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6" r:id="rId2"/>
    <p:sldId id="265" r:id="rId3"/>
    <p:sldId id="257" r:id="rId4"/>
    <p:sldId id="262" r:id="rId5"/>
    <p:sldId id="258" r:id="rId6"/>
    <p:sldId id="259" r:id="rId7"/>
    <p:sldId id="260" r:id="rId8"/>
    <p:sldId id="261" r:id="rId9"/>
    <p:sldId id="263" r:id="rId10"/>
    <p:sldId id="264" r:id="rId11"/>
    <p:sldId id="266" r:id="rId12"/>
    <p:sldId id="268" r:id="rId13"/>
    <p:sldId id="267" r:id="rId14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1944" y="-32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9A54B65-0BD5-4DFA-854B-DDCF87723032}" type="datetimeFigureOut">
              <a:rPr lang="fr-FR" smtClean="0"/>
              <a:t>17/03/2014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D8C60A1-1508-472E-ACCC-49E95C70FBB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774256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18/03/2014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Jean-Baptiste Cizel - Calice meeting Argonne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E97C8-9658-49DA-A901-13CD98BE120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368788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18/03/2014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Jean-Baptiste Cizel - Calice meeting Argonne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E97C8-9658-49DA-A901-13CD98BE120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293834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18/03/2014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Jean-Baptiste Cizel - Calice meeting Argonne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E97C8-9658-49DA-A901-13CD98BE120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0855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18/03/2014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Jean-Baptiste Cizel - Calice meeting Argonne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E97C8-9658-49DA-A901-13CD98BE120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472907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18/03/2014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Jean-Baptiste Cizel - Calice meeting Argonne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E97C8-9658-49DA-A901-13CD98BE120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044921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18/03/2014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Jean-Baptiste Cizel - Calice meeting Argonne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E97C8-9658-49DA-A901-13CD98BE120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346184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18/03/2014</a:t>
            </a:r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Jean-Baptiste Cizel - Calice meeting Argonne</a:t>
            </a:r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E97C8-9658-49DA-A901-13CD98BE120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824532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18/03/2014</a:t>
            </a:r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Jean-Baptiste Cizel - Calice meeting Argonne</a:t>
            </a: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E97C8-9658-49DA-A901-13CD98BE120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473398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18/03/2014</a:t>
            </a:r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Jean-Baptiste Cizel - Calice meeting Argonne</a:t>
            </a:r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E97C8-9658-49DA-A901-13CD98BE120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735520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18/03/2014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Jean-Baptiste Cizel - Calice meeting Argonne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E97C8-9658-49DA-A901-13CD98BE120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24760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18/03/2014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Jean-Baptiste Cizel - Calice meeting Argonne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E97C8-9658-49DA-A901-13CD98BE120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74724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smtClean="0"/>
              <a:t>18/03/2014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smtClean="0"/>
              <a:t>Jean-Baptiste Cizel - Calice meeting Argonne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E97C8-9658-49DA-A901-13CD98BE120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697886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7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jp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348880"/>
            <a:ext cx="7772400" cy="938535"/>
          </a:xfrm>
        </p:spPr>
        <p:txBody>
          <a:bodyPr/>
          <a:lstStyle/>
          <a:p>
            <a:r>
              <a:rPr lang="fr-FR" dirty="0" smtClean="0"/>
              <a:t>Building blocks 0.18 µm XFAB SOI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429000"/>
            <a:ext cx="6400800" cy="648072"/>
          </a:xfrm>
        </p:spPr>
        <p:txBody>
          <a:bodyPr/>
          <a:lstStyle/>
          <a:p>
            <a:r>
              <a:rPr lang="fr-FR" dirty="0" smtClean="0"/>
              <a:t>Calice Meeting - Argonne 2014</a:t>
            </a:r>
            <a:endParaRPr lang="fr-FR" dirty="0"/>
          </a:p>
        </p:txBody>
      </p:sp>
      <p:pic>
        <p:nvPicPr>
          <p:cNvPr id="4" name="Picture 7" descr="http://t1.gstatic.com/images?q=tbn:ANd9GcR_-Te0PM5cHOF1dluL-5Ww6TE9rUfwXn54Vunr2gUhKP85dy2LRjqmsLRK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840" y="332656"/>
            <a:ext cx="2664000" cy="12080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http://www.france-nord.ird.fr/var/ird/storage/images/media/ird-sites-de-representation/thailande/recherche-et-missions/projets-de-recherche/umr-211-biodivhealth-sea/logo-anr/340694-1-fre-FR/logo-anr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47717" y="4581128"/>
            <a:ext cx="2692435" cy="1152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ZoneTexte 6"/>
          <p:cNvSpPr txBox="1"/>
          <p:nvPr/>
        </p:nvSpPr>
        <p:spPr>
          <a:xfrm>
            <a:off x="3247717" y="5673579"/>
            <a:ext cx="269243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dirty="0" smtClean="0"/>
              <a:t>CALIIMAX-HEP</a:t>
            </a:r>
            <a:endParaRPr lang="en-US" sz="2800" dirty="0"/>
          </a:p>
        </p:txBody>
      </p:sp>
      <p:pic>
        <p:nvPicPr>
          <p:cNvPr id="8" name="Imag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0152" y="315558"/>
            <a:ext cx="2844000" cy="1230069"/>
          </a:xfrm>
          <a:prstGeom prst="rect">
            <a:avLst/>
          </a:prstGeom>
        </p:spPr>
      </p:pic>
      <p:pic>
        <p:nvPicPr>
          <p:cNvPr id="9" name="Image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4731162"/>
            <a:ext cx="2052000" cy="1140000"/>
          </a:xfrm>
          <a:prstGeom prst="rect">
            <a:avLst/>
          </a:prstGeom>
        </p:spPr>
      </p:pic>
      <p:pic>
        <p:nvPicPr>
          <p:cNvPr id="10" name="Image 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8184" y="3899287"/>
            <a:ext cx="2808000" cy="2803749"/>
          </a:xfrm>
          <a:prstGeom prst="rect">
            <a:avLst/>
          </a:prstGeom>
        </p:spPr>
      </p:pic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18/03/2014</a:t>
            </a:r>
            <a:endParaRPr lang="fr-FR"/>
          </a:p>
        </p:txBody>
      </p:sp>
      <p:sp>
        <p:nvSpPr>
          <p:cNvPr id="11" name="Espace réservé du pied de page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Jean-Baptiste Cizel - Calice meeting Argonne</a:t>
            </a:r>
            <a:endParaRPr lang="fr-FR"/>
          </a:p>
        </p:txBody>
      </p:sp>
      <p:sp>
        <p:nvSpPr>
          <p:cNvPr id="12" name="Espace réservé du numéro de diapositive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E97C8-9658-49DA-A901-13CD98BE120E}" type="slidenum">
              <a:rPr lang="fr-FR" smtClean="0"/>
              <a:t>1</a:t>
            </a:fld>
            <a:endParaRPr lang="fr-FR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157748"/>
            <a:ext cx="1548000" cy="206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6852517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err="1" smtClean="0"/>
              <a:t>Different</a:t>
            </a:r>
            <a:r>
              <a:rPr lang="fr-FR" dirty="0" smtClean="0"/>
              <a:t> </a:t>
            </a:r>
            <a:r>
              <a:rPr lang="fr-FR" dirty="0" err="1" smtClean="0"/>
              <a:t>preamplifier</a:t>
            </a:r>
            <a:r>
              <a:rPr lang="fr-FR" dirty="0" smtClean="0"/>
              <a:t> design </a:t>
            </a:r>
            <a:r>
              <a:rPr lang="fr-FR" dirty="0" smtClean="0"/>
              <a:t>options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600200"/>
            <a:ext cx="8147248" cy="4525963"/>
          </a:xfrm>
        </p:spPr>
        <p:txBody>
          <a:bodyPr>
            <a:normAutofit fontScale="70000" lnSpcReduction="20000"/>
          </a:bodyPr>
          <a:lstStyle/>
          <a:p>
            <a:r>
              <a:rPr lang="fr-FR" dirty="0" smtClean="0"/>
              <a:t>A </a:t>
            </a:r>
            <a:r>
              <a:rPr lang="fr-FR" dirty="0" err="1" smtClean="0"/>
              <a:t>Nmos</a:t>
            </a:r>
            <a:r>
              <a:rPr lang="fr-FR" dirty="0" smtClean="0"/>
              <a:t> </a:t>
            </a:r>
            <a:r>
              <a:rPr lang="fr-FR" dirty="0" err="1" smtClean="0"/>
              <a:t>common</a:t>
            </a:r>
            <a:r>
              <a:rPr lang="fr-FR" dirty="0" smtClean="0"/>
              <a:t> source </a:t>
            </a:r>
            <a:r>
              <a:rPr lang="fr-FR" dirty="0" err="1" smtClean="0"/>
              <a:t>was</a:t>
            </a:r>
            <a:r>
              <a:rPr lang="fr-FR" dirty="0" smtClean="0"/>
              <a:t> </a:t>
            </a:r>
            <a:r>
              <a:rPr lang="fr-FR" dirty="0" err="1" smtClean="0"/>
              <a:t>used</a:t>
            </a:r>
            <a:r>
              <a:rPr lang="fr-FR" dirty="0" smtClean="0"/>
              <a:t> for </a:t>
            </a:r>
            <a:r>
              <a:rPr lang="fr-FR" dirty="0" err="1" smtClean="0"/>
              <a:t>these</a:t>
            </a:r>
            <a:r>
              <a:rPr lang="fr-FR" dirty="0" smtClean="0"/>
              <a:t> simulations.</a:t>
            </a:r>
          </a:p>
          <a:p>
            <a:r>
              <a:rPr lang="fr-FR" dirty="0" err="1" smtClean="0"/>
              <a:t>Differential</a:t>
            </a:r>
            <a:r>
              <a:rPr lang="fr-FR" dirty="0" smtClean="0"/>
              <a:t> amplifier and Pmos </a:t>
            </a:r>
            <a:r>
              <a:rPr lang="fr-FR" dirty="0" err="1" smtClean="0"/>
              <a:t>common</a:t>
            </a:r>
            <a:r>
              <a:rPr lang="fr-FR" dirty="0" smtClean="0"/>
              <a:t> source have been </a:t>
            </a:r>
            <a:r>
              <a:rPr lang="fr-FR" dirty="0" err="1" smtClean="0"/>
              <a:t>studied</a:t>
            </a:r>
            <a:r>
              <a:rPr lang="fr-FR" dirty="0" smtClean="0"/>
              <a:t> </a:t>
            </a:r>
            <a:r>
              <a:rPr lang="fr-FR" dirty="0" err="1" smtClean="0"/>
              <a:t>too</a:t>
            </a:r>
            <a:r>
              <a:rPr lang="fr-FR" dirty="0" smtClean="0"/>
              <a:t>.</a:t>
            </a:r>
          </a:p>
          <a:p>
            <a:r>
              <a:rPr lang="fr-FR" dirty="0" err="1" smtClean="0"/>
              <a:t>Differential</a:t>
            </a:r>
            <a:r>
              <a:rPr lang="fr-FR" dirty="0" smtClean="0"/>
              <a:t>:</a:t>
            </a:r>
          </a:p>
          <a:p>
            <a:pPr lvl="1"/>
            <a:r>
              <a:rPr lang="fr-FR" dirty="0" err="1" smtClean="0"/>
              <a:t>Differential</a:t>
            </a:r>
            <a:r>
              <a:rPr lang="fr-FR" dirty="0" smtClean="0"/>
              <a:t> </a:t>
            </a:r>
            <a:r>
              <a:rPr lang="fr-FR" dirty="0" err="1" smtClean="0"/>
              <a:t>preamplifier</a:t>
            </a:r>
            <a:r>
              <a:rPr lang="fr-FR" dirty="0" smtClean="0"/>
              <a:t> </a:t>
            </a:r>
            <a:r>
              <a:rPr lang="fr-FR" dirty="0" err="1" smtClean="0"/>
              <a:t>works</a:t>
            </a:r>
            <a:r>
              <a:rPr lang="fr-FR" dirty="0" smtClean="0"/>
              <a:t> </a:t>
            </a:r>
            <a:r>
              <a:rPr lang="fr-FR" dirty="0" err="1" smtClean="0"/>
              <a:t>well</a:t>
            </a:r>
            <a:r>
              <a:rPr lang="fr-FR" dirty="0" smtClean="0"/>
              <a:t> and </a:t>
            </a:r>
            <a:r>
              <a:rPr lang="fr-FR" dirty="0" err="1" smtClean="0"/>
              <a:t>permits</a:t>
            </a:r>
            <a:r>
              <a:rPr lang="fr-FR" dirty="0" smtClean="0"/>
              <a:t> high gain in open </a:t>
            </a:r>
            <a:r>
              <a:rPr lang="fr-FR" dirty="0" err="1" smtClean="0"/>
              <a:t>loop</a:t>
            </a:r>
            <a:r>
              <a:rPr lang="fr-FR" dirty="0" smtClean="0"/>
              <a:t> (2-stages) and </a:t>
            </a:r>
            <a:r>
              <a:rPr lang="fr-FR" dirty="0" err="1" smtClean="0"/>
              <a:t>so</a:t>
            </a:r>
            <a:r>
              <a:rPr lang="fr-FR" dirty="0" smtClean="0"/>
              <a:t> 1/1000 </a:t>
            </a:r>
            <a:r>
              <a:rPr lang="fr-FR" dirty="0" err="1" smtClean="0"/>
              <a:t>linearity</a:t>
            </a:r>
            <a:r>
              <a:rPr lang="fr-FR" dirty="0" smtClean="0"/>
              <a:t>.</a:t>
            </a:r>
          </a:p>
          <a:p>
            <a:pPr lvl="1"/>
            <a:r>
              <a:rPr lang="fr-FR" dirty="0" smtClean="0"/>
              <a:t>More noise and </a:t>
            </a:r>
            <a:r>
              <a:rPr lang="fr-FR" dirty="0" err="1" smtClean="0"/>
              <a:t>consumption</a:t>
            </a:r>
            <a:r>
              <a:rPr lang="fr-FR" dirty="0" smtClean="0"/>
              <a:t>.</a:t>
            </a:r>
          </a:p>
          <a:p>
            <a:pPr lvl="1"/>
            <a:r>
              <a:rPr lang="fr-FR" dirty="0" err="1" smtClean="0"/>
              <a:t>Bigger</a:t>
            </a:r>
            <a:r>
              <a:rPr lang="fr-FR" dirty="0" smtClean="0"/>
              <a:t> surface (2 input transistors, </a:t>
            </a:r>
            <a:r>
              <a:rPr lang="fr-FR" dirty="0" err="1" smtClean="0"/>
              <a:t>adjustable</a:t>
            </a:r>
            <a:r>
              <a:rPr lang="fr-FR" dirty="0" smtClean="0"/>
              <a:t> compensation </a:t>
            </a:r>
            <a:r>
              <a:rPr lang="fr-FR" dirty="0" err="1" smtClean="0"/>
              <a:t>capacitor</a:t>
            </a:r>
            <a:r>
              <a:rPr lang="fr-FR" dirty="0" smtClean="0"/>
              <a:t>)</a:t>
            </a:r>
            <a:endParaRPr lang="fr-FR" dirty="0"/>
          </a:p>
          <a:p>
            <a:r>
              <a:rPr lang="fr-FR" dirty="0" smtClean="0"/>
              <a:t>Pmos </a:t>
            </a:r>
            <a:r>
              <a:rPr lang="fr-FR" dirty="0" err="1" smtClean="0"/>
              <a:t>common</a:t>
            </a:r>
            <a:r>
              <a:rPr lang="fr-FR" dirty="0" smtClean="0"/>
              <a:t> source:</a:t>
            </a:r>
          </a:p>
          <a:p>
            <a:pPr lvl="1"/>
            <a:r>
              <a:rPr lang="fr-FR" dirty="0" err="1"/>
              <a:t>P</a:t>
            </a:r>
            <a:r>
              <a:rPr lang="fr-FR" dirty="0" err="1" smtClean="0"/>
              <a:t>reamplifier</a:t>
            </a:r>
            <a:r>
              <a:rPr lang="fr-FR" dirty="0" smtClean="0"/>
              <a:t> </a:t>
            </a:r>
            <a:r>
              <a:rPr lang="fr-FR" dirty="0" smtClean="0"/>
              <a:t>architecture of skiroc2.</a:t>
            </a:r>
          </a:p>
          <a:p>
            <a:pPr lvl="1"/>
            <a:r>
              <a:rPr lang="fr-FR" dirty="0" smtClean="0"/>
              <a:t>Standard cascode </a:t>
            </a:r>
            <a:r>
              <a:rPr lang="fr-FR" dirty="0" err="1" smtClean="0"/>
              <a:t>reduces</a:t>
            </a:r>
            <a:r>
              <a:rPr lang="fr-FR" dirty="0" smtClean="0"/>
              <a:t> the </a:t>
            </a:r>
            <a:r>
              <a:rPr lang="fr-FR" dirty="0" err="1" smtClean="0"/>
              <a:t>dynamic</a:t>
            </a:r>
            <a:r>
              <a:rPr lang="fr-FR" dirty="0" smtClean="0"/>
              <a:t> range, </a:t>
            </a:r>
            <a:r>
              <a:rPr lang="fr-FR" dirty="0" err="1" smtClean="0"/>
              <a:t>so</a:t>
            </a:r>
            <a:r>
              <a:rPr lang="fr-FR" dirty="0" smtClean="0"/>
              <a:t> </a:t>
            </a:r>
            <a:r>
              <a:rPr lang="fr-FR" dirty="0" err="1" smtClean="0"/>
              <a:t>folded</a:t>
            </a:r>
            <a:r>
              <a:rPr lang="fr-FR" dirty="0" smtClean="0"/>
              <a:t> cascode </a:t>
            </a:r>
            <a:r>
              <a:rPr lang="fr-FR" dirty="0" err="1" smtClean="0"/>
              <a:t>is</a:t>
            </a:r>
            <a:r>
              <a:rPr lang="fr-FR" dirty="0" smtClean="0"/>
              <a:t> </a:t>
            </a:r>
            <a:r>
              <a:rPr lang="fr-FR" dirty="0" err="1" smtClean="0"/>
              <a:t>used</a:t>
            </a:r>
            <a:r>
              <a:rPr lang="fr-FR" dirty="0" smtClean="0"/>
              <a:t> </a:t>
            </a:r>
            <a:r>
              <a:rPr lang="fr-FR" dirty="0" err="1" smtClean="0"/>
              <a:t>instead</a:t>
            </a:r>
            <a:r>
              <a:rPr lang="fr-FR" dirty="0" smtClean="0"/>
              <a:t>, </a:t>
            </a:r>
            <a:r>
              <a:rPr lang="fr-FR" dirty="0" err="1" smtClean="0"/>
              <a:t>leading</a:t>
            </a:r>
            <a:r>
              <a:rPr lang="fr-FR" dirty="0" smtClean="0"/>
              <a:t> in a drop in open </a:t>
            </a:r>
            <a:r>
              <a:rPr lang="fr-FR" dirty="0" err="1" smtClean="0"/>
              <a:t>loop</a:t>
            </a:r>
            <a:r>
              <a:rPr lang="fr-FR" dirty="0" smtClean="0"/>
              <a:t> gain and </a:t>
            </a:r>
            <a:r>
              <a:rPr lang="fr-FR" dirty="0" err="1" smtClean="0"/>
              <a:t>thus</a:t>
            </a:r>
            <a:r>
              <a:rPr lang="fr-FR" dirty="0" smtClean="0"/>
              <a:t> </a:t>
            </a:r>
            <a:r>
              <a:rPr lang="fr-FR" dirty="0" err="1" smtClean="0"/>
              <a:t>degrading</a:t>
            </a:r>
            <a:r>
              <a:rPr lang="fr-FR" dirty="0" smtClean="0"/>
              <a:t> </a:t>
            </a:r>
            <a:r>
              <a:rPr lang="fr-FR" dirty="0" err="1" smtClean="0"/>
              <a:t>closed</a:t>
            </a:r>
            <a:r>
              <a:rPr lang="fr-FR" dirty="0" smtClean="0"/>
              <a:t> </a:t>
            </a:r>
            <a:r>
              <a:rPr lang="fr-FR" dirty="0" err="1" smtClean="0"/>
              <a:t>loop</a:t>
            </a:r>
            <a:r>
              <a:rPr lang="fr-FR" dirty="0" smtClean="0"/>
              <a:t> </a:t>
            </a:r>
            <a:r>
              <a:rPr lang="fr-FR" dirty="0" err="1" smtClean="0"/>
              <a:t>linearity</a:t>
            </a:r>
            <a:r>
              <a:rPr lang="fr-FR" dirty="0" smtClean="0"/>
              <a:t>.</a:t>
            </a:r>
          </a:p>
          <a:p>
            <a:pPr lvl="1"/>
            <a:r>
              <a:rPr lang="fr-FR" dirty="0" err="1" smtClean="0"/>
              <a:t>Potentially</a:t>
            </a:r>
            <a:r>
              <a:rPr lang="fr-FR" dirty="0" smtClean="0"/>
              <a:t> the </a:t>
            </a:r>
            <a:r>
              <a:rPr lang="fr-FR" dirty="0" err="1" smtClean="0"/>
              <a:t>same</a:t>
            </a:r>
            <a:r>
              <a:rPr lang="fr-FR" dirty="0" smtClean="0"/>
              <a:t> issues </a:t>
            </a:r>
            <a:r>
              <a:rPr lang="fr-FR" dirty="0" err="1" smtClean="0"/>
              <a:t>with</a:t>
            </a:r>
            <a:r>
              <a:rPr lang="fr-FR" dirty="0" smtClean="0"/>
              <a:t> power </a:t>
            </a:r>
            <a:r>
              <a:rPr lang="fr-FR" dirty="0" err="1" smtClean="0"/>
              <a:t>supply</a:t>
            </a:r>
            <a:r>
              <a:rPr lang="fr-FR" dirty="0" smtClean="0"/>
              <a:t> </a:t>
            </a:r>
            <a:r>
              <a:rPr lang="fr-FR" dirty="0" err="1" smtClean="0"/>
              <a:t>than</a:t>
            </a:r>
            <a:r>
              <a:rPr lang="fr-FR" dirty="0" smtClean="0"/>
              <a:t> in skiroc2.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18/03/2014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Jean-Baptiste Cizel - Calice meeting Argonne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E97C8-9658-49DA-A901-13CD98BE120E}" type="slidenum">
              <a:rPr lang="fr-FR" smtClean="0"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2188094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err="1" smtClean="0"/>
              <a:t>Different</a:t>
            </a:r>
            <a:r>
              <a:rPr lang="fr-FR" dirty="0" smtClean="0"/>
              <a:t> building blocks design options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Bandgap</a:t>
            </a:r>
          </a:p>
          <a:p>
            <a:r>
              <a:rPr lang="fr-FR" dirty="0" err="1" smtClean="0"/>
              <a:t>Shaper</a:t>
            </a:r>
            <a:r>
              <a:rPr lang="fr-FR" dirty="0" smtClean="0"/>
              <a:t> </a:t>
            </a:r>
            <a:r>
              <a:rPr lang="fr-FR" dirty="0" err="1" smtClean="0"/>
              <a:t>amplifiers</a:t>
            </a:r>
            <a:endParaRPr lang="fr-FR" dirty="0" smtClean="0"/>
          </a:p>
          <a:p>
            <a:r>
              <a:rPr lang="fr-FR" dirty="0" err="1" smtClean="0"/>
              <a:t>Analog</a:t>
            </a:r>
            <a:r>
              <a:rPr lang="fr-FR" dirty="0" smtClean="0"/>
              <a:t> </a:t>
            </a:r>
            <a:r>
              <a:rPr lang="fr-FR" dirty="0" err="1" smtClean="0"/>
              <a:t>memories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18/03/2014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Jean-Baptiste Cizel - Calice meeting Argonne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E97C8-9658-49DA-A901-13CD98BE120E}" type="slidenum">
              <a:rPr lang="fr-FR" smtClean="0"/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9780261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Schedule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Tape-out in May</a:t>
            </a:r>
          </a:p>
          <a:p>
            <a:r>
              <a:rPr lang="fr-FR" dirty="0" smtClean="0"/>
              <a:t>Back in </a:t>
            </a:r>
            <a:r>
              <a:rPr lang="fr-FR" dirty="0" err="1" smtClean="0"/>
              <a:t>october</a:t>
            </a:r>
            <a:endParaRPr lang="fr-FR" dirty="0" smtClean="0"/>
          </a:p>
          <a:p>
            <a:r>
              <a:rPr lang="fr-FR" dirty="0" smtClean="0"/>
              <a:t>First </a:t>
            </a:r>
            <a:r>
              <a:rPr lang="fr-FR" dirty="0" err="1" smtClean="0"/>
              <a:t>results</a:t>
            </a:r>
            <a:r>
              <a:rPr lang="fr-FR" dirty="0" smtClean="0"/>
              <a:t> </a:t>
            </a:r>
            <a:r>
              <a:rPr lang="fr-FR" dirty="0" err="1" smtClean="0"/>
              <a:t>expected</a:t>
            </a:r>
            <a:r>
              <a:rPr lang="fr-FR" dirty="0" smtClean="0"/>
              <a:t> in </a:t>
            </a:r>
            <a:r>
              <a:rPr lang="fr-FR" dirty="0" err="1" smtClean="0"/>
              <a:t>december</a:t>
            </a:r>
            <a:endParaRPr lang="fr-FR" dirty="0" smtClean="0"/>
          </a:p>
          <a:p>
            <a:r>
              <a:rPr lang="fr-FR" dirty="0" err="1" smtClean="0"/>
              <a:t>Possibly</a:t>
            </a:r>
            <a:r>
              <a:rPr lang="fr-FR" dirty="0" smtClean="0"/>
              <a:t> a new </a:t>
            </a:r>
            <a:r>
              <a:rPr lang="fr-FR" dirty="0" err="1" smtClean="0"/>
              <a:t>skiroc</a:t>
            </a:r>
            <a:r>
              <a:rPr lang="fr-FR" dirty="0" smtClean="0"/>
              <a:t> prototype on 0.18 µm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18/03/2014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Jean-Baptiste Cizel - Calice meeting Argonne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E97C8-9658-49DA-A901-13CD98BE120E}" type="slidenum">
              <a:rPr lang="fr-FR" smtClean="0"/>
              <a:t>12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2430366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962674"/>
          </a:xfrm>
        </p:spPr>
        <p:txBody>
          <a:bodyPr/>
          <a:lstStyle/>
          <a:p>
            <a:r>
              <a:rPr lang="fr-FR" dirty="0" err="1" smtClean="0"/>
              <a:t>Thanks</a:t>
            </a:r>
            <a:r>
              <a:rPr lang="fr-FR" dirty="0" smtClean="0"/>
              <a:t> for </a:t>
            </a:r>
            <a:r>
              <a:rPr lang="fr-FR" dirty="0" err="1" smtClean="0"/>
              <a:t>your</a:t>
            </a:r>
            <a:r>
              <a:rPr lang="fr-FR" dirty="0" smtClean="0"/>
              <a:t> attention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18/03/2014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Jean-Baptiste Cizel - Calice meeting Argonne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E97C8-9658-49DA-A901-13CD98BE120E}" type="slidenum">
              <a:rPr lang="fr-FR" smtClean="0"/>
              <a:t>13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371360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XFAB SOI 0.18 µm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SOI </a:t>
            </a:r>
            <a:r>
              <a:rPr lang="fr-FR" dirty="0" err="1"/>
              <a:t>S</a:t>
            </a:r>
            <a:r>
              <a:rPr lang="fr-FR" dirty="0" err="1" smtClean="0"/>
              <a:t>ilicon</a:t>
            </a:r>
            <a:r>
              <a:rPr lang="fr-FR" dirty="0" smtClean="0"/>
              <a:t> On </a:t>
            </a:r>
            <a:r>
              <a:rPr lang="fr-FR" dirty="0" err="1" smtClean="0"/>
              <a:t>Insulator</a:t>
            </a:r>
            <a:r>
              <a:rPr lang="fr-FR" dirty="0" smtClean="0"/>
              <a:t> ;</a:t>
            </a:r>
          </a:p>
          <a:p>
            <a:r>
              <a:rPr lang="fr-FR" dirty="0" err="1" smtClean="0"/>
              <a:t>Recent</a:t>
            </a:r>
            <a:r>
              <a:rPr lang="fr-FR" dirty="0" smtClean="0"/>
              <a:t> </a:t>
            </a:r>
            <a:r>
              <a:rPr lang="fr-FR" dirty="0" err="1" smtClean="0"/>
              <a:t>technology</a:t>
            </a:r>
            <a:r>
              <a:rPr lang="fr-FR" dirty="0" smtClean="0"/>
              <a:t> (2011) ;</a:t>
            </a:r>
          </a:p>
          <a:p>
            <a:r>
              <a:rPr lang="fr-FR" dirty="0" err="1" smtClean="0"/>
              <a:t>Cheaper</a:t>
            </a:r>
            <a:r>
              <a:rPr lang="fr-FR" dirty="0" smtClean="0"/>
              <a:t> </a:t>
            </a:r>
            <a:r>
              <a:rPr lang="fr-FR" dirty="0" err="1" smtClean="0"/>
              <a:t>than</a:t>
            </a:r>
            <a:r>
              <a:rPr lang="fr-FR" dirty="0" smtClean="0"/>
              <a:t> the 0.35 µm AMS </a:t>
            </a:r>
            <a:r>
              <a:rPr lang="fr-FR" dirty="0" err="1" smtClean="0"/>
              <a:t>technology</a:t>
            </a:r>
            <a:r>
              <a:rPr lang="fr-FR" dirty="0" smtClean="0"/>
              <a:t> ;</a:t>
            </a:r>
          </a:p>
          <a:p>
            <a:r>
              <a:rPr lang="fr-FR" dirty="0" err="1" smtClean="0"/>
              <a:t>Better</a:t>
            </a:r>
            <a:r>
              <a:rPr lang="fr-FR" dirty="0" smtClean="0"/>
              <a:t> for digital </a:t>
            </a:r>
            <a:r>
              <a:rPr lang="fr-FR" dirty="0" err="1" smtClean="0"/>
              <a:t>electronics</a:t>
            </a:r>
            <a:r>
              <a:rPr lang="fr-FR" dirty="0" smtClean="0"/>
              <a:t>.</a:t>
            </a:r>
          </a:p>
          <a:p>
            <a:endParaRPr lang="fr-FR" dirty="0" smtClean="0"/>
          </a:p>
          <a:p>
            <a:pPr marL="0" indent="0">
              <a:buNone/>
            </a:pPr>
            <a:r>
              <a:rPr lang="fr-FR" b="1" dirty="0" err="1" smtClean="0"/>
              <a:t>Disclaimer</a:t>
            </a:r>
            <a:r>
              <a:rPr lang="fr-FR" b="1" dirty="0" smtClean="0"/>
              <a:t>:</a:t>
            </a:r>
            <a:r>
              <a:rPr lang="fr-FR" dirty="0" smtClean="0"/>
              <a:t> The </a:t>
            </a:r>
            <a:r>
              <a:rPr lang="fr-FR" dirty="0" err="1" smtClean="0"/>
              <a:t>following</a:t>
            </a:r>
            <a:r>
              <a:rPr lang="fr-FR" dirty="0" smtClean="0"/>
              <a:t> </a:t>
            </a:r>
            <a:r>
              <a:rPr lang="fr-FR" dirty="0" err="1" smtClean="0"/>
              <a:t>is</a:t>
            </a:r>
            <a:r>
              <a:rPr lang="fr-FR" dirty="0" smtClean="0"/>
              <a:t> a </a:t>
            </a:r>
            <a:r>
              <a:rPr lang="fr-FR" dirty="0" err="1" smtClean="0"/>
              <a:t>study</a:t>
            </a:r>
            <a:r>
              <a:rPr lang="fr-FR" dirty="0" smtClean="0"/>
              <a:t> for building blocks in </a:t>
            </a:r>
            <a:r>
              <a:rPr lang="fr-FR" dirty="0" err="1" smtClean="0"/>
              <a:t>this</a:t>
            </a:r>
            <a:r>
              <a:rPr lang="fr-FR" dirty="0" smtClean="0"/>
              <a:t> </a:t>
            </a:r>
            <a:r>
              <a:rPr lang="fr-FR" dirty="0" err="1" smtClean="0"/>
              <a:t>technology</a:t>
            </a:r>
            <a:r>
              <a:rPr lang="fr-FR" dirty="0" smtClean="0"/>
              <a:t>, not a chip.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18/03/2014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Jean-Baptiste Cizel - Calice meeting Argonne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E97C8-9658-49DA-A901-13CD98BE120E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689615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/>
          <a:lstStyle/>
          <a:p>
            <a:r>
              <a:rPr lang="fr-FR" dirty="0" err="1" smtClean="0"/>
              <a:t>Simplified</a:t>
            </a:r>
            <a:r>
              <a:rPr lang="fr-FR" dirty="0" smtClean="0"/>
              <a:t> </a:t>
            </a:r>
            <a:r>
              <a:rPr lang="fr-FR" dirty="0" err="1" smtClean="0"/>
              <a:t>schematic</a:t>
            </a:r>
            <a:endParaRPr lang="fr-FR" dirty="0"/>
          </a:p>
        </p:txBody>
      </p:sp>
      <p:pic>
        <p:nvPicPr>
          <p:cNvPr id="6" name="Espace réservé du contenu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672" y="1268760"/>
            <a:ext cx="5810876" cy="4854866"/>
          </a:xfrm>
        </p:spPr>
      </p:pic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18/03/2014</a:t>
            </a:r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Jean-Baptiste Cizel - Calice meeting Argonne</a:t>
            </a: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E97C8-9658-49DA-A901-13CD98BE120E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636402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Specifications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fr-FR" dirty="0" err="1" smtClean="0"/>
              <a:t>Adjustable</a:t>
            </a:r>
            <a:r>
              <a:rPr lang="fr-FR" dirty="0" smtClean="0"/>
              <a:t> </a:t>
            </a:r>
            <a:r>
              <a:rPr lang="fr-FR" dirty="0" smtClean="0"/>
              <a:t>feedback </a:t>
            </a:r>
            <a:r>
              <a:rPr lang="fr-FR" dirty="0" err="1" smtClean="0"/>
              <a:t>capacitor</a:t>
            </a:r>
            <a:r>
              <a:rPr lang="fr-FR" dirty="0" smtClean="0"/>
              <a:t> </a:t>
            </a:r>
            <a:r>
              <a:rPr lang="fr-FR" dirty="0" err="1" smtClean="0"/>
              <a:t>from</a:t>
            </a:r>
            <a:r>
              <a:rPr lang="fr-FR" dirty="0" smtClean="0"/>
              <a:t> 500 fC to 7.5 pC ;</a:t>
            </a:r>
          </a:p>
          <a:p>
            <a:r>
              <a:rPr lang="fr-FR" dirty="0" smtClean="0"/>
              <a:t>Slow </a:t>
            </a:r>
            <a:r>
              <a:rPr lang="fr-FR" dirty="0" err="1" smtClean="0"/>
              <a:t>shapers</a:t>
            </a:r>
            <a:r>
              <a:rPr lang="fr-FR" dirty="0" smtClean="0"/>
              <a:t>’ </a:t>
            </a:r>
            <a:r>
              <a:rPr lang="fr-FR" dirty="0" err="1" smtClean="0"/>
              <a:t>shaping</a:t>
            </a:r>
            <a:r>
              <a:rPr lang="fr-FR" dirty="0" smtClean="0"/>
              <a:t> time of 180 ns ;</a:t>
            </a:r>
          </a:p>
          <a:p>
            <a:r>
              <a:rPr lang="fr-FR" dirty="0" err="1" smtClean="0"/>
              <a:t>Fast</a:t>
            </a:r>
            <a:r>
              <a:rPr lang="fr-FR" dirty="0" smtClean="0"/>
              <a:t> </a:t>
            </a:r>
            <a:r>
              <a:rPr lang="fr-FR" dirty="0" err="1" smtClean="0"/>
              <a:t>shaper’s</a:t>
            </a:r>
            <a:r>
              <a:rPr lang="fr-FR" dirty="0" smtClean="0"/>
              <a:t> </a:t>
            </a:r>
            <a:r>
              <a:rPr lang="fr-FR" dirty="0" err="1" smtClean="0"/>
              <a:t>shaping</a:t>
            </a:r>
            <a:r>
              <a:rPr lang="fr-FR" dirty="0" smtClean="0"/>
              <a:t> time of 30 ns </a:t>
            </a:r>
            <a:r>
              <a:rPr lang="fr-FR" dirty="0" smtClean="0"/>
              <a:t>;</a:t>
            </a:r>
          </a:p>
          <a:p>
            <a:r>
              <a:rPr lang="fr-FR" dirty="0" smtClean="0"/>
              <a:t>2 slow </a:t>
            </a:r>
            <a:r>
              <a:rPr lang="fr-FR" dirty="0" err="1" smtClean="0"/>
              <a:t>shapers</a:t>
            </a:r>
            <a:r>
              <a:rPr lang="fr-FR" dirty="0" smtClean="0"/>
              <a:t>: slow </a:t>
            </a:r>
            <a:r>
              <a:rPr lang="fr-FR" dirty="0" err="1" smtClean="0"/>
              <a:t>shaper</a:t>
            </a:r>
            <a:r>
              <a:rPr lang="fr-FR" dirty="0" smtClean="0"/>
              <a:t> high gain </a:t>
            </a:r>
            <a:r>
              <a:rPr lang="fr-FR" dirty="0" err="1" smtClean="0"/>
              <a:t>with</a:t>
            </a:r>
            <a:r>
              <a:rPr lang="fr-FR" dirty="0" smtClean="0"/>
              <a:t> a gain of 10, slow </a:t>
            </a:r>
            <a:r>
              <a:rPr lang="fr-FR" dirty="0" err="1" smtClean="0"/>
              <a:t>shaper</a:t>
            </a:r>
            <a:r>
              <a:rPr lang="fr-FR" dirty="0" smtClean="0"/>
              <a:t> </a:t>
            </a:r>
            <a:r>
              <a:rPr lang="fr-FR" dirty="0" err="1" smtClean="0"/>
              <a:t>low</a:t>
            </a:r>
            <a:r>
              <a:rPr lang="fr-FR" dirty="0" smtClean="0"/>
              <a:t> gain </a:t>
            </a:r>
            <a:r>
              <a:rPr lang="fr-FR" dirty="0" err="1" smtClean="0"/>
              <a:t>with</a:t>
            </a:r>
            <a:r>
              <a:rPr lang="fr-FR" dirty="0" smtClean="0"/>
              <a:t> a gain of 2/e (≈0.74) ;</a:t>
            </a:r>
          </a:p>
          <a:p>
            <a:r>
              <a:rPr lang="fr-FR" dirty="0" err="1" smtClean="0"/>
              <a:t>Fast</a:t>
            </a:r>
            <a:r>
              <a:rPr lang="fr-FR" dirty="0" smtClean="0"/>
              <a:t> </a:t>
            </a:r>
            <a:r>
              <a:rPr lang="fr-FR" dirty="0" err="1" smtClean="0"/>
              <a:t>shaper</a:t>
            </a:r>
            <a:r>
              <a:rPr lang="fr-FR" dirty="0" smtClean="0"/>
              <a:t> gain 100 ;</a:t>
            </a:r>
          </a:p>
          <a:p>
            <a:r>
              <a:rPr lang="fr-FR" dirty="0" smtClean="0"/>
              <a:t>No </a:t>
            </a:r>
            <a:r>
              <a:rPr lang="fr-FR" dirty="0" err="1" smtClean="0"/>
              <a:t>fancy</a:t>
            </a:r>
            <a:r>
              <a:rPr lang="fr-FR" dirty="0" smtClean="0"/>
              <a:t> </a:t>
            </a:r>
            <a:r>
              <a:rPr lang="fr-FR" dirty="0" err="1" smtClean="0"/>
              <a:t>adjustable</a:t>
            </a:r>
            <a:r>
              <a:rPr lang="fr-FR" dirty="0" smtClean="0"/>
              <a:t> </a:t>
            </a:r>
            <a:r>
              <a:rPr lang="fr-FR" dirty="0" err="1" smtClean="0"/>
              <a:t>parameters</a:t>
            </a:r>
            <a:r>
              <a:rPr lang="fr-FR" dirty="0" smtClean="0"/>
              <a:t>, the building blocks are as simple as </a:t>
            </a:r>
            <a:r>
              <a:rPr lang="fr-FR" dirty="0" err="1" smtClean="0"/>
              <a:t>it</a:t>
            </a:r>
            <a:r>
              <a:rPr lang="fr-FR" dirty="0" smtClean="0"/>
              <a:t> </a:t>
            </a:r>
            <a:r>
              <a:rPr lang="fr-FR" dirty="0" err="1" smtClean="0"/>
              <a:t>could</a:t>
            </a:r>
            <a:r>
              <a:rPr lang="fr-FR" dirty="0" smtClean="0"/>
              <a:t> </a:t>
            </a:r>
            <a:r>
              <a:rPr lang="fr-FR" dirty="0" err="1" smtClean="0"/>
              <a:t>be</a:t>
            </a:r>
            <a:r>
              <a:rPr lang="fr-FR" dirty="0" smtClean="0"/>
              <a:t>, </a:t>
            </a:r>
            <a:r>
              <a:rPr lang="fr-FR" dirty="0" err="1" smtClean="0"/>
              <a:t>there</a:t>
            </a:r>
            <a:r>
              <a:rPr lang="fr-FR" dirty="0" smtClean="0"/>
              <a:t> </a:t>
            </a:r>
            <a:r>
              <a:rPr lang="fr-FR" dirty="0" err="1" smtClean="0"/>
              <a:t>will</a:t>
            </a:r>
            <a:r>
              <a:rPr lang="fr-FR" dirty="0" smtClean="0"/>
              <a:t> </a:t>
            </a:r>
            <a:r>
              <a:rPr lang="fr-FR" dirty="0" err="1" smtClean="0"/>
              <a:t>be</a:t>
            </a:r>
            <a:r>
              <a:rPr lang="fr-FR" dirty="0" smtClean="0"/>
              <a:t> </a:t>
            </a:r>
            <a:r>
              <a:rPr lang="fr-FR" dirty="0" err="1" smtClean="0"/>
              <a:t>different</a:t>
            </a:r>
            <a:r>
              <a:rPr lang="fr-FR" dirty="0" smtClean="0"/>
              <a:t> versions of </a:t>
            </a:r>
            <a:r>
              <a:rPr lang="fr-FR" dirty="0" err="1" smtClean="0"/>
              <a:t>these</a:t>
            </a:r>
            <a:r>
              <a:rPr lang="fr-FR" dirty="0"/>
              <a:t> </a:t>
            </a:r>
            <a:r>
              <a:rPr lang="fr-FR" dirty="0" smtClean="0"/>
              <a:t>;</a:t>
            </a:r>
            <a:endParaRPr lang="fr-FR" dirty="0" smtClean="0"/>
          </a:p>
          <a:p>
            <a:r>
              <a:rPr lang="fr-FR" dirty="0" smtClean="0"/>
              <a:t>For all the </a:t>
            </a:r>
            <a:r>
              <a:rPr lang="fr-FR" dirty="0" err="1" smtClean="0"/>
              <a:t>following</a:t>
            </a:r>
            <a:r>
              <a:rPr lang="fr-FR" dirty="0" smtClean="0"/>
              <a:t> simulations, the feedback capacitance </a:t>
            </a:r>
            <a:r>
              <a:rPr lang="fr-FR" dirty="0" err="1" smtClean="0"/>
              <a:t>had</a:t>
            </a:r>
            <a:r>
              <a:rPr lang="fr-FR" dirty="0" smtClean="0"/>
              <a:t> </a:t>
            </a:r>
            <a:r>
              <a:rPr lang="fr-FR" dirty="0" smtClean="0"/>
              <a:t>been </a:t>
            </a:r>
            <a:r>
              <a:rPr lang="fr-FR" dirty="0" err="1" smtClean="0"/>
              <a:t>chosen</a:t>
            </a:r>
            <a:r>
              <a:rPr lang="fr-FR" dirty="0" smtClean="0"/>
              <a:t> to </a:t>
            </a:r>
            <a:r>
              <a:rPr lang="fr-FR" dirty="0" err="1" smtClean="0"/>
              <a:t>be</a:t>
            </a:r>
            <a:r>
              <a:rPr lang="fr-FR" dirty="0" smtClean="0"/>
              <a:t> 6 pF.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18/03/2014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Jean-Baptiste Cizel - Calice meeting Argonne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E97C8-9658-49DA-A901-13CD98BE120E}" type="slidenum">
              <a:rPr lang="fr-FR" smtClean="0"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362362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/>
          <a:lstStyle/>
          <a:p>
            <a:r>
              <a:rPr lang="fr-FR" dirty="0" err="1" smtClean="0"/>
              <a:t>Analog</a:t>
            </a:r>
            <a:r>
              <a:rPr lang="fr-FR" dirty="0" smtClean="0"/>
              <a:t> outputs – simulation </a:t>
            </a:r>
            <a:r>
              <a:rPr lang="fr-FR" dirty="0" err="1" smtClean="0"/>
              <a:t>results</a:t>
            </a:r>
            <a:endParaRPr lang="fr-FR" dirty="0"/>
          </a:p>
        </p:txBody>
      </p:sp>
      <p:pic>
        <p:nvPicPr>
          <p:cNvPr id="4" name="Espace réservé du contenu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640" y="1052736"/>
            <a:ext cx="6542747" cy="5274322"/>
          </a:xfrm>
        </p:spPr>
      </p:pic>
      <p:sp>
        <p:nvSpPr>
          <p:cNvPr id="5" name="ZoneTexte 4"/>
          <p:cNvSpPr txBox="1"/>
          <p:nvPr/>
        </p:nvSpPr>
        <p:spPr>
          <a:xfrm>
            <a:off x="3131840" y="1700808"/>
            <a:ext cx="24851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 smtClean="0"/>
              <a:t>Preamp</a:t>
            </a:r>
            <a:r>
              <a:rPr lang="fr-FR" dirty="0" smtClean="0"/>
              <a:t> output = 600 </a:t>
            </a:r>
            <a:r>
              <a:rPr lang="fr-FR" dirty="0" err="1" smtClean="0"/>
              <a:t>uV</a:t>
            </a:r>
            <a:endParaRPr lang="fr-FR" dirty="0"/>
          </a:p>
        </p:txBody>
      </p:sp>
      <p:sp>
        <p:nvSpPr>
          <p:cNvPr id="6" name="ZoneTexte 5"/>
          <p:cNvSpPr txBox="1"/>
          <p:nvPr/>
        </p:nvSpPr>
        <p:spPr>
          <a:xfrm>
            <a:off x="5436096" y="2636912"/>
            <a:ext cx="14430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Ssh10 = 6 mV</a:t>
            </a:r>
            <a:endParaRPr lang="fr-FR" dirty="0"/>
          </a:p>
        </p:txBody>
      </p:sp>
      <p:sp>
        <p:nvSpPr>
          <p:cNvPr id="7" name="ZoneTexte 6"/>
          <p:cNvSpPr txBox="1"/>
          <p:nvPr/>
        </p:nvSpPr>
        <p:spPr>
          <a:xfrm>
            <a:off x="5617008" y="3573016"/>
            <a:ext cx="17033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Ssh2/e = 430 </a:t>
            </a:r>
            <a:r>
              <a:rPr lang="fr-FR" dirty="0"/>
              <a:t>µ</a:t>
            </a:r>
            <a:r>
              <a:rPr lang="fr-FR" dirty="0" smtClean="0"/>
              <a:t>V</a:t>
            </a:r>
            <a:endParaRPr lang="fr-FR" dirty="0"/>
          </a:p>
        </p:txBody>
      </p:sp>
      <p:sp>
        <p:nvSpPr>
          <p:cNvPr id="8" name="ZoneTexte 7"/>
          <p:cNvSpPr txBox="1"/>
          <p:nvPr/>
        </p:nvSpPr>
        <p:spPr>
          <a:xfrm>
            <a:off x="4211960" y="4437112"/>
            <a:ext cx="16730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Fsh100 = 70 mV</a:t>
            </a:r>
            <a:endParaRPr lang="fr-FR" dirty="0"/>
          </a:p>
        </p:txBody>
      </p:sp>
      <p:sp>
        <p:nvSpPr>
          <p:cNvPr id="9" name="ZoneTexte 8"/>
          <p:cNvSpPr txBox="1"/>
          <p:nvPr/>
        </p:nvSpPr>
        <p:spPr>
          <a:xfrm>
            <a:off x="4336385" y="5476582"/>
            <a:ext cx="14242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 smtClean="0"/>
              <a:t>discriminator</a:t>
            </a:r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18/03/2014</a:t>
            </a:r>
            <a:endParaRPr lang="fr-FR"/>
          </a:p>
        </p:txBody>
      </p:sp>
      <p:sp>
        <p:nvSpPr>
          <p:cNvPr id="10" name="Espace réservé du pied de page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Jean-Baptiste Cizel - Calice meeting Argonne</a:t>
            </a:r>
            <a:endParaRPr lang="fr-FR"/>
          </a:p>
        </p:txBody>
      </p:sp>
      <p:sp>
        <p:nvSpPr>
          <p:cNvPr id="11" name="Espace réservé du numéro de diapositive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E97C8-9658-49DA-A901-13CD98BE120E}" type="slidenum">
              <a:rPr lang="fr-FR" smtClean="0"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525043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360040"/>
            <a:ext cx="8229600" cy="908720"/>
          </a:xfrm>
        </p:spPr>
        <p:txBody>
          <a:bodyPr>
            <a:normAutofit/>
          </a:bodyPr>
          <a:lstStyle/>
          <a:p>
            <a:r>
              <a:rPr lang="fr-FR" dirty="0" err="1"/>
              <a:t>L</a:t>
            </a:r>
            <a:r>
              <a:rPr lang="fr-FR" dirty="0" err="1" smtClean="0"/>
              <a:t>inearity</a:t>
            </a:r>
            <a:endParaRPr lang="fr-FR" dirty="0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764704"/>
            <a:ext cx="2834640" cy="5554980"/>
          </a:xfrm>
          <a:prstGeom prst="rect">
            <a:avLst/>
          </a:prstGeom>
        </p:spPr>
      </p:pic>
      <p:pic>
        <p:nvPicPr>
          <p:cNvPr id="7" name="Imag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4168" y="764704"/>
            <a:ext cx="2834640" cy="5554980"/>
          </a:xfrm>
          <a:prstGeom prst="rect">
            <a:avLst/>
          </a:prstGeom>
        </p:spPr>
      </p:pic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18/03/2014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Jean-Baptiste Cizel - Calice meeting Argonne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E97C8-9658-49DA-A901-13CD98BE120E}" type="slidenum">
              <a:rPr lang="fr-FR" smtClean="0"/>
              <a:t>6</a:t>
            </a:fld>
            <a:endParaRPr lang="fr-FR"/>
          </a:p>
        </p:txBody>
      </p:sp>
      <p:sp>
        <p:nvSpPr>
          <p:cNvPr id="8" name="ZoneTexte 7"/>
          <p:cNvSpPr txBox="1"/>
          <p:nvPr/>
        </p:nvSpPr>
        <p:spPr>
          <a:xfrm>
            <a:off x="3086160" y="1851789"/>
            <a:ext cx="2998008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smtClean="0"/>
              <a:t>1% </a:t>
            </a:r>
            <a:r>
              <a:rPr lang="fr-FR" dirty="0" err="1" smtClean="0"/>
              <a:t>linearity</a:t>
            </a:r>
            <a:r>
              <a:rPr lang="fr-FR" dirty="0" smtClean="0"/>
              <a:t> up to 2300 MIP at </a:t>
            </a:r>
            <a:r>
              <a:rPr lang="fr-FR" dirty="0" err="1" smtClean="0"/>
              <a:t>preamplifier</a:t>
            </a:r>
            <a:r>
              <a:rPr lang="fr-FR" dirty="0" smtClean="0"/>
              <a:t> output and 2200 MIP at </a:t>
            </a:r>
            <a:r>
              <a:rPr lang="fr-FR" dirty="0" err="1" smtClean="0"/>
              <a:t>low</a:t>
            </a:r>
            <a:r>
              <a:rPr lang="fr-FR" dirty="0" smtClean="0"/>
              <a:t> gain slow </a:t>
            </a:r>
            <a:r>
              <a:rPr lang="fr-FR" dirty="0" err="1" smtClean="0"/>
              <a:t>shaper</a:t>
            </a:r>
            <a:r>
              <a:rPr lang="fr-FR" dirty="0" smtClean="0"/>
              <a:t> output.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smtClean="0"/>
              <a:t>1 MIP = 3.8 fC =&gt; 1% </a:t>
            </a:r>
            <a:r>
              <a:rPr lang="fr-FR" dirty="0" err="1" smtClean="0"/>
              <a:t>linearity</a:t>
            </a:r>
            <a:r>
              <a:rPr lang="fr-FR" dirty="0" smtClean="0"/>
              <a:t> up to 8.36 pC (</a:t>
            </a:r>
            <a:r>
              <a:rPr lang="fr-FR" dirty="0" err="1" smtClean="0"/>
              <a:t>with</a:t>
            </a:r>
            <a:r>
              <a:rPr lang="fr-FR" dirty="0" smtClean="0"/>
              <a:t> a 6 pF </a:t>
            </a:r>
            <a:r>
              <a:rPr lang="fr-FR" dirty="0" err="1" smtClean="0"/>
              <a:t>preamplifier</a:t>
            </a:r>
            <a:r>
              <a:rPr lang="fr-FR" dirty="0" smtClean="0"/>
              <a:t> feedback capacitance)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05740662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/>
          <a:lstStyle/>
          <a:p>
            <a:r>
              <a:rPr lang="fr-FR" dirty="0" err="1" smtClean="0"/>
              <a:t>Discriminator</a:t>
            </a:r>
            <a:r>
              <a:rPr lang="fr-FR" dirty="0" smtClean="0"/>
              <a:t> </a:t>
            </a:r>
            <a:r>
              <a:rPr lang="fr-FR" dirty="0" err="1" smtClean="0"/>
              <a:t>efficiency</a:t>
            </a:r>
            <a:endParaRPr lang="fr-FR" dirty="0"/>
          </a:p>
        </p:txBody>
      </p:sp>
      <p:pic>
        <p:nvPicPr>
          <p:cNvPr id="4" name="Espace réservé du contenu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1124744"/>
            <a:ext cx="8247016" cy="5156485"/>
          </a:xfrm>
        </p:spPr>
      </p:pic>
      <p:sp>
        <p:nvSpPr>
          <p:cNvPr id="5" name="ZoneTexte 4"/>
          <p:cNvSpPr txBox="1"/>
          <p:nvPr/>
        </p:nvSpPr>
        <p:spPr>
          <a:xfrm>
            <a:off x="5076056" y="4293096"/>
            <a:ext cx="29003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 smtClean="0"/>
              <a:t>Less</a:t>
            </a:r>
            <a:r>
              <a:rPr lang="fr-FR" dirty="0" smtClean="0"/>
              <a:t> </a:t>
            </a:r>
            <a:r>
              <a:rPr lang="fr-FR" dirty="0" err="1" smtClean="0"/>
              <a:t>than</a:t>
            </a:r>
            <a:r>
              <a:rPr lang="fr-FR" dirty="0" smtClean="0"/>
              <a:t> 5 ns of trigger time</a:t>
            </a:r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18/03/2014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Jean-Baptiste Cizel - Calice meeting Argonne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E97C8-9658-49DA-A901-13CD98BE120E}" type="slidenum">
              <a:rPr lang="fr-FR" smtClean="0"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5707071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64704"/>
          </a:xfrm>
        </p:spPr>
        <p:txBody>
          <a:bodyPr>
            <a:normAutofit/>
          </a:bodyPr>
          <a:lstStyle/>
          <a:p>
            <a:r>
              <a:rPr lang="fr-FR" dirty="0" smtClean="0"/>
              <a:t>Monte Carlo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18/03/2014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Jean-Baptiste Cizel - Calice meeting Argonne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E97C8-9658-49DA-A901-13CD98BE120E}" type="slidenum">
              <a:rPr lang="fr-FR" smtClean="0"/>
              <a:t>8</a:t>
            </a:fld>
            <a:endParaRPr lang="fr-FR"/>
          </a:p>
        </p:txBody>
      </p:sp>
      <p:pic>
        <p:nvPicPr>
          <p:cNvPr id="9" name="Espace réservé du contenu 8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9798" y="764704"/>
            <a:ext cx="6734570" cy="5589281"/>
          </a:xfrm>
        </p:spPr>
      </p:pic>
      <p:sp>
        <p:nvSpPr>
          <p:cNvPr id="10" name="ZoneTexte 9"/>
          <p:cNvSpPr txBox="1"/>
          <p:nvPr/>
        </p:nvSpPr>
        <p:spPr>
          <a:xfrm>
            <a:off x="4534174" y="4509120"/>
            <a:ext cx="331236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The dispersion </a:t>
            </a:r>
            <a:r>
              <a:rPr lang="fr-FR" dirty="0" err="1" smtClean="0"/>
              <a:t>is</a:t>
            </a:r>
            <a:r>
              <a:rPr lang="fr-FR" dirty="0" smtClean="0"/>
              <a:t> </a:t>
            </a:r>
            <a:r>
              <a:rPr lang="fr-FR" dirty="0" err="1" smtClean="0"/>
              <a:t>mainly</a:t>
            </a:r>
            <a:r>
              <a:rPr lang="fr-FR" dirty="0" smtClean="0"/>
              <a:t> due to the feedback capacitance of the </a:t>
            </a:r>
            <a:r>
              <a:rPr lang="fr-FR" dirty="0" err="1" smtClean="0"/>
              <a:t>preamplifier</a:t>
            </a:r>
            <a:r>
              <a:rPr lang="fr-FR" dirty="0" smtClean="0"/>
              <a:t> (+/- 10% </a:t>
            </a:r>
            <a:r>
              <a:rPr lang="fr-FR" dirty="0" err="1" smtClean="0"/>
              <a:t>accuracy</a:t>
            </a:r>
            <a:r>
              <a:rPr lang="fr-FR" dirty="0" smtClean="0"/>
              <a:t>)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6960404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Noise issues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Noise contributions not </a:t>
            </a:r>
            <a:r>
              <a:rPr lang="fr-FR" dirty="0" err="1" smtClean="0"/>
              <a:t>understood</a:t>
            </a:r>
            <a:r>
              <a:rPr lang="fr-FR" dirty="0" smtClean="0"/>
              <a:t>. </a:t>
            </a:r>
            <a:r>
              <a:rPr lang="fr-FR" dirty="0" smtClean="0"/>
              <a:t>(</a:t>
            </a:r>
            <a:r>
              <a:rPr lang="fr-FR" dirty="0" err="1" smtClean="0"/>
              <a:t>doesn’t</a:t>
            </a:r>
            <a:r>
              <a:rPr lang="fr-FR" dirty="0" smtClean="0"/>
              <a:t> </a:t>
            </a:r>
            <a:r>
              <a:rPr lang="fr-FR" dirty="0" err="1" smtClean="0"/>
              <a:t>seem</a:t>
            </a:r>
            <a:r>
              <a:rPr lang="fr-FR" dirty="0" smtClean="0"/>
              <a:t> to fit the </a:t>
            </a:r>
            <a:r>
              <a:rPr lang="fr-FR" dirty="0" err="1" smtClean="0"/>
              <a:t>theory</a:t>
            </a:r>
            <a:r>
              <a:rPr lang="fr-FR" dirty="0" smtClean="0"/>
              <a:t>)</a:t>
            </a:r>
          </a:p>
          <a:p>
            <a:r>
              <a:rPr lang="fr-FR" dirty="0" smtClean="0"/>
              <a:t>6 pF </a:t>
            </a:r>
            <a:r>
              <a:rPr lang="fr-FR" dirty="0" err="1" smtClean="0"/>
              <a:t>doesn’t</a:t>
            </a:r>
            <a:r>
              <a:rPr lang="fr-FR" dirty="0" smtClean="0"/>
              <a:t> </a:t>
            </a:r>
            <a:r>
              <a:rPr lang="fr-FR" dirty="0" err="1" smtClean="0"/>
              <a:t>give</a:t>
            </a:r>
            <a:r>
              <a:rPr lang="fr-FR" dirty="0" smtClean="0"/>
              <a:t> </a:t>
            </a:r>
            <a:r>
              <a:rPr lang="fr-FR" dirty="0" err="1" smtClean="0"/>
              <a:t>enough</a:t>
            </a:r>
            <a:r>
              <a:rPr lang="fr-FR" dirty="0" smtClean="0"/>
              <a:t> first stage gain to have a </a:t>
            </a:r>
            <a:r>
              <a:rPr lang="fr-FR" dirty="0" err="1" smtClean="0"/>
              <a:t>nice</a:t>
            </a:r>
            <a:r>
              <a:rPr lang="fr-FR" dirty="0" smtClean="0"/>
              <a:t> noise </a:t>
            </a:r>
            <a:r>
              <a:rPr lang="fr-FR" dirty="0" err="1" smtClean="0"/>
              <a:t>behaviour</a:t>
            </a:r>
            <a:r>
              <a:rPr lang="fr-FR" dirty="0" smtClean="0"/>
              <a:t>. 2 pF </a:t>
            </a:r>
            <a:r>
              <a:rPr lang="fr-FR" dirty="0" err="1" smtClean="0"/>
              <a:t>is</a:t>
            </a:r>
            <a:r>
              <a:rPr lang="fr-FR" dirty="0" smtClean="0"/>
              <a:t> </a:t>
            </a:r>
            <a:r>
              <a:rPr lang="fr-FR" dirty="0" err="1" smtClean="0"/>
              <a:t>preferable</a:t>
            </a:r>
            <a:r>
              <a:rPr lang="fr-FR" dirty="0" smtClean="0"/>
              <a:t> but the </a:t>
            </a:r>
            <a:r>
              <a:rPr lang="fr-FR" dirty="0" err="1" smtClean="0"/>
              <a:t>handled</a:t>
            </a:r>
            <a:r>
              <a:rPr lang="fr-FR" dirty="0" smtClean="0"/>
              <a:t> charge </a:t>
            </a:r>
            <a:r>
              <a:rPr lang="fr-FR" dirty="0" smtClean="0"/>
              <a:t>range </a:t>
            </a:r>
            <a:r>
              <a:rPr lang="fr-FR" dirty="0" err="1" smtClean="0"/>
              <a:t>will</a:t>
            </a:r>
            <a:r>
              <a:rPr lang="fr-FR" dirty="0" smtClean="0"/>
              <a:t> </a:t>
            </a:r>
            <a:r>
              <a:rPr lang="fr-FR" dirty="0" err="1" smtClean="0"/>
              <a:t>be</a:t>
            </a:r>
            <a:r>
              <a:rPr lang="fr-FR" dirty="0" smtClean="0"/>
              <a:t> </a:t>
            </a:r>
            <a:r>
              <a:rPr lang="fr-FR" dirty="0" err="1" smtClean="0"/>
              <a:t>reduced</a:t>
            </a:r>
            <a:r>
              <a:rPr lang="fr-FR" dirty="0" smtClean="0"/>
              <a:t>.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18/03/2014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Jean-Baptiste Cizel - Calice meeting Argonne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E97C8-9658-49DA-A901-13CD98BE120E}" type="slidenum">
              <a:rPr lang="fr-FR" smtClean="0"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36342350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1046</TotalTime>
  <Words>548</Words>
  <Application>Microsoft Office PowerPoint</Application>
  <PresentationFormat>Affichage à l'écran (4:3)</PresentationFormat>
  <Paragraphs>96</Paragraphs>
  <Slides>13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13</vt:i4>
      </vt:variant>
    </vt:vector>
  </HeadingPairs>
  <TitlesOfParts>
    <vt:vector size="14" baseType="lpstr">
      <vt:lpstr>Thème Office</vt:lpstr>
      <vt:lpstr>Building blocks 0.18 µm XFAB SOI</vt:lpstr>
      <vt:lpstr>XFAB SOI 0.18 µm</vt:lpstr>
      <vt:lpstr>Simplified schematic</vt:lpstr>
      <vt:lpstr>Specifications</vt:lpstr>
      <vt:lpstr>Analog outputs – simulation results</vt:lpstr>
      <vt:lpstr>Linearity</vt:lpstr>
      <vt:lpstr>Discriminator efficiency</vt:lpstr>
      <vt:lpstr>Monte Carlo</vt:lpstr>
      <vt:lpstr>Noise issues</vt:lpstr>
      <vt:lpstr>Different preamplifier design options</vt:lpstr>
      <vt:lpstr>Different building blocks design options</vt:lpstr>
      <vt:lpstr>Schedule</vt:lpstr>
      <vt:lpstr>Thanks for your attention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Jean-Baptiste Cizel</dc:creator>
  <cp:lastModifiedBy>Jean-Baptiste Cizel</cp:lastModifiedBy>
  <cp:revision>66</cp:revision>
  <dcterms:created xsi:type="dcterms:W3CDTF">2014-03-13T10:27:33Z</dcterms:created>
  <dcterms:modified xsi:type="dcterms:W3CDTF">2014-03-17T16:16:55Z</dcterms:modified>
</cp:coreProperties>
</file>