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6" r:id="rId3"/>
    <p:sldId id="263" r:id="rId4"/>
    <p:sldId id="264" r:id="rId5"/>
    <p:sldId id="260" r:id="rId6"/>
    <p:sldId id="269" r:id="rId7"/>
    <p:sldId id="268" r:id="rId8"/>
    <p:sldId id="261" r:id="rId9"/>
    <p:sldId id="262" r:id="rId10"/>
    <p:sldId id="270" r:id="rId11"/>
    <p:sldId id="279" r:id="rId12"/>
    <p:sldId id="273" r:id="rId13"/>
    <p:sldId id="271" r:id="rId14"/>
    <p:sldId id="272" r:id="rId15"/>
    <p:sldId id="276" r:id="rId16"/>
    <p:sldId id="278" r:id="rId17"/>
  </p:sldIdLst>
  <p:sldSz cx="9906000" cy="6858000" type="A4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09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336" autoAdjust="0"/>
    <p:restoredTop sz="93946" autoAdjust="0"/>
  </p:normalViewPr>
  <p:slideViewPr>
    <p:cSldViewPr snapToGrid="0" snapToObjects="1">
      <p:cViewPr varScale="1">
        <p:scale>
          <a:sx n="80" d="100"/>
          <a:sy n="80" d="100"/>
        </p:scale>
        <p:origin x="186" y="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3" d="100"/>
          <a:sy n="53" d="100"/>
        </p:scale>
        <p:origin x="26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3C76F5-B7DD-4B21-A035-0E65C372B220}" type="datetimeFigureOut">
              <a:rPr lang="de-DE" smtClean="0"/>
              <a:t>19.03.2014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F53FB9-8F6E-4B76-B0E0-AC278DC9C05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1602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C20C9-5DDD-4FD0-B046-ADAE1BE8EACC}" type="datetimeFigureOut">
              <a:rPr lang="en-US" smtClean="0"/>
              <a:t>3/19/2014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453D41-9658-4489-8C0C-E92BB2DC1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902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C1002A"/>
          </a:solidFill>
          <a:ln>
            <a:solidFill>
              <a:srgbClr val="9E0D2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pic>
        <p:nvPicPr>
          <p:cNvPr id="3" name="Bild 4" descr="JGU-Logo_weiss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494088" y="1981200"/>
            <a:ext cx="29210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Bild 5" descr="Schriftzug_weiss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494088" y="5816600"/>
            <a:ext cx="294322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ine Ecke des Rechtecks abrunden 4"/>
          <p:cNvSpPr/>
          <p:nvPr userDrawn="1"/>
        </p:nvSpPr>
        <p:spPr>
          <a:xfrm rot="5400000">
            <a:off x="1790699" y="-1798637"/>
            <a:ext cx="5181601" cy="8763000"/>
          </a:xfrm>
          <a:prstGeom prst="round1Rect">
            <a:avLst>
              <a:gd name="adj" fmla="val 7960"/>
            </a:avLst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pic>
        <p:nvPicPr>
          <p:cNvPr id="8" name="Bild 14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763000" y="5715000"/>
            <a:ext cx="584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16" descr="Schriftzug_hellgrau_RGB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748463" y="5842000"/>
            <a:ext cx="1785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762000" y="3728206"/>
            <a:ext cx="4572000" cy="1700329"/>
          </a:xfrm>
        </p:spPr>
        <p:txBody>
          <a:bodyPr/>
          <a:lstStyle/>
          <a:p>
            <a:r>
              <a:rPr lang="de-DE" dirty="0" err="1" smtClean="0"/>
              <a:t>Subline</a:t>
            </a:r>
            <a:r>
              <a:rPr lang="de-DE" dirty="0" smtClean="0"/>
              <a:t>: Arial 20 Punkt Schriftgröße, Farbe 20% Schwarz</a:t>
            </a:r>
          </a:p>
          <a:p>
            <a:endParaRPr lang="de-DE" dirty="0" smtClean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762000" y="1143699"/>
            <a:ext cx="8001000" cy="19050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14" name="Picture 4" descr="U:\Diplomarbeit und Projekt CALICE\ETAP\CALICE\Presentation\Cambridge Sep. 2012\Bilder\calice_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46" y="5528201"/>
            <a:ext cx="1981554" cy="935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873" y="5485398"/>
            <a:ext cx="2614987" cy="1003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ine Ecke des Rechtecks abrunden 3"/>
          <p:cNvSpPr/>
          <p:nvPr userDrawn="1"/>
        </p:nvSpPr>
        <p:spPr>
          <a:xfrm rot="5400000">
            <a:off x="1638300" y="-1638300"/>
            <a:ext cx="6019800" cy="9296400"/>
          </a:xfrm>
          <a:prstGeom prst="round1Rect">
            <a:avLst>
              <a:gd name="adj" fmla="val 6131"/>
            </a:avLst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>
                <a:solidFill>
                  <a:srgbClr val="404040"/>
                </a:solidFill>
              </a:rPr>
              <a:t>26. Mai 2011 | Johannes </a:t>
            </a:r>
            <a:r>
              <a:rPr lang="de-DE" sz="1000" dirty="0" smtClean="0">
                <a:solidFill>
                  <a:srgbClr val="404040"/>
                </a:solidFill>
              </a:rPr>
              <a:t>Gutenberg-Universität </a:t>
            </a:r>
            <a:r>
              <a:rPr lang="de-DE" sz="1000" dirty="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 dirty="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6" name="Bild 6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d 11" descr="Wissenschaft_ppt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221288" y="0"/>
            <a:ext cx="2532062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12" descr="Uni2_RGB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540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13" descr="Uni3_PPT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2608263" y="0"/>
            <a:ext cx="2535237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536575" y="3009900"/>
            <a:ext cx="8313810" cy="2933700"/>
          </a:xfrm>
        </p:spPr>
        <p:txBody>
          <a:bodyPr/>
          <a:lstStyle>
            <a:lvl1pPr>
              <a:buFont typeface="+mj-lt"/>
              <a:buAutoNum type="arabicPeriod"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536575" y="2298700"/>
            <a:ext cx="8313810" cy="47783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ine Ecke des Rechtecks abrunden 2"/>
          <p:cNvSpPr/>
          <p:nvPr userDrawn="1"/>
        </p:nvSpPr>
        <p:spPr>
          <a:xfrm rot="5400000">
            <a:off x="1638300" y="-1638300"/>
            <a:ext cx="6019800" cy="9296400"/>
          </a:xfrm>
          <a:prstGeom prst="round1Rect">
            <a:avLst>
              <a:gd name="adj" fmla="val 6131"/>
            </a:avLst>
          </a:prstGeom>
          <a:blipFill rotWithShape="0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4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>
                <a:solidFill>
                  <a:srgbClr val="404040"/>
                </a:solidFill>
              </a:rPr>
              <a:t>26. Mai 2011 | Johannes </a:t>
            </a:r>
            <a:r>
              <a:rPr lang="de-DE" sz="1000" dirty="0" smtClean="0">
                <a:solidFill>
                  <a:srgbClr val="404040"/>
                </a:solidFill>
              </a:rPr>
              <a:t>Gutenberg-Universität </a:t>
            </a:r>
            <a:r>
              <a:rPr lang="de-DE" sz="1000" dirty="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 dirty="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5" name="Bild 6" descr="JGU_RGB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eck 5"/>
          <p:cNvSpPr/>
          <p:nvPr userDrawn="1"/>
        </p:nvSpPr>
        <p:spPr>
          <a:xfrm>
            <a:off x="0" y="4343400"/>
            <a:ext cx="4572000" cy="838200"/>
          </a:xfrm>
          <a:prstGeom prst="rect">
            <a:avLst/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01625" y="4454525"/>
            <a:ext cx="4017963" cy="595313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 smtClean="0">
                <a:solidFill>
                  <a:srgbClr val="404040"/>
                </a:solidFill>
              </a:rPr>
              <a:t>3/19/14 </a:t>
            </a:r>
            <a:r>
              <a:rPr lang="de-DE" sz="1000" dirty="0">
                <a:solidFill>
                  <a:srgbClr val="404040"/>
                </a:solidFill>
              </a:rPr>
              <a:t>| Johannes </a:t>
            </a:r>
            <a:r>
              <a:rPr lang="de-DE" sz="1000" dirty="0" smtClean="0">
                <a:solidFill>
                  <a:srgbClr val="404040"/>
                </a:solidFill>
              </a:rPr>
              <a:t>Gutenberg-Universität </a:t>
            </a:r>
            <a:r>
              <a:rPr lang="de-DE" sz="1000" dirty="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Line 38"/>
          <p:cNvSpPr>
            <a:spLocks noChangeShapeType="1"/>
          </p:cNvSpPr>
          <p:nvPr userDrawn="1"/>
        </p:nvSpPr>
        <p:spPr bwMode="auto">
          <a:xfrm>
            <a:off x="0" y="609600"/>
            <a:ext cx="9294813" cy="0"/>
          </a:xfrm>
          <a:prstGeom prst="line">
            <a:avLst/>
          </a:prstGeom>
          <a:noFill/>
          <a:ln w="9525">
            <a:solidFill>
              <a:srgbClr val="A6A6A6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7" name="Bild 7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814388" y="1697038"/>
            <a:ext cx="7172325" cy="4741862"/>
          </a:xfrm>
        </p:spPr>
        <p:txBody>
          <a:bodyPr/>
          <a:lstStyle>
            <a:lvl1pPr marL="0" indent="0">
              <a:buNone/>
              <a:defRPr sz="1800"/>
            </a:lvl1pPr>
            <a:lvl2pPr marL="360363" indent="-184150">
              <a:buClr>
                <a:srgbClr val="C00000"/>
              </a:buClr>
              <a:buFont typeface="Wingdings" pitchFamily="2" charset="2"/>
              <a:buChar char="§"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814388" y="921065"/>
            <a:ext cx="7451725" cy="657570"/>
          </a:xfrm>
        </p:spPr>
        <p:txBody>
          <a:bodyPr/>
          <a:lstStyle>
            <a:lvl1pPr marL="0" indent="0">
              <a:buNone/>
              <a:defRPr>
                <a:solidFill>
                  <a:srgbClr val="C1092D"/>
                </a:solidFill>
                <a:latin typeface="Garamond" pitchFamily="18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/>
          </p:nvPr>
        </p:nvSpPr>
        <p:spPr>
          <a:xfrm>
            <a:off x="814388" y="78536"/>
            <a:ext cx="7880350" cy="706467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fld id="{3A913A4E-EDC9-44A7-86D6-D08EDA1D9A0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>
                <a:solidFill>
                  <a:srgbClr val="404040"/>
                </a:solidFill>
              </a:rPr>
              <a:t>26. Mai 2011 | Johannes </a:t>
            </a:r>
            <a:r>
              <a:rPr lang="de-DE" sz="1000" dirty="0" smtClean="0">
                <a:solidFill>
                  <a:srgbClr val="404040"/>
                </a:solidFill>
              </a:rPr>
              <a:t>Gutenberg-Universität </a:t>
            </a:r>
            <a:r>
              <a:rPr lang="de-DE" sz="1000" dirty="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 dirty="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6" name="Bild 7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d 8" descr="Wissenschaft_ppt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221288" y="609600"/>
            <a:ext cx="2532062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9" descr="Uni2_RGB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609600"/>
            <a:ext cx="2540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10" descr="Uni3_PPT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2608263" y="609600"/>
            <a:ext cx="2535237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platzhalter 12"/>
          <p:cNvSpPr>
            <a:spLocks noGrp="1"/>
          </p:cNvSpPr>
          <p:nvPr>
            <p:ph type="body" sz="quarter" idx="12"/>
          </p:nvPr>
        </p:nvSpPr>
        <p:spPr>
          <a:xfrm>
            <a:off x="814388" y="78536"/>
            <a:ext cx="7880350" cy="706467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908050" y="3347049"/>
            <a:ext cx="7172325" cy="3086100"/>
          </a:xfrm>
        </p:spPr>
        <p:txBody>
          <a:bodyPr/>
          <a:lstStyle>
            <a:lvl1pPr marL="0" indent="0">
              <a:buNone/>
              <a:defRPr sz="1800"/>
            </a:lvl1pPr>
            <a:lvl2pPr marL="360363" indent="-184150">
              <a:buClr>
                <a:srgbClr val="C00000"/>
              </a:buClr>
              <a:buFont typeface="Wingdings" pitchFamily="2" charset="2"/>
              <a:buChar char="§"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908050" y="2579688"/>
            <a:ext cx="8997950" cy="585787"/>
          </a:xfrm>
        </p:spPr>
        <p:txBody>
          <a:bodyPr/>
          <a:lstStyle>
            <a:lvl1pPr marL="0" indent="0" algn="l">
              <a:buNone/>
              <a:defRPr>
                <a:latin typeface="Garamond" pitchFamily="18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ine Ecke des Rechtecks abrunden 3"/>
          <p:cNvSpPr/>
          <p:nvPr userDrawn="1"/>
        </p:nvSpPr>
        <p:spPr>
          <a:xfrm rot="5400000">
            <a:off x="1943100" y="-1333500"/>
            <a:ext cx="5410200" cy="9296400"/>
          </a:xfrm>
          <a:prstGeom prst="round1Rect">
            <a:avLst>
              <a:gd name="adj" fmla="val 7070"/>
            </a:avLst>
          </a:prstGeom>
          <a:solidFill>
            <a:srgbClr val="E6E6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>
                <a:solidFill>
                  <a:srgbClr val="404040"/>
                </a:solidFill>
              </a:rPr>
              <a:t>26. Mai 2011 | Johannes </a:t>
            </a:r>
            <a:r>
              <a:rPr lang="de-DE" sz="1000" dirty="0" smtClean="0">
                <a:solidFill>
                  <a:srgbClr val="404040"/>
                </a:solidFill>
              </a:rPr>
              <a:t>Gutenberg-Universität </a:t>
            </a:r>
            <a:r>
              <a:rPr lang="de-DE" sz="1000" dirty="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Line 38"/>
          <p:cNvSpPr>
            <a:spLocks noChangeShapeType="1"/>
          </p:cNvSpPr>
          <p:nvPr userDrawn="1"/>
        </p:nvSpPr>
        <p:spPr bwMode="auto">
          <a:xfrm>
            <a:off x="0" y="2055813"/>
            <a:ext cx="8915400" cy="17462"/>
          </a:xfrm>
          <a:prstGeom prst="line">
            <a:avLst/>
          </a:prstGeom>
          <a:noFill/>
          <a:ln w="9525">
            <a:solidFill>
              <a:srgbClr val="A6A6A6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7" name="Bild 12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846138" y="724978"/>
            <a:ext cx="8069262" cy="741363"/>
          </a:xfrm>
        </p:spPr>
        <p:txBody>
          <a:bodyPr/>
          <a:lstStyle>
            <a:lvl1pPr marL="0" indent="0" algn="ctr">
              <a:buNone/>
              <a:defRPr>
                <a:latin typeface="Garamond" pitchFamily="18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Tabellenplatzhalter 10"/>
          <p:cNvSpPr>
            <a:spLocks noGrp="1"/>
          </p:cNvSpPr>
          <p:nvPr>
            <p:ph type="tbl" sz="quarter" idx="11"/>
          </p:nvPr>
        </p:nvSpPr>
        <p:spPr>
          <a:xfrm>
            <a:off x="908051" y="2182482"/>
            <a:ext cx="8115180" cy="3507117"/>
          </a:xfrm>
        </p:spPr>
        <p:txBody>
          <a:bodyPr/>
          <a:lstStyle/>
          <a:p>
            <a:pPr lvl="0"/>
            <a:endParaRPr lang="de-DE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ine Ecke des Rechtecks abrunden 2"/>
          <p:cNvSpPr/>
          <p:nvPr userDrawn="1"/>
        </p:nvSpPr>
        <p:spPr>
          <a:xfrm rot="5400000">
            <a:off x="1790700" y="-1790700"/>
            <a:ext cx="5181600" cy="8763000"/>
          </a:xfrm>
          <a:prstGeom prst="round1Rect">
            <a:avLst>
              <a:gd name="adj" fmla="val 7960"/>
            </a:avLst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pic>
        <p:nvPicPr>
          <p:cNvPr id="4" name="Bild 8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763000" y="5715000"/>
            <a:ext cx="584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ild 10" descr="Schriftzug_hellgrau_RGB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748463" y="5842000"/>
            <a:ext cx="1785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584200" y="2190900"/>
            <a:ext cx="8178800" cy="1336675"/>
          </a:xfrm>
        </p:spPr>
        <p:txBody>
          <a:bodyPr/>
          <a:lstStyle>
            <a:lvl1pPr marL="0" indent="0" algn="ctr">
              <a:buNone/>
              <a:defRPr sz="4400">
                <a:latin typeface="Garamond" pitchFamily="18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fld id="{3A913A4E-EDC9-44A7-86D6-D08EDA1D9A0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Garamond"/>
          <a:ea typeface="ＭＳ Ｐゴシック" charset="-128"/>
          <a:cs typeface="Garamond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1151965" y="2464183"/>
            <a:ext cx="4858870" cy="1700329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3/19/14 - CALICE Collaboration Meeting 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			Argonne National Laboratory</a:t>
            </a:r>
          </a:p>
          <a:p>
            <a:pPr marL="0" indent="0">
              <a:buNone/>
            </a:pPr>
            <a:endParaRPr lang="en-US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JGU Mainz – Phi Chau</a:t>
            </a:r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5400" dirty="0" smtClean="0"/>
              <a:t>Update on mass assembly </a:t>
            </a:r>
            <a:endParaRPr lang="en-US" sz="54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4294967295"/>
          </p:nvPr>
        </p:nvSpPr>
        <p:spPr>
          <a:xfrm>
            <a:off x="1259541" y="4016595"/>
            <a:ext cx="4119284" cy="797452"/>
          </a:xfrm>
        </p:spPr>
        <p:txBody>
          <a:bodyPr/>
          <a:lstStyle/>
          <a:p>
            <a:pPr marL="0" indent="0">
              <a:buNone/>
            </a:pPr>
            <a:r>
              <a:rPr lang="de-DE" sz="1050" dirty="0">
                <a:solidFill>
                  <a:schemeClr val="bg1">
                    <a:lumMod val="75000"/>
                  </a:schemeClr>
                </a:solidFill>
              </a:rPr>
              <a:t>Bruno </a:t>
            </a:r>
            <a:r>
              <a:rPr lang="de-DE" sz="1050" dirty="0" err="1">
                <a:solidFill>
                  <a:schemeClr val="bg1">
                    <a:lumMod val="75000"/>
                  </a:schemeClr>
                </a:solidFill>
              </a:rPr>
              <a:t>Bauss</a:t>
            </a:r>
            <a:r>
              <a:rPr lang="de-DE" sz="1050" dirty="0">
                <a:solidFill>
                  <a:schemeClr val="bg1">
                    <a:lumMod val="75000"/>
                  </a:schemeClr>
                </a:solidFill>
              </a:rPr>
              <a:t>, Volker Büscher, Julien </a:t>
            </a:r>
            <a:r>
              <a:rPr lang="de-DE" sz="1050" dirty="0" err="1">
                <a:solidFill>
                  <a:schemeClr val="bg1">
                    <a:lumMod val="75000"/>
                  </a:schemeClr>
                </a:solidFill>
              </a:rPr>
              <a:t>Caudron</a:t>
            </a:r>
            <a:r>
              <a:rPr lang="de-DE" sz="1050" dirty="0">
                <a:solidFill>
                  <a:schemeClr val="bg1">
                    <a:lumMod val="75000"/>
                  </a:schemeClr>
                </a:solidFill>
              </a:rPr>
              <a:t>, Reinhold </a:t>
            </a:r>
            <a:r>
              <a:rPr lang="de-DE" sz="1050" dirty="0" err="1">
                <a:solidFill>
                  <a:schemeClr val="bg1">
                    <a:lumMod val="75000"/>
                  </a:schemeClr>
                </a:solidFill>
              </a:rPr>
              <a:t>Degele</a:t>
            </a:r>
            <a:r>
              <a:rPr lang="de-DE" sz="1050" dirty="0">
                <a:solidFill>
                  <a:schemeClr val="bg1">
                    <a:lumMod val="75000"/>
                  </a:schemeClr>
                </a:solidFill>
              </a:rPr>
              <a:t>, Karl Heinz </a:t>
            </a:r>
            <a:r>
              <a:rPr lang="de-DE" sz="1050" dirty="0" err="1">
                <a:solidFill>
                  <a:schemeClr val="bg1">
                    <a:lumMod val="75000"/>
                  </a:schemeClr>
                </a:solidFill>
              </a:rPr>
              <a:t>Geib</a:t>
            </a:r>
            <a:r>
              <a:rPr lang="de-DE" sz="1050" dirty="0">
                <a:solidFill>
                  <a:schemeClr val="bg1">
                    <a:lumMod val="75000"/>
                  </a:schemeClr>
                </a:solidFill>
              </a:rPr>
              <a:t>, Sascha Krause, Yong Liu, Lucia </a:t>
            </a:r>
            <a:r>
              <a:rPr lang="de-DE" sz="1050" dirty="0" err="1">
                <a:solidFill>
                  <a:schemeClr val="bg1">
                    <a:lumMod val="75000"/>
                  </a:schemeClr>
                </a:solidFill>
              </a:rPr>
              <a:t>Masetti</a:t>
            </a:r>
            <a:r>
              <a:rPr lang="de-DE" sz="1050" dirty="0">
                <a:solidFill>
                  <a:schemeClr val="bg1">
                    <a:lumMod val="75000"/>
                  </a:schemeClr>
                </a:solidFill>
              </a:rPr>
              <a:t>, Uli Schäfer, Rouven </a:t>
            </a:r>
            <a:r>
              <a:rPr lang="de-DE" sz="1050" dirty="0" err="1">
                <a:solidFill>
                  <a:schemeClr val="bg1">
                    <a:lumMod val="75000"/>
                  </a:schemeClr>
                </a:solidFill>
              </a:rPr>
              <a:t>Spreckels</a:t>
            </a:r>
            <a:r>
              <a:rPr lang="de-DE" sz="1050" dirty="0">
                <a:solidFill>
                  <a:schemeClr val="bg1">
                    <a:lumMod val="75000"/>
                  </a:schemeClr>
                </a:solidFill>
              </a:rPr>
              <a:t>, Stefan </a:t>
            </a:r>
            <a:r>
              <a:rPr lang="de-DE" sz="1050" dirty="0" err="1">
                <a:solidFill>
                  <a:schemeClr val="bg1">
                    <a:lumMod val="75000"/>
                  </a:schemeClr>
                </a:solidFill>
              </a:rPr>
              <a:t>Tapprogge</a:t>
            </a:r>
            <a:r>
              <a:rPr lang="de-DE" sz="1050" dirty="0">
                <a:solidFill>
                  <a:schemeClr val="bg1">
                    <a:lumMod val="75000"/>
                  </a:schemeClr>
                </a:solidFill>
              </a:rPr>
              <a:t>, Rainer Wanke</a:t>
            </a:r>
          </a:p>
          <a:p>
            <a:endParaRPr lang="de-DE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test screen for screen printer with 80 µm thickness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 plane boards: without any problem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 HBU board: Problematic with the alignment of placed tiles because of the height </a:t>
            </a:r>
            <a:r>
              <a:rPr lang="en-US" dirty="0"/>
              <a:t>of </a:t>
            </a:r>
            <a:r>
              <a:rPr lang="en-US" dirty="0" smtClean="0"/>
              <a:t>the circuit path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Thicker glue points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Setting glue points on different boards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Assembly tests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  <p:pic>
        <p:nvPicPr>
          <p:cNvPr id="2050" name="Picture 2" descr="E:\User\Phi\Präsentationen\Powerpoint\CALICE_Meeting_Argonne\DSCF49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5714" y="3789576"/>
            <a:ext cx="3532431" cy="2649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User\Phi\Präsentationen\Powerpoint\CALICE_Meeting_Argonne\Bild6_Schablone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01" y="3789576"/>
            <a:ext cx="5128750" cy="2649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8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Placement process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Assembly tests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  <p:pic>
        <p:nvPicPr>
          <p:cNvPr id="6" name="Bestückung_auf_Europlatine1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04670" y="1737906"/>
            <a:ext cx="813435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346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Placement tests on several plane boards with glue points set by screen printer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Measurement of distances with microscope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Maximum variation of distances to each other </a:t>
            </a:r>
            <a:r>
              <a:rPr lang="en-US" dirty="0" smtClean="0"/>
              <a:t>was </a:t>
            </a:r>
            <a:r>
              <a:rPr lang="en-US" dirty="0" smtClean="0"/>
              <a:t>16 </a:t>
            </a:r>
            <a:r>
              <a:rPr lang="en-US" dirty="0" smtClean="0"/>
              <a:t>µm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16 distances was measured in this way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Precision tests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Assembly tests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  <p:pic>
        <p:nvPicPr>
          <p:cNvPr id="7" name="Picture 2" descr="E:\User\Phi\Präsentationen\Powerpoint\CALICE_Meeting_Argonne\DSCF49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5714" y="3789576"/>
            <a:ext cx="3532431" cy="2649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User\Phi\Präsentationen\Powerpoint\CALICE_Meeting_Argonne\Bild5_Fasung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84" y="3789576"/>
            <a:ext cx="5240627" cy="2649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95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Test on thick, not defined glue points on part of HBU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Placement without any problems 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Precision tests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Assembly tests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  <p:pic>
        <p:nvPicPr>
          <p:cNvPr id="2051" name="Picture 3" descr="E:\User\Phi\Präsentationen\Powerpoint\CALICE_Meeting_Argonne\Bil10_6x6_Myda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784" y="2434297"/>
            <a:ext cx="5356933" cy="3950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8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814387" y="1697038"/>
            <a:ext cx="8328025" cy="47418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Setting glue points should be unproblematic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Pin recognition should </a:t>
            </a:r>
            <a:r>
              <a:rPr lang="en-US" dirty="0"/>
              <a:t>be unproblematic (with the two tested </a:t>
            </a:r>
            <a:r>
              <a:rPr lang="en-US" dirty="0" smtClean="0"/>
              <a:t>machines</a:t>
            </a:r>
            <a:r>
              <a:rPr lang="en-US" dirty="0"/>
              <a:t>)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Fulfillment of tolerances during placement is possible </a:t>
            </a:r>
            <a:r>
              <a:rPr lang="en-US" dirty="0"/>
              <a:t>(with the two tested </a:t>
            </a:r>
            <a:r>
              <a:rPr lang="en-US" dirty="0" smtClean="0"/>
              <a:t>machines)	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64 </a:t>
            </a:r>
            <a:r>
              <a:rPr lang="en-US" dirty="0"/>
              <a:t>tiles were placed (with </a:t>
            </a:r>
            <a:r>
              <a:rPr lang="en-US" dirty="0" smtClean="0"/>
              <a:t>minimum </a:t>
            </a:r>
            <a:r>
              <a:rPr lang="en-US" dirty="0"/>
              <a:t>two neighbors</a:t>
            </a:r>
            <a:r>
              <a:rPr lang="en-US" dirty="0" smtClean="0"/>
              <a:t>) without any problems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16 distances are measured and every distance was in the tolerance range</a:t>
            </a: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Conclusion for assembling</a:t>
            </a:r>
            <a:endParaRPr lang="en-US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Assembly tests</a:t>
            </a:r>
            <a:endParaRPr lang="en-US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521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Screen printer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Adaption on HBU board design with </a:t>
            </a:r>
            <a:r>
              <a:rPr lang="de-DE" dirty="0" smtClean="0"/>
              <a:t>thicker glue points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Pick-and-place machine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More tiles have to be placed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Tests with original tiles with original </a:t>
            </a:r>
            <a:r>
              <a:rPr lang="en-US" dirty="0" err="1" smtClean="0"/>
              <a:t>SiPM</a:t>
            </a:r>
            <a:r>
              <a:rPr lang="en-US" dirty="0" smtClean="0"/>
              <a:t> to check the manual alignment of the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Soldering machines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HBU design with smaller or without soldering pads on the tile placed side of the board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If this tests isn’t working: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Maybe an alternative scintillator material will work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SMD </a:t>
            </a:r>
            <a:r>
              <a:rPr lang="en-US" dirty="0" err="1" smtClean="0"/>
              <a:t>SiPMs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Forecast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755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16943" y="1954582"/>
            <a:ext cx="8001000" cy="1905000"/>
          </a:xfrm>
        </p:spPr>
        <p:txBody>
          <a:bodyPr/>
          <a:lstStyle/>
          <a:p>
            <a:r>
              <a:rPr lang="en-US" sz="5400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426904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814388" y="1714696"/>
            <a:ext cx="7172325" cy="472420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Test at SEHO, </a:t>
            </a:r>
            <a:r>
              <a:rPr lang="en-US" dirty="0" err="1" smtClean="0"/>
              <a:t>Kreuzwertheim</a:t>
            </a:r>
            <a:r>
              <a:rPr lang="en-US" dirty="0" smtClean="0"/>
              <a:t>, </a:t>
            </a:r>
            <a:r>
              <a:rPr lang="en-US" dirty="0" err="1"/>
              <a:t>o</a:t>
            </a:r>
            <a:r>
              <a:rPr lang="en-US" dirty="0" err="1" smtClean="0"/>
              <a:t>ctober</a:t>
            </a:r>
            <a:r>
              <a:rPr lang="en-US" dirty="0" smtClean="0"/>
              <a:t> 13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Dimple was melted (on board side of the dimple) during soldering 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Short reminder of first soldering test</a:t>
            </a:r>
            <a:endParaRPr lang="en-US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oldering tests</a:t>
            </a:r>
            <a:endParaRPr lang="en-US" dirty="0"/>
          </a:p>
        </p:txBody>
      </p:sp>
      <p:pic>
        <p:nvPicPr>
          <p:cNvPr id="8" name="Picture 3" descr="E:\User\Phi\Powerpoint\Meeting 8-11 DESY\Selektiv_Dimple_defekt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7" y="2523922"/>
            <a:ext cx="3542459" cy="3778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E:\User\Phi\Kameratests Fuji\Dimp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060" y="2523921"/>
            <a:ext cx="4483247" cy="308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6534942" y="5590421"/>
            <a:ext cx="276433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 err="1" smtClean="0"/>
              <a:t>Photo</a:t>
            </a:r>
            <a:r>
              <a:rPr lang="de-DE" sz="600" dirty="0" smtClean="0"/>
              <a:t> </a:t>
            </a:r>
            <a:r>
              <a:rPr lang="de-DE" sz="600" dirty="0" err="1" smtClean="0"/>
              <a:t>taken</a:t>
            </a:r>
            <a:r>
              <a:rPr lang="de-DE" sz="600" dirty="0" smtClean="0"/>
              <a:t> </a:t>
            </a:r>
            <a:r>
              <a:rPr lang="de-DE" sz="600" dirty="0" err="1" smtClean="0"/>
              <a:t>at</a:t>
            </a:r>
            <a:r>
              <a:rPr lang="de-DE" sz="600" dirty="0" smtClean="0"/>
              <a:t> Fuji </a:t>
            </a:r>
            <a:r>
              <a:rPr lang="de-DE" sz="600" dirty="0" err="1" smtClean="0"/>
              <a:t>Machine</a:t>
            </a:r>
            <a:r>
              <a:rPr lang="de-DE" sz="600" dirty="0" smtClean="0"/>
              <a:t> MFG Europe GmbH in Mainz-Kastel</a:t>
            </a:r>
            <a:endParaRPr lang="en-US" sz="600" dirty="0"/>
          </a:p>
        </p:txBody>
      </p:sp>
    </p:spTree>
    <p:extLst>
      <p:ext uri="{BB962C8B-B14F-4D97-AF65-F5344CB8AC3E}">
        <p14:creationId xmlns:p14="http://schemas.microsoft.com/office/powerpoint/2010/main" val="302020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Test at SEHO, </a:t>
            </a:r>
            <a:r>
              <a:rPr lang="en-US" dirty="0" err="1"/>
              <a:t>Kreuzwertheim</a:t>
            </a:r>
            <a:r>
              <a:rPr lang="en-US" dirty="0"/>
              <a:t>, </a:t>
            </a:r>
            <a:r>
              <a:rPr lang="en-US" dirty="0" err="1"/>
              <a:t>o</a:t>
            </a:r>
            <a:r>
              <a:rPr lang="en-US" dirty="0" err="1" smtClean="0"/>
              <a:t>ctober</a:t>
            </a:r>
            <a:r>
              <a:rPr lang="en-US" dirty="0" smtClean="0"/>
              <a:t> 13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Dimple was melted (on board side of the dimple) during soldering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Analysis with Landau-Gaussian-Fit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Short reminder of first soldering test</a:t>
            </a:r>
            <a:endParaRPr lang="en-US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oldering tests</a:t>
            </a:r>
            <a:endParaRPr lang="en-US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  <p:pic>
        <p:nvPicPr>
          <p:cNvPr id="2" name="Picture 2" descr="E:\User\Phi\Präsentationen\Powerpoint\CALICE_Meeting_Argonne\v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1366" y="3131671"/>
            <a:ext cx="5494757" cy="372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User\Phi\Präsentationen\Powerpoint\CALICE_Meeting_Argonne\n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992" y="3131671"/>
            <a:ext cx="5494756" cy="372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1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Test at SEHO, </a:t>
            </a:r>
            <a:r>
              <a:rPr lang="en-US" dirty="0" err="1"/>
              <a:t>Kreuzwertheim</a:t>
            </a:r>
            <a:r>
              <a:rPr lang="en-US" dirty="0"/>
              <a:t>, </a:t>
            </a:r>
            <a:r>
              <a:rPr lang="en-US" dirty="0" err="1"/>
              <a:t>o</a:t>
            </a:r>
            <a:r>
              <a:rPr lang="en-US" dirty="0" err="1" smtClean="0"/>
              <a:t>ctober</a:t>
            </a:r>
            <a:r>
              <a:rPr lang="en-US" dirty="0" smtClean="0"/>
              <a:t> 13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Dimple was melted during soldering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Analysis with </a:t>
            </a:r>
            <a:r>
              <a:rPr lang="en-US" dirty="0" smtClean="0"/>
              <a:t>Landau-Gaussian-Fit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Short reminder of first soldering test</a:t>
            </a:r>
            <a:endParaRPr lang="en-US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oldering tests</a:t>
            </a:r>
            <a:endParaRPr lang="en-US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442456"/>
              </p:ext>
            </p:extLst>
          </p:nvPr>
        </p:nvGraphicFramePr>
        <p:xfrm>
          <a:off x="1073598" y="3038707"/>
          <a:ext cx="7949379" cy="24610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5814"/>
                <a:gridCol w="927847"/>
                <a:gridCol w="3119717"/>
                <a:gridCol w="2286001"/>
              </a:tblGrid>
              <a:tr h="820353">
                <a:tc>
                  <a:txBody>
                    <a:bodyPr/>
                    <a:lstStyle/>
                    <a:p>
                      <a:r>
                        <a:rPr lang="en-US" dirty="0" smtClean="0"/>
                        <a:t>Configuration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Landau Gaussian fit MPV [PE]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 [PE]</a:t>
                      </a:r>
                      <a:endParaRPr lang="en-US" dirty="0"/>
                    </a:p>
                  </a:txBody>
                  <a:tcPr/>
                </a:tc>
              </a:tr>
              <a:tr h="820353">
                <a:tc>
                  <a:txBody>
                    <a:bodyPr/>
                    <a:lstStyle/>
                    <a:p>
                      <a:r>
                        <a:rPr lang="en-US" dirty="0" smtClean="0"/>
                        <a:t>Before soldering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5,684±0,146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8,748</a:t>
                      </a:r>
                      <a:endParaRPr lang="en-US" dirty="0"/>
                    </a:p>
                  </a:txBody>
                  <a:tcPr/>
                </a:tc>
              </a:tr>
              <a:tr h="820353">
                <a:tc>
                  <a:txBody>
                    <a:bodyPr/>
                    <a:lstStyle/>
                    <a:p>
                      <a:r>
                        <a:rPr lang="en-US" dirty="0" smtClean="0"/>
                        <a:t>After soldering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5,275±0,159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7,816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425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814388" y="1697038"/>
            <a:ext cx="7880350" cy="47418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Test at </a:t>
            </a:r>
            <a:r>
              <a:rPr lang="en-US" dirty="0" err="1" smtClean="0"/>
              <a:t>Streckfuss</a:t>
            </a:r>
            <a:r>
              <a:rPr lang="en-US" dirty="0" smtClean="0"/>
              <a:t> Systems in </a:t>
            </a:r>
            <a:r>
              <a:rPr lang="en-US" dirty="0" err="1" smtClean="0"/>
              <a:t>Eggenstein</a:t>
            </a:r>
            <a:r>
              <a:rPr lang="en-US" dirty="0" smtClean="0"/>
              <a:t>, </a:t>
            </a:r>
            <a:r>
              <a:rPr lang="en-US" dirty="0" err="1"/>
              <a:t>d</a:t>
            </a:r>
            <a:r>
              <a:rPr lang="en-US" dirty="0" err="1" smtClean="0"/>
              <a:t>ecember</a:t>
            </a:r>
            <a:r>
              <a:rPr lang="en-US" dirty="0" smtClean="0"/>
              <a:t> 13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Test dummies with one sided dimple with 0,3 mm (instead of 0,5 mm of original dimple) thickness and scintillator material from </a:t>
            </a:r>
            <a:r>
              <a:rPr lang="en-US" dirty="0" err="1" smtClean="0"/>
              <a:t>Portvino</a:t>
            </a:r>
            <a:r>
              <a:rPr lang="en-US" dirty="0" smtClean="0"/>
              <a:t> (NA62)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Maximum temperature at the dimple ~69-74°C for several runs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Scintillator dummies melted much less at the dimple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Second soldering test</a:t>
            </a:r>
            <a:endParaRPr lang="en-US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oldering tests</a:t>
            </a:r>
            <a:endParaRPr lang="en-US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pic>
        <p:nvPicPr>
          <p:cNvPr id="2050" name="Picture 2" descr="E:\User\Phi\Präsentationen\Powerpoint\CALICE_Meeting_Argonne\zweiterLöttes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014735"/>
            <a:ext cx="9779757" cy="2593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28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Several dummies </a:t>
            </a:r>
            <a:r>
              <a:rPr lang="de-DE" dirty="0" smtClean="0"/>
              <a:t>were </a:t>
            </a:r>
            <a:r>
              <a:rPr lang="en-US" dirty="0" smtClean="0"/>
              <a:t>used </a:t>
            </a:r>
            <a:r>
              <a:rPr lang="en-US" dirty="0"/>
              <a:t>until a modification of the soldering parameter was found at which the dimple </a:t>
            </a:r>
            <a:r>
              <a:rPr lang="en-US" dirty="0" smtClean="0"/>
              <a:t>did not melt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Test with an original tile → melted again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Second soldering test</a:t>
            </a:r>
            <a:endParaRPr lang="en-US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oldering tests</a:t>
            </a:r>
            <a:endParaRPr lang="en-US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pic>
        <p:nvPicPr>
          <p:cNvPr id="8" name="Picture 2" descr="E:\User\Phi\Präsentationen\Powerpoint\CALICE_Meeting_Argonne\zweiterLöttes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014735"/>
            <a:ext cx="9779757" cy="2593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65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814388" y="1697038"/>
            <a:ext cx="8431212" cy="47418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Soldering is the most critical part for mass assembly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Selective soldering has much lower temperature stress than wave soldering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Scintillator material is less stable than the dummy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Dimple was melted every time just on one side → main part of temperature transportation turns up from the soldering pads not from </a:t>
            </a:r>
            <a:r>
              <a:rPr lang="en-US" dirty="0" err="1" smtClean="0"/>
              <a:t>SiPM</a:t>
            </a:r>
            <a:endParaRPr lang="en-US" dirty="0" smtClean="0"/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Board design with smaller or without soldering pads on the tile assembled side of the board should reduce the temperature transportation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SMD-</a:t>
            </a:r>
            <a:r>
              <a:rPr lang="en-US" dirty="0" err="1" smtClean="0"/>
              <a:t>SiPMs</a:t>
            </a:r>
            <a:r>
              <a:rPr lang="en-US" dirty="0" smtClean="0"/>
              <a:t> which are assembled together with the SMD components 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Conclusion for soldering</a:t>
            </a:r>
            <a:endParaRPr lang="en-US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oldering tests</a:t>
            </a:r>
            <a:endParaRPr lang="en-US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7327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814388" y="1697038"/>
            <a:ext cx="7643812" cy="47418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Assembly tests in </a:t>
            </a:r>
            <a:r>
              <a:rPr lang="en-US" dirty="0" err="1" smtClean="0"/>
              <a:t>december</a:t>
            </a:r>
            <a:r>
              <a:rPr lang="en-US" dirty="0" smtClean="0"/>
              <a:t> 2013 with ASM/SIPLACE and MYDATA in Munich with two different pick-and-place machines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Tests of camera detection of the </a:t>
            </a:r>
            <a:r>
              <a:rPr lang="en-US" dirty="0" err="1" smtClean="0"/>
              <a:t>SiPM</a:t>
            </a:r>
            <a:r>
              <a:rPr lang="en-US" dirty="0"/>
              <a:t> </a:t>
            </a:r>
            <a:r>
              <a:rPr lang="en-US" dirty="0" smtClean="0"/>
              <a:t>pins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Test of automatic glue point setting with screen printer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Tests of placement precision with minimal tolerances between tiles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Overview of assembling tests</a:t>
            </a:r>
            <a:r>
              <a:rPr lang="de-DE" dirty="0" smtClean="0"/>
              <a:t>	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Assembly tests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671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Recognition of six positions of the tile and </a:t>
            </a:r>
            <a:r>
              <a:rPr lang="en-US" dirty="0" err="1" smtClean="0"/>
              <a:t>SiPM</a:t>
            </a:r>
            <a:r>
              <a:rPr lang="en-US" dirty="0"/>
              <a:t> </a:t>
            </a:r>
            <a:r>
              <a:rPr lang="en-US" dirty="0" smtClean="0"/>
              <a:t>pins are because of manual assembling necessary 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Four edges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Two pins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Every six positions should be fit together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two tested machines fulfill these needs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Camera tests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Assembly tests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  <p:pic>
        <p:nvPicPr>
          <p:cNvPr id="1026" name="Picture 2" descr="E:\User\Phi\Präsentationen\Powerpoint\CALICE_Meeting_Argonne\Bild3_Tileerfassung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950" y="3745328"/>
            <a:ext cx="2110939" cy="221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3761117" y="3745328"/>
            <a:ext cx="51240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Pin and edge detection with MYDATA MY9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Green symbolized accepted positions, red for not accepted positions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this example tolerances for pins and edges are very big, with lower tolerances pins turn red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37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700</Words>
  <Application>Microsoft Office PowerPoint</Application>
  <PresentationFormat>A4 Paper (210x297 mm)</PresentationFormat>
  <Paragraphs>128</Paragraphs>
  <Slides>16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ＭＳ Ｐゴシック</vt:lpstr>
      <vt:lpstr>Arial</vt:lpstr>
      <vt:lpstr>Calibri</vt:lpstr>
      <vt:lpstr>Garamond</vt:lpstr>
      <vt:lpstr>Wingdings</vt:lpstr>
      <vt:lpstr>Office-Design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Peakom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fd fds</dc:creator>
  <cp:lastModifiedBy>Phi Chau</cp:lastModifiedBy>
  <cp:revision>107</cp:revision>
  <dcterms:created xsi:type="dcterms:W3CDTF">2011-08-27T16:08:40Z</dcterms:created>
  <dcterms:modified xsi:type="dcterms:W3CDTF">2014-03-19T18:57:35Z</dcterms:modified>
</cp:coreProperties>
</file>