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6" r:id="rId2"/>
    <p:sldId id="401" r:id="rId3"/>
    <p:sldId id="354" r:id="rId4"/>
    <p:sldId id="357" r:id="rId5"/>
    <p:sldId id="358" r:id="rId6"/>
    <p:sldId id="369" r:id="rId7"/>
    <p:sldId id="362" r:id="rId8"/>
    <p:sldId id="361" r:id="rId9"/>
    <p:sldId id="370" r:id="rId10"/>
    <p:sldId id="372" r:id="rId11"/>
    <p:sldId id="360" r:id="rId12"/>
    <p:sldId id="364" r:id="rId13"/>
    <p:sldId id="366" r:id="rId14"/>
    <p:sldId id="368" r:id="rId15"/>
    <p:sldId id="367" r:id="rId16"/>
    <p:sldId id="383" r:id="rId17"/>
    <p:sldId id="384" r:id="rId18"/>
    <p:sldId id="365" r:id="rId19"/>
    <p:sldId id="371" r:id="rId20"/>
    <p:sldId id="373" r:id="rId21"/>
    <p:sldId id="374" r:id="rId22"/>
    <p:sldId id="376" r:id="rId23"/>
    <p:sldId id="375" r:id="rId24"/>
    <p:sldId id="378" r:id="rId25"/>
    <p:sldId id="402" r:id="rId26"/>
    <p:sldId id="403" r:id="rId27"/>
    <p:sldId id="379" r:id="rId28"/>
    <p:sldId id="380" r:id="rId29"/>
    <p:sldId id="381" r:id="rId30"/>
    <p:sldId id="382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96" r:id="rId40"/>
    <p:sldId id="397" r:id="rId41"/>
    <p:sldId id="398" r:id="rId42"/>
    <p:sldId id="399" r:id="rId43"/>
    <p:sldId id="400" r:id="rId4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Arial Narrow" panose="020B0606020202030204" pitchFamily="34" charset="0"/>
      <p:regular r:id="rId50"/>
      <p:bold r:id="rId51"/>
      <p:italic r:id="rId52"/>
      <p:boldItalic r:id="rId53"/>
    </p:embeddedFont>
    <p:embeddedFont>
      <p:font typeface="Cambria Math" panose="02040503050406030204" pitchFamily="18" charset="0"/>
      <p:regular r:id="rId5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8000"/>
    <a:srgbClr val="FF0000"/>
    <a:srgbClr val="000099"/>
    <a:srgbClr val="FFFF66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94660"/>
  </p:normalViewPr>
  <p:slideViewPr>
    <p:cSldViewPr>
      <p:cViewPr varScale="1">
        <p:scale>
          <a:sx n="94" d="100"/>
          <a:sy n="94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D3BB57B-2EC3-421E-B037-B333B9BD09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551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C09BA9-5F6A-470B-92F0-4288D72F806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602D-029B-4908-91A5-D8F9F877B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5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84A8A-1B9C-4429-8A85-1C3B72340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13EA2-A710-4711-B254-7B5068B37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9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91123-4C42-42F5-8130-99284DC36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6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48665-33BB-419E-A420-BF2D32D7B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8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D75A-3279-442B-8B98-84542DD8E6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5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B945C-0416-4B22-98D2-985FB15DDD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5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E50E2-B95D-4368-876D-0520FE10EB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3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D1BEE-BD02-44B3-99E9-02AE1997E3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E26DC-12AD-4F1D-890F-55C5AFEEE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4CC5-280B-4216-AF06-3AB10151C4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0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FJPPL-FKPPL Workshop on ATF2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77DCFE8C-CD9B-47EE-A954-D625A734EB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FJPPL-FKPPL Workshop on ATF2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F9952D3-D670-44AB-A2AD-86E3ED71CE9C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FONT digitisation studies</a:t>
            </a:r>
            <a:br>
              <a:rPr lang="en-GB" altLang="en-US" dirty="0" smtClean="0"/>
            </a:br>
            <a:r>
              <a:rPr lang="en-GB" altLang="en-US" dirty="0" smtClean="0"/>
              <a:t>of IP BPMs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3890963"/>
            <a:ext cx="7776864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D. Bett, N. Blaskovic, P. Burrows,</a:t>
            </a:r>
            <a:br>
              <a:rPr lang="en-US" altLang="en-US" dirty="0" smtClean="0"/>
            </a:br>
            <a:r>
              <a:rPr lang="en-US" altLang="en-US" dirty="0" smtClean="0"/>
              <a:t>G. Christian, M. Davis, Y. I. Kim, C. Perry</a:t>
            </a:r>
          </a:p>
          <a:p>
            <a:pPr eaLnBrk="1" hangingPunct="1"/>
            <a:r>
              <a:rPr lang="en-US" altLang="en-US" sz="2800" i="1" dirty="0" smtClean="0"/>
              <a:t>John Adams Institute, Oxford University</a:t>
            </a:r>
            <a:endParaRPr lang="en-GB" altLang="en-US" sz="2800" i="1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20 dB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3284536"/>
            <a:ext cx="8280920" cy="295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3789040"/>
            <a:ext cx="8235950" cy="2337123"/>
          </a:xfrm>
        </p:spPr>
        <p:txBody>
          <a:bodyPr/>
          <a:lstStyle/>
          <a:p>
            <a:r>
              <a:rPr lang="en-GB" altLang="en-US" dirty="0" smtClean="0"/>
              <a:t>9 mover steps with 25 pulses per step</a:t>
            </a:r>
          </a:p>
          <a:p>
            <a:r>
              <a:rPr lang="en-GB" altLang="en-US" dirty="0" smtClean="0"/>
              <a:t>I and Q charge normalised using reference cavity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08004" y="476672"/>
            <a:ext cx="4140460" cy="295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3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20 dB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3284536"/>
            <a:ext cx="8280920" cy="295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789040"/>
                <a:ext cx="8235950" cy="2337123"/>
              </a:xfrm>
            </p:spPr>
            <p:txBody>
              <a:bodyPr/>
              <a:lstStyle/>
              <a:p>
                <a:r>
                  <a:rPr lang="en-GB" altLang="en-US" dirty="0" smtClean="0"/>
                  <a:t>I’ is proportional to y position</a:t>
                </a:r>
              </a:p>
              <a:p>
                <a:r>
                  <a:rPr lang="en-GB" altLang="en-US" dirty="0" smtClean="0"/>
                  <a:t>Q’ is a measure of ‘unwanted’ signals and beam pitch y’ </a:t>
                </a:r>
                <a14:m>
                  <m:oMath xmlns:m="http://schemas.openxmlformats.org/officeDocument/2006/math">
                    <m:r>
                      <a:rPr lang="en-GB" altLang="en-US" b="0" i="0" smtClean="0">
                        <a:latin typeface="Cambria Math"/>
                      </a:rPr>
                      <m:t>=</m:t>
                    </m:r>
                    <m:r>
                      <a:rPr lang="en-GB" altLang="en-US" i="1">
                        <a:latin typeface="Cambria Math"/>
                      </a:rPr>
                      <m:t>𝑑</m:t>
                    </m:r>
                    <m:r>
                      <a:rPr lang="en-GB" altLang="en-US" i="1">
                        <a:latin typeface="Cambria Math"/>
                      </a:rPr>
                      <m:t>𝑦</m:t>
                    </m:r>
                    <m:r>
                      <a:rPr lang="en-GB" altLang="en-US" i="1">
                        <a:latin typeface="Cambria Math"/>
                      </a:rPr>
                      <m:t>/</m:t>
                    </m:r>
                    <m:r>
                      <a:rPr lang="en-GB" altLang="en-US" i="1">
                        <a:latin typeface="Cambria Math"/>
                      </a:rPr>
                      <m:t>𝑑𝑠</m:t>
                    </m:r>
                  </m:oMath>
                </a14:m>
                <a:r>
                  <a:rPr lang="en-GB" altLang="en-US" dirty="0" smtClean="0"/>
                  <a:t> through the BPM</a:t>
                </a:r>
              </a:p>
            </p:txBody>
          </p:sp>
        </mc:Choice>
        <mc:Fallback>
          <p:sp>
            <p:nvSpPr>
              <p:cNvPr id="1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789040"/>
                <a:ext cx="8235950" cy="2337123"/>
              </a:xfrm>
              <a:blipFill rotWithShape="1">
                <a:blip r:embed="rId3"/>
                <a:stretch>
                  <a:fillRect l="-1628" t="-3394" r="-8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5148064" y="764704"/>
            <a:ext cx="3100506" cy="1408348"/>
            <a:chOff x="5148064" y="836712"/>
            <a:chExt cx="3100506" cy="1408348"/>
          </a:xfrm>
        </p:grpSpPr>
        <p:sp>
          <p:nvSpPr>
            <p:cNvPr id="13" name="TextBox 12"/>
            <p:cNvSpPr txBox="1"/>
            <p:nvPr/>
          </p:nvSpPr>
          <p:spPr>
            <a:xfrm>
              <a:off x="7884368" y="11247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I’</a:t>
              </a:r>
              <a:endParaRPr lang="en-GB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" name="Straight Arrow Connector 2"/>
            <p:cNvCxnSpPr/>
            <p:nvPr/>
          </p:nvCxnSpPr>
          <p:spPr>
            <a:xfrm flipV="1">
              <a:off x="5148064" y="1484784"/>
              <a:ext cx="2808312" cy="5040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6324947" y="1228564"/>
              <a:ext cx="224408" cy="101649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940152" y="83671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Q’</a:t>
              </a:r>
              <a:endParaRPr lang="en-GB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447311" y="1757132"/>
              <a:ext cx="11490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rc 16"/>
            <p:cNvSpPr/>
            <p:nvPr/>
          </p:nvSpPr>
          <p:spPr>
            <a:xfrm rot="1074303">
              <a:off x="7397287" y="1572298"/>
              <a:ext cx="181318" cy="32452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24328" y="1484784"/>
              <a:ext cx="6367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800" dirty="0" smtClean="0"/>
                <a:t>θ</a:t>
              </a:r>
              <a:r>
                <a:rPr lang="en-GB" sz="2800" baseline="-25000" dirty="0" smtClean="0"/>
                <a:t>IQ</a:t>
              </a:r>
              <a:endParaRPr lang="en-GB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7826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20 dB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148064" y="764704"/>
            <a:ext cx="3100506" cy="1408348"/>
            <a:chOff x="5148064" y="836712"/>
            <a:chExt cx="3100506" cy="1408348"/>
          </a:xfrm>
        </p:grpSpPr>
        <p:sp>
          <p:nvSpPr>
            <p:cNvPr id="17" name="TextBox 16"/>
            <p:cNvSpPr txBox="1"/>
            <p:nvPr/>
          </p:nvSpPr>
          <p:spPr>
            <a:xfrm>
              <a:off x="7884368" y="112474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I’</a:t>
              </a:r>
              <a:endParaRPr lang="en-GB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148064" y="1484784"/>
              <a:ext cx="2808312" cy="5040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6324947" y="1228564"/>
              <a:ext cx="224408" cy="101649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940152" y="83671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Q’</a:t>
              </a:r>
              <a:endParaRPr lang="en-GB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6447311" y="1757132"/>
              <a:ext cx="11490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/>
            <p:cNvSpPr/>
            <p:nvPr/>
          </p:nvSpPr>
          <p:spPr>
            <a:xfrm rot="1074303">
              <a:off x="7397287" y="1572298"/>
              <a:ext cx="181318" cy="32452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24328" y="1484784"/>
              <a:ext cx="6367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800" dirty="0" smtClean="0"/>
                <a:t>θ</a:t>
              </a:r>
              <a:r>
                <a:rPr lang="en-GB" sz="2800" baseline="-25000" dirty="0" smtClean="0"/>
                <a:t>IQ</a:t>
              </a:r>
              <a:endParaRPr lang="en-GB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8197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Phase shifter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The IQ plot can be rotated in hardware by using the phase shifters in the electronics</a:t>
            </a:r>
          </a:p>
          <a:p>
            <a:r>
              <a:rPr lang="en-GB" altLang="en-US" dirty="0" smtClean="0"/>
              <a:t>Procedure:</a:t>
            </a:r>
          </a:p>
          <a:p>
            <a:pPr lvl="1"/>
            <a:r>
              <a:rPr lang="en-GB" altLang="en-US" dirty="0" smtClean="0"/>
              <a:t>Phase </a:t>
            </a:r>
            <a:r>
              <a:rPr lang="en-GB" altLang="en-US" dirty="0"/>
              <a:t>shifter setting changed</a:t>
            </a:r>
          </a:p>
          <a:p>
            <a:pPr lvl="1"/>
            <a:r>
              <a:rPr lang="en-GB" altLang="en-US" dirty="0"/>
              <a:t>Calibration </a:t>
            </a:r>
            <a:r>
              <a:rPr lang="el-GR" altLang="en-US" dirty="0"/>
              <a:t>θ</a:t>
            </a:r>
            <a:r>
              <a:rPr lang="en-GB" altLang="en-US" baseline="-25000" dirty="0"/>
              <a:t>IQ</a:t>
            </a:r>
            <a:r>
              <a:rPr lang="en-GB" altLang="en-US" dirty="0"/>
              <a:t> determined at each setting</a:t>
            </a:r>
            <a:endParaRPr lang="en-GB" altLang="en-US" baseline="-25000" dirty="0"/>
          </a:p>
          <a:p>
            <a:pPr lvl="1"/>
            <a:r>
              <a:rPr lang="en-GB" altLang="en-US" dirty="0"/>
              <a:t>Plotting </a:t>
            </a:r>
            <a:r>
              <a:rPr lang="el-GR" altLang="en-US" dirty="0"/>
              <a:t>θ</a:t>
            </a:r>
            <a:r>
              <a:rPr lang="en-GB" altLang="en-US" baseline="-25000" dirty="0"/>
              <a:t>IQ</a:t>
            </a:r>
            <a:r>
              <a:rPr lang="en-GB" altLang="en-US" dirty="0"/>
              <a:t> vs. </a:t>
            </a:r>
            <a:r>
              <a:rPr lang="en-GB" altLang="en-US" dirty="0" smtClean="0"/>
              <a:t>phase </a:t>
            </a:r>
            <a:r>
              <a:rPr lang="en-GB" altLang="en-US" dirty="0"/>
              <a:t>shifter setting allows </a:t>
            </a:r>
            <a:r>
              <a:rPr lang="el-GR" altLang="en-US" dirty="0"/>
              <a:t>θ</a:t>
            </a:r>
            <a:r>
              <a:rPr lang="en-GB" altLang="en-US" baseline="-25000" dirty="0"/>
              <a:t>IQ</a:t>
            </a:r>
            <a:r>
              <a:rPr lang="en-GB" altLang="en-US" dirty="0"/>
              <a:t> </a:t>
            </a:r>
            <a:r>
              <a:rPr lang="en-GB" altLang="en-US" dirty="0" smtClean="0"/>
              <a:t>to be set to zero (i.e. I’ = I and Q’ = Q)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57100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51519" y="269875"/>
            <a:ext cx="504057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x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7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51519" y="269875"/>
            <a:ext cx="504057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y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Dynamic range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By inspecting the waveforms over a full dynamic range calibration, the I and Q dynamic range is &lt; ± 1000 ADC counts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5073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</a:t>
            </a:r>
            <a:r>
              <a:rPr lang="en-GB" dirty="0" smtClean="0"/>
              <a:t>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</a:t>
            </a:r>
            <a:r>
              <a:rPr lang="en-GB" dirty="0" smtClean="0"/>
              <a:t>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21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Minimising signals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To avoid electronics saturation, signals were minimised as follows: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551957"/>
              </p:ext>
            </p:extLst>
          </p:nvPr>
        </p:nvGraphicFramePr>
        <p:xfrm>
          <a:off x="539552" y="2852936"/>
          <a:ext cx="806489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3024336"/>
                <a:gridCol w="3024336"/>
              </a:tblGrid>
              <a:tr h="4724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Minimise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24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using beam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using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BPM mover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</a:rPr>
                        <a:t> position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Move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</a:rPr>
                        <a:t> QD0FF(x)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Use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</a:rPr>
                        <a:t> x-mover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</a:rPr>
                        <a:t> position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Move QD0FF(y)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Use y-mover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y’ pitch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Move QF7FF(y)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Change pitch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3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Variable attenuator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The variable attenuator on the raw C-band signals from the IP BPMs was varied from 50 dB to 0 dB</a:t>
            </a:r>
          </a:p>
          <a:p>
            <a:r>
              <a:rPr lang="en-GB" altLang="en-US" dirty="0" smtClean="0"/>
              <a:t>IPC calibrated at each </a:t>
            </a:r>
            <a:r>
              <a:rPr lang="en-GB" altLang="en-US" dirty="0" smtClean="0"/>
              <a:t>setting, with waist in y on IPC</a:t>
            </a:r>
          </a:p>
          <a:p>
            <a:r>
              <a:rPr lang="en-GB" altLang="en-US" dirty="0" smtClean="0"/>
              <a:t>Checked dependence on attenuation:</a:t>
            </a:r>
          </a:p>
          <a:p>
            <a:pPr lvl="1"/>
            <a:r>
              <a:rPr lang="en-GB" altLang="en-US" dirty="0" smtClean="0"/>
              <a:t>Calibration constant (I’ per mover offset)</a:t>
            </a:r>
          </a:p>
          <a:p>
            <a:pPr lvl="1"/>
            <a:r>
              <a:rPr lang="en-GB" altLang="en-US" dirty="0" smtClean="0"/>
              <a:t>Jitter (standard deviation of position)</a:t>
            </a:r>
          </a:p>
          <a:p>
            <a:pPr lvl="1"/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373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Introduction to IP BPMs and electronics</a:t>
            </a:r>
          </a:p>
          <a:p>
            <a:r>
              <a:rPr lang="en-GB" altLang="en-US" dirty="0" smtClean="0"/>
              <a:t>Signal digitisation: waveforms and FFT</a:t>
            </a:r>
          </a:p>
          <a:p>
            <a:r>
              <a:rPr lang="en-GB" altLang="en-US" dirty="0" smtClean="0"/>
              <a:t>Calibrations and phase shifter operation</a:t>
            </a:r>
          </a:p>
          <a:p>
            <a:r>
              <a:rPr lang="en-GB" altLang="en-US" dirty="0"/>
              <a:t>D</a:t>
            </a:r>
            <a:r>
              <a:rPr lang="en-GB" altLang="en-US" dirty="0" smtClean="0"/>
              <a:t>ynamic range and steering the beam</a:t>
            </a:r>
          </a:p>
          <a:p>
            <a:r>
              <a:rPr lang="en-GB" altLang="en-US" dirty="0" smtClean="0"/>
              <a:t>Setup modifications</a:t>
            </a:r>
          </a:p>
          <a:p>
            <a:r>
              <a:rPr lang="en-GB" altLang="en-US" dirty="0" smtClean="0"/>
              <a:t>Q vs. beam/BPM tilt scans</a:t>
            </a:r>
          </a:p>
          <a:p>
            <a:r>
              <a:rPr lang="en-GB" altLang="en-US" dirty="0" smtClean="0"/>
              <a:t>Charge normalisation considerations</a:t>
            </a:r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776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2915816" y="1700808"/>
            <a:ext cx="0" cy="57606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47229" y="1753652"/>
            <a:ext cx="5222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Factor 2 disagreement at 10 dB</a:t>
            </a:r>
            <a:endParaRPr lang="en-GB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03648" y="1700808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403648" y="2276872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547664" y="3284984"/>
            <a:ext cx="62646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8104" y="328498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True jitter?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 rot="19569329">
            <a:off x="4642057" y="1751041"/>
            <a:ext cx="344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>
                <a:solidFill>
                  <a:srgbClr val="008000"/>
                </a:solidFill>
              </a:rPr>
              <a:t>Resolution?</a:t>
            </a:r>
            <a:endParaRPr lang="en-GB" sz="28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0" y="508518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Resolution at 0 dB?</a:t>
            </a:r>
            <a:endParaRPr lang="en-GB" sz="2800" dirty="0"/>
          </a:p>
        </p:txBody>
      </p:sp>
      <p:cxnSp>
        <p:nvCxnSpPr>
          <p:cNvPr id="9" name="Straight Arrow Connector 8"/>
          <p:cNvCxnSpPr>
            <a:stCxn id="14" idx="1"/>
          </p:cNvCxnSpPr>
          <p:nvPr/>
        </p:nvCxnSpPr>
        <p:spPr>
          <a:xfrm flipH="1">
            <a:off x="1585764" y="5346794"/>
            <a:ext cx="465956" cy="151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</a:t>
            </a:r>
            <a:r>
              <a:rPr lang="en-GB" dirty="0" smtClean="0"/>
              <a:t>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</a:t>
            </a:r>
            <a:r>
              <a:rPr lang="en-GB" dirty="0" smtClean="0"/>
              <a:t>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13930" y="2780929"/>
            <a:ext cx="0" cy="12241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107149" y="2925301"/>
            <a:ext cx="1242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l</a:t>
            </a:r>
            <a:r>
              <a:rPr lang="en-GB" sz="2800" dirty="0" smtClean="0"/>
              <a:t>arge</a:t>
            </a:r>
          </a:p>
          <a:p>
            <a:pPr algn="ctr"/>
            <a:r>
              <a:rPr lang="en-GB" sz="2800" dirty="0" smtClean="0"/>
              <a:t>~1000</a:t>
            </a:r>
            <a:endParaRPr lang="en-GB" sz="28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13930" y="1106029"/>
            <a:ext cx="0" cy="12241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107149" y="1250401"/>
            <a:ext cx="1242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l</a:t>
            </a:r>
            <a:r>
              <a:rPr lang="en-GB" sz="2800" dirty="0" smtClean="0"/>
              <a:t>arge</a:t>
            </a:r>
          </a:p>
          <a:p>
            <a:pPr algn="ctr"/>
            <a:r>
              <a:rPr lang="en-GB" sz="2800" dirty="0" smtClean="0"/>
              <a:t>~1000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6424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Changes to the set-up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Over the course of 5 shifts, performed the following changes cumulatively:</a:t>
            </a:r>
          </a:p>
          <a:p>
            <a:pPr lvl="1"/>
            <a:r>
              <a:rPr lang="en-GB" altLang="en-US" dirty="0" smtClean="0"/>
              <a:t>Changed IPB (Y) and IPC (Y) from 1 to 2 port operation by using external 180º hybrids</a:t>
            </a:r>
          </a:p>
          <a:p>
            <a:pPr lvl="1"/>
            <a:r>
              <a:rPr lang="en-GB" altLang="en-US" dirty="0"/>
              <a:t>Placed waist in x on IPC (as well as in y)</a:t>
            </a:r>
          </a:p>
          <a:p>
            <a:pPr lvl="1"/>
            <a:r>
              <a:rPr lang="en-GB" altLang="en-US" dirty="0"/>
              <a:t>Interchanged IPB (Y) and IPC (Y) </a:t>
            </a:r>
            <a:r>
              <a:rPr lang="en-GB" altLang="en-US" dirty="0" smtClean="0"/>
              <a:t>electronics</a:t>
            </a:r>
          </a:p>
          <a:p>
            <a:r>
              <a:rPr lang="en-GB" altLang="en-US" dirty="0" smtClean="0"/>
              <a:t>All changes undone at end of operation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0111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BPM signal processing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marL="0" indent="0">
              <a:buNone/>
            </a:pP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323528" y="1754814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IPA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2330878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IPB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2906942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IPC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528" y="3483006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Ref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07704" y="3483006"/>
            <a:ext cx="1296144" cy="504056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splitter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59632" y="1898830"/>
            <a:ext cx="2592288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259632" y="2474894"/>
            <a:ext cx="2592288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59632" y="3050958"/>
            <a:ext cx="2592288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259632" y="3699030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59632" y="2114854"/>
            <a:ext cx="936104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259632" y="2690918"/>
            <a:ext cx="936104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59632" y="3266982"/>
            <a:ext cx="936104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796136" y="1754814"/>
            <a:ext cx="129614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electronics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796136" y="2330878"/>
            <a:ext cx="1296144" cy="5040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electronics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796136" y="2906942"/>
            <a:ext cx="1296144" cy="5040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electronics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148064" y="1898830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48064" y="2474894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148064" y="3050958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48064" y="3627022"/>
            <a:ext cx="16201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310082" y="2114854"/>
            <a:ext cx="0" cy="151216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310082" y="2114854"/>
            <a:ext cx="48605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462482" y="2690918"/>
            <a:ext cx="33365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48064" y="3699030"/>
            <a:ext cx="31441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457673" y="2690918"/>
            <a:ext cx="0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148064" y="3771038"/>
            <a:ext cx="48124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629309" y="3266982"/>
            <a:ext cx="0" cy="5040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629309" y="3266982"/>
            <a:ext cx="16682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3851920" y="3483006"/>
            <a:ext cx="1296144" cy="504056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attenuator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851920" y="1754814"/>
            <a:ext cx="1296144" cy="1656184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variable attenuator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3203848" y="3627022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203848" y="3699030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203848" y="3771038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203848" y="3843046"/>
            <a:ext cx="28803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3491880" y="3843046"/>
            <a:ext cx="0" cy="4680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3851920" y="4059070"/>
            <a:ext cx="129614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diode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3491880" y="4311098"/>
            <a:ext cx="3756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5139925" y="4323458"/>
            <a:ext cx="26004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092280" y="1898830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092280" y="2114854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092280" y="2474894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092280" y="269091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092280" y="305095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092280" y="3266982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7740352" y="2330878"/>
            <a:ext cx="1080120" cy="2232248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FONT5 board (digitiser)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7740352" y="1844824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0352" y="2060848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1259632" y="168280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259632" y="191473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1259632" y="2258870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259632" y="248441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259632" y="284445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259632" y="3050958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7092280" y="168280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7092280" y="191473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7092280" y="2249345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7092280" y="2481275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7092280" y="282540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7092280" y="305733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611560" y="5283206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11560" y="5643246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11560" y="6003286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1331640" y="5139190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IP BPM C-band signal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1331640" y="5499230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Reference C-band signal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1331640" y="5859270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Base-band signal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4" name="Right Brace 103"/>
          <p:cNvSpPr/>
          <p:nvPr/>
        </p:nvSpPr>
        <p:spPr>
          <a:xfrm>
            <a:off x="4788024" y="5139190"/>
            <a:ext cx="108012" cy="59406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5022050" y="5337212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6.4 GHz (y) / 5.7 GHz (x)</a:t>
            </a:r>
          </a:p>
        </p:txBody>
      </p:sp>
      <p:sp>
        <p:nvSpPr>
          <p:cNvPr id="80" name="Rectangle 79"/>
          <p:cNvSpPr/>
          <p:nvPr/>
        </p:nvSpPr>
        <p:spPr>
          <a:xfrm>
            <a:off x="1907704" y="2905893"/>
            <a:ext cx="1296144" cy="5040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hybrid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7704" y="2328780"/>
            <a:ext cx="1296144" cy="5040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hybrid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2195736" y="2060848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4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Waist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Waist scan in x at IPC</a:t>
            </a:r>
          </a:p>
          <a:p>
            <a:r>
              <a:rPr lang="en-GB" altLang="en-US" dirty="0" smtClean="0"/>
              <a:t>Performed by changing QF1FF current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0"/>
          <a:stretch/>
        </p:blipFill>
        <p:spPr>
          <a:xfrm>
            <a:off x="956420" y="3105149"/>
            <a:ext cx="7254650" cy="240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Waist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Waist scan in y at IPC</a:t>
            </a:r>
          </a:p>
          <a:p>
            <a:r>
              <a:rPr lang="en-GB" altLang="en-US" dirty="0" smtClean="0"/>
              <a:t>Performed by changing QD0FF current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7"/>
          <a:stretch/>
        </p:blipFill>
        <p:spPr>
          <a:xfrm>
            <a:off x="917750" y="3105149"/>
            <a:ext cx="7308500" cy="242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6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Variable attenuator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Variable attenuator varied from 50 dB to</a:t>
            </a:r>
            <a:br>
              <a:rPr lang="en-GB" altLang="en-US" dirty="0" smtClean="0"/>
            </a:br>
            <a:r>
              <a:rPr lang="en-GB" altLang="en-US" dirty="0" smtClean="0"/>
              <a:t>0 dB with all changes implemented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6507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35696" y="673532"/>
            <a:ext cx="3182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Agreement at 0 dB</a:t>
            </a:r>
            <a:endParaRPr lang="en-GB" sz="2800" dirty="0"/>
          </a:p>
        </p:txBody>
      </p:sp>
      <p:sp>
        <p:nvSpPr>
          <p:cNvPr id="2" name="Oval 1"/>
          <p:cNvSpPr/>
          <p:nvPr/>
        </p:nvSpPr>
        <p:spPr>
          <a:xfrm>
            <a:off x="1403648" y="764704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638300" y="1503834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059832" y="1393612"/>
            <a:ext cx="3382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Agreement at 10 dB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9807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547664" y="3409836"/>
            <a:ext cx="62646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8104" y="340983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True jitter?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 rot="19569329">
            <a:off x="4642057" y="1679033"/>
            <a:ext cx="344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>
                <a:solidFill>
                  <a:srgbClr val="008000"/>
                </a:solidFill>
              </a:rPr>
              <a:t>Resolution?</a:t>
            </a:r>
            <a:endParaRPr lang="en-GB" sz="28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0" y="508518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Resolution at 0 dB?</a:t>
            </a:r>
            <a:endParaRPr lang="en-GB" sz="2800" dirty="0"/>
          </a:p>
        </p:txBody>
      </p:sp>
      <p:cxnSp>
        <p:nvCxnSpPr>
          <p:cNvPr id="9" name="Straight Arrow Connector 8"/>
          <p:cNvCxnSpPr>
            <a:stCxn id="14" idx="1"/>
          </p:cNvCxnSpPr>
          <p:nvPr/>
        </p:nvCxnSpPr>
        <p:spPr>
          <a:xfrm flipH="1">
            <a:off x="1585764" y="5346794"/>
            <a:ext cx="4659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5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Location of IP BPMs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" r="3253"/>
          <a:stretch/>
        </p:blipFill>
        <p:spPr>
          <a:xfrm>
            <a:off x="251520" y="1628800"/>
            <a:ext cx="8634630" cy="232597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21120156">
            <a:off x="838442" y="2717538"/>
            <a:ext cx="14401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72" name="Group 3071"/>
          <p:cNvGrpSpPr/>
          <p:nvPr/>
        </p:nvGrpSpPr>
        <p:grpSpPr>
          <a:xfrm>
            <a:off x="539552" y="4077072"/>
            <a:ext cx="4608512" cy="1800200"/>
            <a:chOff x="251520" y="4293096"/>
            <a:chExt cx="4608512" cy="18002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23528" y="5409220"/>
              <a:ext cx="446449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52204" y="5013176"/>
              <a:ext cx="125727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87824" y="5013176"/>
              <a:ext cx="125727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59064" y="5013176"/>
              <a:ext cx="125727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09093" y="4417948"/>
              <a:ext cx="7825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dirty="0" smtClean="0"/>
                <a:t>IPC</a:t>
              </a:r>
              <a:endParaRPr lang="en-GB" sz="2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5138" y="4417948"/>
              <a:ext cx="7350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dirty="0" smtClean="0"/>
                <a:t>IPA</a:t>
              </a:r>
              <a:endParaRPr lang="en-GB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37285" y="4417948"/>
              <a:ext cx="7825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dirty="0" smtClean="0"/>
                <a:t>IPB</a:t>
              </a:r>
              <a:endParaRPr lang="en-GB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03033" y="4417948"/>
              <a:ext cx="5228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dirty="0" smtClean="0"/>
                <a:t>IP</a:t>
              </a:r>
              <a:endParaRPr lang="en-GB" sz="28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251520" y="4293096"/>
              <a:ext cx="4608512" cy="180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164482" y="5013176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79" name="Straight Connector 3078"/>
          <p:cNvCxnSpPr>
            <a:stCxn id="3" idx="2"/>
            <a:endCxn id="12" idx="2"/>
          </p:cNvCxnSpPr>
          <p:nvPr/>
        </p:nvCxnSpPr>
        <p:spPr>
          <a:xfrm flipH="1">
            <a:off x="539552" y="2871572"/>
            <a:ext cx="299590" cy="2105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" idx="7"/>
            <a:endCxn id="12" idx="7"/>
          </p:cNvCxnSpPr>
          <p:nvPr/>
        </p:nvCxnSpPr>
        <p:spPr>
          <a:xfrm>
            <a:off x="946704" y="2753625"/>
            <a:ext cx="3526459" cy="1587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Rectangle 3081"/>
          <p:cNvSpPr/>
          <p:nvPr/>
        </p:nvSpPr>
        <p:spPr>
          <a:xfrm>
            <a:off x="2267744" y="1916832"/>
            <a:ext cx="792088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0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7D3F15F-E151-489E-BE1E-90D474091345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</a:t>
            </a:r>
            <a:r>
              <a:rPr lang="en-GB" dirty="0" smtClean="0"/>
              <a:t>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</a:t>
            </a:r>
            <a:r>
              <a:rPr lang="en-GB" dirty="0" smtClean="0"/>
              <a:t>Q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113930" y="2780929"/>
            <a:ext cx="0" cy="12241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107149" y="2925301"/>
            <a:ext cx="1242850" cy="9541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2800" dirty="0" smtClean="0"/>
              <a:t>smaller</a:t>
            </a:r>
            <a:endParaRPr lang="en-GB" sz="2800" dirty="0" smtClean="0"/>
          </a:p>
          <a:p>
            <a:pPr algn="ctr"/>
            <a:r>
              <a:rPr lang="en-GB" sz="2800" dirty="0" smtClean="0"/>
              <a:t>~300</a:t>
            </a:r>
            <a:endParaRPr lang="en-GB" sz="28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113930" y="1106029"/>
            <a:ext cx="0" cy="12241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107149" y="1250401"/>
            <a:ext cx="1242850" cy="9541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2800" dirty="0" smtClean="0"/>
              <a:t>smaller</a:t>
            </a:r>
            <a:endParaRPr lang="en-GB" sz="2800" dirty="0" smtClean="0"/>
          </a:p>
          <a:p>
            <a:pPr algn="ctr"/>
            <a:r>
              <a:rPr lang="en-GB" sz="2800" dirty="0" smtClean="0"/>
              <a:t>~500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1985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Calibration ranges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Comparison of 3 calibrations at 0 dB over</a:t>
            </a:r>
          </a:p>
          <a:p>
            <a:pPr lvl="1"/>
            <a:r>
              <a:rPr lang="en-GB" altLang="en-US" dirty="0" smtClean="0"/>
              <a:t>T. Tauchi’s dynamic range / 2</a:t>
            </a:r>
          </a:p>
          <a:p>
            <a:pPr lvl="1"/>
            <a:r>
              <a:rPr lang="en-GB" altLang="en-US" dirty="0" smtClean="0"/>
              <a:t>T. Tauchi’s dynamic range</a:t>
            </a:r>
          </a:p>
          <a:p>
            <a:pPr lvl="1"/>
            <a:r>
              <a:rPr lang="en-GB" altLang="en-US" dirty="0" smtClean="0"/>
              <a:t>T. Tauchi’s dynamic range x 3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697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49289" y="304922"/>
            <a:ext cx="1602063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Tauchi/2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97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9289" y="304922"/>
            <a:ext cx="1602063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Tauchi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771800" y="1143948"/>
            <a:ext cx="142964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555776" y="3573016"/>
            <a:ext cx="93084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451318" y="404664"/>
            <a:ext cx="18245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Saturation</a:t>
            </a:r>
          </a:p>
          <a:p>
            <a:pPr algn="ctr"/>
            <a:r>
              <a:rPr lang="en-GB" sz="2800" dirty="0" smtClean="0"/>
              <a:t>or drift?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4275093"/>
            <a:ext cx="18245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Saturation</a:t>
            </a:r>
          </a:p>
          <a:p>
            <a:pPr algn="ctr"/>
            <a:r>
              <a:rPr lang="en-GB" sz="2800" dirty="0" smtClean="0"/>
              <a:t>or drift?</a:t>
            </a:r>
            <a:endParaRPr lang="en-GB" sz="28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021199" y="4365104"/>
            <a:ext cx="0" cy="12961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2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34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9289" y="304922"/>
            <a:ext cx="1602063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Tauchi*3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59832" y="4365104"/>
            <a:ext cx="0" cy="12961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2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Q vs. pitch scan</a:t>
            </a:r>
            <a:endParaRPr lang="en-GB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Dependence of Q on relative beam pitch (y’ </a:t>
                </a:r>
                <a14:m>
                  <m:oMath xmlns:m="http://schemas.openxmlformats.org/officeDocument/2006/math">
                    <m:r>
                      <a:rPr lang="en-GB" altLang="en-US">
                        <a:latin typeface="Cambria Math"/>
                      </a:rPr>
                      <m:t>=</m:t>
                    </m:r>
                    <m:r>
                      <a:rPr lang="en-GB" altLang="en-US" i="1">
                        <a:latin typeface="Cambria Math"/>
                      </a:rPr>
                      <m:t>𝑑𝑦</m:t>
                    </m:r>
                    <m:r>
                      <a:rPr lang="en-GB" altLang="en-US" i="1">
                        <a:latin typeface="Cambria Math"/>
                      </a:rPr>
                      <m:t>/</m:t>
                    </m:r>
                    <m:r>
                      <a:rPr lang="en-GB" altLang="en-US" i="1">
                        <a:latin typeface="Cambria Math"/>
                      </a:rPr>
                      <m:t>𝑑𝑠</m:t>
                    </m:r>
                  </m:oMath>
                </a14:m>
                <a:r>
                  <a:rPr lang="en-GB" altLang="en-US" dirty="0" smtClean="0"/>
                  <a:t>) to BPM axis tested by</a:t>
                </a:r>
              </a:p>
              <a:p>
                <a:pPr lvl="1"/>
                <a:r>
                  <a:rPr lang="en-GB" altLang="en-US" dirty="0" smtClean="0"/>
                  <a:t>Changing beam pitch y’ using QF7FF mover</a:t>
                </a:r>
              </a:p>
              <a:p>
                <a:pPr lvl="1"/>
                <a:r>
                  <a:rPr lang="en-GB" altLang="en-US" dirty="0" smtClean="0"/>
                  <a:t>Changing BPM pitch using IPC mover E:</a:t>
                </a:r>
              </a:p>
            </p:txBody>
          </p:sp>
        </mc:Choice>
        <mc:Fallback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FJPPL-FKPPL Workshop on ATF2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2771800" y="4365104"/>
            <a:ext cx="3456384" cy="16561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907704" y="5193196"/>
            <a:ext cx="51125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099476" y="443711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Mover 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99476" y="558924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Mover 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867228" y="5013176"/>
            <a:ext cx="1056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Mover 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020272" y="5003884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771800" y="3995772"/>
            <a:ext cx="34563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BPM block C (from above)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figure </a:t>
            </a:r>
            <a:r>
              <a:rPr lang="en-GB" sz="1400" dirty="0" smtClean="0"/>
              <a:t>from </a:t>
            </a:r>
            <a:r>
              <a:rPr lang="en-GB" sz="1400" dirty="0" smtClean="0"/>
              <a:t>O. Blanco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473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547664" y="4005064"/>
            <a:ext cx="4680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228184" y="4005064"/>
            <a:ext cx="0" cy="1656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9672" y="3737352"/>
            <a:ext cx="2482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sz="2000" dirty="0" smtClean="0"/>
              <a:t>Operation on</a:t>
            </a:r>
            <a:br>
              <a:rPr lang="en-GB" sz="2000" dirty="0" smtClean="0"/>
            </a:br>
            <a:r>
              <a:rPr lang="en-GB" sz="2000" dirty="0" smtClean="0"/>
              <a:t>FONT IP BPM shifts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8944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37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619672" y="3645024"/>
            <a:ext cx="38884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5508104" y="3645024"/>
            <a:ext cx="0" cy="20162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9672" y="3376424"/>
            <a:ext cx="2482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sz="2000" dirty="0" smtClean="0"/>
              <a:t>Operation on</a:t>
            </a:r>
            <a:br>
              <a:rPr lang="en-GB" sz="2000" dirty="0" smtClean="0"/>
            </a:br>
            <a:r>
              <a:rPr lang="en-GB" sz="2000" dirty="0" smtClean="0"/>
              <a:t>FONT IP BPM shifts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570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Q vs. pitch scan method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FJPPL-FKPPL Workshop on ATF2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75" name="Content Placeholder 2"/>
          <p:cNvSpPr txBox="1">
            <a:spLocks/>
          </p:cNvSpPr>
          <p:nvPr/>
        </p:nvSpPr>
        <p:spPr bwMode="auto">
          <a:xfrm>
            <a:off x="457200" y="1600200"/>
            <a:ext cx="82359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lnSpc>
                <a:spcPct val="60000"/>
              </a:lnSpc>
              <a:buFont typeface="+mj-lt"/>
              <a:buAutoNum type="arabicPeriod"/>
            </a:pPr>
            <a:r>
              <a:rPr lang="en-GB" altLang="en-US" kern="0" dirty="0"/>
              <a:t>Move QF7FF(Y)</a:t>
            </a:r>
          </a:p>
          <a:p>
            <a:pPr marL="514350" indent="-514350">
              <a:lnSpc>
                <a:spcPct val="60000"/>
              </a:lnSpc>
              <a:buFont typeface="+mj-lt"/>
              <a:buAutoNum type="arabicPeriod"/>
            </a:pPr>
            <a:r>
              <a:rPr lang="en-GB" altLang="en-US" kern="0" dirty="0"/>
              <a:t>Centre beam using QD0FF(Y</a:t>
            </a:r>
            <a:r>
              <a:rPr lang="en-GB" altLang="en-US" kern="0" dirty="0" smtClean="0"/>
              <a:t>) mover</a:t>
            </a:r>
            <a:endParaRPr lang="en-GB" altLang="en-US" kern="0" dirty="0"/>
          </a:p>
          <a:p>
            <a:pPr marL="514350" indent="-514350">
              <a:lnSpc>
                <a:spcPct val="60000"/>
              </a:lnSpc>
              <a:buFont typeface="+mj-lt"/>
              <a:buAutoNum type="arabicPeriod"/>
            </a:pPr>
            <a:r>
              <a:rPr lang="en-GB" altLang="en-US" kern="0" dirty="0"/>
              <a:t>Perform calibration using mover</a:t>
            </a:r>
          </a:p>
          <a:p>
            <a:pPr marL="0" indent="0">
              <a:lnSpc>
                <a:spcPct val="60000"/>
              </a:lnSpc>
              <a:buNone/>
            </a:pPr>
            <a:endParaRPr lang="en-GB" altLang="en-US" kern="0" dirty="0" smtClean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328" y="2780928"/>
            <a:ext cx="5415300" cy="348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Reference diode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Comparison of reference diode to sum (charge) signal of MFB1FF stripline BPM</a:t>
            </a:r>
          </a:p>
          <a:p>
            <a:r>
              <a:rPr lang="en-GB" altLang="en-US" dirty="0" smtClean="0"/>
              <a:t>The two charge indicators show a linear dependence, but are not proportional</a:t>
            </a:r>
          </a:p>
          <a:p>
            <a:r>
              <a:rPr lang="en-GB" altLang="en-US" dirty="0" smtClean="0"/>
              <a:t>May lead to incorrect charge normalisation</a:t>
            </a:r>
          </a:p>
          <a:p>
            <a:r>
              <a:rPr lang="en-GB" altLang="en-US" dirty="0" smtClean="0"/>
              <a:t>Also, reference </a:t>
            </a:r>
            <a:r>
              <a:rPr lang="en-GB" altLang="en-US" dirty="0"/>
              <a:t>signal is </a:t>
            </a:r>
            <a:r>
              <a:rPr lang="en-GB" altLang="en-US" dirty="0" smtClean="0"/>
              <a:t>small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2927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BPMs on movers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197551" y="1844824"/>
            <a:ext cx="4822721" cy="3874939"/>
            <a:chOff x="1979370" y="1844824"/>
            <a:chExt cx="4822721" cy="3874939"/>
          </a:xfrm>
        </p:grpSpPr>
        <p:pic>
          <p:nvPicPr>
            <p:cNvPr id="8" name="図 1" descr="IPBPM-piezo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992313"/>
              <a:ext cx="4640263" cy="372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直線矢印コネクタ 16"/>
            <p:cNvCxnSpPr/>
            <p:nvPr/>
          </p:nvCxnSpPr>
          <p:spPr>
            <a:xfrm flipH="1">
              <a:off x="4265266" y="2120900"/>
              <a:ext cx="2536825" cy="154305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17"/>
            <p:cNvCxnSpPr/>
            <p:nvPr/>
          </p:nvCxnSpPr>
          <p:spPr>
            <a:xfrm flipH="1">
              <a:off x="2006253" y="3813175"/>
              <a:ext cx="2017713" cy="1209675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円/楕円 18"/>
            <p:cNvSpPr/>
            <p:nvPr/>
          </p:nvSpPr>
          <p:spPr>
            <a:xfrm>
              <a:off x="4007276" y="3668947"/>
              <a:ext cx="216000" cy="216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glow rad="279400">
                <a:srgbClr val="FFFF00"/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kumimoji="1" lang="ja-JP" altLang="en-US" sz="700" dirty="0">
                <a:solidFill>
                  <a:srgbClr val="FF0000"/>
                </a:solidFill>
              </a:endParaRPr>
            </a:p>
          </p:txBody>
        </p:sp>
        <p:sp>
          <p:nvSpPr>
            <p:cNvPr id="23" name="テキスト ボックス 19"/>
            <p:cNvSpPr txBox="1">
              <a:spLocks noChangeArrowheads="1"/>
            </p:cNvSpPr>
            <p:nvPr/>
          </p:nvSpPr>
          <p:spPr bwMode="auto">
            <a:xfrm>
              <a:off x="3863628" y="3491285"/>
              <a:ext cx="500063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b="0" dirty="0">
                  <a:solidFill>
                    <a:srgbClr val="FF0000"/>
                  </a:solidFill>
                </a:rPr>
                <a:t>IP</a:t>
              </a:r>
              <a:endParaRPr lang="ja-JP" altLang="en-US" b="0" dirty="0">
                <a:solidFill>
                  <a:srgbClr val="FF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78143" y="1844824"/>
              <a:ext cx="17299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IPA &amp; IPB</a:t>
              </a:r>
              <a:endParaRPr lang="en-GB" sz="2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79370" y="3409836"/>
              <a:ext cx="7825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IPC</a:t>
              </a:r>
              <a:endParaRPr lang="en-GB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69533" y="4922004"/>
              <a:ext cx="143065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 smtClean="0"/>
                <a:t>movers</a:t>
              </a:r>
              <a:endParaRPr lang="en-GB" sz="2800" dirty="0"/>
            </a:p>
          </p:txBody>
        </p:sp>
        <p:cxnSp>
          <p:nvCxnSpPr>
            <p:cNvPr id="5" name="Straight Arrow Connector 4"/>
            <p:cNvCxnSpPr>
              <a:stCxn id="26" idx="1"/>
            </p:cNvCxnSpPr>
            <p:nvPr/>
          </p:nvCxnSpPr>
          <p:spPr>
            <a:xfrm flipH="1" flipV="1">
              <a:off x="4265266" y="4725144"/>
              <a:ext cx="604267" cy="4584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6" idx="0"/>
            </p:cNvCxnSpPr>
            <p:nvPr/>
          </p:nvCxnSpPr>
          <p:spPr>
            <a:xfrm flipH="1" flipV="1">
              <a:off x="5501464" y="3987282"/>
              <a:ext cx="83399" cy="9347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based on figure from N. Terunuma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7491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40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3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Further work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Investigate use of other signals for charge normalisation, e.g. stripline BPM or ICT</a:t>
            </a:r>
          </a:p>
          <a:p>
            <a:r>
              <a:rPr lang="en-GB" altLang="en-US" dirty="0" smtClean="0"/>
              <a:t>Use band pass filters to remove unwanted frequencies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41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20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Issues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Large ~40 MHz ripple at low attenuations</a:t>
            </a:r>
          </a:p>
          <a:p>
            <a:r>
              <a:rPr lang="en-GB" altLang="en-US" dirty="0" smtClean="0"/>
              <a:t>Large jitter measured even on waist</a:t>
            </a:r>
          </a:p>
          <a:p>
            <a:r>
              <a:rPr lang="en-GB" altLang="en-US" dirty="0" smtClean="0"/>
              <a:t>Apparent beam drift</a:t>
            </a:r>
          </a:p>
          <a:p>
            <a:r>
              <a:rPr lang="en-GB" altLang="en-US" dirty="0" smtClean="0"/>
              <a:t>Small reference signal</a:t>
            </a:r>
          </a:p>
          <a:p>
            <a:r>
              <a:rPr lang="en-GB" altLang="en-US" dirty="0" smtClean="0"/>
              <a:t>Reference signal not proportional to stripline charge measurement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42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37461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BPM signals digitised by FONT5 board</a:t>
            </a:r>
          </a:p>
          <a:p>
            <a:r>
              <a:rPr lang="en-GB" altLang="en-US" dirty="0" smtClean="0"/>
              <a:t>Minimised I, Q signals by beam steering</a:t>
            </a:r>
          </a:p>
          <a:p>
            <a:r>
              <a:rPr lang="en-GB" altLang="en-US" dirty="0" smtClean="0"/>
              <a:t>Calibrated from 50 dB to 0 dB</a:t>
            </a:r>
          </a:p>
          <a:p>
            <a:r>
              <a:rPr lang="en-GB" altLang="en-US" dirty="0" smtClean="0"/>
              <a:t>Progressed to achieve calibration constants that scale with attenuation</a:t>
            </a:r>
          </a:p>
          <a:p>
            <a:r>
              <a:rPr lang="en-GB" altLang="en-US" dirty="0" smtClean="0"/>
              <a:t>Ripples, apparent beam drift and limited charge normalisation require attention</a:t>
            </a:r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43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1870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IP BPM signal processing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pPr marL="0" indent="0">
              <a:buNone/>
            </a:pP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323528" y="1754814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IPA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2330878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IPB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2906942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IPC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528" y="3483006"/>
            <a:ext cx="93610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Ref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07704" y="3483006"/>
            <a:ext cx="1296144" cy="504056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s</a:t>
            </a:r>
            <a:r>
              <a:rPr lang="en-GB" sz="2800" dirty="0" smtClean="0">
                <a:solidFill>
                  <a:schemeClr val="tx1"/>
                </a:solidFill>
              </a:rPr>
              <a:t>plitter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59632" y="1898830"/>
            <a:ext cx="2592288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259632" y="2474894"/>
            <a:ext cx="2592288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59632" y="3050958"/>
            <a:ext cx="2592288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259632" y="3699030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59632" y="2114854"/>
            <a:ext cx="936104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259632" y="2690918"/>
            <a:ext cx="936104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59632" y="3266982"/>
            <a:ext cx="936104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796136" y="1754814"/>
            <a:ext cx="129614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electronics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796136" y="2330878"/>
            <a:ext cx="129614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electronics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796136" y="2906942"/>
            <a:ext cx="129614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electronics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148064" y="1898830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48064" y="2474894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148064" y="3050958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48064" y="3627022"/>
            <a:ext cx="16201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310082" y="2114854"/>
            <a:ext cx="0" cy="151216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310082" y="2114854"/>
            <a:ext cx="48605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462482" y="2690918"/>
            <a:ext cx="33365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48064" y="3699030"/>
            <a:ext cx="31441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457673" y="2690918"/>
            <a:ext cx="0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148064" y="3771038"/>
            <a:ext cx="48124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629309" y="3266982"/>
            <a:ext cx="0" cy="5040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629309" y="3266982"/>
            <a:ext cx="16682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3851920" y="3483006"/>
            <a:ext cx="1296144" cy="504056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attenuator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851920" y="1754814"/>
            <a:ext cx="1296144" cy="1656184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variable attenuator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3203848" y="3627022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203848" y="3699030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203848" y="3771038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203848" y="3843046"/>
            <a:ext cx="28803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3491880" y="3843046"/>
            <a:ext cx="0" cy="4680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3851920" y="4059070"/>
            <a:ext cx="1296144" cy="50405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diode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3491880" y="4311098"/>
            <a:ext cx="3756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5139925" y="4323458"/>
            <a:ext cx="26004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092280" y="1898830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092280" y="2114854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092280" y="2474894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092280" y="269091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092280" y="305095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092280" y="3266982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7740352" y="2330878"/>
            <a:ext cx="1080120" cy="2232248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5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FONT5 board (digitiser)</a:t>
            </a:r>
            <a:endParaRPr lang="en-GB" sz="2800" spc="-1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>
            <a:off x="2195736" y="2060848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2195736" y="2636912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2195736" y="3212976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740352" y="1844824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0352" y="2060848"/>
            <a:ext cx="0" cy="1260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1259632" y="168280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259632" y="191473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1259632" y="2258870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259632" y="248441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259632" y="284445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259632" y="3050958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</a:t>
            </a:r>
            <a:r>
              <a:rPr lang="en-GB" dirty="0" smtClean="0">
                <a:solidFill>
                  <a:schemeClr val="tx1"/>
                </a:solidFill>
              </a:rPr>
              <a:t>ort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7092280" y="168280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7092280" y="1914736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7092280" y="2249345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7092280" y="2481275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7092280" y="282540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7092280" y="3057339"/>
            <a:ext cx="648072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Q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611560" y="5283206"/>
            <a:ext cx="648072" cy="0"/>
          </a:xfrm>
          <a:prstGeom prst="line">
            <a:avLst/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11560" y="5643246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11560" y="6003286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1331640" y="5139190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IP BPM C-band signal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1331640" y="5499230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Reference C-band signal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1331640" y="5859270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Base-band signal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4" name="Right Brace 103"/>
          <p:cNvSpPr/>
          <p:nvPr/>
        </p:nvSpPr>
        <p:spPr>
          <a:xfrm>
            <a:off x="4788024" y="5139190"/>
            <a:ext cx="108012" cy="59406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5022050" y="5337212"/>
            <a:ext cx="3510390" cy="234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GB" sz="2400" dirty="0" smtClean="0">
                <a:solidFill>
                  <a:schemeClr val="tx1"/>
                </a:solidFill>
              </a:rPr>
              <a:t>6.4 GHz (y) / 5.7 GHz (x)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based on S. Jang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7561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70" grpId="0" animBg="1"/>
      <p:bldP spid="90" grpId="0" animBg="1"/>
      <p:bldP spid="103" grpId="0" animBg="1"/>
      <p:bldP spid="119" grpId="0"/>
      <p:bldP spid="120" grpId="0"/>
      <p:bldP spid="123" grpId="0"/>
      <p:bldP spid="124" grpId="0"/>
      <p:bldP spid="127" grpId="0"/>
      <p:bldP spid="128" grpId="0"/>
      <p:bldP spid="133" grpId="0"/>
      <p:bldP spid="134" grpId="0"/>
      <p:bldP spid="104" grpId="0" animBg="1"/>
      <p:bldP spid="136" grpId="0"/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FONT5 board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9 ADCs (analogue-to-digital convertors)</a:t>
            </a:r>
          </a:p>
          <a:p>
            <a:r>
              <a:rPr lang="en-GB" altLang="en-US" dirty="0" smtClean="0"/>
              <a:t>Sampling at 357 MHz (2.8 ns)</a:t>
            </a:r>
          </a:p>
          <a:p>
            <a:r>
              <a:rPr lang="en-GB" altLang="en-US" dirty="0" smtClean="0"/>
              <a:t>13 bit: ± 4095 ADC counts for ± 0.5 V</a:t>
            </a:r>
          </a:p>
          <a:p>
            <a:r>
              <a:rPr lang="en-GB" altLang="en-US" dirty="0" smtClean="0"/>
              <a:t>Based on a Xilinx Vertex 5 FPGA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FJPPL-FKPPL Workshop on ATF2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80098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9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20 dB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4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CCCE63F-5CA2-4B6C-9AF0-903288449373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20 dB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53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Calibration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BPM mover exercised across dynamic range</a:t>
            </a:r>
          </a:p>
          <a:p>
            <a:r>
              <a:rPr lang="en-GB" altLang="en-US" dirty="0" smtClean="0"/>
              <a:t>Dynamic range given as ± 3.6 um at 0 dB with charge of 5x10</a:t>
            </a:r>
            <a:r>
              <a:rPr lang="en-GB" altLang="en-US" baseline="30000" dirty="0" smtClean="0"/>
              <a:t>9</a:t>
            </a:r>
            <a:r>
              <a:rPr lang="en-GB" altLang="en-US" dirty="0" smtClean="0"/>
              <a:t> for current electronics gain and single-port BPM (T. Tauchi)</a:t>
            </a:r>
          </a:p>
          <a:p>
            <a:r>
              <a:rPr lang="en-GB" altLang="en-US" dirty="0" smtClean="0"/>
              <a:t>BPM movers: ~30 um/V (O. Blanco)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FJPPL-FKPPL Workshop on ATF2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8011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2891</TotalTime>
  <Words>1366</Words>
  <Application>Microsoft Office PowerPoint</Application>
  <PresentationFormat>On-screen Show (4:3)</PresentationFormat>
  <Paragraphs>383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Arial Narrow</vt:lpstr>
      <vt:lpstr>Cambria Math</vt:lpstr>
      <vt:lpstr>Default Design</vt:lpstr>
      <vt:lpstr>FONT digitisation studies of IP BPMs</vt:lpstr>
      <vt:lpstr>Introduction</vt:lpstr>
      <vt:lpstr>Location of IP BPMs</vt:lpstr>
      <vt:lpstr>IP BPMs on movers</vt:lpstr>
      <vt:lpstr>IP BPM signal processing</vt:lpstr>
      <vt:lpstr>FONT5 board</vt:lpstr>
      <vt:lpstr>PowerPoint Presentation</vt:lpstr>
      <vt:lpstr>PowerPoint Presentation</vt:lpstr>
      <vt:lpstr>Calibration</vt:lpstr>
      <vt:lpstr>PowerPoint Presentation</vt:lpstr>
      <vt:lpstr>PowerPoint Presentation</vt:lpstr>
      <vt:lpstr>PowerPoint Presentation</vt:lpstr>
      <vt:lpstr>Phase shifter</vt:lpstr>
      <vt:lpstr>PowerPoint Presentation</vt:lpstr>
      <vt:lpstr>PowerPoint Presentation</vt:lpstr>
      <vt:lpstr>Dynamic range</vt:lpstr>
      <vt:lpstr>PowerPoint Presentation</vt:lpstr>
      <vt:lpstr>Minimising signals</vt:lpstr>
      <vt:lpstr>Variable attenuator</vt:lpstr>
      <vt:lpstr>PowerPoint Presentation</vt:lpstr>
      <vt:lpstr>PowerPoint Presentation</vt:lpstr>
      <vt:lpstr>PowerPoint Presentation</vt:lpstr>
      <vt:lpstr>Changes to the set-up</vt:lpstr>
      <vt:lpstr>IP BPM signal processing</vt:lpstr>
      <vt:lpstr>Waist scan</vt:lpstr>
      <vt:lpstr>Waist scan</vt:lpstr>
      <vt:lpstr>Variable attenuator</vt:lpstr>
      <vt:lpstr>PowerPoint Presentation</vt:lpstr>
      <vt:lpstr>PowerPoint Presentation</vt:lpstr>
      <vt:lpstr>PowerPoint Presentation</vt:lpstr>
      <vt:lpstr>Calibration ranges</vt:lpstr>
      <vt:lpstr>PowerPoint Presentation</vt:lpstr>
      <vt:lpstr>PowerPoint Presentation</vt:lpstr>
      <vt:lpstr>PowerPoint Presentation</vt:lpstr>
      <vt:lpstr>Q vs. pitch scan</vt:lpstr>
      <vt:lpstr>PowerPoint Presentation</vt:lpstr>
      <vt:lpstr>PowerPoint Presentation</vt:lpstr>
      <vt:lpstr>Q vs. pitch scan method</vt:lpstr>
      <vt:lpstr>Reference diode</vt:lpstr>
      <vt:lpstr>PowerPoint Presentation</vt:lpstr>
      <vt:lpstr>Further work</vt:lpstr>
      <vt:lpstr>Issues</vt:lpstr>
      <vt:lpstr>Conclusions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200</cp:revision>
  <dcterms:created xsi:type="dcterms:W3CDTF">2009-05-21T13:39:04Z</dcterms:created>
  <dcterms:modified xsi:type="dcterms:W3CDTF">2014-03-18T00:48:11Z</dcterms:modified>
</cp:coreProperties>
</file>