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60" r:id="rId4"/>
    <p:sldId id="258" r:id="rId5"/>
    <p:sldId id="257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>
        <p:scale>
          <a:sx n="100" d="100"/>
          <a:sy n="100" d="100"/>
        </p:scale>
        <p:origin x="-516" y="6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28 March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28 March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28 March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28 March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28 March 2014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28 March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28 March 2014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28 March 2014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28 March 2014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28 March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 28 March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 28 March 2014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D. R. Bett</a:t>
            </a:r>
            <a:endParaRPr lang="en-US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28 March 2014</a:t>
            </a:r>
            <a:endParaRPr lang="en-US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MQF</a:t>
            </a:r>
            <a:r>
              <a:rPr lang="en-US" smtClean="0"/>
              <a:t>1X-MQF3X-MQD5X </a:t>
            </a:r>
            <a:r>
              <a:rPr lang="en-US" smtClean="0"/>
              <a:t>Calibrations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D. R. Bett</a:t>
            </a:r>
            <a:endParaRPr lang="en-US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Recap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Unusual calibration constants obtained for MQF1X, MQF3X and MQD5X when instrumented with the FONT electronics</a:t>
            </a:r>
            <a:r>
              <a:rPr lang="en-GB"/>
              <a:t/>
            </a:r>
            <a:br>
              <a:rPr lang="en-GB"/>
            </a:br>
            <a:r>
              <a:rPr lang="en-GB" smtClean="0"/>
              <a:t>back in January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28 March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0017047"/>
              </p:ext>
            </p:extLst>
          </p:nvPr>
        </p:nvGraphicFramePr>
        <p:xfrm>
          <a:off x="2483768" y="3767544"/>
          <a:ext cx="4248472" cy="239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1152128"/>
                <a:gridCol w="1152128"/>
                <a:gridCol w="1152128"/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GB" smtClean="0"/>
                        <a:t>Date:</a:t>
                      </a:r>
                      <a:r>
                        <a:rPr lang="en-GB" baseline="0" smtClean="0"/>
                        <a:t> </a:t>
                      </a:r>
                      <a:r>
                        <a:rPr lang="en-GB" b="0" smtClean="0"/>
                        <a:t>29/01</a:t>
                      </a:r>
                      <a:r>
                        <a:rPr lang="en-GB" smtClean="0"/>
                        <a:t/>
                      </a:r>
                      <a:br>
                        <a:rPr lang="en-GB" smtClean="0"/>
                      </a:br>
                      <a:r>
                        <a:rPr lang="en-GB" smtClean="0"/>
                        <a:t>Electronics: </a:t>
                      </a:r>
                      <a:r>
                        <a:rPr lang="en-GB" b="0" smtClean="0"/>
                        <a:t>FONT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mtClean="0"/>
                        <a:t>Set file: </a:t>
                      </a:r>
                      <a:r>
                        <a:rPr lang="en-GB" sz="1800" b="0" i="0" smtClean="0"/>
                        <a:t>140129_0131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GB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smtClean="0">
                          <a:solidFill>
                            <a:schemeClr val="bg1"/>
                          </a:solidFill>
                        </a:rPr>
                        <a:t>MQF1X</a:t>
                      </a:r>
                      <a:endParaRPr lang="en-GB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smtClean="0">
                          <a:solidFill>
                            <a:schemeClr val="bg1"/>
                          </a:solidFill>
                        </a:rPr>
                        <a:t>MQF3X</a:t>
                      </a:r>
                      <a:endParaRPr lang="en-GB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smtClean="0">
                          <a:solidFill>
                            <a:schemeClr val="bg1"/>
                          </a:solidFill>
                        </a:rPr>
                        <a:t>MQD5X</a:t>
                      </a:r>
                      <a:endParaRPr lang="en-GB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b="1" smtClean="0">
                          <a:solidFill>
                            <a:schemeClr val="bg1"/>
                          </a:solidFill>
                        </a:rPr>
                        <a:t>ZV1X</a:t>
                      </a:r>
                      <a:endParaRPr lang="en-GB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-271</a:t>
                      </a:r>
                      <a:endParaRPr lang="en-GB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-146</a:t>
                      </a:r>
                      <a:endParaRPr lang="en-GB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61</a:t>
                      </a:r>
                      <a:endParaRPr lang="en-GB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b="1" smtClean="0">
                          <a:solidFill>
                            <a:schemeClr val="bg1"/>
                          </a:solidFill>
                        </a:rPr>
                        <a:t>ZV2X</a:t>
                      </a:r>
                      <a:endParaRPr lang="en-GB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-147</a:t>
                      </a:r>
                      <a:endParaRPr lang="en-GB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-144</a:t>
                      </a:r>
                      <a:endParaRPr lang="en-GB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b="1" smtClean="0">
                          <a:solidFill>
                            <a:schemeClr val="bg1"/>
                          </a:solidFill>
                        </a:rPr>
                        <a:t>ZV3X</a:t>
                      </a:r>
                      <a:endParaRPr lang="en-GB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-155</a:t>
                      </a:r>
                      <a:endParaRPr lang="en-GB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500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28 March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000" y="453600"/>
            <a:ext cx="2521905" cy="24571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453600"/>
            <a:ext cx="2533334" cy="24609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000" y="453600"/>
            <a:ext cx="2499048" cy="24609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600" y="3790808"/>
            <a:ext cx="2411429" cy="24609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00" y="3790808"/>
            <a:ext cx="2472381" cy="24609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000" y="3790808"/>
            <a:ext cx="2472381" cy="246095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95536" y="188640"/>
            <a:ext cx="8352928" cy="28803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23528" y="306896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FF0000"/>
                </a:solidFill>
              </a:rPr>
              <a:t>ZV1X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5536" y="3645024"/>
            <a:ext cx="5400600" cy="273630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178405" y="327569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accent2"/>
                </a:solidFill>
              </a:rPr>
              <a:t>ZV2X</a:t>
            </a:r>
            <a:endParaRPr lang="en-GB">
              <a:solidFill>
                <a:schemeClr val="accent2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012160" y="3645024"/>
            <a:ext cx="2736304" cy="273630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8130733" y="327569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00B050"/>
                </a:solidFill>
              </a:rPr>
              <a:t>ZV3X</a:t>
            </a:r>
            <a:endParaRPr lang="en-GB">
              <a:solidFill>
                <a:srgbClr val="00B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35696" y="3059435"/>
            <a:ext cx="2177199" cy="60016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</a:rPr>
              <a:t>Date</a:t>
            </a:r>
            <a:r>
              <a:rPr lang="en-GB" sz="1100">
                <a:solidFill>
                  <a:schemeClr val="bg1"/>
                </a:solidFill>
              </a:rPr>
              <a:t>: </a:t>
            </a:r>
            <a:r>
              <a:rPr lang="en-GB" sz="1100" smtClean="0">
                <a:solidFill>
                  <a:schemeClr val="bg1"/>
                </a:solidFill>
              </a:rPr>
              <a:t>27/02</a:t>
            </a:r>
            <a:r>
              <a:rPr lang="en-GB" sz="1100">
                <a:solidFill>
                  <a:schemeClr val="bg1"/>
                </a:solidFill>
              </a:rPr>
              <a:t/>
            </a:r>
            <a:br>
              <a:rPr lang="en-GB" sz="1100">
                <a:solidFill>
                  <a:schemeClr val="bg1"/>
                </a:solidFill>
              </a:rPr>
            </a:br>
            <a:r>
              <a:rPr lang="en-GB" sz="1100">
                <a:solidFill>
                  <a:schemeClr val="bg1"/>
                </a:solidFill>
              </a:rPr>
              <a:t>Electronics: FONT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>
                <a:solidFill>
                  <a:schemeClr val="bg1"/>
                </a:solidFill>
              </a:rPr>
              <a:t>Set </a:t>
            </a:r>
            <a:r>
              <a:rPr lang="en-GB" sz="1100" smtClean="0">
                <a:solidFill>
                  <a:schemeClr val="bg1"/>
                </a:solidFill>
              </a:rPr>
              <a:t>file: flightSim_140228_0615</a:t>
            </a:r>
            <a:endParaRPr lang="en-GB" sz="11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82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28 March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028" name="Picture 4" descr="C:\Users\admin\Desktop\Presentation 27-03-14\ZV1X-MQF3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53600"/>
            <a:ext cx="2499048" cy="24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Presentation 27-03-14\ZV1X-MQD5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54700"/>
            <a:ext cx="2499048" cy="2460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Presentation 27-03-14\ZV1X-MQF1X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54" y="454700"/>
            <a:ext cx="2304762" cy="24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\Desktop\Presentation 27-03-14\ZV2X-MQF3X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17032"/>
            <a:ext cx="2411429" cy="2460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dmin\Desktop\Presentation 27-03-14\ZV2X-MQD5X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072" y="3718800"/>
            <a:ext cx="2499048" cy="24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admin\Desktop\Presentation 27-03-14\ZV3X-MQD5X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718800"/>
            <a:ext cx="2499048" cy="24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395536" y="188640"/>
            <a:ext cx="8352928" cy="28803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23528" y="306896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FF0000"/>
                </a:solidFill>
              </a:rPr>
              <a:t>ZV1X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5536" y="3645024"/>
            <a:ext cx="5400600" cy="273630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5178405" y="327569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accent2"/>
                </a:solidFill>
              </a:rPr>
              <a:t>ZV2X</a:t>
            </a:r>
            <a:endParaRPr lang="en-GB">
              <a:solidFill>
                <a:schemeClr val="accent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12160" y="3645024"/>
            <a:ext cx="2736304" cy="273630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8130733" y="327569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00B050"/>
                </a:solidFill>
              </a:rPr>
              <a:t>ZV3X</a:t>
            </a:r>
            <a:endParaRPr lang="en-GB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35696" y="3059435"/>
            <a:ext cx="1556836" cy="60016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sz="1100">
                <a:solidFill>
                  <a:schemeClr val="bg1"/>
                </a:solidFill>
              </a:rPr>
              <a:t>Date</a:t>
            </a:r>
            <a:r>
              <a:rPr lang="en-GB" sz="1100">
                <a:solidFill>
                  <a:schemeClr val="bg1"/>
                </a:solidFill>
              </a:rPr>
              <a:t>: </a:t>
            </a:r>
            <a:r>
              <a:rPr lang="en-GB" sz="1100" smtClean="0">
                <a:solidFill>
                  <a:schemeClr val="bg1"/>
                </a:solidFill>
              </a:rPr>
              <a:t>13/03</a:t>
            </a:r>
            <a:r>
              <a:rPr lang="en-GB" sz="1100">
                <a:solidFill>
                  <a:schemeClr val="bg1"/>
                </a:solidFill>
              </a:rPr>
              <a:t/>
            </a:r>
            <a:br>
              <a:rPr lang="en-GB" sz="1100">
                <a:solidFill>
                  <a:schemeClr val="bg1"/>
                </a:solidFill>
              </a:rPr>
            </a:br>
            <a:r>
              <a:rPr lang="en-GB" sz="1100">
                <a:solidFill>
                  <a:schemeClr val="bg1"/>
                </a:solidFill>
              </a:rPr>
              <a:t>Electronics</a:t>
            </a:r>
            <a:r>
              <a:rPr lang="en-GB" sz="1100">
                <a:solidFill>
                  <a:schemeClr val="bg1"/>
                </a:solidFill>
              </a:rPr>
              <a:t>: </a:t>
            </a:r>
            <a:r>
              <a:rPr lang="en-GB" sz="1100" smtClean="0">
                <a:solidFill>
                  <a:schemeClr val="bg1"/>
                </a:solidFill>
              </a:rPr>
              <a:t>SLAC</a:t>
            </a:r>
            <a:endParaRPr lang="en-GB" sz="1100">
              <a:solidFill>
                <a:schemeClr val="bg1"/>
              </a:solidFill>
            </a:endParaRPr>
          </a:p>
          <a:p>
            <a:r>
              <a:rPr lang="en-GB" sz="1100">
                <a:solidFill>
                  <a:schemeClr val="bg1"/>
                </a:solidFill>
              </a:rPr>
              <a:t>Set </a:t>
            </a:r>
            <a:r>
              <a:rPr lang="en-GB" sz="1100" smtClean="0">
                <a:solidFill>
                  <a:schemeClr val="bg1"/>
                </a:solidFill>
              </a:rPr>
              <a:t>file: </a:t>
            </a:r>
            <a:r>
              <a:rPr lang="en-GB" sz="1100">
                <a:solidFill>
                  <a:schemeClr val="bg1"/>
                </a:solidFill>
              </a:rPr>
              <a:t>140313_0732</a:t>
            </a:r>
          </a:p>
        </p:txBody>
      </p:sp>
    </p:spTree>
    <p:extLst>
      <p:ext uri="{BB962C8B-B14F-4D97-AF65-F5344CB8AC3E}">
        <p14:creationId xmlns:p14="http://schemas.microsoft.com/office/powerpoint/2010/main" val="400373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Comparison</a:t>
            </a:r>
            <a:endParaRPr lang="en-GB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0965819"/>
              </p:ext>
            </p:extLst>
          </p:nvPr>
        </p:nvGraphicFramePr>
        <p:xfrm>
          <a:off x="2339752" y="3861048"/>
          <a:ext cx="4320481" cy="239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1176131"/>
                <a:gridCol w="1176131"/>
                <a:gridCol w="1176131"/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GB" smtClean="0"/>
                        <a:t>Date:</a:t>
                      </a:r>
                      <a:r>
                        <a:rPr lang="en-GB" baseline="0" smtClean="0"/>
                        <a:t> </a:t>
                      </a:r>
                      <a:r>
                        <a:rPr lang="en-GB" b="0" baseline="0" smtClean="0"/>
                        <a:t>13</a:t>
                      </a:r>
                      <a:r>
                        <a:rPr lang="en-GB" b="0" smtClean="0"/>
                        <a:t>/03</a:t>
                      </a:r>
                      <a:r>
                        <a:rPr lang="en-GB" smtClean="0"/>
                        <a:t/>
                      </a:r>
                      <a:br>
                        <a:rPr lang="en-GB" smtClean="0"/>
                      </a:br>
                      <a:r>
                        <a:rPr lang="en-GB" smtClean="0"/>
                        <a:t>Electronics: </a:t>
                      </a:r>
                      <a:r>
                        <a:rPr lang="en-GB" b="0" smtClean="0"/>
                        <a:t>SLAC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mtClean="0"/>
                        <a:t>Set file: </a:t>
                      </a:r>
                      <a:r>
                        <a:rPr lang="en-GB" sz="1800" b="0" i="0" smtClean="0"/>
                        <a:t>140313_0732</a:t>
                      </a:r>
                      <a:endParaRPr lang="en-GB" sz="1800" b="0" i="0" smtClean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smtClean="0">
                          <a:solidFill>
                            <a:schemeClr val="bg1"/>
                          </a:solidFill>
                        </a:rPr>
                        <a:t>MQF1X</a:t>
                      </a:r>
                      <a:endParaRPr lang="en-GB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smtClean="0">
                          <a:solidFill>
                            <a:schemeClr val="bg1"/>
                          </a:solidFill>
                        </a:rPr>
                        <a:t>MQF3X</a:t>
                      </a:r>
                      <a:endParaRPr lang="en-GB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smtClean="0">
                          <a:solidFill>
                            <a:schemeClr val="bg1"/>
                          </a:solidFill>
                        </a:rPr>
                        <a:t>MQD5X</a:t>
                      </a:r>
                      <a:endParaRPr lang="en-GB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b="1" smtClean="0">
                          <a:solidFill>
                            <a:schemeClr val="bg1"/>
                          </a:solidFill>
                        </a:rPr>
                        <a:t>ZV1X</a:t>
                      </a:r>
                      <a:endParaRPr lang="en-GB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N/A</a:t>
                      </a:r>
                      <a:endParaRPr lang="en-GB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-1.002</a:t>
                      </a:r>
                      <a:endParaRPr lang="en-GB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1.046</a:t>
                      </a:r>
                      <a:endParaRPr lang="en-GB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b="1" smtClean="0">
                          <a:solidFill>
                            <a:schemeClr val="bg1"/>
                          </a:solidFill>
                        </a:rPr>
                        <a:t>ZV2X</a:t>
                      </a:r>
                      <a:endParaRPr lang="en-GB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-1.408</a:t>
                      </a:r>
                      <a:endParaRPr lang="en-GB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-0.832</a:t>
                      </a:r>
                      <a:endParaRPr lang="en-GB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b="1" smtClean="0">
                          <a:solidFill>
                            <a:schemeClr val="bg1"/>
                          </a:solidFill>
                        </a:rPr>
                        <a:t>ZV3X</a:t>
                      </a:r>
                      <a:endParaRPr lang="en-GB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-0.965</a:t>
                      </a:r>
                      <a:endParaRPr lang="en-GB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28 March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12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5083744"/>
              </p:ext>
            </p:extLst>
          </p:nvPr>
        </p:nvGraphicFramePr>
        <p:xfrm>
          <a:off x="2339752" y="1295624"/>
          <a:ext cx="4320481" cy="2421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9880"/>
                <a:gridCol w="1166867"/>
                <a:gridCol w="1166867"/>
                <a:gridCol w="1166867"/>
              </a:tblGrid>
              <a:tr h="936104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GB" sz="1800" smtClean="0">
                          <a:solidFill>
                            <a:schemeClr val="bg1"/>
                          </a:solidFill>
                        </a:rPr>
                        <a:t>Date: </a:t>
                      </a:r>
                      <a:r>
                        <a:rPr lang="en-GB" sz="1800" b="0" smtClean="0">
                          <a:solidFill>
                            <a:schemeClr val="bg1"/>
                          </a:solidFill>
                        </a:rPr>
                        <a:t>27/02</a:t>
                      </a:r>
                      <a:r>
                        <a:rPr lang="en-GB" sz="1800" smtClean="0">
                          <a:solidFill>
                            <a:schemeClr val="bg1"/>
                          </a:solidFill>
                        </a:rPr>
                        <a:t/>
                      </a:r>
                      <a:br>
                        <a:rPr lang="en-GB" sz="180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GB" sz="1800" smtClean="0">
                          <a:solidFill>
                            <a:schemeClr val="bg1"/>
                          </a:solidFill>
                        </a:rPr>
                        <a:t>Electronics: </a:t>
                      </a:r>
                      <a:r>
                        <a:rPr lang="en-GB" sz="1800" b="0" smtClean="0">
                          <a:solidFill>
                            <a:schemeClr val="bg1"/>
                          </a:solidFill>
                        </a:rPr>
                        <a:t>FONT</a:t>
                      </a:r>
                    </a:p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GB" sz="1800" smtClean="0">
                          <a:solidFill>
                            <a:schemeClr val="bg1"/>
                          </a:solidFill>
                        </a:rPr>
                        <a:t>Set file:</a:t>
                      </a:r>
                      <a:r>
                        <a:rPr lang="en-GB" sz="1800" baseline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GB" sz="1800" b="0" smtClean="0">
                          <a:solidFill>
                            <a:schemeClr val="bg1"/>
                          </a:solidFill>
                        </a:rPr>
                        <a:t>flightSim_140228_0615</a:t>
                      </a:r>
                      <a:endParaRPr lang="en-GB" sz="1800" b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1326"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smtClean="0">
                          <a:solidFill>
                            <a:schemeClr val="bg1"/>
                          </a:solidFill>
                        </a:rPr>
                        <a:t>MQF1X</a:t>
                      </a:r>
                      <a:endParaRPr lang="en-GB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smtClean="0">
                          <a:solidFill>
                            <a:schemeClr val="bg1"/>
                          </a:solidFill>
                        </a:rPr>
                        <a:t>MQF3X</a:t>
                      </a:r>
                      <a:endParaRPr lang="en-GB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smtClean="0">
                          <a:solidFill>
                            <a:schemeClr val="bg1"/>
                          </a:solidFill>
                        </a:rPr>
                        <a:t>MQD5X</a:t>
                      </a:r>
                      <a:endParaRPr lang="en-GB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1326">
                <a:tc>
                  <a:txBody>
                    <a:bodyPr/>
                    <a:lstStyle/>
                    <a:p>
                      <a:pPr algn="r"/>
                      <a:r>
                        <a:rPr lang="en-GB" b="1" smtClean="0">
                          <a:solidFill>
                            <a:schemeClr val="bg1"/>
                          </a:solidFill>
                        </a:rPr>
                        <a:t>ZV1X</a:t>
                      </a:r>
                      <a:endParaRPr lang="en-GB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-192</a:t>
                      </a:r>
                      <a:endParaRPr lang="en-GB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-66</a:t>
                      </a:r>
                      <a:endParaRPr lang="en-GB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8</a:t>
                      </a:r>
                      <a:endParaRPr lang="en-GB"/>
                    </a:p>
                  </a:txBody>
                  <a:tcPr>
                    <a:noFill/>
                  </a:tcPr>
                </a:tc>
              </a:tr>
              <a:tr h="371326">
                <a:tc>
                  <a:txBody>
                    <a:bodyPr/>
                    <a:lstStyle/>
                    <a:p>
                      <a:pPr algn="r"/>
                      <a:r>
                        <a:rPr lang="en-GB" b="1" smtClean="0">
                          <a:solidFill>
                            <a:schemeClr val="bg1"/>
                          </a:solidFill>
                        </a:rPr>
                        <a:t>ZV2X</a:t>
                      </a:r>
                      <a:endParaRPr lang="en-GB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-122</a:t>
                      </a:r>
                      <a:endParaRPr lang="en-GB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-209</a:t>
                      </a:r>
                      <a:endParaRPr lang="en-GB"/>
                    </a:p>
                  </a:txBody>
                  <a:tcPr>
                    <a:noFill/>
                  </a:tcPr>
                </a:tc>
              </a:tr>
              <a:tr h="371326">
                <a:tc>
                  <a:txBody>
                    <a:bodyPr/>
                    <a:lstStyle/>
                    <a:p>
                      <a:pPr algn="r"/>
                      <a:r>
                        <a:rPr lang="en-GB" b="1" smtClean="0">
                          <a:solidFill>
                            <a:schemeClr val="bg1"/>
                          </a:solidFill>
                        </a:rPr>
                        <a:t>ZV3X</a:t>
                      </a:r>
                      <a:endParaRPr lang="en-GB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-125</a:t>
                      </a:r>
                      <a:endParaRPr lang="en-GB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301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Conclusion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FONT results remain a mystery</a:t>
            </a:r>
          </a:p>
          <a:p>
            <a:r>
              <a:rPr lang="en-GB" smtClean="0"/>
              <a:t>SLAC results not entirely consistent</a:t>
            </a:r>
            <a:endParaRPr lang="en-GB"/>
          </a:p>
          <a:p>
            <a:r>
              <a:rPr lang="en-GB" smtClean="0"/>
              <a:t>MQF1X no longer works as expected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 28 March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81868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</TotalTime>
  <Words>180</Words>
  <Application>Microsoft Office PowerPoint</Application>
  <PresentationFormat>On-screen Show (4:3)</PresentationFormat>
  <Paragraphs>80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MQF1X-MQF3X-MQD5X Calibrations</vt:lpstr>
      <vt:lpstr>Recap</vt:lpstr>
      <vt:lpstr>PowerPoint Presentation</vt:lpstr>
      <vt:lpstr>PowerPoint Presentation</vt:lpstr>
      <vt:lpstr>Comparison</vt:lpstr>
      <vt:lpstr>Conclusion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43</cp:revision>
  <dcterms:created xsi:type="dcterms:W3CDTF">2009-05-21T13:39:04Z</dcterms:created>
  <dcterms:modified xsi:type="dcterms:W3CDTF">2014-03-28T10:14:53Z</dcterms:modified>
</cp:coreProperties>
</file>