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2014/9/8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FPCCD VTX R&amp;D Status and Prospects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Yasuhiro Sugimoto</a:t>
            </a:r>
          </a:p>
          <a:p>
            <a:r>
              <a:rPr lang="en-US" dirty="0" smtClean="0"/>
              <a:t>KEK</a:t>
            </a:r>
          </a:p>
          <a:p>
            <a:r>
              <a:rPr lang="en-US" dirty="0" smtClean="0"/>
              <a:t>2014/9/8 @ILD meeting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5549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R&amp;D issues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280831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FPCCD sensor</a:t>
            </a:r>
          </a:p>
          <a:p>
            <a:r>
              <a:rPr lang="en-US" dirty="0" smtClean="0"/>
              <a:t>Readout electronics</a:t>
            </a:r>
          </a:p>
          <a:p>
            <a:pPr lvl="1"/>
            <a:r>
              <a:rPr lang="en-US" dirty="0" smtClean="0"/>
              <a:t>Front-end ASIC</a:t>
            </a:r>
          </a:p>
          <a:p>
            <a:pPr lvl="1"/>
            <a:r>
              <a:rPr lang="en-US" dirty="0" smtClean="0"/>
              <a:t>Peripheral circuit</a:t>
            </a:r>
          </a:p>
          <a:p>
            <a:r>
              <a:rPr lang="en-US" dirty="0" smtClean="0"/>
              <a:t>Engineering R&amp;D</a:t>
            </a:r>
          </a:p>
          <a:p>
            <a:pPr lvl="1"/>
            <a:r>
              <a:rPr lang="en-US" dirty="0" smtClean="0"/>
              <a:t>Support structure including ladders</a:t>
            </a:r>
          </a:p>
          <a:p>
            <a:pPr lvl="1"/>
            <a:r>
              <a:rPr lang="en-US" dirty="0" smtClean="0"/>
              <a:t>Cooling system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907704" y="4149080"/>
          <a:ext cx="6577681" cy="2550083"/>
        </p:xfrm>
        <a:graphic>
          <a:graphicData uri="http://schemas.openxmlformats.org/presentationml/2006/ole">
            <p:oleObj spid="_x0000_s1026" name="Drawing" r:id="rId3" imgW="6588000" imgH="2565000" progId="Canvas.Drawing.X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4005492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FPCCD Sensor</a:t>
            </a:r>
            <a:endParaRPr 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17357341"/>
              </p:ext>
            </p:extLst>
          </p:nvPr>
        </p:nvGraphicFramePr>
        <p:xfrm>
          <a:off x="395535" y="1397001"/>
          <a:ext cx="8496945" cy="3465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3"/>
                <a:gridCol w="3216357"/>
                <a:gridCol w="2832315"/>
              </a:tblGrid>
              <a:tr h="382867">
                <a:tc>
                  <a:txBody>
                    <a:bodyPr/>
                    <a:lstStyle/>
                    <a:p>
                      <a:r>
                        <a:rPr lang="en-US" dirty="0" smtClean="0"/>
                        <a:t>R&amp;D 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Prospect</a:t>
                      </a:r>
                      <a:endParaRPr lang="en-US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Pixel size; 6um </a:t>
                      </a: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 5um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6um fabricated, under evaluation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5um after</a:t>
                      </a:r>
                      <a:r>
                        <a:rPr lang="en-US" sz="1600" baseline="0" dirty="0" smtClean="0"/>
                        <a:t> ILC approval</a:t>
                      </a:r>
                      <a:endParaRPr lang="en-US" sz="1600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Chip size; 1x6.25cm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 2x12.5cm</a:t>
                      </a:r>
                      <a:r>
                        <a:rPr lang="en-US" sz="1600" baseline="30000" dirty="0" smtClean="0">
                          <a:sym typeface="Wingdings" panose="05000000000000000000" pitchFamily="2" charset="2"/>
                        </a:rPr>
                        <a:t>2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1.2x6.24cm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achieved, to be evaluated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2x12.5cm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 after</a:t>
                      </a:r>
                      <a:r>
                        <a:rPr lang="en-US" sz="1600" baseline="0" dirty="0" smtClean="0"/>
                        <a:t> ILC approval</a:t>
                      </a:r>
                      <a:endParaRPr lang="en-US" sz="1600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Chip thickness; 50um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50um achieved for 1.2x6.24cm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 chip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Speed; &gt;10Mpix/s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Under investigation </a:t>
                      </a: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 Improved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clock circuit needed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 clock circuit/cable in</a:t>
                      </a:r>
                      <a:r>
                        <a:rPr lang="en-US" sz="1600" baseline="0" dirty="0" smtClean="0"/>
                        <a:t> coming 2~3 years</a:t>
                      </a:r>
                      <a:endParaRPr lang="en-US" sz="1600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Power; &lt;10mW/</a:t>
                      </a:r>
                      <a:r>
                        <a:rPr lang="en-US" sz="1600" dirty="0" err="1" smtClean="0"/>
                        <a:t>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Achieved</a:t>
                      </a:r>
                      <a:r>
                        <a:rPr lang="en-US" sz="1600" baseline="0" dirty="0" smtClean="0"/>
                        <a:t> in design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 be verified</a:t>
                      </a:r>
                      <a:r>
                        <a:rPr lang="en-US" sz="1600" baseline="0" dirty="0" smtClean="0"/>
                        <a:t> soon</a:t>
                      </a:r>
                      <a:endParaRPr lang="en-US" sz="1600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Radiation tolerance;</a:t>
                      </a:r>
                      <a:r>
                        <a:rPr lang="en-US" sz="1600" baseline="0" dirty="0" smtClean="0"/>
                        <a:t> &gt;1x10</a:t>
                      </a:r>
                      <a:r>
                        <a:rPr lang="en-US" sz="1600" baseline="30000" dirty="0" smtClean="0"/>
                        <a:t>13</a:t>
                      </a:r>
                      <a:r>
                        <a:rPr lang="en-US" sz="1600" baseline="0" dirty="0" smtClean="0"/>
                        <a:t>e/cm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Neutron irradiation test soon (2014/Oct.)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977016"/>
            <a:ext cx="3657476" cy="17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987823" y="6268670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12x62.4mm, 50um thick CCD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12986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electronics</a:t>
            </a:r>
            <a:endParaRPr 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47941540"/>
              </p:ext>
            </p:extLst>
          </p:nvPr>
        </p:nvGraphicFramePr>
        <p:xfrm>
          <a:off x="395535" y="1397001"/>
          <a:ext cx="8496945" cy="2680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9"/>
                <a:gridCol w="2088232"/>
                <a:gridCol w="3816424"/>
              </a:tblGrid>
              <a:tr h="382867">
                <a:tc>
                  <a:txBody>
                    <a:bodyPr/>
                    <a:lstStyle/>
                    <a:p>
                      <a:r>
                        <a:rPr lang="en-US" dirty="0" smtClean="0"/>
                        <a:t>R&amp;D 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Prospect</a:t>
                      </a:r>
                      <a:endParaRPr lang="en-US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ASIC speed; &gt;10Mpix/s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ASIC power; &lt;6mW/</a:t>
                      </a:r>
                      <a:r>
                        <a:rPr lang="en-US" sz="1600" dirty="0" err="1" smtClean="0"/>
                        <a:t>ch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ASIC noise;</a:t>
                      </a:r>
                      <a:r>
                        <a:rPr lang="en-US" sz="1600" baseline="0" dirty="0" smtClean="0"/>
                        <a:t> &lt;30electrons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3-value clock driver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 be developed in 2~3</a:t>
                      </a:r>
                      <a:r>
                        <a:rPr lang="en-US" sz="1600" baseline="0" dirty="0" smtClean="0"/>
                        <a:t> years</a:t>
                      </a:r>
                      <a:endParaRPr lang="en-US" sz="1600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Low mass FPC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/>
                        <a:t>To be developed in 2~3</a:t>
                      </a:r>
                      <a:r>
                        <a:rPr lang="en-US" altLang="ja-JP" sz="1600" baseline="0" dirty="0" smtClean="0"/>
                        <a:t> years</a:t>
                      </a:r>
                      <a:endParaRPr lang="en-US" altLang="ja-JP" sz="1600" dirty="0" smtClean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Data </a:t>
                      </a:r>
                      <a:r>
                        <a:rPr lang="en-US" sz="1600" dirty="0" smtClean="0"/>
                        <a:t>compression </a:t>
                      </a:r>
                      <a:r>
                        <a:rPr lang="en-US" sz="1600" dirty="0" smtClean="0"/>
                        <a:t>circuit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 be developed in 2~3 years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4646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R&amp;D</a:t>
            </a:r>
            <a:endParaRPr 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47351131"/>
              </p:ext>
            </p:extLst>
          </p:nvPr>
        </p:nvGraphicFramePr>
        <p:xfrm>
          <a:off x="395535" y="1397001"/>
          <a:ext cx="8496945" cy="2354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9"/>
                <a:gridCol w="2088232"/>
                <a:gridCol w="3816424"/>
              </a:tblGrid>
              <a:tr h="382867">
                <a:tc>
                  <a:txBody>
                    <a:bodyPr/>
                    <a:lstStyle/>
                    <a:p>
                      <a:r>
                        <a:rPr lang="en-US" dirty="0" smtClean="0"/>
                        <a:t>R&amp;D 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Prospect</a:t>
                      </a:r>
                      <a:endParaRPr lang="en-US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Low mass ladder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To be developed in 2~3</a:t>
                      </a:r>
                      <a:r>
                        <a:rPr lang="en-US" sz="1600" baseline="0" dirty="0" smtClean="0"/>
                        <a:t> years</a:t>
                      </a:r>
                      <a:endParaRPr lang="en-US" sz="1600" dirty="0" smtClean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2-phase CO2 cooling system; </a:t>
                      </a:r>
                      <a:r>
                        <a:rPr lang="en-US" sz="1600" dirty="0" smtClean="0">
                          <a:latin typeface="Arial"/>
                          <a:cs typeface="Arial"/>
                        </a:rPr>
                        <a:t>−40</a:t>
                      </a:r>
                      <a:r>
                        <a:rPr lang="en-US" sz="1600" dirty="0" smtClean="0">
                          <a:latin typeface="Arial"/>
                          <a:cs typeface="Arial"/>
                          <a:sym typeface="Symbol"/>
                        </a:rPr>
                        <a:t>C using gas compressor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Principle</a:t>
                      </a:r>
                      <a:r>
                        <a:rPr lang="en-US" sz="1600" baseline="0" dirty="0" smtClean="0"/>
                        <a:t> demonstrated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More stable and practical system in 2~3 years</a:t>
                      </a:r>
                      <a:endParaRPr lang="en-US" sz="1600" dirty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Support structure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To be developed in 2~3</a:t>
                      </a:r>
                      <a:r>
                        <a:rPr lang="en-US" sz="1600" baseline="0" dirty="0" smtClean="0"/>
                        <a:t> years</a:t>
                      </a:r>
                      <a:endParaRPr lang="en-US" sz="1600" dirty="0" smtClean="0"/>
                    </a:p>
                  </a:txBody>
                  <a:tcPr/>
                </a:tc>
              </a:tr>
              <a:tr h="3828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Engineering prototype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 be developed in 3</a:t>
                      </a:r>
                      <a:r>
                        <a:rPr lang="en-US" sz="1600" baseline="0" dirty="0" smtClean="0"/>
                        <a:t> years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861048"/>
            <a:ext cx="3707903" cy="278092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364088" y="4437112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2-phase CO2 cooling system</a:t>
            </a:r>
          </a:p>
          <a:p>
            <a:r>
              <a:rPr lang="en-US" dirty="0" smtClean="0"/>
              <a:t>for proof of principle</a:t>
            </a:r>
            <a:endParaRPr lang="en-US" dirty="0"/>
          </a:p>
        </p:txBody>
      </p:sp>
      <p:sp>
        <p:nvSpPr>
          <p:cNvPr id="7" name="円/楕円 6"/>
          <p:cNvSpPr/>
          <p:nvPr/>
        </p:nvSpPr>
        <p:spPr>
          <a:xfrm>
            <a:off x="4355976" y="5661248"/>
            <a:ext cx="827583" cy="72008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直線コネクタ 8"/>
          <p:cNvCxnSpPr>
            <a:stCxn id="7" idx="6"/>
            <a:endCxn id="10" idx="1"/>
          </p:cNvCxnSpPr>
          <p:nvPr/>
        </p:nvCxnSpPr>
        <p:spPr>
          <a:xfrm>
            <a:off x="5183559" y="6021288"/>
            <a:ext cx="505113" cy="20429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688672" y="6071696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Arial"/>
              </a:rPr>
              <a:t>−40</a:t>
            </a:r>
            <a:r>
              <a:rPr lang="en-US" sz="1400" dirty="0">
                <a:cs typeface="Arial"/>
                <a:sym typeface="Symbol"/>
              </a:rPr>
              <a:t></a:t>
            </a:r>
            <a:r>
              <a:rPr lang="en-US" sz="1400" dirty="0" smtClean="0">
                <a:cs typeface="Arial"/>
                <a:sym typeface="Symbol"/>
              </a:rPr>
              <a:t>C</a:t>
            </a:r>
            <a:r>
              <a:rPr lang="en-US" sz="1400" dirty="0" smtClean="0">
                <a:sym typeface="Symbol"/>
              </a:rPr>
              <a:t> </a:t>
            </a:r>
            <a:r>
              <a:rPr lang="en-US" sz="1400" dirty="0" smtClean="0"/>
              <a:t>here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17718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 slides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FPCCD VTX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92896"/>
            <a:ext cx="7618413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244</Words>
  <Application>Microsoft Office PowerPoint</Application>
  <PresentationFormat>画面に合わせる (4:3)</PresentationFormat>
  <Paragraphs>67</Paragraphs>
  <Slides>7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Office テーマ</vt:lpstr>
      <vt:lpstr>Drawing</vt:lpstr>
      <vt:lpstr>FPCCD VTX R&amp;D Status and Prospects</vt:lpstr>
      <vt:lpstr>R&amp;D issues</vt:lpstr>
      <vt:lpstr>FPCCD Sensor</vt:lpstr>
      <vt:lpstr>Readout electronics</vt:lpstr>
      <vt:lpstr>Engineering R&amp;D</vt:lpstr>
      <vt:lpstr>Backup slides</vt:lpstr>
      <vt:lpstr>FPCCD VTX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FPCCD VTX R&amp;D Status and Prospects</dc:title>
  <dc:creator>sugimoto</dc:creator>
  <cp:lastModifiedBy>sugimoto</cp:lastModifiedBy>
  <cp:revision>10</cp:revision>
  <dcterms:created xsi:type="dcterms:W3CDTF">2014-09-01T07:02:47Z</dcterms:created>
  <dcterms:modified xsi:type="dcterms:W3CDTF">2014-09-07T22:31:28Z</dcterms:modified>
</cp:coreProperties>
</file>