
<file path=[Content_Types].xml><?xml version="1.0" encoding="utf-8"?>
<Types xmlns="http://schemas.openxmlformats.org/package/2006/content-types">
  <Override PartName="/ppt/slides/slide18.xml" ContentType="application/vnd.openxmlformats-officedocument.presentationml.slide+xml"/>
  <Override PartName="/ppt/notesSlides/notesSlide4.xml" ContentType="application/vnd.openxmlformats-officedocument.presentationml.notesSlide+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Default Extension="rels" ContentType="application/vnd.openxmlformats-package.relationships+xml"/>
  <Default Extension="jpeg" ContentType="image/jpeg"/>
  <Override PartName="/ppt/slides/slide10.xml" ContentType="application/vnd.openxmlformats-officedocument.presentationml.slide+xml"/>
  <Override PartName="/ppt/notesMasters/notesMaster1.xml" ContentType="application/vnd.openxmlformats-officedocument.presentationml.notesMaster+xml"/>
  <Override PartName="/ppt/slides/slide1.xml" ContentType="application/vnd.openxmlformats-officedocument.presentationml.slide+xml"/>
  <Override PartName="/ppt/slideLayouts/slideLayout5.xml" ContentType="application/vnd.openxmlformats-officedocument.presentationml.slideLayout+xml"/>
  <Override PartName="/docProps/app.xml" ContentType="application/vnd.openxmlformats-officedocument.extended-properties+xml"/>
  <Override PartName="/ppt/theme/theme2.xml" ContentType="application/vnd.openxmlformats-officedocument.theme+xml"/>
  <Override PartName="/ppt/slideLayouts/slideLayout1.xml" ContentType="application/vnd.openxmlformats-officedocument.presentationml.slideLayout+xml"/>
  <Default Extension="xml" ContentType="application/xml"/>
  <Override PartName="/ppt/slides/slide19.xml" ContentType="application/vnd.openxmlformats-officedocument.presentationml.slide+xml"/>
  <Override PartName="/ppt/notesSlides/notesSlide5.xml" ContentType="application/vnd.openxmlformats-officedocument.presentationml.notesSlide+xml"/>
  <Override PartName="/ppt/tableStyles.xml" ContentType="application/vnd.openxmlformats-officedocument.presentationml.tableStyles+xml"/>
  <Override PartName="/ppt/slides/slide15.xml" ContentType="application/vnd.openxmlformats-officedocument.presentationml.slide+xml"/>
  <Override PartName="/ppt/notesSlides/notesSlide1.xml" ContentType="application/vnd.openxmlformats-officedocument.presentationml.notesSlide+xml"/>
  <Override PartName="/ppt/slideLayouts/slideLayout12.xml" ContentType="application/vnd.openxmlformats-officedocument.presentationml.slideLayout+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Default Extension="pdf" ContentType="application/pdf"/>
  <Override PartName="/ppt/slides/slide16.xml" ContentType="application/vnd.openxmlformats-officedocument.presentationml.slide+xml"/>
  <Override PartName="/ppt/notesSlides/notesSlide2.xml" ContentType="application/vnd.openxmlformats-officedocument.presentationml.notesSlide+xml"/>
  <Override PartName="/ppt/slideLayouts/slideLayout13.xml" ContentType="application/vnd.openxmlformats-officedocument.presentationml.slideLayout+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Layouts/slideLayout3.xml" ContentType="application/vnd.openxmlformats-officedocument.presentationml.slideLayout+xml"/>
  <Override PartName="/ppt/slides/slide17.xml" ContentType="application/vnd.openxmlformats-officedocument.presentationml.slide+xml"/>
  <Override PartName="/ppt/notesSlides/notesSlide3.xml" ContentType="application/vnd.openxmlformats-officedocument.presentationml.notesSlide+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viewProps.xml" ContentType="application/vnd.openxmlformats-officedocument.presentationml.viewProps+xml"/>
  <Default Extension="bin" ContentType="application/vnd.openxmlformats-officedocument.presentationml.printerSettings"/>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r:id="rId1"/>
  </p:sldMasterIdLst>
  <p:notesMasterIdLst>
    <p:notesMasterId r:id="rId21"/>
  </p:notesMasterIdLst>
  <p:sldIdLst>
    <p:sldId id="256" r:id="rId2"/>
    <p:sldId id="257" r:id="rId3"/>
    <p:sldId id="258" r:id="rId4"/>
    <p:sldId id="260" r:id="rId5"/>
    <p:sldId id="262" r:id="rId6"/>
    <p:sldId id="261" r:id="rId7"/>
    <p:sldId id="263" r:id="rId8"/>
    <p:sldId id="273" r:id="rId9"/>
    <p:sldId id="271" r:id="rId10"/>
    <p:sldId id="264" r:id="rId11"/>
    <p:sldId id="265" r:id="rId12"/>
    <p:sldId id="266" r:id="rId13"/>
    <p:sldId id="267" r:id="rId14"/>
    <p:sldId id="268" r:id="rId15"/>
    <p:sldId id="269" r:id="rId16"/>
    <p:sldId id="270" r:id="rId17"/>
    <p:sldId id="272" r:id="rId18"/>
    <p:sldId id="274" r:id="rId19"/>
    <p:sldId id="275" r:id="rId20"/>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20"/>
    <p:restoredTop sz="97774" autoAdjust="0"/>
  </p:normalViewPr>
  <p:slideViewPr>
    <p:cSldViewPr snapToObjects="1">
      <p:cViewPr>
        <p:scale>
          <a:sx n="100" d="100"/>
          <a:sy n="100" d="100"/>
        </p:scale>
        <p:origin x="-1128" y="-12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notesMaster" Target="notesMasters/notesMaster1.xml"/><Relationship Id="rId22" Type="http://schemas.openxmlformats.org/officeDocument/2006/relationships/printerSettings" Target="printerSettings/printerSettings1.bin"/><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F9E6BF3-1B92-AB4A-B225-EAC5123084B4}" type="datetimeFigureOut">
              <a:rPr lang="fr-FR" smtClean="0"/>
              <a:pPr/>
              <a:t>7/09/14</a:t>
            </a:fld>
            <a:endParaRPr lang="en-US"/>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6E0CAD-44DB-5A42-90DD-0E506D471BB7}"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69634" name="Rectangle 19"/>
          <p:cNvSpPr>
            <a:spLocks noGrp="1" noChangeArrowheads="1"/>
          </p:cNvSpPr>
          <p:nvPr>
            <p:ph type="sldNum" sz="quarter"/>
          </p:nvPr>
        </p:nvSpPr>
        <p:spPr>
          <a:noFill/>
        </p:spPr>
        <p:txBody>
          <a:bodyPr/>
          <a:lstStyle/>
          <a:p>
            <a:fld id="{7A481E30-B428-0D4D-B4E9-0584709872E6}" type="slidenum">
              <a:rPr lang="en-US"/>
              <a:pPr/>
              <a:t>4</a:t>
            </a:fld>
            <a:endParaRPr lang="en-US"/>
          </a:p>
        </p:txBody>
      </p:sp>
      <p:sp>
        <p:nvSpPr>
          <p:cNvPr id="69635" name="Text Box 1"/>
          <p:cNvSpPr>
            <a:spLocks noGrp="1" noRot="1" noChangeAspect="1" noChangeArrowheads="1"/>
          </p:cNvSpPr>
          <p:nvPr>
            <p:ph type="sldImg"/>
          </p:nvPr>
        </p:nvSpPr>
        <p:spPr>
          <a:xfrm>
            <a:off x="1141413" y="685800"/>
            <a:ext cx="4575175" cy="3430588"/>
          </a:xfrm>
          <a:solidFill>
            <a:srgbClr val="FFFFFF"/>
          </a:solidFill>
          <a:ln>
            <a:solidFill>
              <a:srgbClr val="000000"/>
            </a:solidFill>
            <a:miter lim="800000"/>
          </a:ln>
        </p:spPr>
      </p:sp>
      <p:sp>
        <p:nvSpPr>
          <p:cNvPr id="69636" name="Text Box 2"/>
          <p:cNvSpPr>
            <a:spLocks noGrp="1" noChangeArrowheads="1"/>
          </p:cNvSpPr>
          <p:nvPr>
            <p:ph type="body" idx="1"/>
          </p:nvPr>
        </p:nvSpPr>
        <p:spPr>
          <a:xfrm>
            <a:off x="685494" y="4344357"/>
            <a:ext cx="5468611" cy="4096149"/>
          </a:xfrm>
          <a:noFill/>
          <a:ln/>
        </p:spPr>
        <p:txBody>
          <a:bodyPr wrap="none" anchor="ctr"/>
          <a:lstStyle/>
          <a:p>
            <a:endParaRPr 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65538" name="Rectangle 19"/>
          <p:cNvSpPr>
            <a:spLocks noGrp="1" noChangeArrowheads="1"/>
          </p:cNvSpPr>
          <p:nvPr>
            <p:ph type="sldNum" sz="quarter"/>
          </p:nvPr>
        </p:nvSpPr>
        <p:spPr>
          <a:noFill/>
        </p:spPr>
        <p:txBody>
          <a:bodyPr/>
          <a:lstStyle/>
          <a:p>
            <a:fld id="{B3D78BA9-005F-BA45-9C13-2B484308F00C}" type="slidenum">
              <a:rPr lang="en-US"/>
              <a:pPr/>
              <a:t>10</a:t>
            </a:fld>
            <a:endParaRPr lang="en-US"/>
          </a:p>
        </p:txBody>
      </p:sp>
      <p:sp>
        <p:nvSpPr>
          <p:cNvPr id="65539" name="Text Box 1"/>
          <p:cNvSpPr txBox="1">
            <a:spLocks noChangeArrowheads="1"/>
          </p:cNvSpPr>
          <p:nvPr/>
        </p:nvSpPr>
        <p:spPr bwMode="auto">
          <a:xfrm>
            <a:off x="3885996" y="8684460"/>
            <a:ext cx="2970471" cy="458121"/>
          </a:xfrm>
          <a:prstGeom prst="rect">
            <a:avLst/>
          </a:prstGeom>
          <a:noFill/>
          <a:ln w="9525">
            <a:noFill/>
            <a:round/>
            <a:headEnd/>
            <a:tailEnd/>
          </a:ln>
        </p:spPr>
        <p:txBody>
          <a:bodyPr lIns="91387" tIns="45860" rIns="91387" bIns="45860" anchor="b">
            <a:prstTxWarp prst="textNoShape">
              <a:avLst/>
            </a:prstTxWarp>
          </a:bodyPr>
          <a:lstStyle/>
          <a:p>
            <a:pPr algn="r">
              <a:buSzPct val="45000"/>
              <a:tabLst>
                <a:tab pos="0" algn="l"/>
                <a:tab pos="422041" algn="l"/>
                <a:tab pos="844083" algn="l"/>
                <a:tab pos="1266124" algn="l"/>
                <a:tab pos="1688165" algn="l"/>
                <a:tab pos="2110207" algn="l"/>
                <a:tab pos="2532248" algn="l"/>
                <a:tab pos="2954289" algn="l"/>
                <a:tab pos="3376331" algn="l"/>
                <a:tab pos="3798372" algn="l"/>
                <a:tab pos="4220413" algn="l"/>
                <a:tab pos="4642455" algn="l"/>
                <a:tab pos="5064496" algn="l"/>
                <a:tab pos="5486537" algn="l"/>
                <a:tab pos="5908578" algn="l"/>
                <a:tab pos="6330620" algn="l"/>
                <a:tab pos="6752661" algn="l"/>
                <a:tab pos="7174702" algn="l"/>
                <a:tab pos="7596744" algn="l"/>
                <a:tab pos="8018785" algn="l"/>
                <a:tab pos="8440826" algn="l"/>
              </a:tabLst>
            </a:pPr>
            <a:fld id="{D9CDF671-8F02-F146-880F-B04480B108E9}" type="slidenum">
              <a:rPr lang="en-US" sz="1200">
                <a:solidFill>
                  <a:srgbClr val="000000"/>
                </a:solidFill>
                <a:latin typeface="Times New Roman" charset="0"/>
                <a:ea typeface="Arial Unicode MS" charset="0"/>
                <a:cs typeface="Arial Unicode MS" charset="0"/>
              </a:rPr>
              <a:pPr algn="r">
                <a:buSzPct val="45000"/>
                <a:tabLst>
                  <a:tab pos="0" algn="l"/>
                  <a:tab pos="422041" algn="l"/>
                  <a:tab pos="844083" algn="l"/>
                  <a:tab pos="1266124" algn="l"/>
                  <a:tab pos="1688165" algn="l"/>
                  <a:tab pos="2110207" algn="l"/>
                  <a:tab pos="2532248" algn="l"/>
                  <a:tab pos="2954289" algn="l"/>
                  <a:tab pos="3376331" algn="l"/>
                  <a:tab pos="3798372" algn="l"/>
                  <a:tab pos="4220413" algn="l"/>
                  <a:tab pos="4642455" algn="l"/>
                  <a:tab pos="5064496" algn="l"/>
                  <a:tab pos="5486537" algn="l"/>
                  <a:tab pos="5908578" algn="l"/>
                  <a:tab pos="6330620" algn="l"/>
                  <a:tab pos="6752661" algn="l"/>
                  <a:tab pos="7174702" algn="l"/>
                  <a:tab pos="7596744" algn="l"/>
                  <a:tab pos="8018785" algn="l"/>
                  <a:tab pos="8440826" algn="l"/>
                </a:tabLst>
              </a:pPr>
              <a:t>10</a:t>
            </a:fld>
            <a:endParaRPr lang="en-US" sz="1200" dirty="0">
              <a:solidFill>
                <a:srgbClr val="000000"/>
              </a:solidFill>
              <a:latin typeface="Times New Roman" charset="0"/>
              <a:ea typeface="Arial Unicode MS" charset="0"/>
              <a:cs typeface="Arial Unicode MS" charset="0"/>
            </a:endParaRPr>
          </a:p>
        </p:txBody>
      </p:sp>
      <p:sp>
        <p:nvSpPr>
          <p:cNvPr id="65540" name="Text Box 2"/>
          <p:cNvSpPr txBox="1">
            <a:spLocks noChangeArrowheads="1"/>
          </p:cNvSpPr>
          <p:nvPr/>
        </p:nvSpPr>
        <p:spPr bwMode="auto">
          <a:xfrm>
            <a:off x="0" y="8684460"/>
            <a:ext cx="2970471" cy="458121"/>
          </a:xfrm>
          <a:prstGeom prst="rect">
            <a:avLst/>
          </a:prstGeom>
          <a:noFill/>
          <a:ln w="9525">
            <a:noFill/>
            <a:round/>
            <a:headEnd/>
            <a:tailEnd/>
          </a:ln>
        </p:spPr>
        <p:txBody>
          <a:bodyPr lIns="91387" tIns="45860" rIns="91387" bIns="45860" anchor="b">
            <a:prstTxWarp prst="textNoShape">
              <a:avLst/>
            </a:prstTxWarp>
          </a:bodyPr>
          <a:lstStyle/>
          <a:p>
            <a:pPr>
              <a:buSzPct val="45000"/>
              <a:tabLst>
                <a:tab pos="0" algn="l"/>
                <a:tab pos="422041" algn="l"/>
                <a:tab pos="844083" algn="l"/>
                <a:tab pos="1266124" algn="l"/>
                <a:tab pos="1688165" algn="l"/>
                <a:tab pos="2110207" algn="l"/>
                <a:tab pos="2532248" algn="l"/>
                <a:tab pos="2954289" algn="l"/>
                <a:tab pos="3376331" algn="l"/>
                <a:tab pos="3798372" algn="l"/>
                <a:tab pos="4220413" algn="l"/>
                <a:tab pos="4642455" algn="l"/>
                <a:tab pos="5064496" algn="l"/>
                <a:tab pos="5486537" algn="l"/>
                <a:tab pos="5908578" algn="l"/>
                <a:tab pos="6330620" algn="l"/>
                <a:tab pos="6752661" algn="l"/>
                <a:tab pos="7174702" algn="l"/>
                <a:tab pos="7596744" algn="l"/>
                <a:tab pos="8018785" algn="l"/>
                <a:tab pos="8440826" algn="l"/>
              </a:tabLst>
            </a:pPr>
            <a:endParaRPr lang="en-US" sz="1200" dirty="0">
              <a:solidFill>
                <a:srgbClr val="000000"/>
              </a:solidFill>
              <a:latin typeface="Times New Roman" charset="0"/>
              <a:ea typeface="Arial Unicode MS" charset="0"/>
              <a:cs typeface="Arial Unicode MS" charset="0"/>
            </a:endParaRPr>
          </a:p>
        </p:txBody>
      </p:sp>
      <p:sp>
        <p:nvSpPr>
          <p:cNvPr id="65541" name="Text Box 3"/>
          <p:cNvSpPr txBox="1">
            <a:spLocks noChangeArrowheads="1"/>
          </p:cNvSpPr>
          <p:nvPr/>
        </p:nvSpPr>
        <p:spPr bwMode="auto">
          <a:xfrm>
            <a:off x="0" y="1"/>
            <a:ext cx="2970471" cy="458122"/>
          </a:xfrm>
          <a:prstGeom prst="rect">
            <a:avLst/>
          </a:prstGeom>
          <a:noFill/>
          <a:ln w="9525">
            <a:noFill/>
            <a:round/>
            <a:headEnd/>
            <a:tailEnd/>
          </a:ln>
        </p:spPr>
        <p:txBody>
          <a:bodyPr lIns="91387" tIns="45860" rIns="91387" bIns="45860">
            <a:prstTxWarp prst="textNoShape">
              <a:avLst/>
            </a:prstTxWarp>
          </a:bodyPr>
          <a:lstStyle/>
          <a:p>
            <a:pPr>
              <a:buSzPct val="45000"/>
              <a:tabLst>
                <a:tab pos="0" algn="l"/>
                <a:tab pos="422041" algn="l"/>
                <a:tab pos="844083" algn="l"/>
                <a:tab pos="1266124" algn="l"/>
                <a:tab pos="1688165" algn="l"/>
                <a:tab pos="2110207" algn="l"/>
                <a:tab pos="2532248" algn="l"/>
                <a:tab pos="2954289" algn="l"/>
                <a:tab pos="3376331" algn="l"/>
                <a:tab pos="3798372" algn="l"/>
                <a:tab pos="4220413" algn="l"/>
                <a:tab pos="4642455" algn="l"/>
                <a:tab pos="5064496" algn="l"/>
                <a:tab pos="5486537" algn="l"/>
                <a:tab pos="5908578" algn="l"/>
                <a:tab pos="6330620" algn="l"/>
                <a:tab pos="6752661" algn="l"/>
                <a:tab pos="7174702" algn="l"/>
                <a:tab pos="7596744" algn="l"/>
                <a:tab pos="8018785" algn="l"/>
                <a:tab pos="8440826" algn="l"/>
              </a:tabLst>
            </a:pPr>
            <a:endParaRPr lang="en-US" sz="1200" dirty="0">
              <a:solidFill>
                <a:srgbClr val="000000"/>
              </a:solidFill>
              <a:latin typeface="Times New Roman" charset="0"/>
              <a:ea typeface="Arial Unicode MS" charset="0"/>
              <a:cs typeface="Arial Unicode MS" charset="0"/>
            </a:endParaRPr>
          </a:p>
        </p:txBody>
      </p:sp>
      <p:sp>
        <p:nvSpPr>
          <p:cNvPr id="65542" name="Text Box 4"/>
          <p:cNvSpPr txBox="1">
            <a:spLocks noChangeArrowheads="1"/>
          </p:cNvSpPr>
          <p:nvPr/>
        </p:nvSpPr>
        <p:spPr bwMode="auto">
          <a:xfrm>
            <a:off x="3885996" y="1"/>
            <a:ext cx="2970471" cy="458122"/>
          </a:xfrm>
          <a:prstGeom prst="rect">
            <a:avLst/>
          </a:prstGeom>
          <a:noFill/>
          <a:ln w="9525">
            <a:noFill/>
            <a:round/>
            <a:headEnd/>
            <a:tailEnd/>
          </a:ln>
        </p:spPr>
        <p:txBody>
          <a:bodyPr lIns="91387" tIns="45860" rIns="91387" bIns="45860">
            <a:prstTxWarp prst="textNoShape">
              <a:avLst/>
            </a:prstTxWarp>
          </a:bodyPr>
          <a:lstStyle/>
          <a:p>
            <a:pPr algn="r">
              <a:buSzPct val="45000"/>
              <a:tabLst>
                <a:tab pos="0" algn="l"/>
                <a:tab pos="422041" algn="l"/>
                <a:tab pos="844083" algn="l"/>
                <a:tab pos="1266124" algn="l"/>
                <a:tab pos="1688165" algn="l"/>
                <a:tab pos="2110207" algn="l"/>
                <a:tab pos="2532248" algn="l"/>
                <a:tab pos="2954289" algn="l"/>
                <a:tab pos="3376331" algn="l"/>
                <a:tab pos="3798372" algn="l"/>
                <a:tab pos="4220413" algn="l"/>
                <a:tab pos="4642455" algn="l"/>
                <a:tab pos="5064496" algn="l"/>
                <a:tab pos="5486537" algn="l"/>
                <a:tab pos="5908578" algn="l"/>
                <a:tab pos="6330620" algn="l"/>
                <a:tab pos="6752661" algn="l"/>
                <a:tab pos="7174702" algn="l"/>
                <a:tab pos="7596744" algn="l"/>
                <a:tab pos="8018785" algn="l"/>
                <a:tab pos="8440826" algn="l"/>
              </a:tabLst>
            </a:pPr>
            <a:endParaRPr lang="en-US" sz="1200" dirty="0">
              <a:solidFill>
                <a:srgbClr val="000000"/>
              </a:solidFill>
              <a:latin typeface="Times New Roman" charset="0"/>
              <a:ea typeface="Arial Unicode MS" charset="0"/>
              <a:cs typeface="Arial Unicode MS" charset="0"/>
            </a:endParaRPr>
          </a:p>
        </p:txBody>
      </p:sp>
      <p:sp>
        <p:nvSpPr>
          <p:cNvPr id="65543" name="Text Box 5"/>
          <p:cNvSpPr>
            <a:spLocks noGrp="1" noRot="1" noChangeAspect="1" noChangeArrowheads="1"/>
          </p:cNvSpPr>
          <p:nvPr>
            <p:ph type="sldImg"/>
          </p:nvPr>
        </p:nvSpPr>
        <p:spPr>
          <a:xfrm>
            <a:off x="1143000" y="685800"/>
            <a:ext cx="4572000" cy="3429000"/>
          </a:xfrm>
          <a:solidFill>
            <a:srgbClr val="FFFFFF"/>
          </a:solidFill>
          <a:ln>
            <a:solidFill>
              <a:srgbClr val="000000"/>
            </a:solidFill>
            <a:miter lim="800000"/>
          </a:ln>
        </p:spPr>
      </p:sp>
      <p:sp>
        <p:nvSpPr>
          <p:cNvPr id="65544" name="Text Box 6"/>
          <p:cNvSpPr>
            <a:spLocks noGrp="1" noChangeArrowheads="1"/>
          </p:cNvSpPr>
          <p:nvPr>
            <p:ph type="body" idx="1"/>
          </p:nvPr>
        </p:nvSpPr>
        <p:spPr>
          <a:xfrm>
            <a:off x="685494" y="4342939"/>
            <a:ext cx="5487013" cy="4114587"/>
          </a:xfrm>
          <a:noFill/>
          <a:ln/>
        </p:spPr>
        <p:txBody>
          <a:bodyPr wrap="none" anchor="ctr"/>
          <a:lstStyle/>
          <a:p>
            <a:pPr>
              <a:spcBef>
                <a:spcPts val="415"/>
              </a:spcBef>
              <a:tabLst>
                <a:tab pos="0" algn="l"/>
                <a:tab pos="422041" algn="l"/>
                <a:tab pos="844083" algn="l"/>
                <a:tab pos="1266124" algn="l"/>
                <a:tab pos="1688165" algn="l"/>
                <a:tab pos="2110207" algn="l"/>
                <a:tab pos="2532248" algn="l"/>
                <a:tab pos="2954289" algn="l"/>
                <a:tab pos="3376331" algn="l"/>
                <a:tab pos="3798372" algn="l"/>
                <a:tab pos="4220413" algn="l"/>
                <a:tab pos="4642455" algn="l"/>
                <a:tab pos="5064496" algn="l"/>
                <a:tab pos="5486537" algn="l"/>
                <a:tab pos="5908578" algn="l"/>
                <a:tab pos="6330620" algn="l"/>
                <a:tab pos="6752661" algn="l"/>
                <a:tab pos="7174702" algn="l"/>
                <a:tab pos="7596744" algn="l"/>
                <a:tab pos="8018785" algn="l"/>
                <a:tab pos="8440826" algn="l"/>
              </a:tabLst>
            </a:pPr>
            <a:endParaRPr lang="en-US" dirty="0">
              <a:ea typeface="Arial Unicode MS" charset="0"/>
              <a:cs typeface="Arial Unicode MS" charset="0"/>
            </a:endParaRPr>
          </a:p>
        </p:txBody>
      </p:sp>
      <p:sp>
        <p:nvSpPr>
          <p:cNvPr id="65545" name="Text Box 7"/>
          <p:cNvSpPr txBox="1">
            <a:spLocks noChangeArrowheads="1"/>
          </p:cNvSpPr>
          <p:nvPr/>
        </p:nvSpPr>
        <p:spPr bwMode="auto">
          <a:xfrm>
            <a:off x="3884463" y="8685878"/>
            <a:ext cx="2972004" cy="456704"/>
          </a:xfrm>
          <a:prstGeom prst="rect">
            <a:avLst/>
          </a:prstGeom>
          <a:noFill/>
          <a:ln w="9525">
            <a:noFill/>
            <a:round/>
            <a:headEnd/>
            <a:tailEnd/>
          </a:ln>
        </p:spPr>
        <p:txBody>
          <a:bodyPr lIns="91387" tIns="45860" rIns="91387" bIns="45860" anchor="b">
            <a:prstTxWarp prst="textNoShape">
              <a:avLst/>
            </a:prstTxWarp>
          </a:bodyPr>
          <a:lstStyle/>
          <a:p>
            <a:pPr algn="r">
              <a:tabLst>
                <a:tab pos="0" algn="l"/>
                <a:tab pos="422041" algn="l"/>
                <a:tab pos="844083" algn="l"/>
                <a:tab pos="1266124" algn="l"/>
                <a:tab pos="1688165" algn="l"/>
                <a:tab pos="2110207" algn="l"/>
                <a:tab pos="2532248" algn="l"/>
                <a:tab pos="2954289" algn="l"/>
                <a:tab pos="3376331" algn="l"/>
                <a:tab pos="3798372" algn="l"/>
                <a:tab pos="4220413" algn="l"/>
                <a:tab pos="4642455" algn="l"/>
                <a:tab pos="5064496" algn="l"/>
                <a:tab pos="5486537" algn="l"/>
                <a:tab pos="5908578" algn="l"/>
                <a:tab pos="6330620" algn="l"/>
                <a:tab pos="6752661" algn="l"/>
                <a:tab pos="7174702" algn="l"/>
                <a:tab pos="7596744" algn="l"/>
                <a:tab pos="8018785" algn="l"/>
                <a:tab pos="8440826" algn="l"/>
              </a:tabLst>
            </a:pPr>
            <a:fld id="{7402FB24-D9EB-5944-B133-0480EB3C5C8C}" type="slidenum">
              <a:rPr lang="fr-FR" sz="1200">
                <a:solidFill>
                  <a:srgbClr val="000000"/>
                </a:solidFill>
                <a:ea typeface="ＭＳ Ｐゴシック" charset="-128"/>
                <a:cs typeface="ＭＳ Ｐゴシック" charset="-128"/>
              </a:rPr>
              <a:pPr algn="r">
                <a:tabLst>
                  <a:tab pos="0" algn="l"/>
                  <a:tab pos="422041" algn="l"/>
                  <a:tab pos="844083" algn="l"/>
                  <a:tab pos="1266124" algn="l"/>
                  <a:tab pos="1688165" algn="l"/>
                  <a:tab pos="2110207" algn="l"/>
                  <a:tab pos="2532248" algn="l"/>
                  <a:tab pos="2954289" algn="l"/>
                  <a:tab pos="3376331" algn="l"/>
                  <a:tab pos="3798372" algn="l"/>
                  <a:tab pos="4220413" algn="l"/>
                  <a:tab pos="4642455" algn="l"/>
                  <a:tab pos="5064496" algn="l"/>
                  <a:tab pos="5486537" algn="l"/>
                  <a:tab pos="5908578" algn="l"/>
                  <a:tab pos="6330620" algn="l"/>
                  <a:tab pos="6752661" algn="l"/>
                  <a:tab pos="7174702" algn="l"/>
                  <a:tab pos="7596744" algn="l"/>
                  <a:tab pos="8018785" algn="l"/>
                  <a:tab pos="8440826" algn="l"/>
                </a:tabLst>
              </a:pPr>
              <a:t>10</a:t>
            </a:fld>
            <a:endParaRPr lang="fr-FR" sz="1200" dirty="0">
              <a:solidFill>
                <a:srgbClr val="000000"/>
              </a:solidFill>
              <a:ea typeface="ＭＳ Ｐゴシック" charset="-128"/>
              <a:cs typeface="ＭＳ Ｐゴシック"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p:nvPr>
        </p:nvSpPr>
        <p:spPr>
          <a:noFill/>
        </p:spPr>
        <p:txBody>
          <a:bodyPr/>
          <a:lstStyle/>
          <a:p>
            <a:fld id="{42AE491D-06AC-1D42-8CEE-E5470D321827}" type="slidenum">
              <a:rPr lang="fr-FR" smtClean="0"/>
              <a:pPr/>
              <a:t>12</a:t>
            </a:fld>
            <a:endParaRPr lang="fr-FR" smtClean="0"/>
          </a:p>
        </p:txBody>
      </p:sp>
      <p:sp>
        <p:nvSpPr>
          <p:cNvPr id="53251" name="Rectangle 2"/>
          <p:cNvSpPr>
            <a:spLocks noGrp="1" noRot="1" noChangeAspect="1" noChangeArrowheads="1" noTextEdit="1"/>
          </p:cNvSpPr>
          <p:nvPr>
            <p:ph type="sldImg"/>
          </p:nvPr>
        </p:nvSpPr>
        <p:spPr>
          <a:xfrm>
            <a:off x="1144588" y="685800"/>
            <a:ext cx="4549775" cy="3411538"/>
          </a:xfrm>
        </p:spPr>
      </p:sp>
      <p:sp>
        <p:nvSpPr>
          <p:cNvPr id="5325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p:nvPr>
        </p:nvSpPr>
        <p:spPr>
          <a:noFill/>
        </p:spPr>
        <p:txBody>
          <a:bodyPr/>
          <a:lstStyle/>
          <a:p>
            <a:fld id="{4D186085-1749-1949-8275-36C4BFE2559F}" type="slidenum">
              <a:rPr lang="fr-FR" smtClean="0"/>
              <a:pPr/>
              <a:t>13</a:t>
            </a:fld>
            <a:endParaRPr lang="fr-FR" smtClean="0"/>
          </a:p>
        </p:txBody>
      </p:sp>
      <p:sp>
        <p:nvSpPr>
          <p:cNvPr id="59395" name="Rectangle 2"/>
          <p:cNvSpPr>
            <a:spLocks noGrp="1" noRot="1" noChangeAspect="1" noChangeArrowheads="1" noTextEdit="1"/>
          </p:cNvSpPr>
          <p:nvPr>
            <p:ph type="sldImg"/>
          </p:nvPr>
        </p:nvSpPr>
        <p:spPr>
          <a:xfrm>
            <a:off x="1144588" y="685800"/>
            <a:ext cx="4549775" cy="3411538"/>
          </a:xfrm>
        </p:spPr>
      </p:sp>
      <p:sp>
        <p:nvSpPr>
          <p:cNvPr id="5939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GB" dirty="0"/>
          </a:p>
        </p:txBody>
      </p:sp>
      <p:sp>
        <p:nvSpPr>
          <p:cNvPr id="4" name="Espace réservé du numéro de diapositive 3"/>
          <p:cNvSpPr>
            <a:spLocks noGrp="1"/>
          </p:cNvSpPr>
          <p:nvPr>
            <p:ph type="sldNum" sz="quarter" idx="10"/>
          </p:nvPr>
        </p:nvSpPr>
        <p:spPr/>
        <p:txBody>
          <a:bodyPr/>
          <a:lstStyle/>
          <a:p>
            <a:fld id="{6EFB94E5-6ED7-F841-A7D0-452F0A332C5E}" type="slidenum">
              <a:rPr lang="en-GB" smtClean="0"/>
              <a:pPr/>
              <a:t>15</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Diapositive de titre">
    <p:spTree>
      <p:nvGrpSpPr>
        <p:cNvPr id="1" name=""/>
        <p:cNvGrpSpPr/>
        <p:nvPr/>
      </p:nvGrpSpPr>
      <p:grpSpPr>
        <a:xfrm>
          <a:off x="0" y="0"/>
          <a:ext cx="0" cy="0"/>
          <a:chOff x="0" y="0"/>
          <a:chExt cx="0" cy="0"/>
        </a:xfrm>
      </p:grpSpPr>
      <p:sp>
        <p:nvSpPr>
          <p:cNvPr id="7" name="Rectangle 6"/>
          <p:cNvSpPr/>
          <p:nvPr/>
        </p:nvSpPr>
        <p:spPr>
          <a:xfrm>
            <a:off x="1328166" y="1295400"/>
            <a:ext cx="6487668" cy="3152887"/>
          </a:xfrm>
          <a:prstGeom prst="rect">
            <a:avLst/>
          </a:prstGeo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p>
            <a:pPr marL="0" indent="0" algn="l" defTabSz="914400" rtl="0" eaLnBrk="1" latinLnBrk="0" hangingPunct="1">
              <a:spcBef>
                <a:spcPts val="2000"/>
              </a:spcBef>
              <a:buClr>
                <a:schemeClr val="accent1">
                  <a:lumMod val="60000"/>
                  <a:lumOff val="40000"/>
                </a:schemeClr>
              </a:buClr>
              <a:buSzPct val="110000"/>
              <a:buFont typeface="Wingdings 2" pitchFamily="18" charset="2"/>
              <a:buNone/>
            </a:pPr>
            <a:endParaRPr sz="3200" kern="1200">
              <a:solidFill>
                <a:schemeClr val="tx1">
                  <a:lumMod val="65000"/>
                  <a:lumOff val="35000"/>
                </a:schemeClr>
              </a:solidFill>
              <a:latin typeface="+mn-lt"/>
              <a:ea typeface="+mn-ea"/>
              <a:cs typeface="+mn-cs"/>
            </a:endParaRPr>
          </a:p>
        </p:txBody>
      </p:sp>
      <p:sp>
        <p:nvSpPr>
          <p:cNvPr id="2" name="Title 1"/>
          <p:cNvSpPr>
            <a:spLocks noGrp="1"/>
          </p:cNvSpPr>
          <p:nvPr>
            <p:ph type="ctrTitle"/>
          </p:nvPr>
        </p:nvSpPr>
        <p:spPr>
          <a:xfrm>
            <a:off x="1322921" y="1523999"/>
            <a:ext cx="6498158" cy="1724867"/>
          </a:xfrm>
        </p:spPr>
        <p:txBody>
          <a:bodyPr vert="horz" lIns="91440" tIns="45720" rIns="91440" bIns="45720" rtlCol="0" anchor="b" anchorCtr="0">
            <a:noAutofit/>
          </a:bodyPr>
          <a:lstStyle>
            <a:lvl1pPr marL="0" indent="0" algn="ctr" defTabSz="914400" rtl="0" eaLnBrk="1" latinLnBrk="0" hangingPunct="1">
              <a:spcBef>
                <a:spcPct val="0"/>
              </a:spcBef>
              <a:buClr>
                <a:schemeClr val="accent1">
                  <a:lumMod val="60000"/>
                  <a:lumOff val="40000"/>
                </a:schemeClr>
              </a:buClr>
              <a:buSzPct val="110000"/>
              <a:buFont typeface="Wingdings 2" pitchFamily="18" charset="2"/>
              <a:buNone/>
              <a:defRPr sz="4600" kern="1200">
                <a:solidFill>
                  <a:schemeClr val="accent1"/>
                </a:solidFill>
                <a:latin typeface="+mj-lt"/>
                <a:ea typeface="+mj-ea"/>
                <a:cs typeface="+mj-cs"/>
              </a:defRPr>
            </a:lvl1pPr>
          </a:lstStyle>
          <a:p>
            <a:r>
              <a:rPr lang="fr-FR" smtClean="0"/>
              <a:t>Cliquez et modifiez le titre</a:t>
            </a:r>
            <a:endParaRPr/>
          </a:p>
        </p:txBody>
      </p:sp>
      <p:sp>
        <p:nvSpPr>
          <p:cNvPr id="3" name="Subtitle 2"/>
          <p:cNvSpPr>
            <a:spLocks noGrp="1"/>
          </p:cNvSpPr>
          <p:nvPr>
            <p:ph type="subTitle" idx="1"/>
          </p:nvPr>
        </p:nvSpPr>
        <p:spPr>
          <a:xfrm>
            <a:off x="1322921" y="3299012"/>
            <a:ext cx="6498159" cy="916641"/>
          </a:xfrm>
        </p:spPr>
        <p:txBody>
          <a:bodyPr vert="horz" lIns="91440" tIns="45720" rIns="91440" bIns="45720" rtlCol="0">
            <a:normAutofit/>
          </a:bodyPr>
          <a:lstStyle>
            <a:lvl1pPr marL="0" indent="0" algn="ctr" defTabSz="914400" rtl="0" eaLnBrk="1" latinLnBrk="0" hangingPunct="1">
              <a:spcBef>
                <a:spcPts val="20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a:p>
        </p:txBody>
      </p:sp>
      <p:sp>
        <p:nvSpPr>
          <p:cNvPr id="4" name="Date Placeholder 3"/>
          <p:cNvSpPr>
            <a:spLocks noGrp="1"/>
          </p:cNvSpPr>
          <p:nvPr>
            <p:ph type="dt" sz="half" idx="10"/>
          </p:nvPr>
        </p:nvSpPr>
        <p:spPr/>
        <p:txBody>
          <a:bodyPr/>
          <a:lstStyle/>
          <a:p>
            <a:fld id="{7E2551E5-8AE4-D942-9E84-E55CE0DF2CD8}" type="datetimeFigureOut">
              <a:rPr lang="fr-FR" smtClean="0"/>
              <a:pPr/>
              <a:t>7/09/14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BB4148C2-9701-BD4A-9526-07D1682082E2}" type="slidenum">
              <a:rPr lang="fr-FR" smtClean="0"/>
              <a:pPr/>
              <a:t>‹#›</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533398" y="611872"/>
            <a:ext cx="4079545" cy="1162050"/>
          </a:xfrm>
        </p:spPr>
        <p:txBody>
          <a:bodyPr anchor="b"/>
          <a:lstStyle>
            <a:lvl1pPr algn="ctr">
              <a:defRPr sz="3600" b="0"/>
            </a:lvl1pPr>
          </a:lstStyle>
          <a:p>
            <a:r>
              <a:rPr lang="fr-FR" smtClean="0"/>
              <a:t>Cliquez et modifiez le titre</a:t>
            </a:r>
            <a:endParaRPr/>
          </a:p>
        </p:txBody>
      </p:sp>
      <p:sp>
        <p:nvSpPr>
          <p:cNvPr id="4" name="Text Placeholder 3"/>
          <p:cNvSpPr>
            <a:spLocks noGrp="1"/>
          </p:cNvSpPr>
          <p:nvPr>
            <p:ph type="body" sz="half" idx="2"/>
          </p:nvPr>
        </p:nvSpPr>
        <p:spPr>
          <a:xfrm>
            <a:off x="533398" y="1787856"/>
            <a:ext cx="4079545" cy="3720152"/>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Date Placeholder 4"/>
          <p:cNvSpPr>
            <a:spLocks noGrp="1"/>
          </p:cNvSpPr>
          <p:nvPr>
            <p:ph type="dt" sz="half" idx="10"/>
          </p:nvPr>
        </p:nvSpPr>
        <p:spPr/>
        <p:txBody>
          <a:bodyPr/>
          <a:lstStyle/>
          <a:p>
            <a:fld id="{7E2551E5-8AE4-D942-9E84-E55CE0DF2CD8}" type="datetimeFigureOut">
              <a:rPr lang="fr-FR" smtClean="0"/>
              <a:pPr/>
              <a:t>7/09/14</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BB4148C2-9701-BD4A-9526-07D1682082E2}" type="slidenum">
              <a:rPr lang="fr-FR" smtClean="0"/>
              <a:pPr/>
              <a:t>‹#›</a:t>
            </a:fld>
            <a:endParaRPr lang="fr-FR"/>
          </a:p>
        </p:txBody>
      </p:sp>
      <p:sp>
        <p:nvSpPr>
          <p:cNvPr id="8" name="Picture Placeholder 2"/>
          <p:cNvSpPr>
            <a:spLocks noGrp="1"/>
          </p:cNvSpPr>
          <p:nvPr>
            <p:ph type="pic" idx="1"/>
          </p:nvPr>
        </p:nvSpPr>
        <p:spPr>
          <a:xfrm>
            <a:off x="5090617" y="359392"/>
            <a:ext cx="3657600" cy="5318077"/>
          </a:xfr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lumMod val="60000"/>
                  <a:lumOff val="40000"/>
                </a:schemeClr>
              </a:buClr>
              <a:buSzPct val="110000"/>
              <a:buFont typeface="Wingdings 2" pitchFamily="18" charset="2"/>
              <a:buNone/>
              <a:defRPr sz="3200" kern="1200">
                <a:solidFill>
                  <a:schemeClr val="tx1">
                    <a:lumMod val="65000"/>
                    <a:lumOff val="35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smtClean="0"/>
              <a:t>Cliquez sur l'icône pour ajouter une image</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Cliquez et modifiez le titre</a:t>
            </a:r>
            <a:endParaRPr/>
          </a:p>
        </p:txBody>
      </p:sp>
      <p:sp>
        <p:nvSpPr>
          <p:cNvPr id="3" name="Vertical Text Placeholder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4" name="Date Placeholder 3"/>
          <p:cNvSpPr>
            <a:spLocks noGrp="1"/>
          </p:cNvSpPr>
          <p:nvPr>
            <p:ph type="dt" sz="half" idx="10"/>
          </p:nvPr>
        </p:nvSpPr>
        <p:spPr/>
        <p:txBody>
          <a:bodyPr/>
          <a:lstStyle/>
          <a:p>
            <a:fld id="{7E2551E5-8AE4-D942-9E84-E55CE0DF2CD8}" type="datetimeFigureOut">
              <a:rPr lang="fr-FR" smtClean="0"/>
              <a:pPr/>
              <a:t>7/09/14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BB4148C2-9701-BD4A-9526-07D1682082E2}" type="slidenum">
              <a:rPr lang="fr-FR" smtClean="0"/>
              <a:pPr/>
              <a:t>‹#›</a:t>
            </a:fld>
            <a:endParaRPr lang="fr-F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9792" y="368301"/>
            <a:ext cx="1524000" cy="5575300"/>
          </a:xfrm>
        </p:spPr>
        <p:txBody>
          <a:bodyPr vert="eaVert"/>
          <a:lstStyle/>
          <a:p>
            <a:r>
              <a:rPr lang="fr-FR" smtClean="0"/>
              <a:t>Cliquez et modifiez le titre</a:t>
            </a:r>
            <a:endParaRPr/>
          </a:p>
        </p:txBody>
      </p:sp>
      <p:sp>
        <p:nvSpPr>
          <p:cNvPr id="3" name="Vertical Text Placeholder 2"/>
          <p:cNvSpPr>
            <a:spLocks noGrp="1"/>
          </p:cNvSpPr>
          <p:nvPr>
            <p:ph type="body" orient="vert" idx="1"/>
          </p:nvPr>
        </p:nvSpPr>
        <p:spPr>
          <a:xfrm>
            <a:off x="549274" y="368301"/>
            <a:ext cx="6689726" cy="5575300"/>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4" name="Date Placeholder 3"/>
          <p:cNvSpPr>
            <a:spLocks noGrp="1"/>
          </p:cNvSpPr>
          <p:nvPr>
            <p:ph type="dt" sz="half" idx="10"/>
          </p:nvPr>
        </p:nvSpPr>
        <p:spPr/>
        <p:txBody>
          <a:bodyPr/>
          <a:lstStyle/>
          <a:p>
            <a:fld id="{7E2551E5-8AE4-D942-9E84-E55CE0DF2CD8}" type="datetimeFigureOut">
              <a:rPr lang="fr-FR" smtClean="0"/>
              <a:pPr/>
              <a:t>7/09/14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BB4148C2-9701-BD4A-9526-07D1682082E2}" type="slidenum">
              <a:rPr lang="fr-FR" smtClean="0"/>
              <a:pPr/>
              <a:t>‹#›</a:t>
            </a:fld>
            <a:endParaRPr lang="fr-F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xAndObj">
  <p:cSld name="Titre. Texte et diagramme">
    <p:spTree>
      <p:nvGrpSpPr>
        <p:cNvPr id="1" name=""/>
        <p:cNvGrpSpPr/>
        <p:nvPr/>
      </p:nvGrpSpPr>
      <p:grpSpPr>
        <a:xfrm>
          <a:off x="0" y="0"/>
          <a:ext cx="0" cy="0"/>
          <a:chOff x="0" y="0"/>
          <a:chExt cx="0" cy="0"/>
        </a:xfrm>
      </p:grpSpPr>
      <p:sp>
        <p:nvSpPr>
          <p:cNvPr id="2" name="Titre 1"/>
          <p:cNvSpPr>
            <a:spLocks noGrp="1"/>
          </p:cNvSpPr>
          <p:nvPr>
            <p:ph type="title"/>
          </p:nvPr>
        </p:nvSpPr>
        <p:spPr>
          <a:xfrm>
            <a:off x="457200" y="425450"/>
            <a:ext cx="8208963" cy="1433513"/>
          </a:xfrm>
        </p:spPr>
        <p:txBody>
          <a:bodyPr/>
          <a:lstStyle/>
          <a:p>
            <a:r>
              <a:rPr lang="fr-FR" smtClean="0"/>
              <a:t>Cliquez et modifiez le titre</a:t>
            </a:r>
            <a:endParaRPr lang="fr-FR"/>
          </a:p>
        </p:txBody>
      </p:sp>
      <p:sp>
        <p:nvSpPr>
          <p:cNvPr id="3" name="Espace réservé du texte 2"/>
          <p:cNvSpPr>
            <a:spLocks noGrp="1"/>
          </p:cNvSpPr>
          <p:nvPr>
            <p:ph type="body" sz="half" idx="1"/>
          </p:nvPr>
        </p:nvSpPr>
        <p:spPr>
          <a:xfrm>
            <a:off x="457200" y="1981200"/>
            <a:ext cx="4027488" cy="4233863"/>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37088" y="1981200"/>
            <a:ext cx="4029075" cy="4233863"/>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1"/>
          <p:cNvSpPr>
            <a:spLocks noGrp="1" noChangeArrowheads="1"/>
          </p:cNvSpPr>
          <p:nvPr>
            <p:ph type="ftr" idx="10"/>
          </p:nvPr>
        </p:nvSpPr>
        <p:spPr>
          <a:ln/>
        </p:spPr>
        <p:txBody>
          <a:bodyPr/>
          <a:lstStyle>
            <a:lvl1pPr>
              <a:defRPr/>
            </a:lvl1pPr>
          </a:lstStyle>
          <a:p>
            <a:pPr>
              <a:defRPr/>
            </a:pPr>
            <a:endParaRPr lang="en-US"/>
          </a:p>
        </p:txBody>
      </p:sp>
      <p:sp>
        <p:nvSpPr>
          <p:cNvPr id="6" name="Rectangle 2"/>
          <p:cNvSpPr>
            <a:spLocks noGrp="1" noChangeArrowheads="1"/>
          </p:cNvSpPr>
          <p:nvPr>
            <p:ph type="sldNum" idx="11"/>
          </p:nvPr>
        </p:nvSpPr>
        <p:spPr>
          <a:ln/>
        </p:spPr>
        <p:txBody>
          <a:bodyPr/>
          <a:lstStyle>
            <a:lvl1pPr>
              <a:defRPr/>
            </a:lvl1pPr>
          </a:lstStyle>
          <a:p>
            <a:pPr>
              <a:defRPr/>
            </a:pPr>
            <a:fld id="{AAE35AA1-BB43-2643-B612-F80F6D5D7312}" type="slidenum">
              <a:rPr lang="en-US"/>
              <a:pPr>
                <a:defRPr/>
              </a:pPr>
              <a:t>‹#›</a:t>
            </a:fld>
            <a:endParaRPr lang="en-US"/>
          </a:p>
        </p:txBody>
      </p:sp>
      <p:sp>
        <p:nvSpPr>
          <p:cNvPr id="7" name="Rectangle 15"/>
          <p:cNvSpPr>
            <a:spLocks noGrp="1" noChangeArrowheads="1"/>
          </p:cNvSpPr>
          <p:nvPr>
            <p:ph type="dt" idx="12"/>
          </p:nvPr>
        </p:nvSpPr>
        <p:spPr>
          <a:ln/>
        </p:spPr>
        <p:txBody>
          <a:bodyPr/>
          <a:lstStyle>
            <a:lvl1pPr>
              <a:defRPr/>
            </a:lvl1pPr>
          </a:lstStyle>
          <a:p>
            <a:pPr>
              <a:defRPr/>
            </a:pP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Cliquez et modifiez le titre</a:t>
            </a:r>
            <a:endParaRPr/>
          </a:p>
        </p:txBody>
      </p:sp>
      <p:sp>
        <p:nvSpPr>
          <p:cNvPr id="3" name="Content Placeholder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4" name="Date Placeholder 3"/>
          <p:cNvSpPr>
            <a:spLocks noGrp="1"/>
          </p:cNvSpPr>
          <p:nvPr>
            <p:ph type="dt" sz="half" idx="10"/>
          </p:nvPr>
        </p:nvSpPr>
        <p:spPr/>
        <p:txBody>
          <a:bodyPr/>
          <a:lstStyle/>
          <a:p>
            <a:fld id="{7E2551E5-8AE4-D942-9E84-E55CE0DF2CD8}" type="datetimeFigureOut">
              <a:rPr lang="fr-FR" smtClean="0"/>
              <a:pPr/>
              <a:t>7/09/14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BB4148C2-9701-BD4A-9526-07D1682082E2}" type="slidenum">
              <a:rPr lang="fr-FR" smtClean="0"/>
              <a:pPr/>
              <a:t>‹#›</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Diapositive de titre avec image">
    <p:spTree>
      <p:nvGrpSpPr>
        <p:cNvPr id="1" name=""/>
        <p:cNvGrpSpPr/>
        <p:nvPr/>
      </p:nvGrpSpPr>
      <p:grpSpPr>
        <a:xfrm>
          <a:off x="0" y="0"/>
          <a:ext cx="0" cy="0"/>
          <a:chOff x="0" y="0"/>
          <a:chExt cx="0" cy="0"/>
        </a:xfrm>
      </p:grpSpPr>
      <p:sp>
        <p:nvSpPr>
          <p:cNvPr id="2" name="Title 1"/>
          <p:cNvSpPr>
            <a:spLocks noGrp="1"/>
          </p:cNvSpPr>
          <p:nvPr>
            <p:ph type="ctrTitle"/>
          </p:nvPr>
        </p:nvSpPr>
        <p:spPr>
          <a:xfrm>
            <a:off x="363538" y="3352801"/>
            <a:ext cx="8416925" cy="1470025"/>
          </a:xfrm>
        </p:spPr>
        <p:txBody>
          <a:bodyPr/>
          <a:lstStyle/>
          <a:p>
            <a:r>
              <a:rPr lang="fr-FR" smtClean="0"/>
              <a:t>Cliquez et modifiez le titre</a:t>
            </a:r>
            <a:endParaRPr/>
          </a:p>
        </p:txBody>
      </p:sp>
      <p:sp>
        <p:nvSpPr>
          <p:cNvPr id="3" name="Subtitle 2"/>
          <p:cNvSpPr>
            <a:spLocks noGrp="1"/>
          </p:cNvSpPr>
          <p:nvPr>
            <p:ph type="subTitle" idx="1"/>
          </p:nvPr>
        </p:nvSpPr>
        <p:spPr>
          <a:xfrm>
            <a:off x="363538" y="4771029"/>
            <a:ext cx="8416925" cy="972671"/>
          </a:xfrm>
        </p:spPr>
        <p:txBody>
          <a:bodyPr>
            <a:normAutofit/>
          </a:bodyPr>
          <a:lstStyle>
            <a:lvl1pPr marL="0" indent="0" algn="ctr">
              <a:buNone/>
              <a:defRPr sz="1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a:p>
        </p:txBody>
      </p:sp>
      <p:sp>
        <p:nvSpPr>
          <p:cNvPr id="4" name="Date Placeholder 3"/>
          <p:cNvSpPr>
            <a:spLocks noGrp="1"/>
          </p:cNvSpPr>
          <p:nvPr>
            <p:ph type="dt" sz="half" idx="10"/>
          </p:nvPr>
        </p:nvSpPr>
        <p:spPr/>
        <p:txBody>
          <a:bodyPr/>
          <a:lstStyle/>
          <a:p>
            <a:fld id="{7E2551E5-8AE4-D942-9E84-E55CE0DF2CD8}" type="datetimeFigureOut">
              <a:rPr lang="fr-FR" smtClean="0"/>
              <a:pPr/>
              <a:t>7/09/14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BB4148C2-9701-BD4A-9526-07D1682082E2}" type="slidenum">
              <a:rPr lang="fr-FR" smtClean="0"/>
              <a:pPr/>
              <a:t>‹#›</a:t>
            </a:fld>
            <a:endParaRPr lang="fr-FR"/>
          </a:p>
        </p:txBody>
      </p:sp>
      <p:sp>
        <p:nvSpPr>
          <p:cNvPr id="9" name="Picture Placeholder 2"/>
          <p:cNvSpPr>
            <a:spLocks noGrp="1"/>
          </p:cNvSpPr>
          <p:nvPr>
            <p:ph type="pic" idx="13"/>
          </p:nvPr>
        </p:nvSpPr>
        <p:spPr>
          <a:xfrm>
            <a:off x="370980" y="363538"/>
            <a:ext cx="8402040" cy="2836862"/>
          </a:xfrm>
          <a:ln w="3175">
            <a:solidFill>
              <a:schemeClr val="bg1"/>
            </a:solidFill>
          </a:ln>
          <a:effectLst>
            <a:outerShdw blurRad="63500" sx="100500" sy="100500" algn="ctr" rotWithShape="0">
              <a:prstClr val="black">
                <a:alpha val="5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smtClean="0"/>
              <a:t>Cliquez sur l'icône pour ajouter une image</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En-têt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549275" y="2403144"/>
            <a:ext cx="8056563" cy="1362075"/>
          </a:xfrm>
        </p:spPr>
        <p:txBody>
          <a:bodyPr anchor="b" anchorCtr="0"/>
          <a:lstStyle>
            <a:lvl1pPr algn="ctr">
              <a:defRPr sz="4600" b="0" cap="none" baseline="0"/>
            </a:lvl1pPr>
          </a:lstStyle>
          <a:p>
            <a:r>
              <a:rPr lang="fr-FR" smtClean="0"/>
              <a:t>Cliquez et modifiez le titre</a:t>
            </a:r>
            <a:endParaRPr/>
          </a:p>
        </p:txBody>
      </p:sp>
      <p:sp>
        <p:nvSpPr>
          <p:cNvPr id="3" name="Text Placeholder 2"/>
          <p:cNvSpPr>
            <a:spLocks noGrp="1"/>
          </p:cNvSpPr>
          <p:nvPr>
            <p:ph type="body" idx="1"/>
          </p:nvPr>
        </p:nvSpPr>
        <p:spPr>
          <a:xfrm>
            <a:off x="549275" y="3736005"/>
            <a:ext cx="8056563" cy="1500187"/>
          </a:xfrm>
        </p:spPr>
        <p:txBody>
          <a:bodyPr anchor="t" anchorCtr="0">
            <a:normAutofit/>
          </a:bodyPr>
          <a:lstStyle>
            <a:lvl1pPr marL="0" indent="0" algn="ctr">
              <a:buNone/>
              <a:defRPr sz="18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Date Placeholder 3"/>
          <p:cNvSpPr>
            <a:spLocks noGrp="1"/>
          </p:cNvSpPr>
          <p:nvPr>
            <p:ph type="dt" sz="half" idx="10"/>
          </p:nvPr>
        </p:nvSpPr>
        <p:spPr/>
        <p:txBody>
          <a:bodyPr/>
          <a:lstStyle/>
          <a:p>
            <a:fld id="{7E2551E5-8AE4-D942-9E84-E55CE0DF2CD8}" type="datetimeFigureOut">
              <a:rPr lang="fr-FR" smtClean="0"/>
              <a:pPr/>
              <a:t>7/09/14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BB4148C2-9701-BD4A-9526-07D1682082E2}" type="slidenum">
              <a:rPr lang="fr-FR" smtClean="0"/>
              <a:pPr/>
              <a:t>‹#›</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1336956"/>
          </a:xfrm>
        </p:spPr>
        <p:txBody>
          <a:bodyPr/>
          <a:lstStyle/>
          <a:p>
            <a:r>
              <a:rPr lang="fr-FR" smtClean="0"/>
              <a:t>Cliquez et modifiez le titre</a:t>
            </a:r>
            <a:endParaRPr/>
          </a:p>
        </p:txBody>
      </p:sp>
      <p:sp>
        <p:nvSpPr>
          <p:cNvPr id="3" name="Content Placeholder 2"/>
          <p:cNvSpPr>
            <a:spLocks noGrp="1"/>
          </p:cNvSpPr>
          <p:nvPr>
            <p:ph sz="half" idx="1"/>
          </p:nvPr>
        </p:nvSpPr>
        <p:spPr>
          <a:xfrm>
            <a:off x="549275"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4" name="Content Placeholder 3"/>
          <p:cNvSpPr>
            <a:spLocks noGrp="1"/>
          </p:cNvSpPr>
          <p:nvPr>
            <p:ph sz="half" idx="2"/>
          </p:nvPr>
        </p:nvSpPr>
        <p:spPr>
          <a:xfrm>
            <a:off x="4751071"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5" name="Date Placeholder 4"/>
          <p:cNvSpPr>
            <a:spLocks noGrp="1"/>
          </p:cNvSpPr>
          <p:nvPr>
            <p:ph type="dt" sz="half" idx="10"/>
          </p:nvPr>
        </p:nvSpPr>
        <p:spPr/>
        <p:txBody>
          <a:bodyPr/>
          <a:lstStyle/>
          <a:p>
            <a:fld id="{7E2551E5-8AE4-D942-9E84-E55CE0DF2CD8}" type="datetimeFigureOut">
              <a:rPr lang="fr-FR" smtClean="0"/>
              <a:pPr/>
              <a:t>7/09/14</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BB4148C2-9701-BD4A-9526-07D1682082E2}" type="slidenum">
              <a:rPr lang="fr-FR" smtClean="0"/>
              <a:pPr/>
              <a:t>‹#›</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549274" y="107576"/>
            <a:ext cx="8042276" cy="1336956"/>
          </a:xfrm>
        </p:spPr>
        <p:txBody>
          <a:bodyPr/>
          <a:lstStyle>
            <a:lvl1pPr>
              <a:defRPr/>
            </a:lvl1pPr>
          </a:lstStyle>
          <a:p>
            <a:r>
              <a:rPr lang="fr-FR" smtClean="0"/>
              <a:t>Cliquez et modifiez le titre</a:t>
            </a:r>
            <a:endParaRPr/>
          </a:p>
        </p:txBody>
      </p:sp>
      <p:sp>
        <p:nvSpPr>
          <p:cNvPr id="3" name="Text Placeholder 2"/>
          <p:cNvSpPr>
            <a:spLocks noGrp="1"/>
          </p:cNvSpPr>
          <p:nvPr>
            <p:ph type="body" idx="1"/>
          </p:nvPr>
        </p:nvSpPr>
        <p:spPr>
          <a:xfrm>
            <a:off x="549274" y="1453224"/>
            <a:ext cx="3840480" cy="750887"/>
          </a:xfrm>
        </p:spPr>
        <p:txBody>
          <a:bodyPr anchor="b">
            <a:noAutofit/>
          </a:bodyPr>
          <a:lstStyle>
            <a:lvl1pPr marL="0" indent="0" algn="ctr">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Content Placeholder 3"/>
          <p:cNvSpPr>
            <a:spLocks noGrp="1"/>
          </p:cNvSpPr>
          <p:nvPr>
            <p:ph sz="half" idx="2"/>
          </p:nvPr>
        </p:nvSpPr>
        <p:spPr>
          <a:xfrm>
            <a:off x="549274"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5" name="Text Placeholder 4"/>
          <p:cNvSpPr>
            <a:spLocks noGrp="1"/>
          </p:cNvSpPr>
          <p:nvPr>
            <p:ph type="body" sz="quarter" idx="3"/>
          </p:nvPr>
        </p:nvSpPr>
        <p:spPr>
          <a:xfrm>
            <a:off x="4751070" y="1453224"/>
            <a:ext cx="3840480" cy="750887"/>
          </a:xfrm>
        </p:spPr>
        <p:txBody>
          <a:bodyPr anchor="b">
            <a:noAutofit/>
          </a:bodyPr>
          <a:lstStyle>
            <a:lvl1pPr marL="0" indent="0" algn="ctr">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Content Placeholder 5"/>
          <p:cNvSpPr>
            <a:spLocks noGrp="1"/>
          </p:cNvSpPr>
          <p:nvPr>
            <p:ph sz="quarter" idx="4"/>
          </p:nvPr>
        </p:nvSpPr>
        <p:spPr>
          <a:xfrm>
            <a:off x="4751070"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7" name="Date Placeholder 6"/>
          <p:cNvSpPr>
            <a:spLocks noGrp="1"/>
          </p:cNvSpPr>
          <p:nvPr>
            <p:ph type="dt" sz="half" idx="10"/>
          </p:nvPr>
        </p:nvSpPr>
        <p:spPr/>
        <p:txBody>
          <a:bodyPr/>
          <a:lstStyle/>
          <a:p>
            <a:fld id="{7E2551E5-8AE4-D942-9E84-E55CE0DF2CD8}" type="datetimeFigureOut">
              <a:rPr lang="fr-FR" smtClean="0"/>
              <a:pPr/>
              <a:t>7/09/14</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BB4148C2-9701-BD4A-9526-07D1682082E2}" type="slidenum">
              <a:rPr lang="fr-FR" smtClean="0"/>
              <a:pPr/>
              <a:t>‹#›</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Cliquez et modifiez le titre</a:t>
            </a:r>
            <a:endParaRPr/>
          </a:p>
        </p:txBody>
      </p:sp>
      <p:sp>
        <p:nvSpPr>
          <p:cNvPr id="3" name="Date Placeholder 2"/>
          <p:cNvSpPr>
            <a:spLocks noGrp="1"/>
          </p:cNvSpPr>
          <p:nvPr>
            <p:ph type="dt" sz="half" idx="10"/>
          </p:nvPr>
        </p:nvSpPr>
        <p:spPr/>
        <p:txBody>
          <a:bodyPr/>
          <a:lstStyle/>
          <a:p>
            <a:fld id="{7E2551E5-8AE4-D942-9E84-E55CE0DF2CD8}" type="datetimeFigureOut">
              <a:rPr lang="fr-FR" smtClean="0"/>
              <a:pPr/>
              <a:t>7/09/14</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BB4148C2-9701-BD4A-9526-07D1682082E2}" type="slidenum">
              <a:rPr lang="fr-FR" smtClean="0"/>
              <a:pPr/>
              <a:t>‹#›</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E2551E5-8AE4-D942-9E84-E55CE0DF2CD8}" type="datetimeFigureOut">
              <a:rPr lang="fr-FR" smtClean="0"/>
              <a:pPr/>
              <a:t>7/09/14</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BB4148C2-9701-BD4A-9526-07D1682082E2}" type="slidenum">
              <a:rPr lang="fr-FR" smtClean="0"/>
              <a:pPr/>
              <a:t>‹#›</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533399" y="611872"/>
            <a:ext cx="3840480" cy="1162050"/>
          </a:xfrm>
        </p:spPr>
        <p:txBody>
          <a:bodyPr anchor="b"/>
          <a:lstStyle>
            <a:lvl1pPr algn="ctr">
              <a:defRPr sz="3600" b="0"/>
            </a:lvl1pPr>
          </a:lstStyle>
          <a:p>
            <a:r>
              <a:rPr lang="fr-FR" smtClean="0"/>
              <a:t>Cliquez et modifiez le titre</a:t>
            </a:r>
            <a:endParaRPr/>
          </a:p>
        </p:txBody>
      </p:sp>
      <p:sp>
        <p:nvSpPr>
          <p:cNvPr id="3" name="Content Placeholder 2"/>
          <p:cNvSpPr>
            <a:spLocks noGrp="1"/>
          </p:cNvSpPr>
          <p:nvPr>
            <p:ph idx="1"/>
          </p:nvPr>
        </p:nvSpPr>
        <p:spPr>
          <a:xfrm>
            <a:off x="4742824" y="368300"/>
            <a:ext cx="3840480" cy="5575300"/>
          </a:xfrm>
        </p:spPr>
        <p:txBody>
          <a:bodyPr>
            <a:normAutofit/>
          </a:bodyPr>
          <a:lstStyle>
            <a:lvl1pPr>
              <a:spcBef>
                <a:spcPts val="2000"/>
              </a:spcBef>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4" name="Text Placeholder 3"/>
          <p:cNvSpPr>
            <a:spLocks noGrp="1"/>
          </p:cNvSpPr>
          <p:nvPr>
            <p:ph type="body" sz="half" idx="2"/>
          </p:nvPr>
        </p:nvSpPr>
        <p:spPr>
          <a:xfrm>
            <a:off x="533399" y="1787856"/>
            <a:ext cx="3840480" cy="3720152"/>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Date Placeholder 4"/>
          <p:cNvSpPr>
            <a:spLocks noGrp="1"/>
          </p:cNvSpPr>
          <p:nvPr>
            <p:ph type="dt" sz="half" idx="10"/>
          </p:nvPr>
        </p:nvSpPr>
        <p:spPr/>
        <p:txBody>
          <a:bodyPr/>
          <a:lstStyle/>
          <a:p>
            <a:fld id="{7E2551E5-8AE4-D942-9E84-E55CE0DF2CD8}" type="datetimeFigureOut">
              <a:rPr lang="fr-FR" smtClean="0"/>
              <a:pPr/>
              <a:t>7/09/14</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BB4148C2-9701-BD4A-9526-07D1682082E2}" type="slidenum">
              <a:rPr lang="fr-FR" smtClean="0"/>
              <a:pPr/>
              <a:t>‹#›</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9275" y="107576"/>
            <a:ext cx="8042276" cy="1336956"/>
          </a:xfrm>
          <a:prstGeom prst="rect">
            <a:avLst/>
          </a:prstGeom>
        </p:spPr>
        <p:txBody>
          <a:bodyPr vert="horz" lIns="91440" tIns="45720" rIns="91440" bIns="45720" rtlCol="0" anchor="b" anchorCtr="0">
            <a:noAutofit/>
          </a:bodyPr>
          <a:lstStyle/>
          <a:p>
            <a:r>
              <a:rPr lang="fr-FR" smtClean="0"/>
              <a:t>Cliquez et modifiez le titre</a:t>
            </a:r>
            <a:endParaRPr/>
          </a:p>
        </p:txBody>
      </p:sp>
      <p:sp>
        <p:nvSpPr>
          <p:cNvPr id="3" name="Text Placeholder 2"/>
          <p:cNvSpPr>
            <a:spLocks noGrp="1"/>
          </p:cNvSpPr>
          <p:nvPr>
            <p:ph type="body" idx="1"/>
          </p:nvPr>
        </p:nvSpPr>
        <p:spPr>
          <a:xfrm>
            <a:off x="549275" y="1600201"/>
            <a:ext cx="8042276" cy="43434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4" name="Date Placeholder 3"/>
          <p:cNvSpPr>
            <a:spLocks noGrp="1"/>
          </p:cNvSpPr>
          <p:nvPr>
            <p:ph type="dt" sz="half" idx="2"/>
          </p:nvPr>
        </p:nvSpPr>
        <p:spPr>
          <a:xfrm>
            <a:off x="5629835" y="6275668"/>
            <a:ext cx="2133600" cy="365125"/>
          </a:xfrm>
          <a:prstGeom prst="rect">
            <a:avLst/>
          </a:prstGeom>
        </p:spPr>
        <p:txBody>
          <a:bodyPr vert="horz" lIns="91440" tIns="45720" rIns="91440" bIns="45720" rtlCol="0" anchor="ctr"/>
          <a:lstStyle>
            <a:lvl1pPr algn="r">
              <a:defRPr sz="1200">
                <a:solidFill>
                  <a:schemeClr val="bg1"/>
                </a:solidFill>
              </a:defRPr>
            </a:lvl1pPr>
          </a:lstStyle>
          <a:p>
            <a:fld id="{7E2551E5-8AE4-D942-9E84-E55CE0DF2CD8}" type="datetimeFigureOut">
              <a:rPr lang="fr-FR" smtClean="0"/>
              <a:pPr/>
              <a:t>7/09/14</a:t>
            </a:fld>
            <a:endParaRPr lang="fr-FR"/>
          </a:p>
        </p:txBody>
      </p:sp>
      <p:sp>
        <p:nvSpPr>
          <p:cNvPr id="5" name="Footer Placeholder 4"/>
          <p:cNvSpPr>
            <a:spLocks noGrp="1"/>
          </p:cNvSpPr>
          <p:nvPr>
            <p:ph type="ftr" sz="quarter" idx="3"/>
          </p:nvPr>
        </p:nvSpPr>
        <p:spPr>
          <a:xfrm>
            <a:off x="264458" y="6275668"/>
            <a:ext cx="4840941" cy="365125"/>
          </a:xfrm>
          <a:prstGeom prst="rect">
            <a:avLst/>
          </a:prstGeom>
        </p:spPr>
        <p:txBody>
          <a:bodyPr vert="horz" lIns="91440" tIns="45720" rIns="91440" bIns="45720" rtlCol="0" anchor="ctr"/>
          <a:lstStyle>
            <a:lvl1pPr algn="l">
              <a:defRPr sz="1200">
                <a:solidFill>
                  <a:schemeClr val="bg1"/>
                </a:solidFill>
              </a:defRPr>
            </a:lvl1pPr>
          </a:lstStyle>
          <a:p>
            <a:endParaRPr lang="fr-FR"/>
          </a:p>
        </p:txBody>
      </p:sp>
      <p:sp>
        <p:nvSpPr>
          <p:cNvPr id="6" name="Slide Number Placeholder 5"/>
          <p:cNvSpPr>
            <a:spLocks noGrp="1"/>
          </p:cNvSpPr>
          <p:nvPr>
            <p:ph type="sldNum" sz="quarter" idx="4"/>
          </p:nvPr>
        </p:nvSpPr>
        <p:spPr>
          <a:xfrm>
            <a:off x="7897906" y="6275668"/>
            <a:ext cx="990600" cy="365125"/>
          </a:xfrm>
          <a:prstGeom prst="rect">
            <a:avLst/>
          </a:prstGeom>
        </p:spPr>
        <p:txBody>
          <a:bodyPr vert="horz" lIns="91440" tIns="45720" rIns="91440" bIns="45720" rtlCol="0" anchor="ctr"/>
          <a:lstStyle>
            <a:lvl1pPr algn="r">
              <a:defRPr sz="3600">
                <a:solidFill>
                  <a:schemeClr val="bg1"/>
                </a:solidFill>
              </a:defRPr>
            </a:lvl1pPr>
          </a:lstStyle>
          <a:p>
            <a:fld id="{BB4148C2-9701-BD4A-9526-07D1682082E2}" type="slidenum">
              <a:rPr lang="fr-FR" smtClean="0"/>
              <a:pPr/>
              <a:t>‹#›</a:t>
            </a:fld>
            <a:endParaRPr lang="fr-FR"/>
          </a:p>
        </p:txBody>
      </p:sp>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 r:id="rId12"/>
    <p:sldLayoutId r:id="rId13"/>
  </p:sldLayoutIdLst>
  <p:txStyles>
    <p:titleStyle>
      <a:lvl1pPr algn="ctr" defTabSz="914400" rtl="0" eaLnBrk="1" latinLnBrk="0" hangingPunct="1">
        <a:spcBef>
          <a:spcPct val="0"/>
        </a:spcBef>
        <a:buNone/>
        <a:defRPr sz="4600" kern="1200">
          <a:solidFill>
            <a:schemeClr val="accent1"/>
          </a:solidFill>
          <a:latin typeface="+mj-lt"/>
          <a:ea typeface="+mj-ea"/>
          <a:cs typeface="+mj-cs"/>
        </a:defRPr>
      </a:lvl1pPr>
    </p:titleStyle>
    <p:bodyStyle>
      <a:lvl1pPr marL="349250" indent="-349250" algn="l" defTabSz="914400" rtl="0" eaLnBrk="1" latinLnBrk="0" hangingPunct="1">
        <a:spcBef>
          <a:spcPts val="2000"/>
        </a:spcBef>
        <a:buClr>
          <a:schemeClr val="accent1">
            <a:lumMod val="60000"/>
            <a:lumOff val="40000"/>
          </a:schemeClr>
        </a:buClr>
        <a:buSzPct val="110000"/>
        <a:buFont typeface="Wingdings 2" pitchFamily="18" charset="2"/>
        <a:buChar char=""/>
        <a:defRPr sz="24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75000"/>
          </a:schemeClr>
        </a:buClr>
        <a:buSzPct val="110000"/>
        <a:buFont typeface="Wingdings 2" pitchFamily="18" charset="2"/>
        <a:buChar char=""/>
        <a:defRPr sz="2200" kern="1200">
          <a:solidFill>
            <a:schemeClr val="tx1">
              <a:lumMod val="65000"/>
              <a:lumOff val="35000"/>
            </a:schemeClr>
          </a:solidFill>
          <a:latin typeface="+mn-lt"/>
          <a:ea typeface="+mn-ea"/>
          <a:cs typeface="+mn-cs"/>
        </a:defRPr>
      </a:lvl2pPr>
      <a:lvl3pPr marL="96837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2000" kern="1200">
          <a:solidFill>
            <a:schemeClr val="tx1">
              <a:lumMod val="65000"/>
              <a:lumOff val="35000"/>
            </a:schemeClr>
          </a:solidFill>
          <a:latin typeface="+mn-lt"/>
          <a:ea typeface="+mn-ea"/>
          <a:cs typeface="+mn-cs"/>
        </a:defRPr>
      </a:lvl3pPr>
      <a:lvl4pPr marL="1263650" indent="-295275" algn="l" defTabSz="914400" rtl="0" eaLnBrk="1" latinLnBrk="0" hangingPunct="1">
        <a:spcBef>
          <a:spcPts val="600"/>
        </a:spcBef>
        <a:buClr>
          <a:schemeClr val="accent1">
            <a:lumMod val="75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4pPr>
      <a:lvl5pPr marL="154622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6.png"/><Relationship Id="rId4" Type="http://schemas.openxmlformats.org/officeDocument/2006/relationships/image" Target="../media/image27.png"/><Relationship Id="rId5" Type="http://schemas.openxmlformats.org/officeDocument/2006/relationships/image" Target="../media/image28.jpeg"/><Relationship Id="rId1" Type="http://schemas.openxmlformats.org/officeDocument/2006/relationships/slideLayout" Target="../slideLayouts/slideLayout8.xml"/><Relationship Id="rId2" Type="http://schemas.openxmlformats.org/officeDocument/2006/relationships/notesSlide" Target="../notesSlides/notesSlide2.xml"/></Relationships>
</file>

<file path=ppt/slides/_rels/slide11.xml.rels><?xml version="1.0" encoding="UTF-8" standalone="yes"?>
<Relationships xmlns="http://schemas.openxmlformats.org/package/2006/relationships"><Relationship Id="rId3" Type="http://schemas.openxmlformats.org/officeDocument/2006/relationships/image" Target="../media/image30.png"/><Relationship Id="rId4" Type="http://schemas.openxmlformats.org/officeDocument/2006/relationships/image" Target="../media/image31.png"/><Relationship Id="rId1" Type="http://schemas.openxmlformats.org/officeDocument/2006/relationships/slideLayout" Target="../slideLayouts/slideLayout2.xml"/><Relationship Id="rId2" Type="http://schemas.openxmlformats.org/officeDocument/2006/relationships/image" Target="../media/image29.png"/></Relationships>
</file>

<file path=ppt/slides/_rels/slide12.xml.rels><?xml version="1.0" encoding="UTF-8" standalone="yes"?>
<Relationships xmlns="http://schemas.openxmlformats.org/package/2006/relationships"><Relationship Id="rId3" Type="http://schemas.openxmlformats.org/officeDocument/2006/relationships/image" Target="../media/image32.jpeg"/><Relationship Id="rId4" Type="http://schemas.openxmlformats.org/officeDocument/2006/relationships/image" Target="../media/image33.png"/><Relationship Id="rId5" Type="http://schemas.openxmlformats.org/officeDocument/2006/relationships/image" Target="../media/image34.jpeg"/><Relationship Id="rId6" Type="http://schemas.openxmlformats.org/officeDocument/2006/relationships/image" Target="../media/image35.png"/><Relationship Id="rId7" Type="http://schemas.openxmlformats.org/officeDocument/2006/relationships/image" Target="../media/image36.jpeg"/><Relationship Id="rId8" Type="http://schemas.openxmlformats.org/officeDocument/2006/relationships/image" Target="../media/image37.jpe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13.xml.rels><?xml version="1.0" encoding="UTF-8" standalone="yes"?>
<Relationships xmlns="http://schemas.openxmlformats.org/package/2006/relationships"><Relationship Id="rId3" Type="http://schemas.openxmlformats.org/officeDocument/2006/relationships/image" Target="../media/image38.jpeg"/><Relationship Id="rId4" Type="http://schemas.openxmlformats.org/officeDocument/2006/relationships/image" Target="../media/image39.jpeg"/><Relationship Id="rId5" Type="http://schemas.openxmlformats.org/officeDocument/2006/relationships/image" Target="../media/image40.jpeg"/><Relationship Id="rId6" Type="http://schemas.openxmlformats.org/officeDocument/2006/relationships/image" Target="../media/image41.jpeg"/><Relationship Id="rId7" Type="http://schemas.openxmlformats.org/officeDocument/2006/relationships/image" Target="../media/image42.pn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43.png"/></Relationships>
</file>

<file path=ppt/slides/_rels/slide16.xml.rels><?xml version="1.0" encoding="UTF-8" standalone="yes"?>
<Relationships xmlns="http://schemas.openxmlformats.org/package/2006/relationships"><Relationship Id="rId3" Type="http://schemas.openxmlformats.org/officeDocument/2006/relationships/image" Target="../media/image45.jpeg"/><Relationship Id="rId4" Type="http://schemas.openxmlformats.org/officeDocument/2006/relationships/image" Target="../media/image46.jpeg"/><Relationship Id="rId5" Type="http://schemas.openxmlformats.org/officeDocument/2006/relationships/image" Target="../media/image47.jpeg"/><Relationship Id="rId1" Type="http://schemas.openxmlformats.org/officeDocument/2006/relationships/slideLayout" Target="../slideLayouts/slideLayout2.xml"/><Relationship Id="rId2" Type="http://schemas.openxmlformats.org/officeDocument/2006/relationships/image" Target="../media/image4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9.png"/><Relationship Id="rId4" Type="http://schemas.openxmlformats.org/officeDocument/2006/relationships/image" Target="../media/image50.png"/><Relationship Id="rId5" Type="http://schemas.openxmlformats.org/officeDocument/2006/relationships/image" Target="../media/image51.png"/><Relationship Id="rId1" Type="http://schemas.openxmlformats.org/officeDocument/2006/relationships/slideLayout" Target="../slideLayouts/slideLayout8.xml"/><Relationship Id="rId2" Type="http://schemas.openxmlformats.org/officeDocument/2006/relationships/image" Target="../media/image48.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5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5.jpeg"/><Relationship Id="rId7" Type="http://schemas.openxmlformats.org/officeDocument/2006/relationships/image" Target="../media/image6.jpe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df"/><Relationship Id="rId5" Type="http://schemas.openxmlformats.org/officeDocument/2006/relationships/image" Target="../media/image11.png"/><Relationship Id="rId6" Type="http://schemas.openxmlformats.org/officeDocument/2006/relationships/image" Target="../media/image12.pdf"/><Relationship Id="rId7" Type="http://schemas.openxmlformats.org/officeDocument/2006/relationships/image" Target="../media/image13.png"/><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6.pdf"/><Relationship Id="rId5" Type="http://schemas.openxmlformats.org/officeDocument/2006/relationships/image" Target="../media/image17.png"/><Relationship Id="rId6" Type="http://schemas.openxmlformats.org/officeDocument/2006/relationships/image" Target="../media/image18.pdf"/><Relationship Id="rId7" Type="http://schemas.openxmlformats.org/officeDocument/2006/relationships/image" Target="../media/image19.png"/><Relationship Id="rId8" Type="http://schemas.openxmlformats.org/officeDocument/2006/relationships/image" Target="../media/image20.pdf"/><Relationship Id="rId9" Type="http://schemas.openxmlformats.org/officeDocument/2006/relationships/image" Target="../media/image21.png"/><Relationship Id="rId1" Type="http://schemas.openxmlformats.org/officeDocument/2006/relationships/slideLayout" Target="../slideLayouts/slideLayout8.xml"/><Relationship Id="rId2" Type="http://schemas.openxmlformats.org/officeDocument/2006/relationships/image" Target="../media/image14.pd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22.pdf"/><Relationship Id="rId3" Type="http://schemas.openxmlformats.org/officeDocument/2006/relationships/image" Target="../media/image2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24.png"/><Relationship Id="rId3" Type="http://schemas.openxmlformats.org/officeDocument/2006/relationships/image" Target="../media/image2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r>
              <a:rPr lang="fr-FR" dirty="0" smtClean="0"/>
              <a:t>Report on SDHCAL</a:t>
            </a:r>
            <a:endParaRPr lang="fr-FR" dirty="0"/>
          </a:p>
        </p:txBody>
      </p:sp>
      <p:sp>
        <p:nvSpPr>
          <p:cNvPr id="3" name="Sous-titre 2"/>
          <p:cNvSpPr>
            <a:spLocks noGrp="1"/>
          </p:cNvSpPr>
          <p:nvPr>
            <p:ph type="subTitle" idx="1"/>
          </p:nvPr>
        </p:nvSpPr>
        <p:spPr>
          <a:xfrm>
            <a:off x="1350441" y="3731559"/>
            <a:ext cx="6498159" cy="916641"/>
          </a:xfrm>
        </p:spPr>
        <p:txBody>
          <a:bodyPr/>
          <a:lstStyle/>
          <a:p>
            <a:r>
              <a:rPr lang="fr-FR" dirty="0" err="1" smtClean="0"/>
              <a:t>I.Laktineh</a:t>
            </a:r>
            <a:endParaRPr lang="fr-FR" dirty="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4514" name="Text Box 2"/>
          <p:cNvSpPr txBox="1">
            <a:spLocks noChangeArrowheads="1"/>
          </p:cNvSpPr>
          <p:nvPr/>
        </p:nvSpPr>
        <p:spPr bwMode="auto">
          <a:xfrm>
            <a:off x="6553200" y="6356350"/>
            <a:ext cx="2133600" cy="365125"/>
          </a:xfrm>
          <a:prstGeom prst="rect">
            <a:avLst/>
          </a:prstGeom>
          <a:noFill/>
          <a:ln w="9525">
            <a:noFill/>
            <a:round/>
            <a:headEnd/>
            <a:tailEnd/>
          </a:ln>
        </p:spPr>
        <p:txBody>
          <a:bodyPr lIns="90000" tIns="46800" rIns="90000" bIns="46800" anchor="ctr">
            <a:prstTxWarp prst="textNoShape">
              <a:avLst/>
            </a:prstTxWarp>
          </a:bodyPr>
          <a:lstStyle/>
          <a:p>
            <a:pPr algn="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fld id="{CBF62958-A590-E94F-8970-44D78C525FBB}" type="slidenum">
              <a:rPr lang="en-US" sz="1200">
                <a:solidFill>
                  <a:srgbClr val="898989"/>
                </a:solidFill>
                <a:latin typeface="Calibri" charset="0"/>
                <a:ea typeface="ＭＳ Ｐゴシック" charset="-128"/>
                <a:cs typeface="ＭＳ Ｐゴシック" charset="-128"/>
              </a:rPr>
              <a:pPr algn="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t>10</a:t>
            </a:fld>
            <a:endParaRPr lang="en-US" sz="1200">
              <a:solidFill>
                <a:srgbClr val="898989"/>
              </a:solidFill>
              <a:latin typeface="Calibri" charset="0"/>
              <a:ea typeface="ＭＳ Ｐゴシック" charset="-128"/>
              <a:cs typeface="ＭＳ Ｐゴシック" charset="-128"/>
            </a:endParaRPr>
          </a:p>
        </p:txBody>
      </p:sp>
      <p:pic>
        <p:nvPicPr>
          <p:cNvPr id="64515" name="Image 11" descr="BField_Efficiency_PowerPulsed.pdf"/>
          <p:cNvPicPr>
            <a:picLocks noChangeAspect="1"/>
          </p:cNvPicPr>
          <p:nvPr/>
        </p:nvPicPr>
        <p:blipFill>
          <a:blip r:embed="rId3"/>
          <a:srcRect/>
          <a:stretch>
            <a:fillRect/>
          </a:stretch>
        </p:blipFill>
        <p:spPr bwMode="auto">
          <a:xfrm>
            <a:off x="4572000" y="3733800"/>
            <a:ext cx="3886200" cy="2971800"/>
          </a:xfrm>
          <a:prstGeom prst="rect">
            <a:avLst/>
          </a:prstGeom>
          <a:noFill/>
          <a:ln w="9525">
            <a:noFill/>
            <a:miter lim="800000"/>
            <a:headEnd/>
            <a:tailEnd/>
          </a:ln>
        </p:spPr>
      </p:pic>
      <p:sp>
        <p:nvSpPr>
          <p:cNvPr id="13" name="ZoneTexte 12"/>
          <p:cNvSpPr txBox="1"/>
          <p:nvPr/>
        </p:nvSpPr>
        <p:spPr>
          <a:xfrm>
            <a:off x="304800" y="544513"/>
            <a:ext cx="7848600" cy="369887"/>
          </a:xfrm>
          <a:prstGeom prst="rect">
            <a:avLst/>
          </a:prstGeom>
        </p:spPr>
        <p:style>
          <a:lnRef idx="1">
            <a:schemeClr val="accent1"/>
          </a:lnRef>
          <a:fillRef idx="2">
            <a:schemeClr val="accent1"/>
          </a:fillRef>
          <a:effectRef idx="1">
            <a:schemeClr val="accent1"/>
          </a:effectRef>
          <a:fontRef idx="minor">
            <a:schemeClr val="dk1"/>
          </a:fontRef>
        </p:style>
        <p:txBody>
          <a:bodyPr>
            <a:prstTxWarp prst="textNoShape">
              <a:avLst/>
            </a:prstTxWarp>
            <a:spAutoFit/>
          </a:bodyPr>
          <a:lstStyle/>
          <a:p>
            <a:pPr>
              <a:defRPr/>
            </a:pPr>
            <a:r>
              <a:rPr lang="en-GB" dirty="0">
                <a:solidFill>
                  <a:srgbClr val="000000"/>
                </a:solidFill>
              </a:rPr>
              <a:t>Power-Pulsing mode was tested in a magnetic field of 3 Tesla</a:t>
            </a:r>
          </a:p>
        </p:txBody>
      </p:sp>
      <p:sp>
        <p:nvSpPr>
          <p:cNvPr id="64517" name="ZoneTexte 17"/>
          <p:cNvSpPr txBox="1">
            <a:spLocks noChangeArrowheads="1"/>
          </p:cNvSpPr>
          <p:nvPr/>
        </p:nvSpPr>
        <p:spPr bwMode="auto">
          <a:xfrm>
            <a:off x="457200" y="1295400"/>
            <a:ext cx="3100388" cy="2524125"/>
          </a:xfrm>
          <a:prstGeom prst="rect">
            <a:avLst/>
          </a:prstGeom>
          <a:noFill/>
          <a:ln w="9525">
            <a:noFill/>
            <a:miter lim="800000"/>
            <a:headEnd/>
            <a:tailEnd/>
          </a:ln>
        </p:spPr>
        <p:txBody>
          <a:bodyPr wrap="none">
            <a:prstTxWarp prst="textNoShape">
              <a:avLst/>
            </a:prstTxWarp>
            <a:spAutoFit/>
          </a:bodyPr>
          <a:lstStyle/>
          <a:p>
            <a:r>
              <a:rPr lang="en-GB" sz="1600">
                <a:solidFill>
                  <a:srgbClr val="000000"/>
                </a:solidFill>
              </a:rPr>
              <a:t>The Power-Pulsing mode was</a:t>
            </a:r>
          </a:p>
          <a:p>
            <a:r>
              <a:rPr lang="en-GB" sz="1600">
                <a:solidFill>
                  <a:srgbClr val="000000"/>
                </a:solidFill>
              </a:rPr>
              <a:t> applied on a GRPC in a 3 Tesla</a:t>
            </a:r>
          </a:p>
          <a:p>
            <a:r>
              <a:rPr lang="en-GB" sz="1600">
                <a:solidFill>
                  <a:srgbClr val="000000"/>
                </a:solidFill>
              </a:rPr>
              <a:t> field at H2-CERN </a:t>
            </a:r>
          </a:p>
          <a:p>
            <a:r>
              <a:rPr lang="en-GB" sz="1600">
                <a:solidFill>
                  <a:srgbClr val="000000"/>
                </a:solidFill>
              </a:rPr>
              <a:t>(2ms every 10 ms)</a:t>
            </a:r>
          </a:p>
          <a:p>
            <a:r>
              <a:rPr lang="en-GB" sz="1600">
                <a:solidFill>
                  <a:srgbClr val="000000"/>
                </a:solidFill>
              </a:rPr>
              <a:t> No effect on the detector</a:t>
            </a:r>
          </a:p>
          <a:p>
            <a:r>
              <a:rPr lang="en-GB" sz="1600">
                <a:solidFill>
                  <a:srgbClr val="000000"/>
                </a:solidFill>
              </a:rPr>
              <a:t> performance</a:t>
            </a:r>
          </a:p>
          <a:p>
            <a:endParaRPr lang="en-GB" sz="1600">
              <a:solidFill>
                <a:srgbClr val="000000"/>
              </a:solidFill>
            </a:endParaRPr>
          </a:p>
          <a:p>
            <a:r>
              <a:rPr lang="en-GB" sz="1600">
                <a:solidFill>
                  <a:srgbClr val="000000"/>
                </a:solidFill>
              </a:rPr>
              <a:t>ILC duty cycle :</a:t>
            </a:r>
          </a:p>
          <a:p>
            <a:r>
              <a:rPr lang="en-GB" sz="1600">
                <a:solidFill>
                  <a:srgbClr val="000000"/>
                </a:solidFill>
              </a:rPr>
              <a:t>1ms (BC) every 200 ms </a:t>
            </a:r>
          </a:p>
          <a:p>
            <a:r>
              <a:rPr lang="fr-FR" sz="1400">
                <a:solidFill>
                  <a:srgbClr val="000000"/>
                </a:solidFill>
              </a:rPr>
              <a:t> </a:t>
            </a:r>
          </a:p>
        </p:txBody>
      </p:sp>
      <p:pic>
        <p:nvPicPr>
          <p:cNvPr id="64518" name="Picture 2"/>
          <p:cNvPicPr>
            <a:picLocks noChangeAspect="1" noChangeArrowheads="1"/>
          </p:cNvPicPr>
          <p:nvPr/>
        </p:nvPicPr>
        <p:blipFill>
          <a:blip r:embed="rId4"/>
          <a:srcRect/>
          <a:stretch>
            <a:fillRect/>
          </a:stretch>
        </p:blipFill>
        <p:spPr bwMode="auto">
          <a:xfrm>
            <a:off x="381000" y="3810000"/>
            <a:ext cx="3733800" cy="2895600"/>
          </a:xfrm>
          <a:prstGeom prst="rect">
            <a:avLst/>
          </a:prstGeom>
          <a:noFill/>
          <a:ln w="9525">
            <a:noFill/>
            <a:round/>
            <a:headEnd/>
            <a:tailEnd/>
          </a:ln>
        </p:spPr>
      </p:pic>
      <p:pic>
        <p:nvPicPr>
          <p:cNvPr id="64519" name="Picture 1"/>
          <p:cNvPicPr>
            <a:picLocks noChangeAspect="1" noChangeArrowheads="1"/>
          </p:cNvPicPr>
          <p:nvPr/>
        </p:nvPicPr>
        <p:blipFill>
          <a:blip r:embed="rId5"/>
          <a:srcRect/>
          <a:stretch>
            <a:fillRect/>
          </a:stretch>
        </p:blipFill>
        <p:spPr bwMode="auto">
          <a:xfrm>
            <a:off x="3962400" y="1066800"/>
            <a:ext cx="4191000" cy="2743200"/>
          </a:xfrm>
          <a:prstGeom prst="rect">
            <a:avLst/>
          </a:prstGeom>
          <a:noFill/>
          <a:ln w="9525">
            <a:noFill/>
            <a:round/>
            <a:headEnd/>
            <a:tailEnd/>
          </a:ln>
        </p:spPr>
      </p:pic>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pSp>
        <p:nvGrpSpPr>
          <p:cNvPr id="2" name="Grouper 6"/>
          <p:cNvGrpSpPr/>
          <p:nvPr/>
        </p:nvGrpSpPr>
        <p:grpSpPr>
          <a:xfrm>
            <a:off x="152400" y="2209800"/>
            <a:ext cx="8518525" cy="4343400"/>
            <a:chOff x="625475" y="1447800"/>
            <a:chExt cx="8518525" cy="4343400"/>
          </a:xfrm>
        </p:grpSpPr>
        <p:pic>
          <p:nvPicPr>
            <p:cNvPr id="78850" name="Image 3"/>
            <p:cNvPicPr>
              <a:picLocks/>
            </p:cNvPicPr>
            <p:nvPr/>
          </p:nvPicPr>
          <p:blipFill>
            <a:blip r:embed="rId2"/>
            <a:srcRect/>
            <a:stretch>
              <a:fillRect/>
            </a:stretch>
          </p:blipFill>
          <p:spPr bwMode="auto">
            <a:xfrm>
              <a:off x="625475" y="1471613"/>
              <a:ext cx="2879725" cy="4319587"/>
            </a:xfrm>
            <a:prstGeom prst="rect">
              <a:avLst/>
            </a:prstGeom>
            <a:noFill/>
            <a:ln w="9525">
              <a:noFill/>
              <a:miter lim="800000"/>
              <a:headEnd/>
              <a:tailEnd/>
            </a:ln>
          </p:spPr>
        </p:pic>
        <p:pic>
          <p:nvPicPr>
            <p:cNvPr id="78851" name="Image 4"/>
            <p:cNvPicPr>
              <a:picLocks/>
            </p:cNvPicPr>
            <p:nvPr/>
          </p:nvPicPr>
          <p:blipFill>
            <a:blip r:embed="rId3"/>
            <a:srcRect/>
            <a:stretch>
              <a:fillRect/>
            </a:stretch>
          </p:blipFill>
          <p:spPr bwMode="auto">
            <a:xfrm>
              <a:off x="3505200" y="1447800"/>
              <a:ext cx="2879725" cy="4319588"/>
            </a:xfrm>
            <a:prstGeom prst="rect">
              <a:avLst/>
            </a:prstGeom>
            <a:noFill/>
            <a:ln w="9525">
              <a:noFill/>
              <a:miter lim="800000"/>
              <a:headEnd/>
              <a:tailEnd/>
            </a:ln>
          </p:spPr>
        </p:pic>
        <p:pic>
          <p:nvPicPr>
            <p:cNvPr id="78852" name="Image 5"/>
            <p:cNvPicPr>
              <a:picLocks/>
            </p:cNvPicPr>
            <p:nvPr/>
          </p:nvPicPr>
          <p:blipFill>
            <a:blip r:embed="rId4"/>
            <a:srcRect/>
            <a:stretch>
              <a:fillRect/>
            </a:stretch>
          </p:blipFill>
          <p:spPr bwMode="auto">
            <a:xfrm>
              <a:off x="6264275" y="1447800"/>
              <a:ext cx="2879725" cy="4319588"/>
            </a:xfrm>
            <a:prstGeom prst="rect">
              <a:avLst/>
            </a:prstGeom>
            <a:noFill/>
            <a:ln w="9525">
              <a:noFill/>
              <a:miter lim="800000"/>
              <a:headEnd/>
              <a:tailEnd/>
            </a:ln>
          </p:spPr>
        </p:pic>
      </p:grpSp>
      <p:sp>
        <p:nvSpPr>
          <p:cNvPr id="78853" name="Rectangle 6"/>
          <p:cNvSpPr>
            <a:spLocks noChangeArrowheads="1"/>
          </p:cNvSpPr>
          <p:nvPr/>
        </p:nvSpPr>
        <p:spPr bwMode="auto">
          <a:xfrm>
            <a:off x="1858962" y="1839912"/>
            <a:ext cx="5303838" cy="369888"/>
          </a:xfrm>
          <a:prstGeom prst="rect">
            <a:avLst/>
          </a:prstGeom>
          <a:noFill/>
          <a:ln w="9525">
            <a:noFill/>
            <a:miter lim="800000"/>
            <a:headEnd/>
            <a:tailEnd/>
          </a:ln>
        </p:spPr>
        <p:txBody>
          <a:bodyPr wrap="none">
            <a:prstTxWarp prst="textNoShape">
              <a:avLst/>
            </a:prstTxWarp>
            <a:spAutoFit/>
          </a:bodyPr>
          <a:lstStyle/>
          <a:p>
            <a:r>
              <a:rPr lang="fr-FR" dirty="0" err="1">
                <a:solidFill>
                  <a:srgbClr val="000000"/>
                </a:solidFill>
              </a:rPr>
              <a:t>Higgs</a:t>
            </a:r>
            <a:r>
              <a:rPr lang="fr-FR" dirty="0">
                <a:solidFill>
                  <a:srgbClr val="000000"/>
                </a:solidFill>
              </a:rPr>
              <a:t>, top and W in the </a:t>
            </a:r>
            <a:r>
              <a:rPr lang="fr-FR" dirty="0" err="1">
                <a:solidFill>
                  <a:srgbClr val="000000"/>
                </a:solidFill>
              </a:rPr>
              <a:t>tth</a:t>
            </a:r>
            <a:r>
              <a:rPr lang="fr-FR" dirty="0">
                <a:solidFill>
                  <a:srgbClr val="000000"/>
                </a:solidFill>
              </a:rPr>
              <a:t> 8jet mode (1000 </a:t>
            </a:r>
            <a:r>
              <a:rPr lang="fr-FR" dirty="0" err="1">
                <a:solidFill>
                  <a:srgbClr val="000000"/>
                </a:solidFill>
              </a:rPr>
              <a:t>GeV</a:t>
            </a:r>
            <a:r>
              <a:rPr lang="fr-FR" dirty="0">
                <a:solidFill>
                  <a:srgbClr val="000000"/>
                </a:solidFill>
              </a:rPr>
              <a:t>).</a:t>
            </a:r>
            <a:r>
              <a:rPr lang="fr-FR" dirty="0"/>
              <a:t> </a:t>
            </a:r>
            <a:endParaRPr lang="en-US" dirty="0"/>
          </a:p>
        </p:txBody>
      </p:sp>
      <p:sp>
        <p:nvSpPr>
          <p:cNvPr id="78854" name="ZoneTexte 7"/>
          <p:cNvSpPr txBox="1">
            <a:spLocks noChangeArrowheads="1"/>
          </p:cNvSpPr>
          <p:nvPr/>
        </p:nvSpPr>
        <p:spPr bwMode="auto">
          <a:xfrm>
            <a:off x="6248400" y="6477000"/>
            <a:ext cx="2895600" cy="369888"/>
          </a:xfrm>
          <a:prstGeom prst="rect">
            <a:avLst/>
          </a:prstGeom>
          <a:noFill/>
          <a:ln w="9525">
            <a:noFill/>
            <a:miter lim="800000"/>
            <a:headEnd/>
            <a:tailEnd/>
          </a:ln>
        </p:spPr>
        <p:txBody>
          <a:bodyPr>
            <a:prstTxWarp prst="textNoShape">
              <a:avLst/>
            </a:prstTxWarp>
            <a:spAutoFit/>
          </a:bodyPr>
          <a:lstStyle/>
          <a:p>
            <a:r>
              <a:rPr lang="en-US" dirty="0" err="1">
                <a:solidFill>
                  <a:srgbClr val="000000"/>
                </a:solidFill>
              </a:rPr>
              <a:t>Tomohiko</a:t>
            </a:r>
            <a:r>
              <a:rPr lang="en-US" dirty="0">
                <a:solidFill>
                  <a:srgbClr val="000000"/>
                </a:solidFill>
              </a:rPr>
              <a:t> Tanabe</a:t>
            </a:r>
            <a:r>
              <a:rPr lang="en-US" dirty="0"/>
              <a:t> </a:t>
            </a:r>
          </a:p>
        </p:txBody>
      </p:sp>
      <p:sp>
        <p:nvSpPr>
          <p:cNvPr id="8" name="ZoneTexte 7"/>
          <p:cNvSpPr txBox="1"/>
          <p:nvPr/>
        </p:nvSpPr>
        <p:spPr>
          <a:xfrm>
            <a:off x="152400" y="552271"/>
            <a:ext cx="7924800" cy="1200329"/>
          </a:xfrm>
          <a:prstGeom prst="rect">
            <a:avLst/>
          </a:prstGeom>
          <a:noFill/>
        </p:spPr>
        <p:txBody>
          <a:bodyPr wrap="square" rtlCol="0">
            <a:spAutoFit/>
          </a:bodyPr>
          <a:lstStyle/>
          <a:p>
            <a:r>
              <a:rPr lang="en-GB" dirty="0" smtClean="0"/>
              <a:t>The SDHCAL simulation was re-performed taking into account the constraints and the results of the prototype. The new version was used for the DBD studies, showing that same performance are obtained as for the AHCAL (albeit the PFA optimization was done for the AHCAL topology)   </a:t>
            </a:r>
            <a:endParaRPr lang="en-GB" dirty="0"/>
          </a:p>
        </p:txBody>
      </p:sp>
      <p:sp>
        <p:nvSpPr>
          <p:cNvPr id="9" name="Titre 1"/>
          <p:cNvSpPr>
            <a:spLocks noGrp="1"/>
          </p:cNvSpPr>
          <p:nvPr>
            <p:ph type="title"/>
          </p:nvPr>
        </p:nvSpPr>
        <p:spPr>
          <a:xfrm>
            <a:off x="98424" y="0"/>
            <a:ext cx="5540376" cy="609601"/>
          </a:xfrm>
        </p:spPr>
        <p:txBody>
          <a:bodyPr/>
          <a:lstStyle/>
          <a:p>
            <a:pPr algn="l"/>
            <a:r>
              <a:rPr lang="en-GB" sz="2000" b="1" dirty="0" smtClean="0">
                <a:latin typeface="Verdana"/>
                <a:cs typeface="Verdana"/>
              </a:rPr>
              <a:t>Simulation and optimization studies</a:t>
            </a:r>
            <a:endParaRPr lang="en-GB" sz="2000" b="1" dirty="0">
              <a:latin typeface="Verdana"/>
              <a:cs typeface="Verdana"/>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2230" name="Text Box 5"/>
          <p:cNvSpPr txBox="1">
            <a:spLocks noChangeArrowheads="1"/>
          </p:cNvSpPr>
          <p:nvPr/>
        </p:nvSpPr>
        <p:spPr bwMode="auto">
          <a:xfrm>
            <a:off x="76200" y="6400800"/>
            <a:ext cx="6621463" cy="338554"/>
          </a:xfrm>
          <a:prstGeom prst="rect">
            <a:avLst/>
          </a:prstGeom>
          <a:noFill/>
          <a:ln w="9525">
            <a:noFill/>
            <a:miter lim="800000"/>
            <a:headEnd/>
            <a:tailEnd/>
          </a:ln>
        </p:spPr>
        <p:txBody>
          <a:bodyPr>
            <a:prstTxWarp prst="textNoShape">
              <a:avLst/>
            </a:prstTxWarp>
            <a:spAutoFit/>
          </a:bodyPr>
          <a:lstStyle/>
          <a:p>
            <a:pPr>
              <a:spcBef>
                <a:spcPct val="50000"/>
              </a:spcBef>
            </a:pPr>
            <a:r>
              <a:rPr lang="fr-FR" sz="1600" i="1" dirty="0" err="1">
                <a:solidFill>
                  <a:schemeClr val="tx1"/>
                </a:solidFill>
              </a:rPr>
              <a:t>Deformation</a:t>
            </a:r>
            <a:r>
              <a:rPr lang="fr-FR" sz="1600" i="1" dirty="0">
                <a:solidFill>
                  <a:schemeClr val="tx1"/>
                </a:solidFill>
              </a:rPr>
              <a:t> max SDHCAL + ECAL + TPC  =  0,4 </a:t>
            </a:r>
            <a:r>
              <a:rPr lang="fr-FR" sz="1600" i="1" dirty="0" smtClean="0">
                <a:solidFill>
                  <a:schemeClr val="tx1"/>
                </a:solidFill>
              </a:rPr>
              <a:t>mm</a:t>
            </a:r>
            <a:endParaRPr lang="fr-FR" sz="1600" i="1" dirty="0">
              <a:solidFill>
                <a:schemeClr val="tx1"/>
              </a:solidFill>
            </a:endParaRPr>
          </a:p>
        </p:txBody>
      </p:sp>
      <p:grpSp>
        <p:nvGrpSpPr>
          <p:cNvPr id="2" name="Grouper 39"/>
          <p:cNvGrpSpPr/>
          <p:nvPr/>
        </p:nvGrpSpPr>
        <p:grpSpPr>
          <a:xfrm>
            <a:off x="76200" y="695325"/>
            <a:ext cx="4114800" cy="5629275"/>
            <a:chOff x="133350" y="790575"/>
            <a:chExt cx="4619625" cy="5629275"/>
          </a:xfrm>
        </p:grpSpPr>
        <p:pic>
          <p:nvPicPr>
            <p:cNvPr id="52227" name="Image 10" descr="vue_geometrie_3D+ECAL+TPC.jpg"/>
            <p:cNvPicPr>
              <a:picLocks noChangeAspect="1"/>
            </p:cNvPicPr>
            <p:nvPr/>
          </p:nvPicPr>
          <p:blipFill>
            <a:blip r:embed="rId3"/>
            <a:srcRect t="2657" r="58855" b="11226"/>
            <a:stretch>
              <a:fillRect/>
            </a:stretch>
          </p:blipFill>
          <p:spPr bwMode="auto">
            <a:xfrm>
              <a:off x="733425" y="1062038"/>
              <a:ext cx="3762375" cy="3829050"/>
            </a:xfrm>
            <a:prstGeom prst="rect">
              <a:avLst/>
            </a:prstGeom>
            <a:noFill/>
            <a:ln w="9525">
              <a:noFill/>
              <a:miter lim="800000"/>
              <a:headEnd/>
              <a:tailEnd/>
            </a:ln>
          </p:spPr>
        </p:pic>
        <p:pic>
          <p:nvPicPr>
            <p:cNvPr id="52228" name="Picture 2"/>
            <p:cNvPicPr>
              <a:picLocks noChangeAspect="1" noChangeArrowheads="1"/>
            </p:cNvPicPr>
            <p:nvPr/>
          </p:nvPicPr>
          <p:blipFill>
            <a:blip r:embed="rId4"/>
            <a:srcRect l="35930" t="15784" r="23465" b="9375"/>
            <a:stretch>
              <a:fillRect/>
            </a:stretch>
          </p:blipFill>
          <p:spPr bwMode="auto">
            <a:xfrm>
              <a:off x="153988" y="4610100"/>
              <a:ext cx="1646237" cy="1809750"/>
            </a:xfrm>
            <a:prstGeom prst="rect">
              <a:avLst/>
            </a:prstGeom>
            <a:noFill/>
            <a:ln w="9525">
              <a:noFill/>
              <a:miter lim="800000"/>
              <a:headEnd/>
              <a:tailEnd/>
            </a:ln>
          </p:spPr>
        </p:pic>
        <p:sp>
          <p:nvSpPr>
            <p:cNvPr id="52232" name="Text Box 7"/>
            <p:cNvSpPr txBox="1">
              <a:spLocks noChangeArrowheads="1"/>
            </p:cNvSpPr>
            <p:nvPr/>
          </p:nvSpPr>
          <p:spPr bwMode="auto">
            <a:xfrm>
              <a:off x="1819275" y="4991100"/>
              <a:ext cx="2933700" cy="554038"/>
            </a:xfrm>
            <a:prstGeom prst="rect">
              <a:avLst/>
            </a:prstGeom>
            <a:noFill/>
            <a:ln w="9525">
              <a:noFill/>
              <a:miter lim="800000"/>
              <a:headEnd/>
              <a:tailEnd/>
            </a:ln>
          </p:spPr>
          <p:txBody>
            <a:bodyPr>
              <a:prstTxWarp prst="textNoShape">
                <a:avLst/>
              </a:prstTxWarp>
              <a:spAutoFit/>
            </a:bodyPr>
            <a:lstStyle/>
            <a:p>
              <a:pPr>
                <a:spcBef>
                  <a:spcPct val="50000"/>
                </a:spcBef>
              </a:pPr>
              <a:r>
                <a:rPr lang="fr-FR" sz="1200" i="1"/>
                <a:t>DHCAL with 8 x ECAL modules (8x2.5 t)</a:t>
              </a:r>
            </a:p>
            <a:p>
              <a:pPr>
                <a:spcBef>
                  <a:spcPct val="50000"/>
                </a:spcBef>
              </a:pPr>
              <a:r>
                <a:rPr lang="fr-FR" sz="1200" i="1"/>
                <a:t>And TPC (4t)</a:t>
              </a:r>
            </a:p>
          </p:txBody>
        </p:sp>
        <p:cxnSp>
          <p:nvCxnSpPr>
            <p:cNvPr id="19" name="Connecteur droit avec flèche 18"/>
            <p:cNvCxnSpPr/>
            <p:nvPr/>
          </p:nvCxnSpPr>
          <p:spPr>
            <a:xfrm flipV="1">
              <a:off x="523875" y="3476625"/>
              <a:ext cx="1714500" cy="2038350"/>
            </a:xfrm>
            <a:prstGeom prst="straightConnector1">
              <a:avLst/>
            </a:prstGeom>
            <a:ln>
              <a:solidFill>
                <a:srgbClr val="FF0000"/>
              </a:solidFill>
              <a:tailEnd type="arrow"/>
            </a:ln>
          </p:spPr>
          <p:style>
            <a:lnRef idx="3">
              <a:schemeClr val="accent2"/>
            </a:lnRef>
            <a:fillRef idx="0">
              <a:schemeClr val="accent2"/>
            </a:fillRef>
            <a:effectRef idx="2">
              <a:schemeClr val="accent2"/>
            </a:effectRef>
            <a:fontRef idx="minor">
              <a:schemeClr val="tx1"/>
            </a:fontRef>
          </p:style>
        </p:cxnSp>
        <p:sp>
          <p:nvSpPr>
            <p:cNvPr id="52234" name="Text Box 7"/>
            <p:cNvSpPr txBox="1">
              <a:spLocks noChangeArrowheads="1"/>
            </p:cNvSpPr>
            <p:nvPr/>
          </p:nvSpPr>
          <p:spPr bwMode="auto">
            <a:xfrm>
              <a:off x="133350" y="3962400"/>
              <a:ext cx="1485900" cy="276225"/>
            </a:xfrm>
            <a:prstGeom prst="rect">
              <a:avLst/>
            </a:prstGeom>
            <a:noFill/>
            <a:ln w="9525">
              <a:solidFill>
                <a:schemeClr val="tx1"/>
              </a:solidFill>
              <a:miter lim="800000"/>
              <a:headEnd/>
              <a:tailEnd/>
            </a:ln>
          </p:spPr>
          <p:txBody>
            <a:bodyPr>
              <a:prstTxWarp prst="textNoShape">
                <a:avLst/>
              </a:prstTxWarp>
              <a:spAutoFit/>
            </a:bodyPr>
            <a:lstStyle/>
            <a:p>
              <a:pPr>
                <a:spcBef>
                  <a:spcPct val="50000"/>
                </a:spcBef>
              </a:pPr>
              <a:r>
                <a:rPr lang="fr-FR" sz="1200" b="1" i="1"/>
                <a:t>9-15H supports</a:t>
              </a:r>
            </a:p>
          </p:txBody>
        </p:sp>
        <p:cxnSp>
          <p:nvCxnSpPr>
            <p:cNvPr id="21" name="Connecteur droit avec flèche 20"/>
            <p:cNvCxnSpPr>
              <a:stCxn id="52234" idx="0"/>
            </p:cNvCxnSpPr>
            <p:nvPr/>
          </p:nvCxnSpPr>
          <p:spPr>
            <a:xfrm flipV="1">
              <a:off x="876300" y="3362325"/>
              <a:ext cx="876300" cy="600075"/>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22" name="Connecteur droit avec flèche 21"/>
            <p:cNvCxnSpPr>
              <a:stCxn id="52234" idx="3"/>
            </p:cNvCxnSpPr>
            <p:nvPr/>
          </p:nvCxnSpPr>
          <p:spPr>
            <a:xfrm flipV="1">
              <a:off x="1619250" y="3048000"/>
              <a:ext cx="2628900" cy="1052513"/>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23" name="Text Box 7"/>
            <p:cNvSpPr txBox="1">
              <a:spLocks noChangeArrowheads="1"/>
            </p:cNvSpPr>
            <p:nvPr/>
          </p:nvSpPr>
          <p:spPr bwMode="auto">
            <a:xfrm>
              <a:off x="1962150" y="790575"/>
              <a:ext cx="2190750" cy="276225"/>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a:prstTxWarp prst="textNoShape">
                <a:avLst/>
              </a:prstTxWarp>
              <a:spAutoFit/>
            </a:bodyPr>
            <a:lstStyle/>
            <a:p>
              <a:pPr>
                <a:spcBef>
                  <a:spcPct val="50000"/>
                </a:spcBef>
                <a:defRPr/>
              </a:pPr>
              <a:r>
                <a:rPr lang="fr-FR" sz="1200" b="1" i="1">
                  <a:solidFill>
                    <a:srgbClr val="000000"/>
                  </a:solidFill>
                </a:rPr>
                <a:t>ECAL Loads on points</a:t>
              </a:r>
            </a:p>
          </p:txBody>
        </p:sp>
        <p:cxnSp>
          <p:nvCxnSpPr>
            <p:cNvPr id="24" name="Connecteur droit avec flèche 23"/>
            <p:cNvCxnSpPr>
              <a:stCxn id="23" idx="2"/>
            </p:cNvCxnSpPr>
            <p:nvPr/>
          </p:nvCxnSpPr>
          <p:spPr>
            <a:xfrm>
              <a:off x="3057525" y="1066800"/>
              <a:ext cx="504825" cy="2133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5" name="Connecteur droit avec flèche 24"/>
            <p:cNvCxnSpPr>
              <a:stCxn id="23" idx="2"/>
            </p:cNvCxnSpPr>
            <p:nvPr/>
          </p:nvCxnSpPr>
          <p:spPr>
            <a:xfrm>
              <a:off x="3057525" y="1066800"/>
              <a:ext cx="638175" cy="174307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6" name="Connecteur droit avec flèche 25"/>
            <p:cNvCxnSpPr>
              <a:stCxn id="23" idx="2"/>
            </p:cNvCxnSpPr>
            <p:nvPr/>
          </p:nvCxnSpPr>
          <p:spPr>
            <a:xfrm flipH="1">
              <a:off x="2419350" y="1066800"/>
              <a:ext cx="638175" cy="25908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7" name="Rectangle 26"/>
            <p:cNvSpPr/>
            <p:nvPr/>
          </p:nvSpPr>
          <p:spPr>
            <a:xfrm>
              <a:off x="352425" y="5467350"/>
              <a:ext cx="314325" cy="841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28" name="Rectangle 27"/>
            <p:cNvSpPr/>
            <p:nvPr/>
          </p:nvSpPr>
          <p:spPr>
            <a:xfrm>
              <a:off x="1314450" y="5419725"/>
              <a:ext cx="361950" cy="666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cxnSp>
          <p:nvCxnSpPr>
            <p:cNvPr id="29" name="Connecteur droit avec flèche 28"/>
            <p:cNvCxnSpPr/>
            <p:nvPr/>
          </p:nvCxnSpPr>
          <p:spPr>
            <a:xfrm flipV="1">
              <a:off x="1457325" y="3076575"/>
              <a:ext cx="2428875" cy="2324100"/>
            </a:xfrm>
            <a:prstGeom prst="straightConnector1">
              <a:avLst/>
            </a:prstGeom>
            <a:ln>
              <a:solidFill>
                <a:srgbClr val="FF0000"/>
              </a:solidFill>
              <a:tailEnd type="arrow"/>
            </a:ln>
          </p:spPr>
          <p:style>
            <a:lnRef idx="3">
              <a:schemeClr val="accent2"/>
            </a:lnRef>
            <a:fillRef idx="0">
              <a:schemeClr val="accent2"/>
            </a:fillRef>
            <a:effectRef idx="2">
              <a:schemeClr val="accent2"/>
            </a:effectRef>
            <a:fontRef idx="minor">
              <a:schemeClr val="tx1"/>
            </a:fontRef>
          </p:style>
        </p:cxnSp>
      </p:grpSp>
      <p:sp>
        <p:nvSpPr>
          <p:cNvPr id="20" name="Titre 1"/>
          <p:cNvSpPr>
            <a:spLocks noGrp="1"/>
          </p:cNvSpPr>
          <p:nvPr>
            <p:ph type="title"/>
          </p:nvPr>
        </p:nvSpPr>
        <p:spPr>
          <a:xfrm>
            <a:off x="98424" y="0"/>
            <a:ext cx="6073776" cy="609601"/>
          </a:xfrm>
        </p:spPr>
        <p:txBody>
          <a:bodyPr/>
          <a:lstStyle/>
          <a:p>
            <a:pPr algn="l"/>
            <a:r>
              <a:rPr lang="en-GB" sz="2000" b="1" dirty="0" smtClean="0">
                <a:latin typeface="Verdana"/>
                <a:cs typeface="Verdana"/>
              </a:rPr>
              <a:t>Mechanical, integration, service  studies</a:t>
            </a:r>
            <a:endParaRPr lang="en-GB" sz="2000" b="1" dirty="0">
              <a:latin typeface="Verdana"/>
              <a:cs typeface="Verdana"/>
            </a:endParaRPr>
          </a:p>
        </p:txBody>
      </p:sp>
      <p:grpSp>
        <p:nvGrpSpPr>
          <p:cNvPr id="3" name="Grouper 32"/>
          <p:cNvGrpSpPr/>
          <p:nvPr/>
        </p:nvGrpSpPr>
        <p:grpSpPr>
          <a:xfrm>
            <a:off x="4419600" y="1066800"/>
            <a:ext cx="4441824" cy="2133599"/>
            <a:chOff x="4752976" y="1066800"/>
            <a:chExt cx="4441824" cy="2133599"/>
          </a:xfrm>
        </p:grpSpPr>
        <p:pic>
          <p:nvPicPr>
            <p:cNvPr id="31" name="Picture 2" descr="http://i77.de/phm-burg/medien/bilder/eb/EB-g.jpg"/>
            <p:cNvPicPr>
              <a:picLocks noChangeAspect="1" noChangeArrowheads="1"/>
            </p:cNvPicPr>
            <p:nvPr/>
          </p:nvPicPr>
          <p:blipFill>
            <a:blip r:embed="rId5"/>
            <a:srcRect/>
            <a:stretch>
              <a:fillRect/>
            </a:stretch>
          </p:blipFill>
          <p:spPr bwMode="auto">
            <a:xfrm>
              <a:off x="4752976" y="1143000"/>
              <a:ext cx="2070100" cy="2057399"/>
            </a:xfrm>
            <a:prstGeom prst="rect">
              <a:avLst/>
            </a:prstGeom>
            <a:noFill/>
            <a:ln w="9525">
              <a:noFill/>
              <a:miter lim="800000"/>
              <a:headEnd/>
              <a:tailEnd/>
            </a:ln>
          </p:spPr>
        </p:pic>
        <p:pic>
          <p:nvPicPr>
            <p:cNvPr id="32" name="Picture 4" descr="electron_beam_welding.png"/>
            <p:cNvPicPr>
              <a:picLocks noChangeAspect="1" noChangeArrowheads="1"/>
            </p:cNvPicPr>
            <p:nvPr/>
          </p:nvPicPr>
          <p:blipFill>
            <a:blip r:embed="rId6"/>
            <a:srcRect/>
            <a:stretch>
              <a:fillRect/>
            </a:stretch>
          </p:blipFill>
          <p:spPr bwMode="auto">
            <a:xfrm>
              <a:off x="6823075" y="1066800"/>
              <a:ext cx="2371725" cy="2133599"/>
            </a:xfrm>
            <a:prstGeom prst="rect">
              <a:avLst/>
            </a:prstGeom>
            <a:noFill/>
            <a:ln w="9525">
              <a:noFill/>
              <a:miter lim="800000"/>
              <a:headEnd/>
              <a:tailEnd/>
            </a:ln>
          </p:spPr>
        </p:pic>
      </p:grpSp>
      <p:sp>
        <p:nvSpPr>
          <p:cNvPr id="34" name="ZoneTexte 33"/>
          <p:cNvSpPr txBox="1"/>
          <p:nvPr/>
        </p:nvSpPr>
        <p:spPr>
          <a:xfrm>
            <a:off x="5562600" y="621268"/>
            <a:ext cx="2667000" cy="369332"/>
          </a:xfrm>
          <a:prstGeom prst="rect">
            <a:avLst/>
          </a:prstGeom>
          <a:noFill/>
        </p:spPr>
        <p:txBody>
          <a:bodyPr wrap="square" rtlCol="0">
            <a:spAutoFit/>
          </a:bodyPr>
          <a:lstStyle/>
          <a:p>
            <a:r>
              <a:rPr lang="en-GB" dirty="0" smtClean="0"/>
              <a:t>Welding techniques</a:t>
            </a:r>
            <a:endParaRPr lang="en-GB" dirty="0"/>
          </a:p>
        </p:txBody>
      </p:sp>
      <p:grpSp>
        <p:nvGrpSpPr>
          <p:cNvPr id="4" name="Grouper 40"/>
          <p:cNvGrpSpPr/>
          <p:nvPr/>
        </p:nvGrpSpPr>
        <p:grpSpPr>
          <a:xfrm>
            <a:off x="4343400" y="3792537"/>
            <a:ext cx="5048250" cy="2608263"/>
            <a:chOff x="4343400" y="3716337"/>
            <a:chExt cx="5048250" cy="2608263"/>
          </a:xfrm>
        </p:grpSpPr>
        <p:pic>
          <p:nvPicPr>
            <p:cNvPr id="36" name="Image 11" descr="welding-operation-2.jpg"/>
            <p:cNvPicPr>
              <a:picLocks noChangeAspect="1"/>
            </p:cNvPicPr>
            <p:nvPr/>
          </p:nvPicPr>
          <p:blipFill>
            <a:blip r:embed="rId7"/>
            <a:srcRect l="12444" r="9457"/>
            <a:stretch>
              <a:fillRect/>
            </a:stretch>
          </p:blipFill>
          <p:spPr bwMode="auto">
            <a:xfrm>
              <a:off x="6632575" y="3716337"/>
              <a:ext cx="2130425" cy="2608263"/>
            </a:xfrm>
            <a:prstGeom prst="rect">
              <a:avLst/>
            </a:prstGeom>
            <a:noFill/>
            <a:ln w="9525">
              <a:noFill/>
              <a:miter lim="800000"/>
              <a:headEnd/>
              <a:tailEnd/>
            </a:ln>
          </p:spPr>
        </p:pic>
        <p:pic>
          <p:nvPicPr>
            <p:cNvPr id="37" name="Image 10" descr="welding-operation.jpg"/>
            <p:cNvPicPr>
              <a:picLocks noChangeAspect="1"/>
            </p:cNvPicPr>
            <p:nvPr/>
          </p:nvPicPr>
          <p:blipFill>
            <a:blip r:embed="rId8"/>
            <a:srcRect r="9746"/>
            <a:stretch>
              <a:fillRect/>
            </a:stretch>
          </p:blipFill>
          <p:spPr bwMode="auto">
            <a:xfrm>
              <a:off x="4343400" y="3716337"/>
              <a:ext cx="2195512" cy="2608263"/>
            </a:xfrm>
            <a:prstGeom prst="rect">
              <a:avLst/>
            </a:prstGeom>
            <a:noFill/>
            <a:ln w="9525">
              <a:noFill/>
              <a:miter lim="800000"/>
              <a:headEnd/>
              <a:tailEnd/>
            </a:ln>
          </p:spPr>
        </p:pic>
        <p:sp>
          <p:nvSpPr>
            <p:cNvPr id="38" name="Flèche courbée vers la gauche 37"/>
            <p:cNvSpPr/>
            <p:nvPr/>
          </p:nvSpPr>
          <p:spPr>
            <a:xfrm>
              <a:off x="8543925" y="4125912"/>
              <a:ext cx="523875" cy="1666875"/>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solidFill>
                  <a:schemeClr val="tx1"/>
                </a:solidFill>
              </a:endParaRPr>
            </a:p>
          </p:txBody>
        </p:sp>
        <p:sp>
          <p:nvSpPr>
            <p:cNvPr id="39" name="ZoneTexte 25"/>
            <p:cNvSpPr txBox="1">
              <a:spLocks noChangeArrowheads="1"/>
            </p:cNvSpPr>
            <p:nvPr/>
          </p:nvSpPr>
          <p:spPr bwMode="auto">
            <a:xfrm>
              <a:off x="8534400" y="4843462"/>
              <a:ext cx="857250" cy="338138"/>
            </a:xfrm>
            <a:prstGeom prst="rect">
              <a:avLst/>
            </a:prstGeom>
            <a:noFill/>
            <a:ln w="9525">
              <a:noFill/>
              <a:miter lim="800000"/>
              <a:headEnd/>
              <a:tailEnd/>
            </a:ln>
          </p:spPr>
          <p:txBody>
            <a:bodyPr>
              <a:prstTxWarp prst="textNoShape">
                <a:avLst/>
              </a:prstTxWarp>
              <a:spAutoFit/>
            </a:bodyPr>
            <a:lstStyle/>
            <a:p>
              <a:r>
                <a:rPr lang="fr-FR" sz="1600" dirty="0">
                  <a:solidFill>
                    <a:srgbClr val="000000"/>
                  </a:solidFill>
                </a:rPr>
                <a:t>180°</a:t>
              </a:r>
            </a:p>
          </p:txBody>
        </p:sp>
      </p:grpSp>
      <p:sp>
        <p:nvSpPr>
          <p:cNvPr id="42" name="ZoneTexte 41"/>
          <p:cNvSpPr txBox="1"/>
          <p:nvPr/>
        </p:nvSpPr>
        <p:spPr>
          <a:xfrm>
            <a:off x="5562600" y="3381375"/>
            <a:ext cx="2362200" cy="369332"/>
          </a:xfrm>
          <a:prstGeom prst="rect">
            <a:avLst/>
          </a:prstGeom>
          <a:noFill/>
        </p:spPr>
        <p:txBody>
          <a:bodyPr wrap="square" rtlCol="0">
            <a:spAutoFit/>
          </a:bodyPr>
          <a:lstStyle/>
          <a:p>
            <a:r>
              <a:rPr lang="en-GB" dirty="0" smtClean="0"/>
              <a:t>Building scenarios</a:t>
            </a:r>
            <a:endParaRPr lang="en-GB"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8372" name="Rectangle 3"/>
          <p:cNvSpPr>
            <a:spLocks noGrp="1" noChangeArrowheads="1"/>
          </p:cNvSpPr>
          <p:nvPr>
            <p:ph idx="1"/>
          </p:nvPr>
        </p:nvSpPr>
        <p:spPr>
          <a:xfrm>
            <a:off x="361950" y="1092200"/>
            <a:ext cx="8372475" cy="4357688"/>
          </a:xfrm>
        </p:spPr>
        <p:txBody>
          <a:bodyPr/>
          <a:lstStyle/>
          <a:p>
            <a:pPr>
              <a:buFontTx/>
              <a:buNone/>
            </a:pPr>
            <a:endParaRPr lang="fr-FR" dirty="0" smtClean="0"/>
          </a:p>
          <a:p>
            <a:pPr>
              <a:buFontTx/>
              <a:buNone/>
            </a:pPr>
            <a:endParaRPr lang="fr-FR" dirty="0" smtClean="0"/>
          </a:p>
          <a:p>
            <a:pPr>
              <a:buFontTx/>
              <a:buNone/>
            </a:pPr>
            <a:endParaRPr lang="fr-FR" dirty="0" smtClean="0"/>
          </a:p>
          <a:p>
            <a:pPr>
              <a:buFontTx/>
              <a:buNone/>
            </a:pPr>
            <a:endParaRPr lang="fr-FR" dirty="0" smtClean="0"/>
          </a:p>
          <a:p>
            <a:pPr>
              <a:buFontTx/>
              <a:buNone/>
            </a:pPr>
            <a:endParaRPr lang="fr-FR" dirty="0" smtClean="0"/>
          </a:p>
          <a:p>
            <a:pPr>
              <a:buFontTx/>
              <a:buNone/>
            </a:pPr>
            <a:endParaRPr lang="fr-FR" dirty="0" smtClean="0"/>
          </a:p>
          <a:p>
            <a:pPr lvl="1">
              <a:buFontTx/>
              <a:buNone/>
            </a:pPr>
            <a:endParaRPr lang="fr-FR" dirty="0" smtClean="0"/>
          </a:p>
          <a:p>
            <a:pPr>
              <a:buFontTx/>
              <a:buNone/>
            </a:pPr>
            <a:endParaRPr lang="fr-FR" dirty="0" smtClean="0"/>
          </a:p>
        </p:txBody>
      </p:sp>
      <p:grpSp>
        <p:nvGrpSpPr>
          <p:cNvPr id="3" name="Grouper 27"/>
          <p:cNvGrpSpPr/>
          <p:nvPr/>
        </p:nvGrpSpPr>
        <p:grpSpPr>
          <a:xfrm>
            <a:off x="100013" y="1562928"/>
            <a:ext cx="5280024" cy="4113971"/>
            <a:chOff x="100013" y="1562928"/>
            <a:chExt cx="5280024" cy="4113971"/>
          </a:xfrm>
        </p:grpSpPr>
        <p:grpSp>
          <p:nvGrpSpPr>
            <p:cNvPr id="4" name="Grouper 23"/>
            <p:cNvGrpSpPr/>
            <p:nvPr/>
          </p:nvGrpSpPr>
          <p:grpSpPr>
            <a:xfrm>
              <a:off x="2862262" y="3789361"/>
              <a:ext cx="2517775" cy="1887538"/>
              <a:chOff x="3044825" y="3678238"/>
              <a:chExt cx="2517775" cy="1876425"/>
            </a:xfrm>
          </p:grpSpPr>
          <p:pic>
            <p:nvPicPr>
              <p:cNvPr id="58370" name="Image 13" descr="services_barrel_2d.jpg"/>
              <p:cNvPicPr>
                <a:picLocks noChangeAspect="1"/>
              </p:cNvPicPr>
              <p:nvPr/>
            </p:nvPicPr>
            <p:blipFill>
              <a:blip r:embed="rId3"/>
              <a:srcRect/>
              <a:stretch>
                <a:fillRect/>
              </a:stretch>
            </p:blipFill>
            <p:spPr bwMode="auto">
              <a:xfrm>
                <a:off x="3044825" y="3678238"/>
                <a:ext cx="2517775" cy="1876425"/>
              </a:xfrm>
              <a:prstGeom prst="rect">
                <a:avLst/>
              </a:prstGeom>
              <a:noFill/>
              <a:ln w="9525">
                <a:noFill/>
                <a:miter lim="800000"/>
                <a:headEnd/>
                <a:tailEnd/>
              </a:ln>
            </p:spPr>
          </p:pic>
          <p:sp>
            <p:nvSpPr>
              <p:cNvPr id="58374" name="Line 12"/>
              <p:cNvSpPr>
                <a:spLocks noChangeShapeType="1"/>
              </p:cNvSpPr>
              <p:nvPr/>
            </p:nvSpPr>
            <p:spPr bwMode="auto">
              <a:xfrm flipH="1" flipV="1">
                <a:off x="3419475" y="4354513"/>
                <a:ext cx="19050" cy="419100"/>
              </a:xfrm>
              <a:prstGeom prst="line">
                <a:avLst/>
              </a:prstGeom>
              <a:noFill/>
              <a:ln w="9525">
                <a:solidFill>
                  <a:schemeClr val="tx1"/>
                </a:solidFill>
                <a:round/>
                <a:headEnd type="triangle" w="med" len="med"/>
                <a:tailEnd type="triangle" w="med" len="med"/>
              </a:ln>
            </p:spPr>
            <p:txBody>
              <a:bodyPr>
                <a:prstTxWarp prst="textNoShape">
                  <a:avLst/>
                </a:prstTxWarp>
              </a:bodyPr>
              <a:lstStyle/>
              <a:p>
                <a:endParaRPr lang="en-GB"/>
              </a:p>
            </p:txBody>
          </p:sp>
          <p:sp>
            <p:nvSpPr>
              <p:cNvPr id="58375" name="Text Box 15"/>
              <p:cNvSpPr txBox="1">
                <a:spLocks noChangeArrowheads="1"/>
              </p:cNvSpPr>
              <p:nvPr/>
            </p:nvSpPr>
            <p:spPr bwMode="auto">
              <a:xfrm>
                <a:off x="3154363" y="4406900"/>
                <a:ext cx="762000" cy="366713"/>
              </a:xfrm>
              <a:prstGeom prst="rect">
                <a:avLst/>
              </a:prstGeom>
              <a:noFill/>
              <a:ln w="9525">
                <a:noFill/>
                <a:miter lim="800000"/>
                <a:headEnd/>
                <a:tailEnd/>
              </a:ln>
            </p:spPr>
            <p:txBody>
              <a:bodyPr>
                <a:prstTxWarp prst="textNoShape">
                  <a:avLst/>
                </a:prstTxWarp>
                <a:spAutoFit/>
              </a:bodyPr>
              <a:lstStyle/>
              <a:p>
                <a:pPr>
                  <a:spcBef>
                    <a:spcPct val="50000"/>
                  </a:spcBef>
                </a:pPr>
                <a:r>
                  <a:rPr lang="fr-FR" dirty="0"/>
                  <a:t>47 </a:t>
                </a:r>
              </a:p>
            </p:txBody>
          </p:sp>
          <p:sp>
            <p:nvSpPr>
              <p:cNvPr id="58376" name="Line 16"/>
              <p:cNvSpPr>
                <a:spLocks noChangeShapeType="1"/>
              </p:cNvSpPr>
              <p:nvPr/>
            </p:nvSpPr>
            <p:spPr bwMode="auto">
              <a:xfrm>
                <a:off x="3471863" y="4941888"/>
                <a:ext cx="1295400" cy="28575"/>
              </a:xfrm>
              <a:prstGeom prst="line">
                <a:avLst/>
              </a:prstGeom>
              <a:noFill/>
              <a:ln w="12700">
                <a:solidFill>
                  <a:schemeClr val="tx1"/>
                </a:solidFill>
                <a:round/>
                <a:headEnd type="triangle" w="med" len="med"/>
                <a:tailEnd type="triangle" w="med" len="med"/>
              </a:ln>
            </p:spPr>
            <p:txBody>
              <a:bodyPr>
                <a:prstTxWarp prst="textNoShape">
                  <a:avLst/>
                </a:prstTxWarp>
              </a:bodyPr>
              <a:lstStyle/>
              <a:p>
                <a:endParaRPr lang="en-GB"/>
              </a:p>
            </p:txBody>
          </p:sp>
          <p:sp>
            <p:nvSpPr>
              <p:cNvPr id="58377" name="Text Box 18"/>
              <p:cNvSpPr txBox="1">
                <a:spLocks noChangeArrowheads="1"/>
              </p:cNvSpPr>
              <p:nvPr/>
            </p:nvSpPr>
            <p:spPr bwMode="auto">
              <a:xfrm>
                <a:off x="3738563" y="5070475"/>
                <a:ext cx="762000" cy="366713"/>
              </a:xfrm>
              <a:prstGeom prst="rect">
                <a:avLst/>
              </a:prstGeom>
              <a:noFill/>
              <a:ln w="9525">
                <a:noFill/>
                <a:miter lim="800000"/>
                <a:headEnd/>
                <a:tailEnd/>
              </a:ln>
            </p:spPr>
            <p:txBody>
              <a:bodyPr>
                <a:prstTxWarp prst="textNoShape">
                  <a:avLst/>
                </a:prstTxWarp>
                <a:spAutoFit/>
              </a:bodyPr>
              <a:lstStyle/>
              <a:p>
                <a:pPr>
                  <a:spcBef>
                    <a:spcPct val="50000"/>
                  </a:spcBef>
                </a:pPr>
                <a:r>
                  <a:rPr lang="fr-FR" dirty="0"/>
                  <a:t>168 </a:t>
                </a:r>
              </a:p>
            </p:txBody>
          </p:sp>
        </p:grpSp>
        <p:pic>
          <p:nvPicPr>
            <p:cNvPr id="58378" name="Image 15" descr="services_barrel.jpg"/>
            <p:cNvPicPr>
              <a:picLocks noChangeAspect="1"/>
            </p:cNvPicPr>
            <p:nvPr/>
          </p:nvPicPr>
          <p:blipFill>
            <a:blip r:embed="rId4"/>
            <a:srcRect/>
            <a:stretch>
              <a:fillRect/>
            </a:stretch>
          </p:blipFill>
          <p:spPr bwMode="auto">
            <a:xfrm>
              <a:off x="100013" y="3789361"/>
              <a:ext cx="2695575" cy="1887538"/>
            </a:xfrm>
            <a:prstGeom prst="rect">
              <a:avLst/>
            </a:prstGeom>
            <a:noFill/>
            <a:ln w="9525">
              <a:noFill/>
              <a:miter lim="800000"/>
              <a:headEnd/>
              <a:tailEnd/>
            </a:ln>
          </p:spPr>
        </p:pic>
        <p:grpSp>
          <p:nvGrpSpPr>
            <p:cNvPr id="5" name="Grouper 22"/>
            <p:cNvGrpSpPr/>
            <p:nvPr/>
          </p:nvGrpSpPr>
          <p:grpSpPr>
            <a:xfrm>
              <a:off x="2862262" y="1562928"/>
              <a:ext cx="2517775" cy="2014537"/>
              <a:chOff x="2980473" y="762000"/>
              <a:chExt cx="2582127" cy="2514600"/>
            </a:xfrm>
          </p:grpSpPr>
          <p:pic>
            <p:nvPicPr>
              <p:cNvPr id="58379" name="Image 13" descr="roue-2d.jpg"/>
              <p:cNvPicPr>
                <a:picLocks noChangeAspect="1"/>
              </p:cNvPicPr>
              <p:nvPr/>
            </p:nvPicPr>
            <p:blipFill>
              <a:blip r:embed="rId5"/>
              <a:srcRect l="19521" t="4044" r="14519" b="2628"/>
              <a:stretch>
                <a:fillRect/>
              </a:stretch>
            </p:blipFill>
            <p:spPr bwMode="auto">
              <a:xfrm>
                <a:off x="2980473" y="762000"/>
                <a:ext cx="2582127" cy="2514600"/>
              </a:xfrm>
              <a:prstGeom prst="rect">
                <a:avLst/>
              </a:prstGeom>
              <a:noFill/>
              <a:ln w="9525">
                <a:noFill/>
                <a:miter lim="800000"/>
                <a:headEnd/>
                <a:tailEnd/>
              </a:ln>
            </p:spPr>
          </p:pic>
          <p:sp>
            <p:nvSpPr>
              <p:cNvPr id="2" name="Ellipse 1"/>
              <p:cNvSpPr/>
              <p:nvPr/>
            </p:nvSpPr>
            <p:spPr>
              <a:xfrm>
                <a:off x="4035425" y="792163"/>
                <a:ext cx="149225" cy="65087"/>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solidFill>
                    <a:srgbClr val="FF0000"/>
                  </a:solidFill>
                </a:endParaRPr>
              </a:p>
            </p:txBody>
          </p:sp>
          <p:sp>
            <p:nvSpPr>
              <p:cNvPr id="16" name="Ellipse 15"/>
              <p:cNvSpPr/>
              <p:nvPr/>
            </p:nvSpPr>
            <p:spPr>
              <a:xfrm>
                <a:off x="4911725" y="1009650"/>
                <a:ext cx="149225" cy="65088"/>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solidFill>
                    <a:srgbClr val="FF0000"/>
                  </a:solidFill>
                </a:endParaRPr>
              </a:p>
            </p:txBody>
          </p:sp>
          <p:sp>
            <p:nvSpPr>
              <p:cNvPr id="17" name="Ellipse 16"/>
              <p:cNvSpPr/>
              <p:nvPr/>
            </p:nvSpPr>
            <p:spPr>
              <a:xfrm>
                <a:off x="5392738" y="1882775"/>
                <a:ext cx="149225" cy="635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solidFill>
                    <a:srgbClr val="FF0000"/>
                  </a:solidFill>
                </a:endParaRPr>
              </a:p>
            </p:txBody>
          </p:sp>
          <p:sp>
            <p:nvSpPr>
              <p:cNvPr id="18" name="Ellipse 17"/>
              <p:cNvSpPr/>
              <p:nvPr/>
            </p:nvSpPr>
            <p:spPr>
              <a:xfrm>
                <a:off x="5124450" y="2767013"/>
                <a:ext cx="149225" cy="635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solidFill>
                    <a:srgbClr val="FF0000"/>
                  </a:solidFill>
                </a:endParaRPr>
              </a:p>
            </p:txBody>
          </p:sp>
          <p:sp>
            <p:nvSpPr>
              <p:cNvPr id="19" name="Ellipse 18"/>
              <p:cNvSpPr/>
              <p:nvPr/>
            </p:nvSpPr>
            <p:spPr>
              <a:xfrm>
                <a:off x="4318000" y="3209925"/>
                <a:ext cx="149225" cy="65088"/>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solidFill>
                    <a:srgbClr val="FF0000"/>
                  </a:solidFill>
                </a:endParaRPr>
              </a:p>
            </p:txBody>
          </p:sp>
          <p:sp>
            <p:nvSpPr>
              <p:cNvPr id="20" name="Ellipse 19"/>
              <p:cNvSpPr/>
              <p:nvPr/>
            </p:nvSpPr>
            <p:spPr>
              <a:xfrm>
                <a:off x="3460750" y="2965450"/>
                <a:ext cx="149225" cy="65088"/>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solidFill>
                    <a:srgbClr val="FF0000"/>
                  </a:solidFill>
                </a:endParaRPr>
              </a:p>
            </p:txBody>
          </p:sp>
          <p:sp>
            <p:nvSpPr>
              <p:cNvPr id="21" name="Ellipse 20"/>
              <p:cNvSpPr/>
              <p:nvPr/>
            </p:nvSpPr>
            <p:spPr>
              <a:xfrm>
                <a:off x="3014663" y="2128838"/>
                <a:ext cx="149225" cy="635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solidFill>
                    <a:srgbClr val="FF0000"/>
                  </a:solidFill>
                </a:endParaRPr>
              </a:p>
            </p:txBody>
          </p:sp>
          <p:sp>
            <p:nvSpPr>
              <p:cNvPr id="22" name="Ellipse 21"/>
              <p:cNvSpPr/>
              <p:nvPr/>
            </p:nvSpPr>
            <p:spPr>
              <a:xfrm>
                <a:off x="3221038" y="1257300"/>
                <a:ext cx="149225" cy="65088"/>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solidFill>
                    <a:srgbClr val="FF0000"/>
                  </a:solidFill>
                </a:endParaRPr>
              </a:p>
            </p:txBody>
          </p:sp>
        </p:grpSp>
        <p:pic>
          <p:nvPicPr>
            <p:cNvPr id="58388" name="Image 22" descr="services_endcap.jpg"/>
            <p:cNvPicPr>
              <a:picLocks noChangeAspect="1"/>
            </p:cNvPicPr>
            <p:nvPr/>
          </p:nvPicPr>
          <p:blipFill>
            <a:blip r:embed="rId6"/>
            <a:srcRect/>
            <a:stretch>
              <a:fillRect/>
            </a:stretch>
          </p:blipFill>
          <p:spPr bwMode="auto">
            <a:xfrm>
              <a:off x="157163" y="1562928"/>
              <a:ext cx="2638425" cy="2014537"/>
            </a:xfrm>
            <a:prstGeom prst="rect">
              <a:avLst/>
            </a:prstGeom>
            <a:noFill/>
            <a:ln w="9525">
              <a:noFill/>
              <a:miter lim="800000"/>
              <a:headEnd/>
              <a:tailEnd/>
            </a:ln>
          </p:spPr>
        </p:pic>
      </p:grpSp>
      <p:pic>
        <p:nvPicPr>
          <p:cNvPr id="26" name="Picture 2"/>
          <p:cNvPicPr>
            <a:picLocks noChangeAspect="1" noChangeArrowheads="1"/>
          </p:cNvPicPr>
          <p:nvPr/>
        </p:nvPicPr>
        <p:blipFill>
          <a:blip r:embed="rId7"/>
          <a:srcRect/>
          <a:stretch>
            <a:fillRect/>
          </a:stretch>
        </p:blipFill>
        <p:spPr bwMode="auto">
          <a:xfrm>
            <a:off x="5638800" y="1524000"/>
            <a:ext cx="3398838" cy="4041451"/>
          </a:xfrm>
          <a:prstGeom prst="rect">
            <a:avLst/>
          </a:prstGeom>
          <a:noFill/>
          <a:ln w="9525">
            <a:noFill/>
            <a:miter lim="800000"/>
            <a:headEnd/>
            <a:tailEnd/>
          </a:ln>
        </p:spPr>
      </p:pic>
      <p:sp>
        <p:nvSpPr>
          <p:cNvPr id="27" name="Rectangle 26"/>
          <p:cNvSpPr/>
          <p:nvPr/>
        </p:nvSpPr>
        <p:spPr>
          <a:xfrm>
            <a:off x="5098313" y="5676899"/>
            <a:ext cx="4572000" cy="982833"/>
          </a:xfrm>
          <a:prstGeom prst="rect">
            <a:avLst/>
          </a:prstGeom>
        </p:spPr>
        <p:txBody>
          <a:bodyPr>
            <a:spAutoFit/>
          </a:bodyPr>
          <a:lstStyle/>
          <a:p>
            <a:pPr lvl="1" fontAlgn="auto">
              <a:lnSpc>
                <a:spcPct val="90000"/>
              </a:lnSpc>
              <a:spcAft>
                <a:spcPts val="0"/>
              </a:spcAft>
              <a:defRPr/>
            </a:pPr>
            <a:r>
              <a:rPr lang="en-US" sz="1600" b="1" dirty="0" smtClean="0">
                <a:solidFill>
                  <a:srgbClr val="000000"/>
                </a:solidFill>
                <a:latin typeface="Verdana"/>
                <a:cs typeface="Verdana"/>
              </a:rPr>
              <a:t>Mono-</a:t>
            </a:r>
            <a:r>
              <a:rPr lang="en-US" sz="1600" b="1" dirty="0" err="1" smtClean="0">
                <a:solidFill>
                  <a:srgbClr val="000000"/>
                </a:solidFill>
                <a:latin typeface="Verdana"/>
                <a:cs typeface="Verdana"/>
              </a:rPr>
              <a:t>phasic</a:t>
            </a:r>
            <a:r>
              <a:rPr lang="en-US" sz="1600" b="1" dirty="0" smtClean="0">
                <a:solidFill>
                  <a:srgbClr val="000000"/>
                </a:solidFill>
                <a:latin typeface="Verdana"/>
                <a:cs typeface="Verdana"/>
              </a:rPr>
              <a:t> gas</a:t>
            </a:r>
            <a:r>
              <a:rPr lang="en-US" sz="1600" dirty="0" smtClean="0">
                <a:solidFill>
                  <a:srgbClr val="000000"/>
                </a:solidFill>
                <a:latin typeface="Verdana"/>
                <a:cs typeface="Verdana"/>
              </a:rPr>
              <a:t> like C6F14 : limited effect in case of leak, good quality/price ratio, adapted to low heat extract, simple to use </a:t>
            </a:r>
            <a:endParaRPr lang="en-US" sz="1600" dirty="0">
              <a:solidFill>
                <a:srgbClr val="000000"/>
              </a:solidFill>
              <a:latin typeface="Verdana"/>
              <a:cs typeface="Verdana"/>
            </a:endParaRPr>
          </a:p>
        </p:txBody>
      </p:sp>
      <p:sp>
        <p:nvSpPr>
          <p:cNvPr id="30" name="ZoneTexte 29"/>
          <p:cNvSpPr txBox="1"/>
          <p:nvPr/>
        </p:nvSpPr>
        <p:spPr>
          <a:xfrm>
            <a:off x="124355" y="914400"/>
            <a:ext cx="5057245" cy="584776"/>
          </a:xfrm>
          <a:prstGeom prst="rect">
            <a:avLst/>
          </a:prstGeom>
          <a:noFill/>
        </p:spPr>
        <p:txBody>
          <a:bodyPr wrap="square" rtlCol="0">
            <a:spAutoFit/>
          </a:bodyPr>
          <a:lstStyle/>
          <a:p>
            <a:r>
              <a:rPr lang="en-GB" sz="1600" dirty="0" smtClean="0">
                <a:solidFill>
                  <a:srgbClr val="000000"/>
                </a:solidFill>
                <a:latin typeface="Verdana"/>
                <a:cs typeface="Verdana"/>
              </a:rPr>
              <a:t>Services were studied in detail to provide a realistic model for the ILC DBD</a:t>
            </a:r>
            <a:endParaRPr lang="en-GB" sz="1600" dirty="0">
              <a:solidFill>
                <a:srgbClr val="000000"/>
              </a:solidFill>
              <a:latin typeface="Verdana"/>
              <a:cs typeface="Verdana"/>
            </a:endParaRPr>
          </a:p>
        </p:txBody>
      </p:sp>
      <p:sp>
        <p:nvSpPr>
          <p:cNvPr id="31" name="ZoneTexte 30"/>
          <p:cNvSpPr txBox="1"/>
          <p:nvPr/>
        </p:nvSpPr>
        <p:spPr>
          <a:xfrm>
            <a:off x="5715000" y="685800"/>
            <a:ext cx="2943225" cy="830997"/>
          </a:xfrm>
          <a:prstGeom prst="rect">
            <a:avLst/>
          </a:prstGeom>
          <a:noFill/>
        </p:spPr>
        <p:txBody>
          <a:bodyPr wrap="square" rtlCol="0">
            <a:spAutoFit/>
          </a:bodyPr>
          <a:lstStyle/>
          <a:p>
            <a:r>
              <a:rPr lang="en-GB" sz="1600" dirty="0" smtClean="0">
                <a:latin typeface="Verdana"/>
                <a:cs typeface="Verdana"/>
              </a:rPr>
              <a:t>Few cooling scenarios were studied and compared with each other</a:t>
            </a:r>
            <a:endParaRPr lang="en-GB" sz="1600" dirty="0">
              <a:latin typeface="Verdana"/>
              <a:cs typeface="Verdana"/>
            </a:endParaRPr>
          </a:p>
        </p:txBody>
      </p:sp>
      <p:sp>
        <p:nvSpPr>
          <p:cNvPr id="33" name="Titre 1"/>
          <p:cNvSpPr txBox="1">
            <a:spLocks/>
          </p:cNvSpPr>
          <p:nvPr/>
        </p:nvSpPr>
        <p:spPr>
          <a:xfrm>
            <a:off x="98424" y="0"/>
            <a:ext cx="6073776" cy="609601"/>
          </a:xfrm>
          <a:prstGeom prst="rect">
            <a:avLst/>
          </a:prstGeom>
        </p:spPr>
        <p:txBody>
          <a:bodyPr vert="horz" lIns="91440" tIns="45720" rIns="91440" bIns="45720" rtlCol="0"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GB" sz="2000" b="1" i="0" u="none" strike="noStrike" kern="1200" cap="none" spc="0" normalizeH="0" baseline="0" noProof="0" smtClean="0">
                <a:ln>
                  <a:noFill/>
                </a:ln>
                <a:solidFill>
                  <a:schemeClr val="tx1"/>
                </a:solidFill>
                <a:effectLst/>
                <a:uLnTx/>
                <a:uFillTx/>
                <a:latin typeface="Verdana"/>
                <a:ea typeface="+mj-ea"/>
                <a:cs typeface="Verdana"/>
              </a:rPr>
              <a:t>Mechanical, integration, service  studies</a:t>
            </a:r>
            <a:endParaRPr kumimoji="0" lang="en-GB" sz="2000" b="1" i="0" u="none" strike="noStrike" kern="1200" cap="none" spc="0" normalizeH="0" baseline="0" noProof="0" dirty="0">
              <a:ln>
                <a:noFill/>
              </a:ln>
              <a:solidFill>
                <a:schemeClr val="tx1"/>
              </a:solidFill>
              <a:effectLst/>
              <a:uLnTx/>
              <a:uFillTx/>
              <a:latin typeface="Verdana"/>
              <a:ea typeface="+mj-ea"/>
              <a:cs typeface="Verdana"/>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986" name="ZoneTexte 4"/>
          <p:cNvSpPr txBox="1">
            <a:spLocks noChangeArrowheads="1"/>
          </p:cNvSpPr>
          <p:nvPr/>
        </p:nvSpPr>
        <p:spPr bwMode="auto">
          <a:xfrm>
            <a:off x="381000" y="1218485"/>
            <a:ext cx="8915400" cy="4801315"/>
          </a:xfrm>
          <a:prstGeom prst="rect">
            <a:avLst/>
          </a:prstGeom>
          <a:noFill/>
          <a:ln w="9525">
            <a:noFill/>
            <a:miter lim="800000"/>
            <a:headEnd/>
            <a:tailEnd/>
          </a:ln>
        </p:spPr>
        <p:txBody>
          <a:bodyPr wrap="square">
            <a:prstTxWarp prst="textNoShape">
              <a:avLst/>
            </a:prstTxWarp>
            <a:spAutoFit/>
          </a:bodyPr>
          <a:lstStyle/>
          <a:p>
            <a:endParaRPr lang="en-US" dirty="0" smtClean="0">
              <a:solidFill>
                <a:srgbClr val="000000"/>
              </a:solidFill>
            </a:endParaRPr>
          </a:p>
          <a:p>
            <a:pPr>
              <a:buFontTx/>
              <a:buChar char="-"/>
            </a:pPr>
            <a:r>
              <a:rPr lang="en-US" dirty="0" smtClean="0">
                <a:solidFill>
                  <a:srgbClr val="000000"/>
                </a:solidFill>
              </a:rPr>
              <a:t>Improve </a:t>
            </a:r>
            <a:r>
              <a:rPr lang="en-US" dirty="0">
                <a:solidFill>
                  <a:srgbClr val="000000"/>
                </a:solidFill>
              </a:rPr>
              <a:t>on the energy reconstruction using new </a:t>
            </a:r>
            <a:r>
              <a:rPr lang="en-US" dirty="0" smtClean="0">
                <a:solidFill>
                  <a:srgbClr val="000000"/>
                </a:solidFill>
              </a:rPr>
              <a:t>techniques;</a:t>
            </a:r>
          </a:p>
          <a:p>
            <a:r>
              <a:rPr lang="en-US" dirty="0" smtClean="0">
                <a:solidFill>
                  <a:srgbClr val="000000"/>
                </a:solidFill>
              </a:rPr>
              <a:t>-Improve on simulation (digitizer) and compare </a:t>
            </a:r>
            <a:r>
              <a:rPr lang="en-US" dirty="0" err="1" smtClean="0">
                <a:solidFill>
                  <a:srgbClr val="000000"/>
                </a:solidFill>
              </a:rPr>
              <a:t>hadronic</a:t>
            </a:r>
            <a:r>
              <a:rPr lang="en-US" dirty="0" smtClean="0">
                <a:solidFill>
                  <a:srgbClr val="000000"/>
                </a:solidFill>
              </a:rPr>
              <a:t> shower models to data;</a:t>
            </a:r>
          </a:p>
          <a:p>
            <a:pPr>
              <a:buFontTx/>
              <a:buChar char="-"/>
            </a:pPr>
            <a:r>
              <a:rPr lang="en-US" dirty="0" smtClean="0">
                <a:solidFill>
                  <a:srgbClr val="000000"/>
                </a:solidFill>
              </a:rPr>
              <a:t>Develop PFA techniques to be used to separate close-by </a:t>
            </a:r>
            <a:r>
              <a:rPr lang="en-US" dirty="0" err="1" smtClean="0">
                <a:solidFill>
                  <a:srgbClr val="000000"/>
                </a:solidFill>
              </a:rPr>
              <a:t>hadronic</a:t>
            </a:r>
            <a:r>
              <a:rPr lang="en-US" dirty="0" smtClean="0">
                <a:solidFill>
                  <a:srgbClr val="000000"/>
                </a:solidFill>
              </a:rPr>
              <a:t> showers;</a:t>
            </a:r>
          </a:p>
          <a:p>
            <a:pPr>
              <a:buFontTx/>
              <a:buChar char="-"/>
            </a:pPr>
            <a:r>
              <a:rPr lang="en-US" dirty="0" smtClean="0">
                <a:solidFill>
                  <a:srgbClr val="000000"/>
                </a:solidFill>
              </a:rPr>
              <a:t>Perform combined  TB </a:t>
            </a:r>
            <a:r>
              <a:rPr lang="en-US" dirty="0" smtClean="0">
                <a:solidFill>
                  <a:srgbClr val="000000"/>
                </a:solidFill>
              </a:rPr>
              <a:t>(</a:t>
            </a:r>
            <a:r>
              <a:rPr lang="en-US" dirty="0" smtClean="0">
                <a:solidFill>
                  <a:srgbClr val="000000"/>
                </a:solidFill>
              </a:rPr>
              <a:t>…</a:t>
            </a:r>
            <a:r>
              <a:rPr lang="en-US" dirty="0" smtClean="0">
                <a:solidFill>
                  <a:srgbClr val="000000"/>
                </a:solidFill>
              </a:rPr>
              <a:t>+</a:t>
            </a:r>
            <a:r>
              <a:rPr lang="en-US" dirty="0" smtClean="0">
                <a:solidFill>
                  <a:srgbClr val="000000"/>
                </a:solidFill>
              </a:rPr>
              <a:t>ECAL+SDHCAL+…); </a:t>
            </a:r>
          </a:p>
          <a:p>
            <a:r>
              <a:rPr lang="en-US" dirty="0" smtClean="0">
                <a:solidFill>
                  <a:srgbClr val="000000"/>
                </a:solidFill>
              </a:rPr>
              <a:t>---------   ----   ------</a:t>
            </a:r>
          </a:p>
          <a:p>
            <a:endParaRPr lang="en-US" dirty="0" smtClean="0">
              <a:solidFill>
                <a:srgbClr val="000000"/>
              </a:solidFill>
            </a:endParaRPr>
          </a:p>
          <a:p>
            <a:pPr>
              <a:buFontTx/>
              <a:buChar char="-"/>
            </a:pPr>
            <a:r>
              <a:rPr lang="en-US" dirty="0" smtClean="0">
                <a:solidFill>
                  <a:srgbClr val="000000"/>
                </a:solidFill>
              </a:rPr>
              <a:t>Build </a:t>
            </a:r>
            <a:r>
              <a:rPr lang="en-US" dirty="0">
                <a:solidFill>
                  <a:srgbClr val="000000"/>
                </a:solidFill>
              </a:rPr>
              <a:t>few very large GRPC detectors (2-3 m2) :</a:t>
            </a:r>
            <a:r>
              <a:rPr lang="en-US" dirty="0" smtClean="0">
                <a:solidFill>
                  <a:srgbClr val="000000"/>
                </a:solidFill>
              </a:rPr>
              <a:t> gas circulation </a:t>
            </a:r>
            <a:r>
              <a:rPr lang="en-US" dirty="0">
                <a:solidFill>
                  <a:srgbClr val="000000"/>
                </a:solidFill>
              </a:rPr>
              <a:t>system, thickness</a:t>
            </a:r>
            <a:r>
              <a:rPr lang="en-US" dirty="0" smtClean="0">
                <a:solidFill>
                  <a:srgbClr val="000000"/>
                </a:solidFill>
              </a:rPr>
              <a:t>…;</a:t>
            </a:r>
            <a:endParaRPr lang="en-US" b="1" dirty="0" smtClean="0">
              <a:solidFill>
                <a:srgbClr val="000000"/>
              </a:solidFill>
            </a:endParaRPr>
          </a:p>
          <a:p>
            <a:pPr>
              <a:buFontTx/>
              <a:buChar char="-"/>
            </a:pPr>
            <a:endParaRPr lang="en-US" dirty="0" smtClean="0">
              <a:solidFill>
                <a:srgbClr val="000000"/>
              </a:solidFill>
            </a:endParaRPr>
          </a:p>
          <a:p>
            <a:pPr>
              <a:buFontTx/>
              <a:buChar char="-"/>
            </a:pPr>
            <a:r>
              <a:rPr lang="en-US" dirty="0" smtClean="0">
                <a:solidFill>
                  <a:srgbClr val="000000"/>
                </a:solidFill>
              </a:rPr>
              <a:t>Test the new version of electronics </a:t>
            </a:r>
            <a:r>
              <a:rPr lang="en-US" dirty="0">
                <a:solidFill>
                  <a:srgbClr val="000000"/>
                </a:solidFill>
              </a:rPr>
              <a:t>(I2C,</a:t>
            </a:r>
            <a:r>
              <a:rPr lang="en-US" dirty="0" smtClean="0">
                <a:solidFill>
                  <a:srgbClr val="000000"/>
                </a:solidFill>
              </a:rPr>
              <a:t> .</a:t>
            </a:r>
            <a:r>
              <a:rPr lang="en-US" dirty="0">
                <a:solidFill>
                  <a:srgbClr val="000000"/>
                </a:solidFill>
              </a:rPr>
              <a:t>.</a:t>
            </a:r>
            <a:r>
              <a:rPr lang="en-US" dirty="0" smtClean="0">
                <a:solidFill>
                  <a:srgbClr val="000000"/>
                </a:solidFill>
              </a:rPr>
              <a:t>) ;</a:t>
            </a:r>
          </a:p>
          <a:p>
            <a:pPr>
              <a:buFontTx/>
              <a:buChar char="-"/>
            </a:pPr>
            <a:r>
              <a:rPr lang="en-US" dirty="0" smtClean="0">
                <a:solidFill>
                  <a:srgbClr val="000000"/>
                </a:solidFill>
              </a:rPr>
              <a:t>Adapt  the ASU architecture to </a:t>
            </a:r>
            <a:r>
              <a:rPr lang="en-US" dirty="0">
                <a:solidFill>
                  <a:srgbClr val="000000"/>
                </a:solidFill>
              </a:rPr>
              <a:t>read the large GRPC (up to 3 m</a:t>
            </a:r>
            <a:r>
              <a:rPr lang="en-US" baseline="30000" dirty="0">
                <a:solidFill>
                  <a:srgbClr val="000000"/>
                </a:solidFill>
              </a:rPr>
              <a:t>2</a:t>
            </a:r>
            <a:r>
              <a:rPr lang="en-US" dirty="0" smtClean="0">
                <a:solidFill>
                  <a:srgbClr val="000000"/>
                </a:solidFill>
              </a:rPr>
              <a:t>);</a:t>
            </a:r>
          </a:p>
          <a:p>
            <a:pPr>
              <a:buFontTx/>
              <a:buChar char="-"/>
            </a:pPr>
            <a:r>
              <a:rPr lang="en-US" dirty="0" smtClean="0">
                <a:solidFill>
                  <a:srgbClr val="000000"/>
                </a:solidFill>
              </a:rPr>
              <a:t>Develop </a:t>
            </a:r>
            <a:r>
              <a:rPr lang="en-US" dirty="0">
                <a:solidFill>
                  <a:srgbClr val="000000"/>
                </a:solidFill>
              </a:rPr>
              <a:t>a new DIF </a:t>
            </a:r>
            <a:r>
              <a:rPr lang="en-US" dirty="0" smtClean="0">
                <a:solidFill>
                  <a:srgbClr val="000000"/>
                </a:solidFill>
              </a:rPr>
              <a:t>(low </a:t>
            </a:r>
            <a:r>
              <a:rPr lang="en-US" dirty="0">
                <a:solidFill>
                  <a:srgbClr val="000000"/>
                </a:solidFill>
              </a:rPr>
              <a:t>consumption, reduced size, </a:t>
            </a:r>
            <a:r>
              <a:rPr lang="en-US" dirty="0" smtClean="0">
                <a:solidFill>
                  <a:srgbClr val="000000"/>
                </a:solidFill>
              </a:rPr>
              <a:t>new </a:t>
            </a:r>
            <a:r>
              <a:rPr lang="en-US" dirty="0">
                <a:solidFill>
                  <a:srgbClr val="000000"/>
                </a:solidFill>
              </a:rPr>
              <a:t>functionalities</a:t>
            </a:r>
            <a:r>
              <a:rPr lang="en-US" dirty="0" smtClean="0">
                <a:solidFill>
                  <a:srgbClr val="000000"/>
                </a:solidFill>
              </a:rPr>
              <a:t>);</a:t>
            </a:r>
          </a:p>
          <a:p>
            <a:pPr>
              <a:buFontTx/>
              <a:buChar char="-"/>
            </a:pPr>
            <a:r>
              <a:rPr lang="en-US" dirty="0" smtClean="0">
                <a:solidFill>
                  <a:srgbClr val="000000"/>
                </a:solidFill>
              </a:rPr>
              <a:t>Build </a:t>
            </a:r>
            <a:r>
              <a:rPr lang="en-US" dirty="0">
                <a:solidFill>
                  <a:srgbClr val="000000"/>
                </a:solidFill>
              </a:rPr>
              <a:t>a small mechanical prototype to host the few large </a:t>
            </a:r>
            <a:r>
              <a:rPr lang="en-US" dirty="0" smtClean="0">
                <a:solidFill>
                  <a:srgbClr val="000000"/>
                </a:solidFill>
              </a:rPr>
              <a:t>chambers and test it.</a:t>
            </a:r>
          </a:p>
          <a:p>
            <a:pPr>
              <a:buFontTx/>
              <a:buChar char="-"/>
            </a:pPr>
            <a:endParaRPr lang="en-US" dirty="0" smtClean="0">
              <a:solidFill>
                <a:srgbClr val="000000"/>
              </a:solidFill>
            </a:endParaRPr>
          </a:p>
          <a:p>
            <a:endParaRPr lang="en-US" dirty="0" smtClean="0">
              <a:solidFill>
                <a:srgbClr val="000000"/>
              </a:solidFill>
            </a:endParaRPr>
          </a:p>
          <a:p>
            <a:r>
              <a:rPr lang="en-US" dirty="0">
                <a:solidFill>
                  <a:srgbClr val="000000"/>
                </a:solidFill>
              </a:rPr>
              <a:t>  </a:t>
            </a:r>
          </a:p>
          <a:p>
            <a:endParaRPr lang="en-US" dirty="0"/>
          </a:p>
        </p:txBody>
      </p:sp>
      <p:sp>
        <p:nvSpPr>
          <p:cNvPr id="41987" name="ZoneTexte 2"/>
          <p:cNvSpPr txBox="1">
            <a:spLocks noChangeArrowheads="1"/>
          </p:cNvSpPr>
          <p:nvPr/>
        </p:nvSpPr>
        <p:spPr bwMode="auto">
          <a:xfrm>
            <a:off x="685800" y="228600"/>
            <a:ext cx="6629400" cy="461962"/>
          </a:xfrm>
          <a:prstGeom prst="rect">
            <a:avLst/>
          </a:prstGeom>
          <a:noFill/>
          <a:ln w="9525">
            <a:noFill/>
            <a:miter lim="800000"/>
            <a:headEnd/>
            <a:tailEnd/>
          </a:ln>
        </p:spPr>
        <p:txBody>
          <a:bodyPr>
            <a:prstTxWarp prst="textNoShape">
              <a:avLst/>
            </a:prstTxWarp>
            <a:spAutoFit/>
          </a:bodyPr>
          <a:lstStyle/>
          <a:p>
            <a:r>
              <a:rPr lang="en-US" sz="2400" b="1" dirty="0">
                <a:solidFill>
                  <a:srgbClr val="000000"/>
                </a:solidFill>
                <a:latin typeface="Verdana"/>
                <a:ea typeface="Apple Casual" charset="0"/>
                <a:cs typeface="Verdana"/>
              </a:rPr>
              <a:t>Road map in the</a:t>
            </a:r>
            <a:r>
              <a:rPr lang="en-US" sz="2400" b="1" dirty="0" smtClean="0">
                <a:solidFill>
                  <a:srgbClr val="000000"/>
                </a:solidFill>
                <a:latin typeface="Verdana"/>
                <a:ea typeface="Apple Casual" charset="0"/>
                <a:cs typeface="Verdana"/>
              </a:rPr>
              <a:t> </a:t>
            </a:r>
            <a:r>
              <a:rPr lang="en-US" sz="2400" b="1" dirty="0" smtClean="0">
                <a:solidFill>
                  <a:srgbClr val="000000"/>
                </a:solidFill>
                <a:latin typeface="Verdana"/>
                <a:ea typeface="Apple Casual" charset="0"/>
                <a:cs typeface="Verdana"/>
              </a:rPr>
              <a:t>2 </a:t>
            </a:r>
            <a:r>
              <a:rPr lang="en-US" sz="2400" b="1" dirty="0">
                <a:solidFill>
                  <a:srgbClr val="000000"/>
                </a:solidFill>
                <a:latin typeface="Verdana"/>
                <a:ea typeface="Apple Casual" charset="0"/>
                <a:cs typeface="Verdana"/>
              </a:rPr>
              <a:t>coming years</a:t>
            </a: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8" name="Picture 2" descr="C:\Users\seguin.LAL\Application Data\SSH\temp\lay1_hr3.png"/>
          <p:cNvPicPr>
            <a:picLocks noChangeAspect="1" noChangeArrowheads="1"/>
          </p:cNvPicPr>
          <p:nvPr/>
        </p:nvPicPr>
        <p:blipFill>
          <a:blip r:embed="rId3"/>
          <a:srcRect l="15015" t="12816" r="10617" b="13934"/>
          <a:stretch>
            <a:fillRect/>
          </a:stretch>
        </p:blipFill>
        <p:spPr bwMode="auto">
          <a:xfrm>
            <a:off x="126133" y="914401"/>
            <a:ext cx="2387600" cy="1603386"/>
          </a:xfrm>
          <a:prstGeom prst="rect">
            <a:avLst/>
          </a:prstGeom>
          <a:noFill/>
          <a:ln w="9525">
            <a:noFill/>
            <a:miter lim="800000"/>
            <a:headEnd/>
            <a:tailEnd/>
          </a:ln>
        </p:spPr>
      </p:pic>
      <p:sp>
        <p:nvSpPr>
          <p:cNvPr id="19" name="ZoneTexte 18"/>
          <p:cNvSpPr txBox="1"/>
          <p:nvPr/>
        </p:nvSpPr>
        <p:spPr>
          <a:xfrm>
            <a:off x="152400" y="228600"/>
            <a:ext cx="2819400" cy="584776"/>
          </a:xfrm>
          <a:prstGeom prst="rect">
            <a:avLst/>
          </a:prstGeom>
          <a:noFill/>
        </p:spPr>
        <p:txBody>
          <a:bodyPr wrap="square" rtlCol="0">
            <a:spAutoFit/>
          </a:bodyPr>
          <a:lstStyle/>
          <a:p>
            <a:r>
              <a:rPr lang="en-GB" sz="1600" b="1" dirty="0" smtClean="0">
                <a:latin typeface="Verdana"/>
                <a:cs typeface="Verdana"/>
              </a:rPr>
              <a:t>New version of the readout electronics</a:t>
            </a:r>
            <a:endParaRPr lang="en-GB" sz="1600" b="1" dirty="0">
              <a:latin typeface="Verdana"/>
              <a:cs typeface="Verdana"/>
            </a:endParaRPr>
          </a:p>
        </p:txBody>
      </p:sp>
      <p:sp>
        <p:nvSpPr>
          <p:cNvPr id="20" name="ZoneTexte 19"/>
          <p:cNvSpPr txBox="1"/>
          <p:nvPr/>
        </p:nvSpPr>
        <p:spPr>
          <a:xfrm>
            <a:off x="76200" y="2667000"/>
            <a:ext cx="3810000" cy="2523768"/>
          </a:xfrm>
          <a:prstGeom prst="rect">
            <a:avLst/>
          </a:prstGeom>
          <a:noFill/>
        </p:spPr>
        <p:txBody>
          <a:bodyPr wrap="square" rtlCol="0">
            <a:spAutoFit/>
          </a:bodyPr>
          <a:lstStyle/>
          <a:p>
            <a:r>
              <a:rPr lang="en-GB" sz="1400" dirty="0" smtClean="0">
                <a:latin typeface="Verdana"/>
                <a:cs typeface="Verdana"/>
              </a:rPr>
              <a:t>The new version </a:t>
            </a:r>
            <a:r>
              <a:rPr lang="en-GB" sz="1400" dirty="0">
                <a:latin typeface="Verdana"/>
                <a:cs typeface="Verdana"/>
              </a:rPr>
              <a:t>i</a:t>
            </a:r>
            <a:r>
              <a:rPr lang="en-GB" sz="1400" dirty="0" smtClean="0">
                <a:latin typeface="Verdana"/>
                <a:cs typeface="Verdana"/>
              </a:rPr>
              <a:t>mproves on the previous one:</a:t>
            </a:r>
            <a:r>
              <a:rPr lang="en-GB" sz="1400" dirty="0" smtClean="0">
                <a:latin typeface="Verdana"/>
                <a:cs typeface="Verdana"/>
                <a:sym typeface="Wingdings"/>
              </a:rPr>
              <a:t> </a:t>
            </a:r>
          </a:p>
          <a:p>
            <a:pPr>
              <a:buFont typeface="Wingdings" charset="2"/>
              <a:buChar char="à"/>
            </a:pPr>
            <a:r>
              <a:rPr lang="en-GB" sz="1400" dirty="0" smtClean="0">
                <a:latin typeface="Verdana"/>
                <a:cs typeface="Verdana"/>
                <a:sym typeface="Wingdings"/>
              </a:rPr>
              <a:t>Independent channels and </a:t>
            </a:r>
          </a:p>
          <a:p>
            <a:r>
              <a:rPr lang="en-GB" sz="1400" dirty="0" smtClean="0">
                <a:latin typeface="Verdana"/>
                <a:cs typeface="Verdana"/>
                <a:sym typeface="Wingdings"/>
              </a:rPr>
              <a:t>   zero </a:t>
            </a:r>
            <a:r>
              <a:rPr lang="en-GB" sz="1400" dirty="0" smtClean="0">
                <a:latin typeface="Verdana"/>
                <a:cs typeface="Verdana"/>
                <a:sym typeface="Wingdings"/>
              </a:rPr>
              <a:t>suppression;</a:t>
            </a:r>
          </a:p>
          <a:p>
            <a:pPr>
              <a:buFont typeface="Wingdings" charset="2"/>
              <a:buChar char="à"/>
            </a:pPr>
            <a:r>
              <a:rPr lang="en-GB" sz="1400" dirty="0" smtClean="0">
                <a:latin typeface="Verdana"/>
                <a:cs typeface="Verdana"/>
                <a:sym typeface="Wingdings"/>
              </a:rPr>
              <a:t>Independent </a:t>
            </a:r>
            <a:r>
              <a:rPr lang="en-GB" sz="1400" dirty="0" err="1" smtClean="0">
                <a:latin typeface="Verdana"/>
                <a:cs typeface="Verdana"/>
                <a:sym typeface="Wingdings"/>
              </a:rPr>
              <a:t>ASICs</a:t>
            </a:r>
            <a:r>
              <a:rPr lang="en-GB" sz="1400" dirty="0" smtClean="0">
                <a:latin typeface="Verdana"/>
                <a:cs typeface="Verdana"/>
                <a:sym typeface="Wingdings"/>
              </a:rPr>
              <a:t> (I2C</a:t>
            </a:r>
            <a:r>
              <a:rPr lang="en-GB" sz="1400" dirty="0" smtClean="0">
                <a:latin typeface="Verdana"/>
                <a:cs typeface="Verdana"/>
                <a:sym typeface="Wingdings"/>
              </a:rPr>
              <a:t>);</a:t>
            </a:r>
          </a:p>
          <a:p>
            <a:pPr>
              <a:buFont typeface="Wingdings" charset="2"/>
              <a:buChar char="à"/>
            </a:pPr>
            <a:r>
              <a:rPr lang="en-GB" sz="1400" dirty="0" smtClean="0">
                <a:latin typeface="Verdana"/>
                <a:cs typeface="Verdana"/>
                <a:sym typeface="Wingdings"/>
              </a:rPr>
              <a:t>Better dynamic range (up to 50 </a:t>
            </a:r>
            <a:r>
              <a:rPr lang="en-GB" sz="1400" dirty="0" err="1" smtClean="0">
                <a:latin typeface="Verdana"/>
                <a:cs typeface="Verdana"/>
                <a:sym typeface="Wingdings"/>
              </a:rPr>
              <a:t>pC</a:t>
            </a:r>
            <a:r>
              <a:rPr lang="en-GB" sz="1400" dirty="0" smtClean="0">
                <a:latin typeface="Verdana"/>
                <a:cs typeface="Verdana"/>
                <a:sym typeface="Wingdings"/>
              </a:rPr>
              <a:t>).</a:t>
            </a:r>
            <a:endParaRPr lang="en-GB" sz="1400" dirty="0" smtClean="0">
              <a:latin typeface="Verdana"/>
              <a:cs typeface="Verdana"/>
              <a:sym typeface="Wingdings"/>
            </a:endParaRPr>
          </a:p>
          <a:p>
            <a:endParaRPr lang="en-GB" sz="1400" dirty="0" smtClean="0">
              <a:latin typeface="Verdana"/>
              <a:cs typeface="Verdana"/>
              <a:sym typeface="Wingdings"/>
            </a:endParaRPr>
          </a:p>
          <a:p>
            <a:r>
              <a:rPr lang="en-GB" sz="1400" dirty="0" smtClean="0">
                <a:latin typeface="Verdana"/>
                <a:cs typeface="Verdana"/>
                <a:sym typeface="Wingdings"/>
              </a:rPr>
              <a:t>successfully tested</a:t>
            </a:r>
            <a:r>
              <a:rPr lang="en-GB" sz="1400" dirty="0" smtClean="0">
                <a:latin typeface="Verdana"/>
                <a:cs typeface="Verdana"/>
                <a:sym typeface="Wingdings"/>
              </a:rPr>
              <a:t>.</a:t>
            </a:r>
            <a:r>
              <a:rPr lang="en-GB" sz="1400" dirty="0" smtClean="0">
                <a:latin typeface="Verdana"/>
                <a:cs typeface="Verdana"/>
                <a:sym typeface="Wingdings"/>
              </a:rPr>
              <a:t> Production of </a:t>
            </a:r>
            <a:r>
              <a:rPr lang="en-GB" sz="1400" dirty="0" err="1" smtClean="0">
                <a:latin typeface="Verdana"/>
                <a:cs typeface="Verdana"/>
                <a:sym typeface="Wingdings"/>
              </a:rPr>
              <a:t>ASICs</a:t>
            </a:r>
            <a:r>
              <a:rPr lang="en-GB" sz="1400" dirty="0" smtClean="0">
                <a:latin typeface="Verdana"/>
                <a:cs typeface="Verdana"/>
                <a:sym typeface="Wingdings"/>
              </a:rPr>
              <a:t> to equip at least one large detector is foreseen for next year</a:t>
            </a:r>
          </a:p>
          <a:p>
            <a:r>
              <a:rPr lang="en-GB" dirty="0" smtClean="0">
                <a:sym typeface="Wingdings"/>
              </a:rPr>
              <a:t> </a:t>
            </a:r>
          </a:p>
          <a:p>
            <a:endParaRPr lang="en-GB" dirty="0"/>
          </a:p>
        </p:txBody>
      </p:sp>
      <p:grpSp>
        <p:nvGrpSpPr>
          <p:cNvPr id="2" name="62 Grupo"/>
          <p:cNvGrpSpPr>
            <a:grpSpLocks/>
          </p:cNvGrpSpPr>
          <p:nvPr/>
        </p:nvGrpSpPr>
        <p:grpSpPr bwMode="auto">
          <a:xfrm>
            <a:off x="4298950" y="838200"/>
            <a:ext cx="5226050" cy="3720991"/>
            <a:chOff x="71480" y="1969698"/>
            <a:chExt cx="5432793" cy="4354902"/>
          </a:xfrm>
        </p:grpSpPr>
        <p:sp>
          <p:nvSpPr>
            <p:cNvPr id="22" name="Rectangle 29"/>
            <p:cNvSpPr>
              <a:spLocks noChangeArrowheads="1"/>
            </p:cNvSpPr>
            <p:nvPr/>
          </p:nvSpPr>
          <p:spPr bwMode="auto">
            <a:xfrm>
              <a:off x="1785685" y="1969698"/>
              <a:ext cx="2895270" cy="4354902"/>
            </a:xfrm>
            <a:prstGeom prst="rect">
              <a:avLst/>
            </a:prstGeom>
            <a:solidFill>
              <a:srgbClr val="EEFFE8"/>
            </a:solidFill>
            <a:ln w="9525">
              <a:solidFill>
                <a:srgbClr val="996633"/>
              </a:solidFill>
              <a:miter lim="800000"/>
              <a:headEnd/>
              <a:tailEnd/>
            </a:ln>
          </p:spPr>
          <p:txBody>
            <a:bodyPr wrap="none" anchor="ctr">
              <a:prstTxWarp prst="textNoShape">
                <a:avLst/>
              </a:prstTxWarp>
            </a:bodyPr>
            <a:lstStyle/>
            <a:p>
              <a:endParaRPr lang="en-US"/>
            </a:p>
          </p:txBody>
        </p:sp>
        <p:sp>
          <p:nvSpPr>
            <p:cNvPr id="23" name="Text Box 30"/>
            <p:cNvSpPr txBox="1">
              <a:spLocks noChangeArrowheads="1"/>
            </p:cNvSpPr>
            <p:nvPr/>
          </p:nvSpPr>
          <p:spPr bwMode="auto">
            <a:xfrm>
              <a:off x="3904073" y="2896493"/>
              <a:ext cx="1600200" cy="583652"/>
            </a:xfrm>
            <a:prstGeom prst="rect">
              <a:avLst/>
            </a:prstGeom>
            <a:noFill/>
            <a:ln w="9525">
              <a:noFill/>
              <a:miter lim="800000"/>
              <a:headEnd/>
              <a:tailEnd/>
            </a:ln>
          </p:spPr>
          <p:txBody>
            <a:bodyPr>
              <a:prstTxWarp prst="textNoShape">
                <a:avLst/>
              </a:prstTxWarp>
              <a:spAutoFit/>
            </a:bodyPr>
            <a:lstStyle/>
            <a:p>
              <a:pPr>
                <a:spcBef>
                  <a:spcPct val="50000"/>
                </a:spcBef>
              </a:pPr>
              <a:r>
                <a:rPr lang="fr-FR" sz="1200" b="1">
                  <a:solidFill>
                    <a:schemeClr val="tx1"/>
                  </a:solidFill>
                  <a:ea typeface="ＭＳ Ｐゴシック" charset="-128"/>
                  <a:cs typeface="ＭＳ Ｐゴシック" charset="-128"/>
                </a:rPr>
                <a:t>ASU</a:t>
              </a:r>
            </a:p>
            <a:p>
              <a:pPr>
                <a:spcBef>
                  <a:spcPct val="50000"/>
                </a:spcBef>
              </a:pPr>
              <a:r>
                <a:rPr lang="fr-FR" sz="1200" b="1">
                  <a:solidFill>
                    <a:schemeClr val="tx1"/>
                  </a:solidFill>
                  <a:ea typeface="ＭＳ Ｐゴシック" charset="-128"/>
                  <a:cs typeface="ＭＳ Ｐゴシック" charset="-128"/>
                </a:rPr>
                <a:t>connectors</a:t>
              </a:r>
              <a:r>
                <a:rPr lang="fr-FR" sz="1200">
                  <a:solidFill>
                    <a:schemeClr val="tx1"/>
                  </a:solidFill>
                  <a:ea typeface="ＭＳ Ｐゴシック" charset="-128"/>
                  <a:cs typeface="ＭＳ Ｐゴシック" charset="-128"/>
                </a:rPr>
                <a:t> </a:t>
              </a:r>
            </a:p>
          </p:txBody>
        </p:sp>
        <p:sp>
          <p:nvSpPr>
            <p:cNvPr id="24" name="Rectangle 77"/>
            <p:cNvSpPr>
              <a:spLocks noChangeArrowheads="1"/>
            </p:cNvSpPr>
            <p:nvPr/>
          </p:nvSpPr>
          <p:spPr bwMode="auto">
            <a:xfrm>
              <a:off x="4419270" y="3501008"/>
              <a:ext cx="152400" cy="1143000"/>
            </a:xfrm>
            <a:prstGeom prst="rect">
              <a:avLst/>
            </a:prstGeom>
            <a:solidFill>
              <a:schemeClr val="accent1"/>
            </a:solidFill>
            <a:ln w="9525">
              <a:solidFill>
                <a:schemeClr val="tx1"/>
              </a:solidFill>
              <a:miter lim="800000"/>
              <a:headEnd/>
              <a:tailEnd/>
            </a:ln>
          </p:spPr>
          <p:txBody>
            <a:bodyPr wrap="none" anchor="ctr">
              <a:prstTxWarp prst="textNoShape">
                <a:avLst/>
              </a:prstTxWarp>
            </a:bodyPr>
            <a:lstStyle/>
            <a:p>
              <a:endParaRPr lang="en-US"/>
            </a:p>
          </p:txBody>
        </p:sp>
        <p:sp>
          <p:nvSpPr>
            <p:cNvPr id="25" name="AutoShape 82"/>
            <p:cNvSpPr>
              <a:spLocks noChangeArrowheads="1"/>
            </p:cNvSpPr>
            <p:nvPr/>
          </p:nvSpPr>
          <p:spPr bwMode="auto">
            <a:xfrm rot="5400000">
              <a:off x="4076370" y="3843908"/>
              <a:ext cx="304800" cy="228600"/>
            </a:xfrm>
            <a:prstGeom prst="triangle">
              <a:avLst>
                <a:gd name="adj" fmla="val 50000"/>
              </a:avLst>
            </a:prstGeom>
            <a:solidFill>
              <a:schemeClr val="accent1"/>
            </a:solidFill>
            <a:ln w="9525">
              <a:solidFill>
                <a:schemeClr val="tx1"/>
              </a:solidFill>
              <a:miter lim="800000"/>
              <a:headEnd/>
              <a:tailEnd/>
            </a:ln>
          </p:spPr>
          <p:txBody>
            <a:bodyPr rot="10800000" vert="eaVert" wrap="none" anchor="ctr">
              <a:prstTxWarp prst="textNoShape">
                <a:avLst/>
              </a:prstTxWarp>
            </a:bodyPr>
            <a:lstStyle/>
            <a:p>
              <a:pPr algn="r"/>
              <a:endParaRPr lang="en-US"/>
            </a:p>
          </p:txBody>
        </p:sp>
        <p:sp>
          <p:nvSpPr>
            <p:cNvPr id="26" name="AutoShape 83"/>
            <p:cNvSpPr>
              <a:spLocks noChangeArrowheads="1"/>
            </p:cNvSpPr>
            <p:nvPr/>
          </p:nvSpPr>
          <p:spPr bwMode="auto">
            <a:xfrm rot="16200000" flipH="1">
              <a:off x="4076370" y="4072508"/>
              <a:ext cx="304800" cy="228600"/>
            </a:xfrm>
            <a:prstGeom prst="triangle">
              <a:avLst>
                <a:gd name="adj" fmla="val 50000"/>
              </a:avLst>
            </a:prstGeom>
            <a:solidFill>
              <a:schemeClr val="accent1"/>
            </a:solidFill>
            <a:ln w="9525">
              <a:solidFill>
                <a:schemeClr val="tx1"/>
              </a:solidFill>
              <a:miter lim="800000"/>
              <a:headEnd/>
              <a:tailEnd/>
            </a:ln>
          </p:spPr>
          <p:txBody>
            <a:bodyPr vert="eaVert" wrap="none" anchor="ctr">
              <a:prstTxWarp prst="textNoShape">
                <a:avLst/>
              </a:prstTxWarp>
            </a:bodyPr>
            <a:lstStyle/>
            <a:p>
              <a:pPr algn="r"/>
              <a:endParaRPr lang="en-US"/>
            </a:p>
          </p:txBody>
        </p:sp>
        <p:sp>
          <p:nvSpPr>
            <p:cNvPr id="27" name="Line 84"/>
            <p:cNvSpPr>
              <a:spLocks noChangeShapeType="1"/>
            </p:cNvSpPr>
            <p:nvPr/>
          </p:nvSpPr>
          <p:spPr bwMode="auto">
            <a:xfrm>
              <a:off x="4343070" y="3958208"/>
              <a:ext cx="76200" cy="0"/>
            </a:xfrm>
            <a:prstGeom prst="line">
              <a:avLst/>
            </a:prstGeom>
            <a:noFill/>
            <a:ln w="9525">
              <a:solidFill>
                <a:schemeClr val="tx1"/>
              </a:solidFill>
              <a:round/>
              <a:headEnd/>
              <a:tailEnd/>
            </a:ln>
          </p:spPr>
          <p:txBody>
            <a:bodyPr wrap="none" anchor="ctr">
              <a:prstTxWarp prst="textNoShape">
                <a:avLst/>
              </a:prstTxWarp>
            </a:bodyPr>
            <a:lstStyle/>
            <a:p>
              <a:endParaRPr lang="en-GB"/>
            </a:p>
          </p:txBody>
        </p:sp>
        <p:sp>
          <p:nvSpPr>
            <p:cNvPr id="28" name="Line 85"/>
            <p:cNvSpPr>
              <a:spLocks noChangeShapeType="1"/>
            </p:cNvSpPr>
            <p:nvPr/>
          </p:nvSpPr>
          <p:spPr bwMode="auto">
            <a:xfrm>
              <a:off x="4343070" y="4186808"/>
              <a:ext cx="76200" cy="0"/>
            </a:xfrm>
            <a:prstGeom prst="line">
              <a:avLst/>
            </a:prstGeom>
            <a:noFill/>
            <a:ln w="9525">
              <a:solidFill>
                <a:schemeClr val="tx1"/>
              </a:solidFill>
              <a:round/>
              <a:headEnd/>
              <a:tailEnd/>
            </a:ln>
          </p:spPr>
          <p:txBody>
            <a:bodyPr wrap="none" anchor="ctr">
              <a:prstTxWarp prst="textNoShape">
                <a:avLst/>
              </a:prstTxWarp>
            </a:bodyPr>
            <a:lstStyle/>
            <a:p>
              <a:endParaRPr lang="en-GB"/>
            </a:p>
          </p:txBody>
        </p:sp>
        <p:sp>
          <p:nvSpPr>
            <p:cNvPr id="29" name="Rectangle 87"/>
            <p:cNvSpPr>
              <a:spLocks noChangeArrowheads="1"/>
            </p:cNvSpPr>
            <p:nvPr/>
          </p:nvSpPr>
          <p:spPr bwMode="auto">
            <a:xfrm>
              <a:off x="2088311" y="3702877"/>
              <a:ext cx="1629614" cy="815148"/>
            </a:xfrm>
            <a:prstGeom prst="rect">
              <a:avLst/>
            </a:prstGeom>
            <a:solidFill>
              <a:srgbClr val="E3E3D7"/>
            </a:solidFill>
            <a:ln w="9525">
              <a:solidFill>
                <a:schemeClr val="tx1"/>
              </a:solidFill>
              <a:miter lim="800000"/>
              <a:headEnd/>
              <a:tailEnd/>
            </a:ln>
          </p:spPr>
          <p:txBody>
            <a:bodyPr wrap="none" anchor="ctr">
              <a:prstTxWarp prst="textNoShape">
                <a:avLst/>
              </a:prstTxWarp>
            </a:bodyPr>
            <a:lstStyle/>
            <a:p>
              <a:endParaRPr lang="en-US"/>
            </a:p>
          </p:txBody>
        </p:sp>
        <p:sp>
          <p:nvSpPr>
            <p:cNvPr id="30" name="Text Box 89"/>
            <p:cNvSpPr txBox="1">
              <a:spLocks noChangeArrowheads="1"/>
            </p:cNvSpPr>
            <p:nvPr/>
          </p:nvSpPr>
          <p:spPr bwMode="auto">
            <a:xfrm>
              <a:off x="2590470" y="3785290"/>
              <a:ext cx="914400" cy="244475"/>
            </a:xfrm>
            <a:prstGeom prst="rect">
              <a:avLst/>
            </a:prstGeom>
            <a:noFill/>
            <a:ln w="9525">
              <a:noFill/>
              <a:miter lim="800000"/>
              <a:headEnd/>
              <a:tailEnd/>
            </a:ln>
          </p:spPr>
          <p:txBody>
            <a:bodyPr>
              <a:prstTxWarp prst="textNoShape">
                <a:avLst/>
              </a:prstTxWarp>
              <a:spAutoFit/>
            </a:bodyPr>
            <a:lstStyle/>
            <a:p>
              <a:pPr>
                <a:spcBef>
                  <a:spcPct val="50000"/>
                </a:spcBef>
              </a:pPr>
              <a:r>
                <a:rPr lang="fr-FR" sz="1000" b="1">
                  <a:solidFill>
                    <a:schemeClr val="tx1"/>
                  </a:solidFill>
                  <a:ea typeface="ＭＳ Ｐゴシック" charset="-128"/>
                  <a:cs typeface="ＭＳ Ｐゴシック" charset="-128"/>
                </a:rPr>
                <a:t>FPGA</a:t>
              </a:r>
              <a:endParaRPr lang="fr-FR" sz="1000">
                <a:solidFill>
                  <a:schemeClr val="tx1"/>
                </a:solidFill>
                <a:ea typeface="ＭＳ Ｐゴシック" charset="-128"/>
                <a:cs typeface="ＭＳ Ｐゴシック" charset="-128"/>
              </a:endParaRPr>
            </a:p>
          </p:txBody>
        </p:sp>
        <p:sp>
          <p:nvSpPr>
            <p:cNvPr id="31" name="Text Box 90"/>
            <p:cNvSpPr txBox="1">
              <a:spLocks noChangeArrowheads="1"/>
            </p:cNvSpPr>
            <p:nvPr/>
          </p:nvSpPr>
          <p:spPr bwMode="auto">
            <a:xfrm>
              <a:off x="2062879" y="4031852"/>
              <a:ext cx="1686943" cy="421527"/>
            </a:xfrm>
            <a:prstGeom prst="rect">
              <a:avLst/>
            </a:prstGeom>
            <a:noFill/>
            <a:ln w="9525">
              <a:noFill/>
              <a:miter lim="800000"/>
              <a:headEnd/>
              <a:tailEnd/>
            </a:ln>
          </p:spPr>
          <p:txBody>
            <a:bodyPr>
              <a:prstTxWarp prst="textNoShape">
                <a:avLst/>
              </a:prstTxWarp>
              <a:spAutoFit/>
            </a:bodyPr>
            <a:lstStyle/>
            <a:p>
              <a:pPr>
                <a:spcBef>
                  <a:spcPct val="50000"/>
                </a:spcBef>
              </a:pPr>
              <a:r>
                <a:rPr lang="fr-FR" sz="1000" dirty="0">
                  <a:solidFill>
                    <a:schemeClr val="tx1"/>
                  </a:solidFill>
                  <a:ea typeface="ＭＳ Ｐゴシック" charset="-128"/>
                  <a:cs typeface="ＭＳ Ｐゴシック" charset="-128"/>
                </a:rPr>
                <a:t>Large </a:t>
              </a:r>
              <a:r>
                <a:rPr lang="fr-FR" sz="1000" dirty="0" err="1">
                  <a:solidFill>
                    <a:schemeClr val="tx1"/>
                  </a:solidFill>
                  <a:ea typeface="ＭＳ Ｐゴシック" charset="-128"/>
                  <a:cs typeface="ＭＳ Ｐゴシック" charset="-128"/>
                </a:rPr>
                <a:t>enough</a:t>
              </a:r>
              <a:r>
                <a:rPr lang="fr-FR" sz="1000" dirty="0">
                  <a:solidFill>
                    <a:schemeClr val="tx1"/>
                  </a:solidFill>
                  <a:ea typeface="ＭＳ Ｐゴシック" charset="-128"/>
                  <a:cs typeface="ＭＳ Ｐゴシック" charset="-128"/>
                </a:rPr>
                <a:t> to </a:t>
              </a:r>
              <a:r>
                <a:rPr lang="fr-FR" sz="1000" dirty="0" err="1">
                  <a:solidFill>
                    <a:schemeClr val="tx1"/>
                  </a:solidFill>
                  <a:ea typeface="ＭＳ Ｐゴシック" charset="-128"/>
                  <a:cs typeface="ＭＳ Ｐゴシック" charset="-128"/>
                </a:rPr>
                <a:t>embed</a:t>
              </a:r>
              <a:r>
                <a:rPr lang="fr-FR" sz="1000" dirty="0">
                  <a:solidFill>
                    <a:schemeClr val="tx1"/>
                  </a:solidFill>
                  <a:ea typeface="ＭＳ Ｐゴシック" charset="-128"/>
                  <a:cs typeface="ＭＳ Ｐゴシック" charset="-128"/>
                </a:rPr>
                <a:t> processor if </a:t>
              </a:r>
              <a:r>
                <a:rPr lang="fr-FR" sz="1000" dirty="0" err="1">
                  <a:solidFill>
                    <a:schemeClr val="tx1"/>
                  </a:solidFill>
                  <a:ea typeface="ＭＳ Ｐゴシック" charset="-128"/>
                  <a:cs typeface="ＭＳ Ｐゴシック" charset="-128"/>
                </a:rPr>
                <a:t>needed</a:t>
              </a:r>
              <a:endParaRPr lang="fr-FR" sz="1000" dirty="0">
                <a:solidFill>
                  <a:schemeClr val="tx1"/>
                </a:solidFill>
                <a:ea typeface="ＭＳ Ｐゴシック" charset="-128"/>
                <a:cs typeface="ＭＳ Ｐゴシック" charset="-128"/>
              </a:endParaRPr>
            </a:p>
          </p:txBody>
        </p:sp>
        <p:sp>
          <p:nvSpPr>
            <p:cNvPr id="32" name="Rectangle 91"/>
            <p:cNvSpPr>
              <a:spLocks noChangeArrowheads="1"/>
            </p:cNvSpPr>
            <p:nvPr/>
          </p:nvSpPr>
          <p:spPr bwMode="auto">
            <a:xfrm>
              <a:off x="1752600" y="5334000"/>
              <a:ext cx="2667000" cy="914400"/>
            </a:xfrm>
            <a:prstGeom prst="rect">
              <a:avLst/>
            </a:prstGeom>
            <a:solidFill>
              <a:srgbClr val="E3E3D7"/>
            </a:solidFill>
            <a:ln w="9525">
              <a:solidFill>
                <a:schemeClr val="tx1"/>
              </a:solidFill>
              <a:miter lim="800000"/>
              <a:headEnd/>
              <a:tailEnd/>
            </a:ln>
          </p:spPr>
          <p:txBody>
            <a:bodyPr wrap="none" anchor="ctr">
              <a:prstTxWarp prst="textNoShape">
                <a:avLst/>
              </a:prstTxWarp>
            </a:bodyPr>
            <a:lstStyle/>
            <a:p>
              <a:endParaRPr lang="en-US"/>
            </a:p>
          </p:txBody>
        </p:sp>
        <p:sp>
          <p:nvSpPr>
            <p:cNvPr id="33" name="Text Box 92"/>
            <p:cNvSpPr txBox="1">
              <a:spLocks noChangeArrowheads="1"/>
            </p:cNvSpPr>
            <p:nvPr/>
          </p:nvSpPr>
          <p:spPr bwMode="auto">
            <a:xfrm>
              <a:off x="2286000" y="5334000"/>
              <a:ext cx="1431925" cy="244475"/>
            </a:xfrm>
            <a:prstGeom prst="rect">
              <a:avLst/>
            </a:prstGeom>
            <a:noFill/>
            <a:ln w="9525">
              <a:noFill/>
              <a:miter lim="800000"/>
              <a:headEnd/>
              <a:tailEnd/>
            </a:ln>
          </p:spPr>
          <p:txBody>
            <a:bodyPr>
              <a:prstTxWarp prst="textNoShape">
                <a:avLst/>
              </a:prstTxWarp>
              <a:spAutoFit/>
            </a:bodyPr>
            <a:lstStyle/>
            <a:p>
              <a:pPr>
                <a:spcBef>
                  <a:spcPct val="50000"/>
                </a:spcBef>
              </a:pPr>
              <a:r>
                <a:rPr lang="fr-FR" sz="1000" b="1">
                  <a:solidFill>
                    <a:schemeClr val="tx1"/>
                  </a:solidFill>
                  <a:ea typeface="ＭＳ Ｐゴシック" charset="-128"/>
                  <a:cs typeface="ＭＳ Ｐゴシック" charset="-128"/>
                </a:rPr>
                <a:t>Power supply</a:t>
              </a:r>
            </a:p>
          </p:txBody>
        </p:sp>
        <p:sp>
          <p:nvSpPr>
            <p:cNvPr id="34" name="Text Box 93"/>
            <p:cNvSpPr txBox="1">
              <a:spLocks noChangeArrowheads="1"/>
            </p:cNvSpPr>
            <p:nvPr/>
          </p:nvSpPr>
          <p:spPr bwMode="auto">
            <a:xfrm>
              <a:off x="1752600" y="5562600"/>
              <a:ext cx="2386013" cy="701675"/>
            </a:xfrm>
            <a:prstGeom prst="rect">
              <a:avLst/>
            </a:prstGeom>
            <a:noFill/>
            <a:ln w="9525">
              <a:noFill/>
              <a:miter lim="800000"/>
              <a:headEnd/>
              <a:tailEnd/>
            </a:ln>
          </p:spPr>
          <p:txBody>
            <a:bodyPr>
              <a:prstTxWarp prst="textNoShape">
                <a:avLst/>
              </a:prstTxWarp>
              <a:spAutoFit/>
            </a:bodyPr>
            <a:lstStyle/>
            <a:p>
              <a:pPr>
                <a:spcBef>
                  <a:spcPct val="50000"/>
                </a:spcBef>
              </a:pPr>
              <a:r>
                <a:rPr lang="fr-FR" sz="1000">
                  <a:solidFill>
                    <a:schemeClr val="tx1"/>
                  </a:solidFill>
                  <a:ea typeface="ＭＳ Ｐゴシック" charset="-128"/>
                  <a:cs typeface="ＭＳ Ｐゴシック" charset="-128"/>
                </a:rPr>
                <a:t>DIF and ASU</a:t>
              </a:r>
            </a:p>
            <a:p>
              <a:pPr>
                <a:spcBef>
                  <a:spcPct val="50000"/>
                </a:spcBef>
              </a:pPr>
              <a:r>
                <a:rPr lang="fr-FR" sz="1000">
                  <a:solidFill>
                    <a:schemeClr val="tx1"/>
                  </a:solidFill>
                  <a:ea typeface="ＭＳ Ｐゴシック" charset="-128"/>
                  <a:cs typeface="ＭＳ Ｐゴシック" charset="-128"/>
                </a:rPr>
                <a:t>Goldcaps to handle power pulsing ?</a:t>
              </a:r>
            </a:p>
            <a:p>
              <a:pPr>
                <a:spcBef>
                  <a:spcPct val="50000"/>
                </a:spcBef>
              </a:pPr>
              <a:r>
                <a:rPr lang="fr-FR" sz="1000">
                  <a:solidFill>
                    <a:schemeClr val="tx1"/>
                  </a:solidFill>
                  <a:ea typeface="ＭＳ Ｐゴシック" charset="-128"/>
                  <a:cs typeface="ＭＳ Ｐゴシック" charset="-128"/>
                </a:rPr>
                <a:t>Current/voltage monitoring</a:t>
              </a:r>
            </a:p>
          </p:txBody>
        </p:sp>
        <p:sp>
          <p:nvSpPr>
            <p:cNvPr id="35" name="Rectangle 94"/>
            <p:cNvSpPr>
              <a:spLocks noChangeArrowheads="1"/>
            </p:cNvSpPr>
            <p:nvPr/>
          </p:nvSpPr>
          <p:spPr bwMode="auto">
            <a:xfrm>
              <a:off x="2057070" y="2747392"/>
              <a:ext cx="1447799" cy="609600"/>
            </a:xfrm>
            <a:prstGeom prst="rect">
              <a:avLst/>
            </a:prstGeom>
            <a:solidFill>
              <a:srgbClr val="E3E3D7"/>
            </a:solidFill>
            <a:ln w="9525">
              <a:solidFill>
                <a:schemeClr val="tx1"/>
              </a:solidFill>
              <a:miter lim="800000"/>
              <a:headEnd/>
              <a:tailEnd/>
            </a:ln>
          </p:spPr>
          <p:txBody>
            <a:bodyPr wrap="none" anchor="ctr">
              <a:prstTxWarp prst="textNoShape">
                <a:avLst/>
              </a:prstTxWarp>
            </a:bodyPr>
            <a:lstStyle/>
            <a:p>
              <a:endParaRPr lang="en-US"/>
            </a:p>
          </p:txBody>
        </p:sp>
        <p:sp>
          <p:nvSpPr>
            <p:cNvPr id="36" name="Text Box 95"/>
            <p:cNvSpPr txBox="1">
              <a:spLocks noChangeArrowheads="1"/>
            </p:cNvSpPr>
            <p:nvPr/>
          </p:nvSpPr>
          <p:spPr bwMode="auto">
            <a:xfrm>
              <a:off x="2088311" y="2807930"/>
              <a:ext cx="1512127" cy="502590"/>
            </a:xfrm>
            <a:prstGeom prst="rect">
              <a:avLst/>
            </a:prstGeom>
            <a:noFill/>
            <a:ln w="9525">
              <a:noFill/>
              <a:miter lim="800000"/>
              <a:headEnd/>
              <a:tailEnd/>
            </a:ln>
          </p:spPr>
          <p:txBody>
            <a:bodyPr>
              <a:prstTxWarp prst="textNoShape">
                <a:avLst/>
              </a:prstTxWarp>
              <a:spAutoFit/>
            </a:bodyPr>
            <a:lstStyle/>
            <a:p>
              <a:pPr>
                <a:spcBef>
                  <a:spcPct val="50000"/>
                </a:spcBef>
              </a:pPr>
              <a:r>
                <a:rPr lang="fr-FR" sz="1000" b="1">
                  <a:solidFill>
                    <a:schemeClr val="tx1"/>
                  </a:solidFill>
                  <a:ea typeface="ＭＳ Ｐゴシック" charset="-128"/>
                  <a:cs typeface="ＭＳ Ｐゴシック" charset="-128"/>
                </a:rPr>
                <a:t>TTC electrical layer</a:t>
              </a:r>
              <a:endParaRPr lang="fr-FR" sz="1000">
                <a:solidFill>
                  <a:schemeClr val="tx1"/>
                </a:solidFill>
                <a:ea typeface="ＭＳ Ｐゴシック" charset="-128"/>
                <a:cs typeface="ＭＳ Ｐゴシック" charset="-128"/>
              </a:endParaRPr>
            </a:p>
            <a:p>
              <a:pPr>
                <a:spcBef>
                  <a:spcPct val="50000"/>
                </a:spcBef>
              </a:pPr>
              <a:r>
                <a:rPr lang="fr-FR" sz="1000">
                  <a:solidFill>
                    <a:schemeClr val="tx1"/>
                  </a:solidFill>
                  <a:ea typeface="ＭＳ Ｐゴシック" charset="-128"/>
                  <a:cs typeface="ＭＳ Ｐゴシック" charset="-128"/>
                </a:rPr>
                <a:t>(ADN2814)</a:t>
              </a:r>
            </a:p>
          </p:txBody>
        </p:sp>
        <p:sp>
          <p:nvSpPr>
            <p:cNvPr id="37" name="Rectangle 96"/>
            <p:cNvSpPr>
              <a:spLocks noChangeArrowheads="1"/>
            </p:cNvSpPr>
            <p:nvPr/>
          </p:nvSpPr>
          <p:spPr bwMode="auto">
            <a:xfrm>
              <a:off x="2987824" y="4808537"/>
              <a:ext cx="762000" cy="381000"/>
            </a:xfrm>
            <a:prstGeom prst="rect">
              <a:avLst/>
            </a:prstGeom>
            <a:solidFill>
              <a:srgbClr val="E3E3D7"/>
            </a:solidFill>
            <a:ln w="9525">
              <a:solidFill>
                <a:schemeClr val="tx1"/>
              </a:solidFill>
              <a:miter lim="800000"/>
              <a:headEnd/>
              <a:tailEnd/>
            </a:ln>
          </p:spPr>
          <p:txBody>
            <a:bodyPr wrap="none" anchor="ctr">
              <a:prstTxWarp prst="textNoShape">
                <a:avLst/>
              </a:prstTxWarp>
            </a:bodyPr>
            <a:lstStyle/>
            <a:p>
              <a:endParaRPr lang="en-US"/>
            </a:p>
          </p:txBody>
        </p:sp>
        <p:sp>
          <p:nvSpPr>
            <p:cNvPr id="38" name="Text Box 97"/>
            <p:cNvSpPr txBox="1">
              <a:spLocks noChangeArrowheads="1"/>
            </p:cNvSpPr>
            <p:nvPr/>
          </p:nvSpPr>
          <p:spPr bwMode="auto">
            <a:xfrm>
              <a:off x="2941712" y="4884737"/>
              <a:ext cx="944158" cy="259401"/>
            </a:xfrm>
            <a:prstGeom prst="rect">
              <a:avLst/>
            </a:prstGeom>
            <a:noFill/>
            <a:ln w="9525">
              <a:noFill/>
              <a:miter lim="800000"/>
              <a:headEnd/>
              <a:tailEnd/>
            </a:ln>
          </p:spPr>
          <p:txBody>
            <a:bodyPr>
              <a:prstTxWarp prst="textNoShape">
                <a:avLst/>
              </a:prstTxWarp>
              <a:spAutoFit/>
            </a:bodyPr>
            <a:lstStyle/>
            <a:p>
              <a:pPr>
                <a:spcBef>
                  <a:spcPct val="50000"/>
                </a:spcBef>
              </a:pPr>
              <a:r>
                <a:rPr lang="fr-FR" sz="1000" b="1">
                  <a:solidFill>
                    <a:schemeClr val="tx1"/>
                  </a:solidFill>
                  <a:ea typeface="ＭＳ Ｐゴシック" charset="-128"/>
                  <a:cs typeface="ＭＳ Ｐゴシック" charset="-128"/>
                </a:rPr>
                <a:t>WatchDog</a:t>
              </a:r>
              <a:endParaRPr lang="fr-FR" sz="1000">
                <a:solidFill>
                  <a:schemeClr val="tx1"/>
                </a:solidFill>
                <a:ea typeface="ＭＳ Ｐゴシック" charset="-128"/>
                <a:cs typeface="ＭＳ Ｐゴシック" charset="-128"/>
              </a:endParaRPr>
            </a:p>
          </p:txBody>
        </p:sp>
        <p:sp>
          <p:nvSpPr>
            <p:cNvPr id="39" name="Rectangle 98"/>
            <p:cNvSpPr>
              <a:spLocks noChangeArrowheads="1"/>
            </p:cNvSpPr>
            <p:nvPr/>
          </p:nvSpPr>
          <p:spPr bwMode="auto">
            <a:xfrm>
              <a:off x="3885870" y="4808537"/>
              <a:ext cx="457200" cy="381000"/>
            </a:xfrm>
            <a:prstGeom prst="rect">
              <a:avLst/>
            </a:prstGeom>
            <a:solidFill>
              <a:srgbClr val="E3E3D7"/>
            </a:solidFill>
            <a:ln w="9525">
              <a:solidFill>
                <a:schemeClr val="tx1"/>
              </a:solidFill>
              <a:miter lim="800000"/>
              <a:headEnd/>
              <a:tailEnd/>
            </a:ln>
          </p:spPr>
          <p:txBody>
            <a:bodyPr wrap="none" anchor="ctr">
              <a:prstTxWarp prst="textNoShape">
                <a:avLst/>
              </a:prstTxWarp>
            </a:bodyPr>
            <a:lstStyle/>
            <a:p>
              <a:endParaRPr lang="en-US"/>
            </a:p>
          </p:txBody>
        </p:sp>
        <p:sp>
          <p:nvSpPr>
            <p:cNvPr id="40" name="Text Box 99"/>
            <p:cNvSpPr txBox="1">
              <a:spLocks noChangeArrowheads="1"/>
            </p:cNvSpPr>
            <p:nvPr/>
          </p:nvSpPr>
          <p:spPr bwMode="auto">
            <a:xfrm>
              <a:off x="3857410" y="4868863"/>
              <a:ext cx="609600" cy="259401"/>
            </a:xfrm>
            <a:prstGeom prst="rect">
              <a:avLst/>
            </a:prstGeom>
            <a:noFill/>
            <a:ln w="9525">
              <a:noFill/>
              <a:miter lim="800000"/>
              <a:headEnd/>
              <a:tailEnd/>
            </a:ln>
          </p:spPr>
          <p:txBody>
            <a:bodyPr>
              <a:prstTxWarp prst="textNoShape">
                <a:avLst/>
              </a:prstTxWarp>
              <a:spAutoFit/>
            </a:bodyPr>
            <a:lstStyle/>
            <a:p>
              <a:pPr>
                <a:spcBef>
                  <a:spcPct val="50000"/>
                </a:spcBef>
              </a:pPr>
              <a:r>
                <a:rPr lang="fr-FR" sz="1000" b="1">
                  <a:solidFill>
                    <a:schemeClr val="tx1"/>
                  </a:solidFill>
                  <a:ea typeface="ＭＳ Ｐゴシック" charset="-128"/>
                  <a:cs typeface="ＭＳ Ｐゴシック" charset="-128"/>
                </a:rPr>
                <a:t>Temp</a:t>
              </a:r>
              <a:endParaRPr lang="fr-FR" sz="1000">
                <a:solidFill>
                  <a:schemeClr val="tx1"/>
                </a:solidFill>
                <a:ea typeface="ＭＳ Ｐゴシック" charset="-128"/>
                <a:cs typeface="ＭＳ Ｐゴシック" charset="-128"/>
              </a:endParaRPr>
            </a:p>
          </p:txBody>
        </p:sp>
        <p:sp>
          <p:nvSpPr>
            <p:cNvPr id="41" name="Rectangle 106"/>
            <p:cNvSpPr>
              <a:spLocks noChangeArrowheads="1"/>
            </p:cNvSpPr>
            <p:nvPr/>
          </p:nvSpPr>
          <p:spPr bwMode="auto">
            <a:xfrm>
              <a:off x="1353344" y="3411590"/>
              <a:ext cx="914400" cy="228600"/>
            </a:xfrm>
            <a:prstGeom prst="rect">
              <a:avLst/>
            </a:prstGeom>
            <a:solidFill>
              <a:schemeClr val="accent1"/>
            </a:solidFill>
            <a:ln w="9525">
              <a:solidFill>
                <a:schemeClr val="tx1"/>
              </a:solidFill>
              <a:miter lim="800000"/>
              <a:headEnd/>
              <a:tailEnd/>
            </a:ln>
          </p:spPr>
          <p:txBody>
            <a:bodyPr wrap="none" anchor="ctr">
              <a:prstTxWarp prst="textNoShape">
                <a:avLst/>
              </a:prstTxWarp>
            </a:bodyPr>
            <a:lstStyle/>
            <a:p>
              <a:endParaRPr lang="en-US"/>
            </a:p>
          </p:txBody>
        </p:sp>
        <p:sp>
          <p:nvSpPr>
            <p:cNvPr id="42" name="Text Box 107"/>
            <p:cNvSpPr txBox="1">
              <a:spLocks noChangeArrowheads="1"/>
            </p:cNvSpPr>
            <p:nvPr/>
          </p:nvSpPr>
          <p:spPr bwMode="auto">
            <a:xfrm>
              <a:off x="1331640" y="3411590"/>
              <a:ext cx="1066800" cy="244475"/>
            </a:xfrm>
            <a:prstGeom prst="rect">
              <a:avLst/>
            </a:prstGeom>
            <a:noFill/>
            <a:ln w="9525">
              <a:noFill/>
              <a:miter lim="800000"/>
              <a:headEnd/>
              <a:tailEnd/>
            </a:ln>
          </p:spPr>
          <p:txBody>
            <a:bodyPr>
              <a:prstTxWarp prst="textNoShape">
                <a:avLst/>
              </a:prstTxWarp>
              <a:spAutoFit/>
            </a:bodyPr>
            <a:lstStyle/>
            <a:p>
              <a:pPr>
                <a:spcBef>
                  <a:spcPct val="50000"/>
                </a:spcBef>
              </a:pPr>
              <a:r>
                <a:rPr lang="fr-FR" sz="1000" b="1">
                  <a:solidFill>
                    <a:schemeClr val="tx1"/>
                  </a:solidFill>
                  <a:ea typeface="ＭＳ Ｐゴシック" charset="-128"/>
                  <a:cs typeface="ＭＳ Ｐゴシック" charset="-128"/>
                </a:rPr>
                <a:t>SFP cages</a:t>
              </a:r>
              <a:endParaRPr lang="fr-FR" sz="1000">
                <a:solidFill>
                  <a:schemeClr val="tx1"/>
                </a:solidFill>
                <a:ea typeface="ＭＳ Ｐゴシック" charset="-128"/>
                <a:cs typeface="ＭＳ Ｐゴシック" charset="-128"/>
              </a:endParaRPr>
            </a:p>
          </p:txBody>
        </p:sp>
        <p:sp>
          <p:nvSpPr>
            <p:cNvPr id="43" name="Rectangle 110"/>
            <p:cNvSpPr>
              <a:spLocks noChangeArrowheads="1"/>
            </p:cNvSpPr>
            <p:nvPr/>
          </p:nvSpPr>
          <p:spPr bwMode="auto">
            <a:xfrm>
              <a:off x="1383596" y="2880047"/>
              <a:ext cx="533400" cy="228600"/>
            </a:xfrm>
            <a:prstGeom prst="rect">
              <a:avLst/>
            </a:prstGeom>
            <a:solidFill>
              <a:schemeClr val="accent1"/>
            </a:solidFill>
            <a:ln w="9525">
              <a:solidFill>
                <a:schemeClr val="tx1"/>
              </a:solidFill>
              <a:miter lim="800000"/>
              <a:headEnd/>
              <a:tailEnd/>
            </a:ln>
          </p:spPr>
          <p:txBody>
            <a:bodyPr wrap="none" anchor="ctr">
              <a:prstTxWarp prst="textNoShape">
                <a:avLst/>
              </a:prstTxWarp>
            </a:bodyPr>
            <a:lstStyle/>
            <a:p>
              <a:endParaRPr lang="en-US"/>
            </a:p>
          </p:txBody>
        </p:sp>
        <p:sp>
          <p:nvSpPr>
            <p:cNvPr id="44" name="Text Box 111"/>
            <p:cNvSpPr txBox="1">
              <a:spLocks noChangeArrowheads="1"/>
            </p:cNvSpPr>
            <p:nvPr/>
          </p:nvSpPr>
          <p:spPr bwMode="auto">
            <a:xfrm>
              <a:off x="389804" y="2332122"/>
              <a:ext cx="1371600" cy="244475"/>
            </a:xfrm>
            <a:prstGeom prst="rect">
              <a:avLst/>
            </a:prstGeom>
            <a:noFill/>
            <a:ln w="9525">
              <a:noFill/>
              <a:miter lim="800000"/>
              <a:headEnd/>
              <a:tailEnd/>
            </a:ln>
          </p:spPr>
          <p:txBody>
            <a:bodyPr>
              <a:prstTxWarp prst="textNoShape">
                <a:avLst/>
              </a:prstTxWarp>
              <a:spAutoFit/>
            </a:bodyPr>
            <a:lstStyle/>
            <a:p>
              <a:pPr>
                <a:spcBef>
                  <a:spcPct val="50000"/>
                </a:spcBef>
              </a:pPr>
              <a:r>
                <a:rPr lang="fr-FR" sz="1000" b="1">
                  <a:solidFill>
                    <a:schemeClr val="tx1"/>
                  </a:solidFill>
                  <a:ea typeface="ＭＳ Ｐゴシック" charset="-128"/>
                  <a:cs typeface="ＭＳ Ｐゴシック" charset="-128"/>
                </a:rPr>
                <a:t>RJ-45 (Data)</a:t>
              </a:r>
              <a:endParaRPr lang="fr-FR" sz="1000">
                <a:solidFill>
                  <a:schemeClr val="tx1"/>
                </a:solidFill>
                <a:ea typeface="ＭＳ Ｐゴシック" charset="-128"/>
                <a:cs typeface="ＭＳ Ｐゴシック" charset="-128"/>
              </a:endParaRPr>
            </a:p>
          </p:txBody>
        </p:sp>
        <p:sp>
          <p:nvSpPr>
            <p:cNvPr id="45" name="Rectangle 112"/>
            <p:cNvSpPr>
              <a:spLocks noChangeArrowheads="1"/>
            </p:cNvSpPr>
            <p:nvPr/>
          </p:nvSpPr>
          <p:spPr bwMode="auto">
            <a:xfrm>
              <a:off x="1524000" y="3866259"/>
              <a:ext cx="152400" cy="777876"/>
            </a:xfrm>
            <a:prstGeom prst="rect">
              <a:avLst/>
            </a:prstGeom>
            <a:solidFill>
              <a:schemeClr val="accent1"/>
            </a:solidFill>
            <a:ln w="9525">
              <a:solidFill>
                <a:schemeClr val="tx1"/>
              </a:solidFill>
              <a:miter lim="800000"/>
              <a:headEnd/>
              <a:tailEnd/>
            </a:ln>
          </p:spPr>
          <p:txBody>
            <a:bodyPr wrap="none" anchor="ctr">
              <a:prstTxWarp prst="textNoShape">
                <a:avLst/>
              </a:prstTxWarp>
            </a:bodyPr>
            <a:lstStyle/>
            <a:p>
              <a:endParaRPr lang="en-US"/>
            </a:p>
          </p:txBody>
        </p:sp>
        <p:sp>
          <p:nvSpPr>
            <p:cNvPr id="46" name="Text Box 113"/>
            <p:cNvSpPr txBox="1">
              <a:spLocks noChangeArrowheads="1"/>
            </p:cNvSpPr>
            <p:nvPr/>
          </p:nvSpPr>
          <p:spPr bwMode="auto">
            <a:xfrm>
              <a:off x="71480" y="3935420"/>
              <a:ext cx="1447800" cy="707886"/>
            </a:xfrm>
            <a:prstGeom prst="rect">
              <a:avLst/>
            </a:prstGeom>
            <a:noFill/>
            <a:ln w="9525">
              <a:noFill/>
              <a:miter lim="800000"/>
              <a:headEnd/>
              <a:tailEnd/>
            </a:ln>
          </p:spPr>
          <p:txBody>
            <a:bodyPr>
              <a:prstTxWarp prst="textNoShape">
                <a:avLst/>
              </a:prstTxWarp>
              <a:spAutoFit/>
            </a:bodyPr>
            <a:lstStyle/>
            <a:p>
              <a:pPr algn="r">
                <a:spcBef>
                  <a:spcPct val="50000"/>
                </a:spcBef>
              </a:pPr>
              <a:r>
                <a:rPr lang="fr-FR" sz="1000" b="1" dirty="0" err="1">
                  <a:solidFill>
                    <a:schemeClr val="tx1"/>
                  </a:solidFill>
                  <a:ea typeface="ＭＳ Ｐゴシック" charset="-128"/>
                  <a:cs typeface="ＭＳ Ｐゴシック" charset="-128"/>
                </a:rPr>
                <a:t>Spare</a:t>
              </a:r>
              <a:r>
                <a:rPr lang="fr-FR" sz="1000" b="1" dirty="0">
                  <a:solidFill>
                    <a:schemeClr val="tx1"/>
                  </a:solidFill>
                  <a:ea typeface="ＭＳ Ｐゴシック" charset="-128"/>
                  <a:cs typeface="ＭＳ Ｐゴシック" charset="-128"/>
                </a:rPr>
                <a:t> I/Os </a:t>
              </a:r>
            </a:p>
            <a:p>
              <a:pPr algn="r">
                <a:spcBef>
                  <a:spcPct val="50000"/>
                </a:spcBef>
              </a:pPr>
              <a:r>
                <a:rPr lang="fr-FR" sz="1000" b="1" dirty="0" err="1">
                  <a:solidFill>
                    <a:schemeClr val="tx1"/>
                  </a:solidFill>
                  <a:ea typeface="ＭＳ Ｐゴシック" charset="-128"/>
                  <a:cs typeface="ＭＳ Ｐゴシック" charset="-128"/>
                </a:rPr>
                <a:t>Clock</a:t>
              </a:r>
              <a:r>
                <a:rPr lang="fr-FR" sz="1000" b="1" dirty="0">
                  <a:solidFill>
                    <a:schemeClr val="tx1"/>
                  </a:solidFill>
                  <a:ea typeface="ＭＳ Ｐゴシック" charset="-128"/>
                  <a:cs typeface="ＭＳ Ｐゴシック" charset="-128"/>
                </a:rPr>
                <a:t> in/out</a:t>
              </a:r>
            </a:p>
            <a:p>
              <a:pPr algn="r">
                <a:spcBef>
                  <a:spcPct val="50000"/>
                </a:spcBef>
              </a:pPr>
              <a:r>
                <a:rPr lang="fr-FR" sz="1000" b="1" dirty="0">
                  <a:solidFill>
                    <a:schemeClr val="tx1"/>
                  </a:solidFill>
                  <a:ea typeface="ＭＳ Ｐゴシック" charset="-128"/>
                  <a:cs typeface="ＭＳ Ｐゴシック" charset="-128"/>
                </a:rPr>
                <a:t>Power out</a:t>
              </a:r>
              <a:endParaRPr lang="fr-FR" sz="1000" dirty="0">
                <a:solidFill>
                  <a:schemeClr val="tx1"/>
                </a:solidFill>
                <a:ea typeface="ＭＳ Ｐゴシック" charset="-128"/>
                <a:cs typeface="ＭＳ Ｐゴシック" charset="-128"/>
              </a:endParaRPr>
            </a:p>
          </p:txBody>
        </p:sp>
        <p:sp>
          <p:nvSpPr>
            <p:cNvPr id="47" name="Rectangle 114"/>
            <p:cNvSpPr>
              <a:spLocks noChangeArrowheads="1"/>
            </p:cNvSpPr>
            <p:nvPr/>
          </p:nvSpPr>
          <p:spPr bwMode="auto">
            <a:xfrm>
              <a:off x="1524000" y="5638800"/>
              <a:ext cx="152400" cy="381000"/>
            </a:xfrm>
            <a:prstGeom prst="rect">
              <a:avLst/>
            </a:prstGeom>
            <a:solidFill>
              <a:schemeClr val="accent1"/>
            </a:solidFill>
            <a:ln w="9525">
              <a:solidFill>
                <a:schemeClr val="tx1"/>
              </a:solidFill>
              <a:miter lim="800000"/>
              <a:headEnd/>
              <a:tailEnd/>
            </a:ln>
          </p:spPr>
          <p:txBody>
            <a:bodyPr wrap="none" anchor="ctr">
              <a:prstTxWarp prst="textNoShape">
                <a:avLst/>
              </a:prstTxWarp>
            </a:bodyPr>
            <a:lstStyle/>
            <a:p>
              <a:endParaRPr lang="en-US"/>
            </a:p>
          </p:txBody>
        </p:sp>
        <p:sp>
          <p:nvSpPr>
            <p:cNvPr id="48" name="Text Box 115"/>
            <p:cNvSpPr txBox="1">
              <a:spLocks noChangeArrowheads="1"/>
            </p:cNvSpPr>
            <p:nvPr/>
          </p:nvSpPr>
          <p:spPr bwMode="auto">
            <a:xfrm>
              <a:off x="457200" y="5486400"/>
              <a:ext cx="1066800" cy="473075"/>
            </a:xfrm>
            <a:prstGeom prst="rect">
              <a:avLst/>
            </a:prstGeom>
            <a:noFill/>
            <a:ln w="9525">
              <a:noFill/>
              <a:miter lim="800000"/>
              <a:headEnd/>
              <a:tailEnd/>
            </a:ln>
          </p:spPr>
          <p:txBody>
            <a:bodyPr>
              <a:prstTxWarp prst="textNoShape">
                <a:avLst/>
              </a:prstTxWarp>
              <a:spAutoFit/>
            </a:bodyPr>
            <a:lstStyle/>
            <a:p>
              <a:pPr algn="r">
                <a:spcBef>
                  <a:spcPct val="50000"/>
                </a:spcBef>
              </a:pPr>
              <a:endParaRPr lang="fr-FR" sz="1000" b="1">
                <a:solidFill>
                  <a:schemeClr val="tx1"/>
                </a:solidFill>
                <a:ea typeface="ＭＳ Ｐゴシック" charset="-128"/>
                <a:cs typeface="ＭＳ Ｐゴシック" charset="-128"/>
              </a:endParaRPr>
            </a:p>
            <a:p>
              <a:pPr algn="r">
                <a:spcBef>
                  <a:spcPct val="50000"/>
                </a:spcBef>
              </a:pPr>
              <a:r>
                <a:rPr lang="fr-FR" sz="1000" b="1">
                  <a:solidFill>
                    <a:schemeClr val="tx1"/>
                  </a:solidFill>
                  <a:ea typeface="ＭＳ Ｐゴシック" charset="-128"/>
                  <a:cs typeface="ＭＳ Ｐゴシック" charset="-128"/>
                </a:rPr>
                <a:t>Power in</a:t>
              </a:r>
              <a:endParaRPr lang="fr-FR" sz="1000">
                <a:solidFill>
                  <a:schemeClr val="tx1"/>
                </a:solidFill>
                <a:ea typeface="ＭＳ Ｐゴシック" charset="-128"/>
                <a:cs typeface="ＭＳ Ｐゴシック" charset="-128"/>
              </a:endParaRPr>
            </a:p>
          </p:txBody>
        </p:sp>
        <p:sp>
          <p:nvSpPr>
            <p:cNvPr id="49" name="Rectangle 118"/>
            <p:cNvSpPr>
              <a:spLocks noChangeArrowheads="1"/>
            </p:cNvSpPr>
            <p:nvPr/>
          </p:nvSpPr>
          <p:spPr bwMode="auto">
            <a:xfrm>
              <a:off x="1433736" y="4876800"/>
              <a:ext cx="762000" cy="228600"/>
            </a:xfrm>
            <a:prstGeom prst="rect">
              <a:avLst/>
            </a:prstGeom>
            <a:solidFill>
              <a:schemeClr val="accent1"/>
            </a:solidFill>
            <a:ln w="9525">
              <a:solidFill>
                <a:schemeClr val="tx1"/>
              </a:solidFill>
              <a:miter lim="800000"/>
              <a:headEnd/>
              <a:tailEnd/>
            </a:ln>
          </p:spPr>
          <p:txBody>
            <a:bodyPr wrap="none" anchor="ctr">
              <a:prstTxWarp prst="textNoShape">
                <a:avLst/>
              </a:prstTxWarp>
            </a:bodyPr>
            <a:lstStyle/>
            <a:p>
              <a:endParaRPr lang="en-US"/>
            </a:p>
          </p:txBody>
        </p:sp>
        <p:sp>
          <p:nvSpPr>
            <p:cNvPr id="50" name="Text Box 119"/>
            <p:cNvSpPr txBox="1">
              <a:spLocks noChangeArrowheads="1"/>
            </p:cNvSpPr>
            <p:nvPr/>
          </p:nvSpPr>
          <p:spPr bwMode="auto">
            <a:xfrm>
              <a:off x="1416968" y="4876800"/>
              <a:ext cx="1066800" cy="244475"/>
            </a:xfrm>
            <a:prstGeom prst="rect">
              <a:avLst/>
            </a:prstGeom>
            <a:noFill/>
            <a:ln w="9525">
              <a:noFill/>
              <a:miter lim="800000"/>
              <a:headEnd/>
              <a:tailEnd/>
            </a:ln>
          </p:spPr>
          <p:txBody>
            <a:bodyPr>
              <a:prstTxWarp prst="textNoShape">
                <a:avLst/>
              </a:prstTxWarp>
              <a:spAutoFit/>
            </a:bodyPr>
            <a:lstStyle/>
            <a:p>
              <a:pPr>
                <a:spcBef>
                  <a:spcPct val="50000"/>
                </a:spcBef>
              </a:pPr>
              <a:r>
                <a:rPr lang="fr-FR" sz="1000" b="1">
                  <a:solidFill>
                    <a:schemeClr val="tx1"/>
                  </a:solidFill>
                  <a:ea typeface="ＭＳ Ｐゴシック" charset="-128"/>
                  <a:cs typeface="ＭＳ Ｐゴシック" charset="-128"/>
                </a:rPr>
                <a:t>Micro USB</a:t>
              </a:r>
              <a:endParaRPr lang="fr-FR" sz="1000">
                <a:solidFill>
                  <a:schemeClr val="tx1"/>
                </a:solidFill>
                <a:ea typeface="ＭＳ Ｐゴシック" charset="-128"/>
                <a:cs typeface="ＭＳ Ｐゴシック" charset="-128"/>
              </a:endParaRPr>
            </a:p>
          </p:txBody>
        </p:sp>
        <p:sp>
          <p:nvSpPr>
            <p:cNvPr id="51" name="Rectangle 120"/>
            <p:cNvSpPr>
              <a:spLocks noChangeArrowheads="1"/>
            </p:cNvSpPr>
            <p:nvPr/>
          </p:nvSpPr>
          <p:spPr bwMode="auto">
            <a:xfrm>
              <a:off x="2362200" y="4800600"/>
              <a:ext cx="482174" cy="381000"/>
            </a:xfrm>
            <a:prstGeom prst="rect">
              <a:avLst/>
            </a:prstGeom>
            <a:solidFill>
              <a:srgbClr val="E3E3D7"/>
            </a:solidFill>
            <a:ln w="9525">
              <a:solidFill>
                <a:schemeClr val="tx1"/>
              </a:solidFill>
              <a:miter lim="800000"/>
              <a:headEnd/>
              <a:tailEnd/>
            </a:ln>
          </p:spPr>
          <p:txBody>
            <a:bodyPr wrap="none" anchor="ctr">
              <a:prstTxWarp prst="textNoShape">
                <a:avLst/>
              </a:prstTxWarp>
            </a:bodyPr>
            <a:lstStyle/>
            <a:p>
              <a:endParaRPr lang="en-US"/>
            </a:p>
          </p:txBody>
        </p:sp>
        <p:sp>
          <p:nvSpPr>
            <p:cNvPr id="52" name="Text Box 121"/>
            <p:cNvSpPr txBox="1">
              <a:spLocks noChangeArrowheads="1"/>
            </p:cNvSpPr>
            <p:nvPr/>
          </p:nvSpPr>
          <p:spPr bwMode="auto">
            <a:xfrm>
              <a:off x="2286000" y="4860925"/>
              <a:ext cx="617118" cy="259401"/>
            </a:xfrm>
            <a:prstGeom prst="rect">
              <a:avLst/>
            </a:prstGeom>
            <a:noFill/>
            <a:ln w="9525">
              <a:noFill/>
              <a:miter lim="800000"/>
              <a:headEnd/>
              <a:tailEnd/>
            </a:ln>
          </p:spPr>
          <p:txBody>
            <a:bodyPr>
              <a:prstTxWarp prst="textNoShape">
                <a:avLst/>
              </a:prstTxWarp>
              <a:spAutoFit/>
            </a:bodyPr>
            <a:lstStyle/>
            <a:p>
              <a:pPr>
                <a:spcBef>
                  <a:spcPct val="50000"/>
                </a:spcBef>
              </a:pPr>
              <a:r>
                <a:rPr lang="fr-FR" sz="1000" b="1">
                  <a:solidFill>
                    <a:schemeClr val="tx1"/>
                  </a:solidFill>
                  <a:ea typeface="ＭＳ Ｐゴシック" charset="-128"/>
                  <a:cs typeface="ＭＳ Ｐゴシック" charset="-128"/>
                </a:rPr>
                <a:t>USB2 </a:t>
              </a:r>
              <a:endParaRPr lang="fr-FR" sz="1000">
                <a:solidFill>
                  <a:schemeClr val="tx1"/>
                </a:solidFill>
                <a:ea typeface="ＭＳ Ｐゴシック" charset="-128"/>
                <a:cs typeface="ＭＳ Ｐゴシック" charset="-128"/>
              </a:endParaRPr>
            </a:p>
          </p:txBody>
        </p:sp>
        <p:sp>
          <p:nvSpPr>
            <p:cNvPr id="53" name="Rectangle 126"/>
            <p:cNvSpPr>
              <a:spLocks noChangeArrowheads="1"/>
            </p:cNvSpPr>
            <p:nvPr/>
          </p:nvSpPr>
          <p:spPr bwMode="auto">
            <a:xfrm>
              <a:off x="2080768" y="2153392"/>
              <a:ext cx="1519670" cy="457200"/>
            </a:xfrm>
            <a:prstGeom prst="rect">
              <a:avLst/>
            </a:prstGeom>
            <a:solidFill>
              <a:srgbClr val="E3E3D7"/>
            </a:solidFill>
            <a:ln w="9525">
              <a:solidFill>
                <a:schemeClr val="tx1"/>
              </a:solidFill>
              <a:miter lim="800000"/>
              <a:headEnd/>
              <a:tailEnd/>
            </a:ln>
          </p:spPr>
          <p:txBody>
            <a:bodyPr wrap="none" anchor="ctr">
              <a:prstTxWarp prst="textNoShape">
                <a:avLst/>
              </a:prstTxWarp>
            </a:bodyPr>
            <a:lstStyle/>
            <a:p>
              <a:endParaRPr lang="en-US"/>
            </a:p>
          </p:txBody>
        </p:sp>
        <p:sp>
          <p:nvSpPr>
            <p:cNvPr id="54" name="Text Box 127"/>
            <p:cNvSpPr txBox="1">
              <a:spLocks noChangeArrowheads="1"/>
            </p:cNvSpPr>
            <p:nvPr/>
          </p:nvSpPr>
          <p:spPr bwMode="auto">
            <a:xfrm>
              <a:off x="2040503" y="2259754"/>
              <a:ext cx="1600200" cy="244475"/>
            </a:xfrm>
            <a:prstGeom prst="rect">
              <a:avLst/>
            </a:prstGeom>
            <a:noFill/>
            <a:ln w="9525">
              <a:noFill/>
              <a:miter lim="800000"/>
              <a:headEnd/>
              <a:tailEnd/>
            </a:ln>
          </p:spPr>
          <p:txBody>
            <a:bodyPr>
              <a:prstTxWarp prst="textNoShape">
                <a:avLst/>
              </a:prstTxWarp>
              <a:spAutoFit/>
            </a:bodyPr>
            <a:lstStyle/>
            <a:p>
              <a:pPr>
                <a:spcBef>
                  <a:spcPct val="50000"/>
                </a:spcBef>
              </a:pPr>
              <a:r>
                <a:rPr lang="fr-FR" sz="1000" b="1">
                  <a:solidFill>
                    <a:schemeClr val="tx1"/>
                  </a:solidFill>
                  <a:ea typeface="ＭＳ Ｐゴシック" charset="-128"/>
                  <a:cs typeface="ＭＳ Ｐゴシック" charset="-128"/>
                </a:rPr>
                <a:t>External Network chip</a:t>
              </a:r>
              <a:endParaRPr lang="fr-FR" sz="1000">
                <a:solidFill>
                  <a:schemeClr val="tx1"/>
                </a:solidFill>
                <a:ea typeface="ＭＳ Ｐゴシック" charset="-128"/>
                <a:cs typeface="ＭＳ Ｐゴシック" charset="-128"/>
              </a:endParaRPr>
            </a:p>
          </p:txBody>
        </p:sp>
        <p:sp>
          <p:nvSpPr>
            <p:cNvPr id="55" name="Rectangle 110"/>
            <p:cNvSpPr>
              <a:spLocks noChangeArrowheads="1"/>
            </p:cNvSpPr>
            <p:nvPr/>
          </p:nvSpPr>
          <p:spPr bwMode="auto">
            <a:xfrm>
              <a:off x="1386032" y="2347998"/>
              <a:ext cx="533400" cy="228600"/>
            </a:xfrm>
            <a:prstGeom prst="rect">
              <a:avLst/>
            </a:prstGeom>
            <a:solidFill>
              <a:schemeClr val="accent1"/>
            </a:solidFill>
            <a:ln w="9525">
              <a:solidFill>
                <a:schemeClr val="tx1"/>
              </a:solidFill>
              <a:miter lim="800000"/>
              <a:headEnd/>
              <a:tailEnd/>
            </a:ln>
          </p:spPr>
          <p:txBody>
            <a:bodyPr wrap="none" anchor="ctr">
              <a:prstTxWarp prst="textNoShape">
                <a:avLst/>
              </a:prstTxWarp>
            </a:bodyPr>
            <a:lstStyle/>
            <a:p>
              <a:endParaRPr lang="en-US"/>
            </a:p>
          </p:txBody>
        </p:sp>
        <p:sp>
          <p:nvSpPr>
            <p:cNvPr id="56" name="Text Box 111"/>
            <p:cNvSpPr txBox="1">
              <a:spLocks noChangeArrowheads="1"/>
            </p:cNvSpPr>
            <p:nvPr/>
          </p:nvSpPr>
          <p:spPr bwMode="auto">
            <a:xfrm>
              <a:off x="389804" y="2896493"/>
              <a:ext cx="1371600" cy="244475"/>
            </a:xfrm>
            <a:prstGeom prst="rect">
              <a:avLst/>
            </a:prstGeom>
            <a:noFill/>
            <a:ln w="9525">
              <a:noFill/>
              <a:miter lim="800000"/>
              <a:headEnd/>
              <a:tailEnd/>
            </a:ln>
          </p:spPr>
          <p:txBody>
            <a:bodyPr>
              <a:prstTxWarp prst="textNoShape">
                <a:avLst/>
              </a:prstTxWarp>
              <a:spAutoFit/>
            </a:bodyPr>
            <a:lstStyle/>
            <a:p>
              <a:pPr>
                <a:spcBef>
                  <a:spcPct val="50000"/>
                </a:spcBef>
              </a:pPr>
              <a:r>
                <a:rPr lang="fr-FR" sz="1000" b="1">
                  <a:solidFill>
                    <a:schemeClr val="tx1"/>
                  </a:solidFill>
                  <a:ea typeface="ＭＳ Ｐゴシック" charset="-128"/>
                  <a:cs typeface="ＭＳ Ｐゴシック" charset="-128"/>
                </a:rPr>
                <a:t>RJ-45 (TTC)</a:t>
              </a:r>
              <a:endParaRPr lang="fr-FR" sz="1000">
                <a:solidFill>
                  <a:schemeClr val="tx1"/>
                </a:solidFill>
                <a:ea typeface="ＭＳ Ｐゴシック" charset="-128"/>
                <a:cs typeface="ＭＳ Ｐゴシック" charset="-128"/>
              </a:endParaRPr>
            </a:p>
          </p:txBody>
        </p:sp>
        <p:sp>
          <p:nvSpPr>
            <p:cNvPr id="57" name="130 CuadroTexto"/>
            <p:cNvSpPr txBox="1">
              <a:spLocks noChangeArrowheads="1"/>
            </p:cNvSpPr>
            <p:nvPr/>
          </p:nvSpPr>
          <p:spPr bwMode="auto">
            <a:xfrm>
              <a:off x="390255" y="3323064"/>
              <a:ext cx="996862" cy="421527"/>
            </a:xfrm>
            <a:prstGeom prst="rect">
              <a:avLst/>
            </a:prstGeom>
            <a:noFill/>
            <a:ln w="9525">
              <a:noFill/>
              <a:miter lim="800000"/>
              <a:headEnd/>
              <a:tailEnd/>
            </a:ln>
          </p:spPr>
          <p:txBody>
            <a:bodyPr wrap="none">
              <a:prstTxWarp prst="textNoShape">
                <a:avLst/>
              </a:prstTxWarp>
              <a:spAutoFit/>
            </a:bodyPr>
            <a:lstStyle/>
            <a:p>
              <a:r>
                <a:rPr lang="fr-FR" sz="1000" b="1" dirty="0" err="1">
                  <a:ea typeface="Arial" charset="0"/>
                  <a:cs typeface="Arial" charset="0"/>
                </a:rPr>
                <a:t>Fiber/copper</a:t>
              </a:r>
              <a:endParaRPr lang="fr-FR" sz="1000" b="1" dirty="0">
                <a:ea typeface="Arial" charset="0"/>
                <a:cs typeface="Arial" charset="0"/>
              </a:endParaRPr>
            </a:p>
            <a:p>
              <a:r>
                <a:rPr lang="fr-FR" sz="1000" b="1" dirty="0">
                  <a:ea typeface="Arial" charset="0"/>
                  <a:cs typeface="Arial" charset="0"/>
                </a:rPr>
                <a:t>(future use)</a:t>
              </a:r>
            </a:p>
          </p:txBody>
        </p:sp>
      </p:grpSp>
      <p:sp>
        <p:nvSpPr>
          <p:cNvPr id="61" name="ZoneTexte 60"/>
          <p:cNvSpPr txBox="1"/>
          <p:nvPr/>
        </p:nvSpPr>
        <p:spPr>
          <a:xfrm>
            <a:off x="5982340" y="152400"/>
            <a:ext cx="3161660" cy="584776"/>
          </a:xfrm>
          <a:prstGeom prst="rect">
            <a:avLst/>
          </a:prstGeom>
          <a:noFill/>
        </p:spPr>
        <p:txBody>
          <a:bodyPr wrap="square" rtlCol="0">
            <a:spAutoFit/>
          </a:bodyPr>
          <a:lstStyle/>
          <a:p>
            <a:r>
              <a:rPr lang="en-GB" sz="1600" b="1" dirty="0" smtClean="0">
                <a:latin typeface="Verdana"/>
                <a:cs typeface="Verdana"/>
              </a:rPr>
              <a:t>New features in </a:t>
            </a:r>
          </a:p>
          <a:p>
            <a:r>
              <a:rPr lang="en-GB" sz="1600" b="1" dirty="0" smtClean="0">
                <a:latin typeface="Verdana"/>
                <a:cs typeface="Verdana"/>
              </a:rPr>
              <a:t>the DAQ boards </a:t>
            </a:r>
            <a:endParaRPr lang="en-GB" sz="1600" b="1" dirty="0">
              <a:latin typeface="Verdana"/>
              <a:cs typeface="Verdana"/>
            </a:endParaRPr>
          </a:p>
        </p:txBody>
      </p:sp>
      <p:sp>
        <p:nvSpPr>
          <p:cNvPr id="58" name="Rectangle 57"/>
          <p:cNvSpPr/>
          <p:nvPr/>
        </p:nvSpPr>
        <p:spPr>
          <a:xfrm>
            <a:off x="4114800" y="4876562"/>
            <a:ext cx="5029200" cy="1600438"/>
          </a:xfrm>
          <a:prstGeom prst="rect">
            <a:avLst/>
          </a:prstGeom>
        </p:spPr>
        <p:txBody>
          <a:bodyPr wrap="square">
            <a:spAutoFit/>
          </a:bodyPr>
          <a:lstStyle/>
          <a:p>
            <a:pPr marL="285750" indent="-285750">
              <a:buFont typeface="Wingdings" charset="2"/>
              <a:buChar char="à"/>
            </a:pPr>
            <a:r>
              <a:rPr lang="en-GB" sz="1400" dirty="0" smtClean="0">
                <a:solidFill>
                  <a:srgbClr val="000000"/>
                </a:solidFill>
                <a:latin typeface="Verdana"/>
                <a:cs typeface="Verdana"/>
              </a:rPr>
              <a:t>Only one DIF per plane. For the maximum </a:t>
            </a:r>
          </a:p>
          <a:p>
            <a:pPr marL="285750" indent="-285750"/>
            <a:r>
              <a:rPr lang="en-GB" sz="1400" dirty="0" smtClean="0">
                <a:solidFill>
                  <a:srgbClr val="000000"/>
                </a:solidFill>
                <a:latin typeface="Verdana"/>
                <a:cs typeface="Verdana"/>
              </a:rPr>
              <a:t>     length plane  (1x3m) the DIF will handle </a:t>
            </a:r>
          </a:p>
          <a:p>
            <a:pPr marL="285750" indent="-285750"/>
            <a:r>
              <a:rPr lang="en-GB" sz="1400" dirty="0" smtClean="0">
                <a:solidFill>
                  <a:srgbClr val="000000"/>
                </a:solidFill>
                <a:latin typeface="Verdana"/>
                <a:cs typeface="Verdana"/>
              </a:rPr>
              <a:t>     432 HR3 chips;</a:t>
            </a:r>
          </a:p>
          <a:p>
            <a:pPr marL="285750" indent="-285750">
              <a:buFont typeface="Wingdings" charset="2"/>
              <a:buChar char="à"/>
            </a:pPr>
            <a:r>
              <a:rPr lang="en-GB" sz="1400" dirty="0" smtClean="0">
                <a:solidFill>
                  <a:srgbClr val="000000"/>
                </a:solidFill>
                <a:latin typeface="Verdana"/>
                <a:cs typeface="Verdana"/>
              </a:rPr>
              <a:t>Slow control through the new HR3 I2C bus;</a:t>
            </a:r>
          </a:p>
          <a:p>
            <a:pPr marL="285750" indent="-285750"/>
            <a:r>
              <a:rPr lang="en-GB" sz="1400" dirty="0" err="1" smtClean="0">
                <a:solidFill>
                  <a:srgbClr val="000000"/>
                </a:solidFill>
                <a:latin typeface="Verdana"/>
                <a:cs typeface="Verdana"/>
                <a:sym typeface="Wingdings"/>
              </a:rPr>
              <a:t></a:t>
            </a:r>
            <a:r>
              <a:rPr lang="en-GB" sz="1400" dirty="0" smtClean="0">
                <a:solidFill>
                  <a:srgbClr val="000000"/>
                </a:solidFill>
                <a:latin typeface="Verdana"/>
                <a:cs typeface="Verdana"/>
                <a:sym typeface="Wingdings"/>
              </a:rPr>
              <a:t> </a:t>
            </a:r>
            <a:r>
              <a:rPr lang="en-GB" sz="1400" dirty="0" smtClean="0">
                <a:solidFill>
                  <a:srgbClr val="000000"/>
                </a:solidFill>
                <a:latin typeface="Verdana"/>
                <a:cs typeface="Verdana"/>
              </a:rPr>
              <a:t>Data transmission to DAQ by Ethernet using commercial </a:t>
            </a:r>
            <a:r>
              <a:rPr lang="en-GB" sz="1400" dirty="0" smtClean="0">
                <a:solidFill>
                  <a:srgbClr val="000000"/>
                </a:solidFill>
                <a:latin typeface="Verdana"/>
                <a:cs typeface="Verdana"/>
              </a:rPr>
              <a:t>switches;</a:t>
            </a:r>
            <a:endParaRPr lang="en-GB" sz="1400" dirty="0" smtClean="0">
              <a:solidFill>
                <a:srgbClr val="000000"/>
              </a:solidFill>
              <a:latin typeface="Verdana"/>
              <a:cs typeface="Verdana"/>
            </a:endParaRPr>
          </a:p>
          <a:p>
            <a:pPr marL="285750" indent="-285750">
              <a:buFont typeface="Wingdings" charset="2"/>
              <a:buChar char="à"/>
            </a:pPr>
            <a:r>
              <a:rPr lang="en-GB" sz="1400" dirty="0" smtClean="0">
                <a:solidFill>
                  <a:srgbClr val="000000"/>
                </a:solidFill>
                <a:latin typeface="Verdana"/>
                <a:cs typeface="Verdana"/>
              </a:rPr>
              <a:t>Clock and synchronization by </a:t>
            </a:r>
            <a:r>
              <a:rPr lang="en-GB" sz="1400" dirty="0" smtClean="0">
                <a:solidFill>
                  <a:srgbClr val="000000"/>
                </a:solidFill>
                <a:latin typeface="Verdana"/>
                <a:cs typeface="Verdana"/>
              </a:rPr>
              <a:t>TTC</a:t>
            </a:r>
            <a:r>
              <a:rPr lang="en-GB" sz="1400" dirty="0" smtClean="0">
                <a:solidFill>
                  <a:srgbClr val="000000"/>
                </a:solidFill>
                <a:latin typeface="Verdana"/>
                <a:cs typeface="Verdana"/>
              </a:rPr>
              <a:t>.</a:t>
            </a:r>
            <a:endParaRPr lang="en-GB" sz="1400" dirty="0" smtClean="0">
              <a:solidFill>
                <a:srgbClr val="000000"/>
              </a:solidFill>
              <a:latin typeface="Verdana"/>
              <a:cs typeface="Verdana"/>
            </a:endParaRPr>
          </a:p>
        </p:txBody>
      </p:sp>
      <p:sp>
        <p:nvSpPr>
          <p:cNvPr id="59" name="ZoneTexte 58"/>
          <p:cNvSpPr txBox="1"/>
          <p:nvPr/>
        </p:nvSpPr>
        <p:spPr>
          <a:xfrm>
            <a:off x="228600" y="5867400"/>
            <a:ext cx="3124200" cy="861774"/>
          </a:xfrm>
          <a:prstGeom prst="rect">
            <a:avLst/>
          </a:prstGeom>
          <a:noFill/>
        </p:spPr>
        <p:txBody>
          <a:bodyPr wrap="square" rtlCol="0">
            <a:spAutoFit/>
          </a:bodyPr>
          <a:lstStyle/>
          <a:p>
            <a:r>
              <a:rPr lang="en-GB" sz="1600" dirty="0" smtClean="0">
                <a:latin typeface="Verdana"/>
                <a:cs typeface="Verdana"/>
                <a:sym typeface="Wingdings"/>
              </a:rPr>
              <a:t>New ASU design for large detectors under study</a:t>
            </a:r>
          </a:p>
          <a:p>
            <a:endParaRPr lang="en-GB" dirty="0" smtClean="0">
              <a:latin typeface="Verdana"/>
              <a:cs typeface="Verdana"/>
              <a:sym typeface="Wingdings"/>
            </a:endParaRPr>
          </a:p>
          <a:p>
            <a:endParaRPr lang="en-GB" dirty="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pSp>
        <p:nvGrpSpPr>
          <p:cNvPr id="2" name="Grouper 61"/>
          <p:cNvGrpSpPr/>
          <p:nvPr/>
        </p:nvGrpSpPr>
        <p:grpSpPr>
          <a:xfrm>
            <a:off x="457200" y="914400"/>
            <a:ext cx="8103520" cy="2454357"/>
            <a:chOff x="2498353" y="4419600"/>
            <a:chExt cx="6493247" cy="2362200"/>
          </a:xfrm>
        </p:grpSpPr>
        <p:grpSp>
          <p:nvGrpSpPr>
            <p:cNvPr id="3" name="Grouper 58"/>
            <p:cNvGrpSpPr/>
            <p:nvPr/>
          </p:nvGrpSpPr>
          <p:grpSpPr>
            <a:xfrm>
              <a:off x="2498353" y="4419600"/>
              <a:ext cx="3216648" cy="2352178"/>
              <a:chOff x="5851153" y="1253544"/>
              <a:chExt cx="3216648" cy="2352178"/>
            </a:xfrm>
          </p:grpSpPr>
          <p:grpSp>
            <p:nvGrpSpPr>
              <p:cNvPr id="4" name="Grouper 9"/>
              <p:cNvGrpSpPr>
                <a:grpSpLocks/>
              </p:cNvGrpSpPr>
              <p:nvPr/>
            </p:nvGrpSpPr>
            <p:grpSpPr bwMode="auto">
              <a:xfrm>
                <a:off x="5851153" y="1253544"/>
                <a:ext cx="3216648" cy="2352178"/>
                <a:chOff x="3118886" y="1276350"/>
                <a:chExt cx="5690006" cy="4057650"/>
              </a:xfrm>
            </p:grpSpPr>
            <p:pic>
              <p:nvPicPr>
                <p:cNvPr id="43013" name="Image 3"/>
                <p:cNvPicPr>
                  <a:picLocks noChangeAspect="1"/>
                </p:cNvPicPr>
                <p:nvPr/>
              </p:nvPicPr>
              <p:blipFill>
                <a:blip r:embed="rId2"/>
                <a:srcRect/>
                <a:stretch>
                  <a:fillRect/>
                </a:stretch>
              </p:blipFill>
              <p:spPr bwMode="auto">
                <a:xfrm>
                  <a:off x="3118886" y="1276350"/>
                  <a:ext cx="5568949" cy="4057650"/>
                </a:xfrm>
                <a:prstGeom prst="rect">
                  <a:avLst/>
                </a:prstGeom>
                <a:noFill/>
                <a:ln w="9525">
                  <a:noFill/>
                  <a:miter lim="800000"/>
                  <a:headEnd/>
                  <a:tailEnd/>
                </a:ln>
              </p:spPr>
            </p:pic>
            <p:cxnSp>
              <p:nvCxnSpPr>
                <p:cNvPr id="6" name="Connecteur droit avec flèche 5"/>
                <p:cNvCxnSpPr/>
                <p:nvPr/>
              </p:nvCxnSpPr>
              <p:spPr bwMode="auto">
                <a:xfrm rot="10800000" flipV="1">
                  <a:off x="5486400" y="3581024"/>
                  <a:ext cx="3048000" cy="1677340"/>
                </a:xfrm>
                <a:prstGeom prst="straightConnector1">
                  <a:avLst/>
                </a:prstGeom>
                <a:solidFill>
                  <a:srgbClr val="00B8FF"/>
                </a:solidFill>
                <a:ln w="9525" cap="flat" cmpd="sng" algn="ctr">
                  <a:solidFill>
                    <a:schemeClr val="accent3"/>
                  </a:solidFill>
                  <a:prstDash val="solid"/>
                  <a:round/>
                  <a:headEnd type="arrow"/>
                  <a:tailEnd type="arrow"/>
                </a:ln>
                <a:effectLst/>
              </p:spPr>
            </p:cxnSp>
            <p:sp>
              <p:nvSpPr>
                <p:cNvPr id="43015" name="ZoneTexte 6"/>
                <p:cNvSpPr txBox="1">
                  <a:spLocks noChangeArrowheads="1"/>
                </p:cNvSpPr>
                <p:nvPr/>
              </p:nvSpPr>
              <p:spPr bwMode="auto">
                <a:xfrm rot="19870601">
                  <a:off x="6561995" y="4502817"/>
                  <a:ext cx="1030740" cy="477840"/>
                </a:xfrm>
                <a:prstGeom prst="rect">
                  <a:avLst/>
                </a:prstGeom>
                <a:noFill/>
                <a:ln w="9525">
                  <a:noFill/>
                  <a:miter lim="800000"/>
                  <a:headEnd/>
                  <a:tailEnd/>
                </a:ln>
              </p:spPr>
              <p:txBody>
                <a:bodyPr wrap="square">
                  <a:prstTxWarp prst="textNoShape">
                    <a:avLst/>
                  </a:prstTxWarp>
                  <a:spAutoFit/>
                </a:bodyPr>
                <a:lstStyle/>
                <a:p>
                  <a:r>
                    <a:rPr lang="en-US" sz="1200" dirty="0">
                      <a:solidFill>
                        <a:srgbClr val="FFFFFF"/>
                      </a:solidFill>
                    </a:rPr>
                    <a:t>2 </a:t>
                  </a:r>
                  <a:r>
                    <a:rPr lang="en-US" sz="1200" dirty="0" err="1">
                      <a:solidFill>
                        <a:srgbClr val="FFFFFF"/>
                      </a:solidFill>
                    </a:rPr>
                    <a:t>m</a:t>
                  </a:r>
                  <a:endParaRPr lang="en-US" sz="1200" dirty="0">
                    <a:solidFill>
                      <a:srgbClr val="FFFFFF"/>
                    </a:solidFill>
                  </a:endParaRPr>
                </a:p>
              </p:txBody>
            </p:sp>
            <p:cxnSp>
              <p:nvCxnSpPr>
                <p:cNvPr id="43016" name="Connecteur droit avec flèche 12"/>
                <p:cNvCxnSpPr>
                  <a:cxnSpLocks noChangeShapeType="1"/>
                </p:cNvCxnSpPr>
                <p:nvPr/>
              </p:nvCxnSpPr>
              <p:spPr bwMode="auto">
                <a:xfrm>
                  <a:off x="3200400" y="4191000"/>
                  <a:ext cx="1676400" cy="1066800"/>
                </a:xfrm>
                <a:prstGeom prst="straightConnector1">
                  <a:avLst/>
                </a:prstGeom>
                <a:noFill/>
                <a:ln w="9525">
                  <a:solidFill>
                    <a:schemeClr val="bg1"/>
                  </a:solidFill>
                  <a:round/>
                  <a:headEnd type="arrow" w="med" len="med"/>
                  <a:tailEnd type="arrow" w="med" len="med"/>
                </a:ln>
              </p:spPr>
            </p:cxnSp>
            <p:sp>
              <p:nvSpPr>
                <p:cNvPr id="43017" name="ZoneTexte 14"/>
                <p:cNvSpPr txBox="1">
                  <a:spLocks noChangeArrowheads="1"/>
                </p:cNvSpPr>
                <p:nvPr/>
              </p:nvSpPr>
              <p:spPr bwMode="auto">
                <a:xfrm rot="2074047">
                  <a:off x="3376056" y="4746372"/>
                  <a:ext cx="925889" cy="477840"/>
                </a:xfrm>
                <a:prstGeom prst="rect">
                  <a:avLst/>
                </a:prstGeom>
                <a:noFill/>
                <a:ln w="9525">
                  <a:noFill/>
                  <a:miter lim="800000"/>
                  <a:headEnd/>
                  <a:tailEnd/>
                </a:ln>
              </p:spPr>
              <p:txBody>
                <a:bodyPr wrap="square">
                  <a:prstTxWarp prst="textNoShape">
                    <a:avLst/>
                  </a:prstTxWarp>
                  <a:spAutoFit/>
                </a:bodyPr>
                <a:lstStyle/>
                <a:p>
                  <a:r>
                    <a:rPr lang="en-US" sz="1200" dirty="0">
                      <a:solidFill>
                        <a:schemeClr val="bg1"/>
                      </a:solidFill>
                    </a:rPr>
                    <a:t>1 </a:t>
                  </a:r>
                  <a:r>
                    <a:rPr lang="en-US" sz="1200" dirty="0" err="1">
                      <a:solidFill>
                        <a:schemeClr val="bg1"/>
                      </a:solidFill>
                    </a:rPr>
                    <a:t>m</a:t>
                  </a:r>
                  <a:endParaRPr lang="en-US" sz="1200" dirty="0">
                    <a:solidFill>
                      <a:schemeClr val="bg1"/>
                    </a:solidFill>
                  </a:endParaRPr>
                </a:p>
              </p:txBody>
            </p:sp>
            <p:sp>
              <p:nvSpPr>
                <p:cNvPr id="43018" name="ZoneTexte 16"/>
                <p:cNvSpPr txBox="1">
                  <a:spLocks noChangeArrowheads="1"/>
                </p:cNvSpPr>
                <p:nvPr/>
              </p:nvSpPr>
              <p:spPr bwMode="auto">
                <a:xfrm>
                  <a:off x="6629400" y="1916113"/>
                  <a:ext cx="838200" cy="477840"/>
                </a:xfrm>
                <a:prstGeom prst="rect">
                  <a:avLst/>
                </a:prstGeom>
                <a:noFill/>
                <a:ln w="9525">
                  <a:noFill/>
                  <a:miter lim="800000"/>
                  <a:headEnd/>
                  <a:tailEnd/>
                </a:ln>
              </p:spPr>
              <p:txBody>
                <a:bodyPr>
                  <a:prstTxWarp prst="textNoShape">
                    <a:avLst/>
                  </a:prstTxWarp>
                  <a:spAutoFit/>
                </a:bodyPr>
                <a:lstStyle/>
                <a:p>
                  <a:r>
                    <a:rPr lang="en-US" sz="1200" dirty="0">
                      <a:solidFill>
                        <a:srgbClr val="FFFFFF"/>
                      </a:solidFill>
                    </a:rPr>
                    <a:t>inlet</a:t>
                  </a:r>
                </a:p>
              </p:txBody>
            </p:sp>
            <p:sp>
              <p:nvSpPr>
                <p:cNvPr id="43019" name="ZoneTexte 17"/>
                <p:cNvSpPr txBox="1">
                  <a:spLocks noChangeArrowheads="1"/>
                </p:cNvSpPr>
                <p:nvPr/>
              </p:nvSpPr>
              <p:spPr bwMode="auto">
                <a:xfrm>
                  <a:off x="7602392" y="2531601"/>
                  <a:ext cx="1206500" cy="477840"/>
                </a:xfrm>
                <a:prstGeom prst="rect">
                  <a:avLst/>
                </a:prstGeom>
                <a:noFill/>
                <a:ln w="9525">
                  <a:noFill/>
                  <a:miter lim="800000"/>
                  <a:headEnd/>
                  <a:tailEnd/>
                </a:ln>
              </p:spPr>
              <p:txBody>
                <a:bodyPr wrap="square">
                  <a:prstTxWarp prst="textNoShape">
                    <a:avLst/>
                  </a:prstTxWarp>
                  <a:spAutoFit/>
                </a:bodyPr>
                <a:lstStyle/>
                <a:p>
                  <a:r>
                    <a:rPr lang="en-US" sz="1200" dirty="0">
                      <a:solidFill>
                        <a:srgbClr val="FFFFFF"/>
                      </a:solidFill>
                    </a:rPr>
                    <a:t>outlet</a:t>
                  </a:r>
                </a:p>
              </p:txBody>
            </p:sp>
          </p:grpSp>
          <p:sp>
            <p:nvSpPr>
              <p:cNvPr id="14" name="ZoneTexte 13"/>
              <p:cNvSpPr txBox="1"/>
              <p:nvPr/>
            </p:nvSpPr>
            <p:spPr>
              <a:xfrm>
                <a:off x="6172200" y="1253544"/>
                <a:ext cx="2707303" cy="276999"/>
              </a:xfrm>
              <a:prstGeom prst="rect">
                <a:avLst/>
              </a:prstGeom>
              <a:noFill/>
            </p:spPr>
            <p:txBody>
              <a:bodyPr wrap="square" rtlCol="0">
                <a:spAutoFit/>
              </a:bodyPr>
              <a:lstStyle/>
              <a:p>
                <a:r>
                  <a:rPr lang="en-GB" sz="1200" dirty="0" smtClean="0">
                    <a:solidFill>
                      <a:srgbClr val="FFFFFF"/>
                    </a:solidFill>
                  </a:rPr>
                  <a:t>Prototype circulation system</a:t>
                </a:r>
                <a:endParaRPr lang="en-GB" sz="1200" dirty="0">
                  <a:solidFill>
                    <a:srgbClr val="FFFFFF"/>
                  </a:solidFill>
                </a:endParaRPr>
              </a:p>
            </p:txBody>
          </p:sp>
        </p:grpSp>
        <p:grpSp>
          <p:nvGrpSpPr>
            <p:cNvPr id="5" name="Grouper 57"/>
            <p:cNvGrpSpPr/>
            <p:nvPr/>
          </p:nvGrpSpPr>
          <p:grpSpPr>
            <a:xfrm>
              <a:off x="5674697" y="4419600"/>
              <a:ext cx="3316903" cy="2362200"/>
              <a:chOff x="5334000" y="4267200"/>
              <a:chExt cx="3316903" cy="2362200"/>
            </a:xfrm>
          </p:grpSpPr>
          <p:pic>
            <p:nvPicPr>
              <p:cNvPr id="12" name="Image 11" descr="2m2_091213_100_colours.JPG"/>
              <p:cNvPicPr>
                <a:picLocks noChangeAspect="1"/>
              </p:cNvPicPr>
              <p:nvPr/>
            </p:nvPicPr>
            <p:blipFill>
              <a:blip r:embed="rId3"/>
              <a:stretch>
                <a:fillRect/>
              </a:stretch>
            </p:blipFill>
            <p:spPr>
              <a:xfrm>
                <a:off x="5334000" y="4277222"/>
                <a:ext cx="3151802" cy="2352178"/>
              </a:xfrm>
              <a:prstGeom prst="rect">
                <a:avLst/>
              </a:prstGeom>
            </p:spPr>
          </p:pic>
          <p:sp>
            <p:nvSpPr>
              <p:cNvPr id="15" name="ZoneTexte 14"/>
              <p:cNvSpPr txBox="1"/>
              <p:nvPr/>
            </p:nvSpPr>
            <p:spPr>
              <a:xfrm>
                <a:off x="5943600" y="4267200"/>
                <a:ext cx="2707303" cy="276999"/>
              </a:xfrm>
              <a:prstGeom prst="rect">
                <a:avLst/>
              </a:prstGeom>
              <a:noFill/>
            </p:spPr>
            <p:txBody>
              <a:bodyPr wrap="square" rtlCol="0">
                <a:spAutoFit/>
              </a:bodyPr>
              <a:lstStyle/>
              <a:p>
                <a:r>
                  <a:rPr lang="en-GB" sz="1200" dirty="0" smtClean="0">
                    <a:solidFill>
                      <a:srgbClr val="FFFFFF"/>
                    </a:solidFill>
                  </a:rPr>
                  <a:t>New circulation system</a:t>
                </a:r>
                <a:endParaRPr lang="en-GB" sz="1200" dirty="0">
                  <a:solidFill>
                    <a:srgbClr val="FFFFFF"/>
                  </a:solidFill>
                </a:endParaRPr>
              </a:p>
            </p:txBody>
          </p:sp>
        </p:grpSp>
      </p:grpSp>
      <p:sp>
        <p:nvSpPr>
          <p:cNvPr id="60" name="ZoneTexte 59"/>
          <p:cNvSpPr txBox="1"/>
          <p:nvPr/>
        </p:nvSpPr>
        <p:spPr>
          <a:xfrm>
            <a:off x="304800" y="457200"/>
            <a:ext cx="7696200" cy="307777"/>
          </a:xfrm>
          <a:prstGeom prst="rect">
            <a:avLst/>
          </a:prstGeom>
          <a:noFill/>
        </p:spPr>
        <p:txBody>
          <a:bodyPr wrap="square" rtlCol="0">
            <a:spAutoFit/>
          </a:bodyPr>
          <a:lstStyle/>
          <a:p>
            <a:r>
              <a:rPr lang="en-GB" sz="1400" b="1" dirty="0" smtClean="0">
                <a:latin typeface="Verdana"/>
                <a:cs typeface="Verdana"/>
              </a:rPr>
              <a:t>Detector improvement : </a:t>
            </a:r>
            <a:r>
              <a:rPr lang="en-GB" sz="1400" dirty="0" smtClean="0">
                <a:latin typeface="Verdana"/>
                <a:cs typeface="Verdana"/>
              </a:rPr>
              <a:t>to achieve same performances with very large </a:t>
            </a:r>
            <a:r>
              <a:rPr lang="en-GB" sz="1400" dirty="0" err="1" smtClean="0">
                <a:latin typeface="Verdana"/>
                <a:cs typeface="Verdana"/>
              </a:rPr>
              <a:t>GRPCs</a:t>
            </a:r>
            <a:endParaRPr lang="en-GB" sz="1400" dirty="0">
              <a:latin typeface="Verdana"/>
              <a:cs typeface="Verdana"/>
            </a:endParaRPr>
          </a:p>
        </p:txBody>
      </p:sp>
      <p:pic>
        <p:nvPicPr>
          <p:cNvPr id="63" name="Image 4" descr="Nueva imagen.jpg"/>
          <p:cNvPicPr>
            <a:picLocks noChangeAspect="1"/>
          </p:cNvPicPr>
          <p:nvPr/>
        </p:nvPicPr>
        <p:blipFill>
          <a:blip r:embed="rId4"/>
          <a:srcRect/>
          <a:stretch>
            <a:fillRect/>
          </a:stretch>
        </p:blipFill>
        <p:spPr bwMode="auto">
          <a:xfrm>
            <a:off x="457201" y="3810000"/>
            <a:ext cx="7947354" cy="2514600"/>
          </a:xfrm>
          <a:prstGeom prst="rect">
            <a:avLst/>
          </a:prstGeom>
          <a:noFill/>
          <a:ln w="9525">
            <a:noFill/>
            <a:miter lim="800000"/>
            <a:headEnd/>
            <a:tailEnd/>
          </a:ln>
        </p:spPr>
      </p:pic>
      <p:pic>
        <p:nvPicPr>
          <p:cNvPr id="64" name="Image 3" descr="Nueva imagen (1).jpg"/>
          <p:cNvPicPr>
            <a:picLocks noChangeAspect="1"/>
          </p:cNvPicPr>
          <p:nvPr/>
        </p:nvPicPr>
        <p:blipFill>
          <a:blip r:embed="rId5"/>
          <a:srcRect/>
          <a:stretch>
            <a:fillRect/>
          </a:stretch>
        </p:blipFill>
        <p:spPr bwMode="auto">
          <a:xfrm>
            <a:off x="457201" y="5943600"/>
            <a:ext cx="7947354" cy="914399"/>
          </a:xfrm>
          <a:prstGeom prst="rect">
            <a:avLst/>
          </a:prstGeom>
          <a:noFill/>
          <a:ln w="9525">
            <a:noFill/>
            <a:miter lim="800000"/>
            <a:headEnd/>
            <a:tailEnd/>
          </a:ln>
        </p:spPr>
      </p:pic>
      <p:sp>
        <p:nvSpPr>
          <p:cNvPr id="65" name="ZoneTexte 64"/>
          <p:cNvSpPr txBox="1"/>
          <p:nvPr/>
        </p:nvSpPr>
        <p:spPr>
          <a:xfrm>
            <a:off x="152401" y="3429000"/>
            <a:ext cx="8991599" cy="307777"/>
          </a:xfrm>
          <a:prstGeom prst="rect">
            <a:avLst/>
          </a:prstGeom>
          <a:noFill/>
        </p:spPr>
        <p:txBody>
          <a:bodyPr wrap="square" rtlCol="0">
            <a:spAutoFit/>
          </a:bodyPr>
          <a:lstStyle/>
          <a:p>
            <a:r>
              <a:rPr lang="en-GB" sz="1400" b="1" dirty="0" smtClean="0">
                <a:latin typeface="Verdana"/>
                <a:cs typeface="Verdana"/>
              </a:rPr>
              <a:t>Mechanical structure  : </a:t>
            </a:r>
            <a:r>
              <a:rPr lang="en-GB" sz="1400" dirty="0" smtClean="0">
                <a:latin typeface="Verdana"/>
                <a:cs typeface="Verdana"/>
              </a:rPr>
              <a:t>to be built with EBW techniques and to host few large detectors </a:t>
            </a:r>
            <a:r>
              <a:rPr lang="en-GB" sz="1400" dirty="0" err="1" smtClean="0">
                <a:latin typeface="Verdana"/>
                <a:cs typeface="Verdana"/>
              </a:rPr>
              <a:t>GRPCs</a:t>
            </a:r>
            <a:r>
              <a:rPr lang="en-GB" sz="1400" dirty="0" smtClean="0">
                <a:latin typeface="Verdana"/>
                <a:cs typeface="Verdana"/>
              </a:rPr>
              <a:t>   </a:t>
            </a:r>
            <a:endParaRPr lang="en-GB" sz="1400" dirty="0">
              <a:latin typeface="Verdana"/>
              <a:cs typeface="Verdana"/>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a:xfrm>
            <a:off x="549274" y="107576"/>
            <a:ext cx="8366125" cy="1035424"/>
          </a:xfrm>
        </p:spPr>
        <p:txBody>
          <a:bodyPr/>
          <a:lstStyle/>
          <a:p>
            <a:r>
              <a:rPr lang="en-US" sz="2800" dirty="0" smtClean="0"/>
              <a:t>A few</a:t>
            </a:r>
            <a:r>
              <a:rPr lang="en-US" sz="2800" dirty="0" smtClean="0"/>
              <a:t> personal ideas </a:t>
            </a:r>
            <a:r>
              <a:rPr lang="en-US" sz="2800" dirty="0" smtClean="0"/>
              <a:t>about the selection of</a:t>
            </a:r>
            <a:br>
              <a:rPr lang="en-US" sz="2800" dirty="0" smtClean="0"/>
            </a:br>
            <a:r>
              <a:rPr lang="en-US" sz="2800" dirty="0" smtClean="0"/>
              <a:t> the baseline option</a:t>
            </a:r>
            <a:endParaRPr lang="en-US" sz="2800" dirty="0"/>
          </a:p>
        </p:txBody>
      </p:sp>
      <p:sp>
        <p:nvSpPr>
          <p:cNvPr id="3" name="Espace réservé du contenu 2"/>
          <p:cNvSpPr>
            <a:spLocks noGrp="1"/>
          </p:cNvSpPr>
          <p:nvPr>
            <p:ph idx="1"/>
          </p:nvPr>
        </p:nvSpPr>
        <p:spPr>
          <a:xfrm>
            <a:off x="549275" y="1143000"/>
            <a:ext cx="8042276" cy="4343400"/>
          </a:xfrm>
        </p:spPr>
        <p:txBody>
          <a:bodyPr>
            <a:noAutofit/>
          </a:bodyPr>
          <a:lstStyle/>
          <a:p>
            <a:pPr>
              <a:buNone/>
            </a:pPr>
            <a:r>
              <a:rPr lang="en-US" sz="1800" dirty="0" smtClean="0"/>
              <a:t>To be able to select one technology as the baseline option :</a:t>
            </a:r>
          </a:p>
          <a:p>
            <a:pPr>
              <a:buNone/>
            </a:pPr>
            <a:r>
              <a:rPr lang="en-US" sz="1800" dirty="0" smtClean="0"/>
              <a:t>1- The comparison should be based on ILC-like prototypes. </a:t>
            </a:r>
          </a:p>
          <a:p>
            <a:pPr>
              <a:buNone/>
            </a:pPr>
            <a:r>
              <a:rPr lang="en-US" sz="1800" dirty="0" smtClean="0"/>
              <a:t>     Results are relevant only in the conditions </a:t>
            </a:r>
            <a:r>
              <a:rPr lang="en-US" sz="1800" dirty="0" smtClean="0"/>
              <a:t>of ILC (power</a:t>
            </a:r>
            <a:r>
              <a:rPr lang="en-US" sz="1800" dirty="0" smtClean="0"/>
              <a:t>-pulsing, compactness…)</a:t>
            </a:r>
          </a:p>
          <a:p>
            <a:pPr>
              <a:buNone/>
            </a:pPr>
            <a:r>
              <a:rPr lang="en-US" sz="1800" dirty="0" smtClean="0"/>
              <a:t>2- The options should</a:t>
            </a:r>
            <a:r>
              <a:rPr lang="en-US" sz="1800" dirty="0" smtClean="0"/>
              <a:t> be </a:t>
            </a:r>
            <a:r>
              <a:rPr lang="en-US" sz="1800" dirty="0" smtClean="0"/>
              <a:t>compared according to their </a:t>
            </a:r>
            <a:r>
              <a:rPr lang="en-US" sz="1800" dirty="0" err="1" smtClean="0"/>
              <a:t>PFA&amp;</a:t>
            </a:r>
            <a:r>
              <a:rPr lang="en-US" sz="1800" dirty="0" err="1" smtClean="0"/>
              <a:t>physics</a:t>
            </a:r>
            <a:r>
              <a:rPr lang="en-US" sz="1800" dirty="0" smtClean="0"/>
              <a:t> </a:t>
            </a:r>
            <a:r>
              <a:rPr lang="en-US" sz="1800" dirty="0" smtClean="0"/>
              <a:t>performances</a:t>
            </a:r>
            <a:r>
              <a:rPr lang="en-US" sz="1800" dirty="0" smtClean="0"/>
              <a:t>. This takes into account the role of other detectors. Combined tests are of big importance to clarify things.   </a:t>
            </a:r>
          </a:p>
          <a:p>
            <a:pPr>
              <a:buNone/>
            </a:pPr>
            <a:r>
              <a:rPr lang="en-US" sz="1800" dirty="0" smtClean="0"/>
              <a:t>3- If </a:t>
            </a:r>
            <a:r>
              <a:rPr lang="en-US" sz="1800" dirty="0" err="1" smtClean="0"/>
              <a:t>PFA&amp;physics</a:t>
            </a:r>
            <a:r>
              <a:rPr lang="en-US" sz="1800" dirty="0" smtClean="0"/>
              <a:t> performances are similar then the cost becomes an  issue. In this case cost estimate should be based only on the one  of the TDR time. </a:t>
            </a:r>
          </a:p>
          <a:p>
            <a:pPr>
              <a:buNone/>
            </a:pPr>
            <a:r>
              <a:rPr lang="en-US" sz="1800" dirty="0" smtClean="0"/>
              <a:t>4- If all aspects are similar one should take into account the robustness of the collaboration to support the different options.</a:t>
            </a:r>
          </a:p>
          <a:p>
            <a:pPr>
              <a:buNone/>
            </a:pPr>
            <a:r>
              <a:rPr lang="en-US" sz="1800" dirty="0" smtClean="0"/>
              <a:t>5- Finally, one should be able to change the baseline even after the  TDR if the if the  previous criteria change. </a:t>
            </a: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Image 1" descr="F2-1-a.png"/>
          <p:cNvPicPr>
            <a:picLocks noChangeAspect="1"/>
          </p:cNvPicPr>
          <p:nvPr/>
        </p:nvPicPr>
        <p:blipFill>
          <a:blip r:embed="rId2"/>
          <a:stretch>
            <a:fillRect/>
          </a:stretch>
        </p:blipFill>
        <p:spPr>
          <a:xfrm>
            <a:off x="215900" y="685800"/>
            <a:ext cx="1993900" cy="2057400"/>
          </a:xfrm>
          <a:prstGeom prst="rect">
            <a:avLst/>
          </a:prstGeom>
        </p:spPr>
      </p:pic>
      <p:pic>
        <p:nvPicPr>
          <p:cNvPr id="4" name="Image 3" descr="F2-1-b.png"/>
          <p:cNvPicPr>
            <a:picLocks noChangeAspect="1"/>
          </p:cNvPicPr>
          <p:nvPr/>
        </p:nvPicPr>
        <p:blipFill>
          <a:blip r:embed="rId3"/>
          <a:stretch>
            <a:fillRect/>
          </a:stretch>
        </p:blipFill>
        <p:spPr>
          <a:xfrm>
            <a:off x="5464175" y="0"/>
            <a:ext cx="3603625" cy="3606800"/>
          </a:xfrm>
          <a:prstGeom prst="rect">
            <a:avLst/>
          </a:prstGeom>
        </p:spPr>
      </p:pic>
      <p:pic>
        <p:nvPicPr>
          <p:cNvPr id="5" name="Image 4" descr="F2-2.png"/>
          <p:cNvPicPr>
            <a:picLocks noChangeAspect="1"/>
          </p:cNvPicPr>
          <p:nvPr/>
        </p:nvPicPr>
        <p:blipFill>
          <a:blip r:embed="rId4"/>
          <a:stretch>
            <a:fillRect/>
          </a:stretch>
        </p:blipFill>
        <p:spPr>
          <a:xfrm>
            <a:off x="2209800" y="152400"/>
            <a:ext cx="3101975" cy="3606800"/>
          </a:xfrm>
          <a:prstGeom prst="rect">
            <a:avLst/>
          </a:prstGeom>
        </p:spPr>
      </p:pic>
      <p:pic>
        <p:nvPicPr>
          <p:cNvPr id="6" name="Image 5" descr="F3-1.png"/>
          <p:cNvPicPr>
            <a:picLocks noChangeAspect="1"/>
          </p:cNvPicPr>
          <p:nvPr/>
        </p:nvPicPr>
        <p:blipFill>
          <a:blip r:embed="rId5"/>
          <a:stretch>
            <a:fillRect/>
          </a:stretch>
        </p:blipFill>
        <p:spPr>
          <a:xfrm>
            <a:off x="0" y="3776710"/>
            <a:ext cx="9144000" cy="3309890"/>
          </a:xfrm>
          <a:prstGeom prst="rect">
            <a:avLst/>
          </a:prstGeom>
        </p:spPr>
      </p:pic>
      <p:sp>
        <p:nvSpPr>
          <p:cNvPr id="7" name="ZoneTexte 6"/>
          <p:cNvSpPr txBox="1"/>
          <p:nvPr/>
        </p:nvSpPr>
        <p:spPr>
          <a:xfrm>
            <a:off x="6096000" y="152400"/>
            <a:ext cx="1600200" cy="369332"/>
          </a:xfrm>
          <a:prstGeom prst="rect">
            <a:avLst/>
          </a:prstGeom>
          <a:noFill/>
        </p:spPr>
        <p:txBody>
          <a:bodyPr wrap="square" rtlCol="0">
            <a:spAutoFit/>
          </a:bodyPr>
          <a:lstStyle/>
          <a:p>
            <a:r>
              <a:rPr lang="fr-FR" dirty="0" err="1" smtClean="0"/>
              <a:t>Y.Feng</a:t>
            </a:r>
            <a:endParaRPr lang="fr-FR" dirty="0"/>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 name="Image 2" descr="F4-1.png"/>
          <p:cNvPicPr>
            <a:picLocks noChangeAspect="1"/>
          </p:cNvPicPr>
          <p:nvPr/>
        </p:nvPicPr>
        <p:blipFill>
          <a:blip r:embed="rId2"/>
          <a:stretch>
            <a:fillRect/>
          </a:stretch>
        </p:blipFill>
        <p:spPr>
          <a:xfrm>
            <a:off x="0" y="1418053"/>
            <a:ext cx="9144000" cy="4021893"/>
          </a:xfrm>
          <a:prstGeom prst="rect">
            <a:avLst/>
          </a:prstGeom>
        </p:spPr>
      </p:pic>
      <p:sp>
        <p:nvSpPr>
          <p:cNvPr id="4" name="ZoneTexte 3"/>
          <p:cNvSpPr txBox="1"/>
          <p:nvPr/>
        </p:nvSpPr>
        <p:spPr>
          <a:xfrm>
            <a:off x="6324600" y="152400"/>
            <a:ext cx="1600200" cy="369332"/>
          </a:xfrm>
          <a:prstGeom prst="rect">
            <a:avLst/>
          </a:prstGeom>
          <a:noFill/>
        </p:spPr>
        <p:txBody>
          <a:bodyPr wrap="square" rtlCol="0">
            <a:spAutoFit/>
          </a:bodyPr>
          <a:lstStyle/>
          <a:p>
            <a:r>
              <a:rPr lang="fr-FR" dirty="0" err="1" smtClean="0"/>
              <a:t>Y.Feng</a:t>
            </a:r>
            <a:endParaRPr lang="fr-FR"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Outline</a:t>
            </a:r>
            <a:endParaRPr lang="en-US" dirty="0"/>
          </a:p>
        </p:txBody>
      </p:sp>
      <p:sp>
        <p:nvSpPr>
          <p:cNvPr id="3" name="ZoneTexte 2"/>
          <p:cNvSpPr txBox="1"/>
          <p:nvPr/>
        </p:nvSpPr>
        <p:spPr>
          <a:xfrm>
            <a:off x="1142999" y="1916668"/>
            <a:ext cx="7448551" cy="1754327"/>
          </a:xfrm>
          <a:prstGeom prst="rect">
            <a:avLst/>
          </a:prstGeom>
          <a:noFill/>
        </p:spPr>
        <p:txBody>
          <a:bodyPr wrap="square" rtlCol="0">
            <a:spAutoFit/>
          </a:bodyPr>
          <a:lstStyle/>
          <a:p>
            <a:pPr>
              <a:buFont typeface="Arial"/>
              <a:buChar char="•"/>
            </a:pPr>
            <a:r>
              <a:rPr lang="en-US" dirty="0" smtClean="0"/>
              <a:t>  SDHCAL status</a:t>
            </a:r>
          </a:p>
          <a:p>
            <a:endParaRPr lang="en-US" dirty="0" smtClean="0"/>
          </a:p>
          <a:p>
            <a:pPr>
              <a:buFont typeface="Arial"/>
              <a:buChar char="•"/>
            </a:pPr>
            <a:r>
              <a:rPr lang="en-US" dirty="0" smtClean="0"/>
              <a:t>  Road map for the two coming years</a:t>
            </a:r>
          </a:p>
          <a:p>
            <a:r>
              <a:rPr lang="en-US" dirty="0" smtClean="0"/>
              <a:t> </a:t>
            </a:r>
          </a:p>
          <a:p>
            <a:pPr>
              <a:buFont typeface="Arial"/>
              <a:buChar char="•"/>
            </a:pPr>
            <a:r>
              <a:rPr lang="en-US" dirty="0" smtClean="0"/>
              <a:t>  </a:t>
            </a:r>
            <a:r>
              <a:rPr lang="en-US" dirty="0" smtClean="0"/>
              <a:t>Some personal </a:t>
            </a:r>
            <a:r>
              <a:rPr lang="en-US" dirty="0" smtClean="0"/>
              <a:t>ideas on the selection of the baseline HCAL </a:t>
            </a:r>
          </a:p>
          <a:p>
            <a:endParaRPr lang="fr-FR" dirty="0" smtClean="0"/>
          </a:p>
          <a:p>
            <a:endParaRPr lang="fr-FR"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SDHCAL Status</a:t>
            </a:r>
            <a:endParaRPr lang="en-US" dirty="0"/>
          </a:p>
        </p:txBody>
      </p:sp>
      <p:sp>
        <p:nvSpPr>
          <p:cNvPr id="3" name="ZoneTexte 2"/>
          <p:cNvSpPr txBox="1"/>
          <p:nvPr/>
        </p:nvSpPr>
        <p:spPr>
          <a:xfrm>
            <a:off x="304800" y="1828800"/>
            <a:ext cx="8286751" cy="3693319"/>
          </a:xfrm>
          <a:prstGeom prst="rect">
            <a:avLst/>
          </a:prstGeom>
          <a:noFill/>
        </p:spPr>
        <p:txBody>
          <a:bodyPr wrap="square" rtlCol="0">
            <a:spAutoFit/>
          </a:bodyPr>
          <a:lstStyle/>
          <a:p>
            <a:r>
              <a:rPr lang="en-US" dirty="0" smtClean="0"/>
              <a:t>-SDHCAL </a:t>
            </a:r>
            <a:r>
              <a:rPr lang="en-US" dirty="0" smtClean="0"/>
              <a:t>is the first option of ILD that has built a complete  </a:t>
            </a:r>
          </a:p>
          <a:p>
            <a:r>
              <a:rPr lang="en-US" b="1" dirty="0" smtClean="0">
                <a:solidFill>
                  <a:srgbClr val="FF0000"/>
                </a:solidFill>
              </a:rPr>
              <a:t>TECHNOLOGICAL</a:t>
            </a:r>
            <a:r>
              <a:rPr lang="en-US" dirty="0" smtClean="0"/>
              <a:t> </a:t>
            </a:r>
            <a:r>
              <a:rPr lang="en-US" dirty="0" smtClean="0"/>
              <a:t>prototype</a:t>
            </a:r>
            <a:r>
              <a:rPr lang="en-US" dirty="0" smtClean="0"/>
              <a:t> :  </a:t>
            </a:r>
            <a:r>
              <a:rPr lang="en-US" dirty="0" smtClean="0"/>
              <a:t>All </a:t>
            </a:r>
            <a:r>
              <a:rPr lang="en-US" dirty="0" smtClean="0"/>
              <a:t>requirements concerning compactness, robustness and power</a:t>
            </a:r>
            <a:r>
              <a:rPr lang="en-US" dirty="0" smtClean="0"/>
              <a:t>-recycling </a:t>
            </a:r>
            <a:r>
              <a:rPr lang="en-US" dirty="0" smtClean="0"/>
              <a:t>were fully </a:t>
            </a:r>
            <a:r>
              <a:rPr lang="en-US" dirty="0" smtClean="0"/>
              <a:t>fulfilled;</a:t>
            </a:r>
          </a:p>
          <a:p>
            <a:endParaRPr lang="en-US" dirty="0" smtClean="0"/>
          </a:p>
          <a:p>
            <a:pPr>
              <a:buFontTx/>
              <a:buChar char="-"/>
            </a:pPr>
            <a:r>
              <a:rPr lang="en-US" dirty="0" smtClean="0"/>
              <a:t>Energy  resolution results obtained with TB are very good and new </a:t>
            </a:r>
          </a:p>
          <a:p>
            <a:r>
              <a:rPr lang="en-US" dirty="0" smtClean="0"/>
              <a:t> techniques to improve on are being constantly </a:t>
            </a:r>
            <a:r>
              <a:rPr lang="en-US" dirty="0" smtClean="0"/>
              <a:t>developed/improved.   </a:t>
            </a:r>
          </a:p>
          <a:p>
            <a:r>
              <a:rPr lang="en-US" dirty="0" smtClean="0"/>
              <a:t> </a:t>
            </a:r>
            <a:r>
              <a:rPr lang="en-US" dirty="0" smtClean="0"/>
              <a:t>Tracking capabilities are demonstrated;</a:t>
            </a:r>
          </a:p>
          <a:p>
            <a:pPr>
              <a:buFontTx/>
              <a:buChar char="-"/>
            </a:pPr>
            <a:endParaRPr lang="en-US" dirty="0" smtClean="0"/>
          </a:p>
          <a:p>
            <a:r>
              <a:rPr lang="en-US" dirty="0" smtClean="0"/>
              <a:t>-Description of SDHCAL included in the ILD simulation is the one of the  </a:t>
            </a:r>
          </a:p>
          <a:p>
            <a:r>
              <a:rPr lang="en-US" dirty="0"/>
              <a:t> </a:t>
            </a:r>
            <a:r>
              <a:rPr lang="en-US" dirty="0" smtClean="0"/>
              <a:t>prototype. Digitizer is based on prototype studies. No future surprise</a:t>
            </a:r>
          </a:p>
          <a:p>
            <a:r>
              <a:rPr lang="en-US" dirty="0" smtClean="0"/>
              <a:t> </a:t>
            </a:r>
            <a:endParaRPr lang="en-US" dirty="0" smtClean="0"/>
          </a:p>
          <a:p>
            <a:pPr>
              <a:buFontTx/>
              <a:buChar char="-"/>
            </a:pPr>
            <a:r>
              <a:rPr lang="en-US" dirty="0" smtClean="0"/>
              <a:t>Physics </a:t>
            </a:r>
            <a:r>
              <a:rPr lang="en-US" dirty="0" smtClean="0"/>
              <a:t>studies based on SDHCAL are limited. Applying PANDORA in</a:t>
            </a:r>
            <a:r>
              <a:rPr lang="en-US" dirty="0" smtClean="0"/>
              <a:t>  </a:t>
            </a:r>
          </a:p>
          <a:p>
            <a:r>
              <a:rPr lang="en-US" dirty="0" smtClean="0"/>
              <a:t> </a:t>
            </a:r>
            <a:r>
              <a:rPr lang="en-US" dirty="0" smtClean="0"/>
              <a:t>optimized </a:t>
            </a:r>
            <a:r>
              <a:rPr lang="en-US" dirty="0" smtClean="0"/>
              <a:t>way is needed. Arbor developments are ongoing. </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8610" name="Espace réservé du numéro de diapositive 4"/>
          <p:cNvSpPr>
            <a:spLocks noGrp="1"/>
          </p:cNvSpPr>
          <p:nvPr>
            <p:ph type="sldNum" sz="quarter" idx="11"/>
          </p:nvPr>
        </p:nvSpPr>
        <p:spPr>
          <a:noFill/>
        </p:spPr>
        <p:txBody>
          <a:bodyPr/>
          <a:lstStyle/>
          <a:p>
            <a:fld id="{F3117F45-D225-3C4A-9CB4-89620BD6B35A}" type="slidenum">
              <a:rPr lang="en-US" smtClean="0"/>
              <a:pPr/>
              <a:t>4</a:t>
            </a:fld>
            <a:endParaRPr lang="en-US" smtClean="0"/>
          </a:p>
        </p:txBody>
      </p:sp>
      <p:pic>
        <p:nvPicPr>
          <p:cNvPr id="8" name="Picture 1"/>
          <p:cNvPicPr>
            <a:picLocks noChangeAspect="1" noChangeArrowheads="1"/>
          </p:cNvPicPr>
          <p:nvPr/>
        </p:nvPicPr>
        <p:blipFill>
          <a:blip r:embed="rId3"/>
          <a:srcRect/>
          <a:stretch>
            <a:fillRect/>
          </a:stretch>
        </p:blipFill>
        <p:spPr bwMode="auto">
          <a:xfrm>
            <a:off x="76200" y="4419600"/>
            <a:ext cx="2895601" cy="2438400"/>
          </a:xfrm>
          <a:prstGeom prst="rect">
            <a:avLst/>
          </a:prstGeom>
          <a:noFill/>
          <a:ln w="9525">
            <a:noFill/>
            <a:round/>
            <a:headEnd/>
            <a:tailEnd/>
          </a:ln>
        </p:spPr>
      </p:pic>
      <p:pic>
        <p:nvPicPr>
          <p:cNvPr id="9" name="Image 8" descr="Capture d’écran 2014-01-21 à 23.21.19.png"/>
          <p:cNvPicPr>
            <a:picLocks noChangeAspect="1"/>
          </p:cNvPicPr>
          <p:nvPr/>
        </p:nvPicPr>
        <p:blipFill>
          <a:blip r:embed="rId4"/>
          <a:stretch>
            <a:fillRect/>
          </a:stretch>
        </p:blipFill>
        <p:spPr>
          <a:xfrm>
            <a:off x="3124200" y="4419600"/>
            <a:ext cx="2819401" cy="2438400"/>
          </a:xfrm>
          <a:prstGeom prst="rect">
            <a:avLst/>
          </a:prstGeom>
        </p:spPr>
      </p:pic>
      <p:pic>
        <p:nvPicPr>
          <p:cNvPr id="11" name="Image 8"/>
          <p:cNvPicPr>
            <a:picLocks noChangeAspect="1"/>
          </p:cNvPicPr>
          <p:nvPr/>
        </p:nvPicPr>
        <p:blipFill>
          <a:blip r:embed="rId5"/>
          <a:srcRect/>
          <a:stretch>
            <a:fillRect/>
          </a:stretch>
        </p:blipFill>
        <p:spPr bwMode="auto">
          <a:xfrm>
            <a:off x="6172198" y="4419600"/>
            <a:ext cx="2895602" cy="2438400"/>
          </a:xfrm>
          <a:prstGeom prst="rect">
            <a:avLst/>
          </a:prstGeom>
          <a:noFill/>
          <a:ln w="9525">
            <a:noFill/>
            <a:miter lim="800000"/>
            <a:headEnd/>
            <a:tailEnd/>
          </a:ln>
        </p:spPr>
      </p:pic>
      <p:grpSp>
        <p:nvGrpSpPr>
          <p:cNvPr id="2" name="Grouper 18"/>
          <p:cNvGrpSpPr/>
          <p:nvPr/>
        </p:nvGrpSpPr>
        <p:grpSpPr>
          <a:xfrm>
            <a:off x="304800" y="152400"/>
            <a:ext cx="5486400" cy="3962400"/>
            <a:chOff x="76200" y="76200"/>
            <a:chExt cx="5486400" cy="3962400"/>
          </a:xfrm>
        </p:grpSpPr>
        <p:sp>
          <p:nvSpPr>
            <p:cNvPr id="68613" name="ZoneTexte 7"/>
            <p:cNvSpPr txBox="1">
              <a:spLocks noChangeArrowheads="1"/>
            </p:cNvSpPr>
            <p:nvPr/>
          </p:nvSpPr>
          <p:spPr bwMode="auto">
            <a:xfrm>
              <a:off x="76200" y="457200"/>
              <a:ext cx="5486400" cy="738664"/>
            </a:xfrm>
            <a:prstGeom prst="rect">
              <a:avLst/>
            </a:prstGeom>
            <a:noFill/>
            <a:ln w="9525">
              <a:noFill/>
              <a:miter lim="800000"/>
              <a:headEnd/>
              <a:tailEnd/>
            </a:ln>
          </p:spPr>
          <p:txBody>
            <a:bodyPr wrap="square">
              <a:prstTxWarp prst="textNoShape">
                <a:avLst/>
              </a:prstTxWarp>
              <a:spAutoFit/>
            </a:bodyPr>
            <a:lstStyle/>
            <a:p>
              <a:pPr>
                <a:buFont typeface="Wingdings" charset="2"/>
                <a:buChar char="ü"/>
              </a:pPr>
              <a:r>
                <a:rPr lang="en-US" sz="1400" dirty="0">
                  <a:solidFill>
                    <a:srgbClr val="000000"/>
                  </a:solidFill>
                  <a:latin typeface="Verdana" charset="0"/>
                  <a:ea typeface="Verdana" charset="0"/>
                  <a:cs typeface="Verdana" charset="0"/>
                </a:rPr>
                <a:t> 10500 ASIC  were tested</a:t>
              </a:r>
              <a:r>
                <a:rPr lang="en-US" sz="1400" dirty="0" smtClean="0">
                  <a:solidFill>
                    <a:srgbClr val="000000"/>
                  </a:solidFill>
                  <a:latin typeface="Verdana" charset="0"/>
                  <a:ea typeface="Verdana" charset="0"/>
                  <a:cs typeface="Verdana" charset="0"/>
                </a:rPr>
                <a:t>  and </a:t>
              </a:r>
              <a:r>
                <a:rPr lang="en-US" sz="1400" dirty="0">
                  <a:solidFill>
                    <a:srgbClr val="000000"/>
                  </a:solidFill>
                  <a:latin typeface="Verdana" charset="0"/>
                  <a:ea typeface="Verdana" charset="0"/>
                  <a:cs typeface="Verdana" charset="0"/>
                </a:rPr>
                <a:t>calibrated using a</a:t>
              </a:r>
              <a:r>
                <a:rPr lang="en-US" sz="1400" dirty="0" smtClean="0">
                  <a:solidFill>
                    <a:srgbClr val="000000"/>
                  </a:solidFill>
                  <a:latin typeface="Verdana" charset="0"/>
                  <a:ea typeface="Verdana" charset="0"/>
                  <a:cs typeface="Verdana" charset="0"/>
                </a:rPr>
                <a:t>   </a:t>
              </a:r>
            </a:p>
            <a:p>
              <a:r>
                <a:rPr lang="en-US" sz="1400" dirty="0" smtClean="0">
                  <a:solidFill>
                    <a:srgbClr val="000000"/>
                  </a:solidFill>
                  <a:latin typeface="Verdana" charset="0"/>
                  <a:ea typeface="Verdana" charset="0"/>
                  <a:cs typeface="Verdana" charset="0"/>
                </a:rPr>
                <a:t>    dedicated robot that was used by CMS (IPNL, OMEGA) </a:t>
              </a:r>
            </a:p>
            <a:p>
              <a:r>
                <a:rPr lang="en-US" sz="1400" dirty="0" smtClean="0">
                  <a:solidFill>
                    <a:srgbClr val="000000"/>
                  </a:solidFill>
                  <a:latin typeface="Verdana" charset="0"/>
                  <a:ea typeface="Verdana" charset="0"/>
                  <a:cs typeface="Verdana" charset="0"/>
                </a:rPr>
                <a:t>    (</a:t>
              </a:r>
              <a:r>
                <a:rPr lang="en-US" sz="1400" dirty="0" err="1" smtClean="0">
                  <a:solidFill>
                    <a:srgbClr val="000000"/>
                  </a:solidFill>
                  <a:latin typeface="Verdana" charset="0"/>
                  <a:ea typeface="Verdana" charset="0"/>
                  <a:cs typeface="Verdana" charset="0"/>
                </a:rPr>
                <a:t>ASICs</a:t>
              </a:r>
              <a:r>
                <a:rPr lang="en-US" sz="1400" dirty="0" smtClean="0">
                  <a:solidFill>
                    <a:srgbClr val="000000"/>
                  </a:solidFill>
                  <a:latin typeface="Verdana" charset="0"/>
                  <a:ea typeface="Verdana" charset="0"/>
                  <a:cs typeface="Verdana" charset="0"/>
                </a:rPr>
                <a:t> layout : 93</a:t>
              </a:r>
              <a:r>
                <a:rPr lang="en-US" sz="1400" dirty="0">
                  <a:solidFill>
                    <a:srgbClr val="000000"/>
                  </a:solidFill>
                  <a:latin typeface="Verdana" charset="0"/>
                  <a:ea typeface="Verdana" charset="0"/>
                  <a:cs typeface="Verdana" charset="0"/>
                </a:rPr>
                <a:t>%</a:t>
              </a:r>
              <a:r>
                <a:rPr lang="en-US" sz="1400" dirty="0" smtClean="0">
                  <a:solidFill>
                    <a:srgbClr val="000000"/>
                  </a:solidFill>
                  <a:latin typeface="Verdana" charset="0"/>
                  <a:ea typeface="Verdana" charset="0"/>
                  <a:cs typeface="Verdana" charset="0"/>
                </a:rPr>
                <a:t> ).</a:t>
              </a:r>
            </a:p>
          </p:txBody>
        </p:sp>
        <p:sp>
          <p:nvSpPr>
            <p:cNvPr id="10" name="ZoneTexte 9"/>
            <p:cNvSpPr txBox="1"/>
            <p:nvPr/>
          </p:nvSpPr>
          <p:spPr>
            <a:xfrm>
              <a:off x="76200" y="76200"/>
              <a:ext cx="4876800" cy="400110"/>
            </a:xfrm>
            <a:prstGeom prst="rect">
              <a:avLst/>
            </a:prstGeom>
            <a:noFill/>
            <a:ln>
              <a:noFill/>
            </a:ln>
          </p:spPr>
          <p:style>
            <a:lnRef idx="1">
              <a:schemeClr val="accent1"/>
            </a:lnRef>
            <a:fillRef idx="2">
              <a:schemeClr val="accent1"/>
            </a:fillRef>
            <a:effectRef idx="1">
              <a:schemeClr val="accent1"/>
            </a:effectRef>
            <a:fontRef idx="minor">
              <a:schemeClr val="dk1"/>
            </a:fontRef>
          </p:style>
          <p:txBody>
            <a:bodyPr wrap="square">
              <a:spAutoFit/>
            </a:bodyPr>
            <a:lstStyle/>
            <a:p>
              <a:pPr>
                <a:defRPr/>
              </a:pPr>
              <a:r>
                <a:rPr lang="fr-FR" sz="2000" b="1" dirty="0">
                  <a:solidFill>
                    <a:srgbClr val="000000"/>
                  </a:solidFill>
                  <a:latin typeface="Verdana"/>
                  <a:cs typeface="Verdana"/>
                </a:rPr>
                <a:t>SDHCAL prototype construction</a:t>
              </a:r>
            </a:p>
          </p:txBody>
        </p:sp>
        <p:sp>
          <p:nvSpPr>
            <p:cNvPr id="68615" name="ZoneTexte 10"/>
            <p:cNvSpPr txBox="1">
              <a:spLocks noChangeArrowheads="1"/>
            </p:cNvSpPr>
            <p:nvPr/>
          </p:nvSpPr>
          <p:spPr bwMode="auto">
            <a:xfrm>
              <a:off x="76200" y="1219200"/>
              <a:ext cx="5105400" cy="882293"/>
            </a:xfrm>
            <a:prstGeom prst="rect">
              <a:avLst/>
            </a:prstGeom>
            <a:noFill/>
            <a:ln w="9525">
              <a:noFill/>
              <a:miter lim="800000"/>
              <a:headEnd/>
              <a:tailEnd/>
            </a:ln>
          </p:spPr>
          <p:txBody>
            <a:bodyPr wrap="square">
              <a:prstTxWarp prst="textNoShape">
                <a:avLst/>
              </a:prstTxWarp>
              <a:spAutoFit/>
            </a:bodyPr>
            <a:lstStyle/>
            <a:p>
              <a:pPr>
                <a:buFont typeface="Wingdings" charset="2"/>
                <a:buChar char="ü"/>
              </a:pPr>
              <a:r>
                <a:rPr lang="en-US" sz="1400" dirty="0">
                  <a:solidFill>
                    <a:srgbClr val="000000"/>
                  </a:solidFill>
                  <a:latin typeface="Verdana" charset="0"/>
                  <a:ea typeface="Verdana" charset="0"/>
                  <a:cs typeface="Verdana" charset="0"/>
                </a:rPr>
                <a:t> 310 PCBs were produced</a:t>
              </a:r>
              <a:r>
                <a:rPr lang="en-US" sz="1400" dirty="0" smtClean="0">
                  <a:solidFill>
                    <a:srgbClr val="000000"/>
                  </a:solidFill>
                  <a:latin typeface="Verdana" charset="0"/>
                  <a:ea typeface="Verdana" charset="0"/>
                  <a:cs typeface="Verdana" charset="0"/>
                </a:rPr>
                <a:t>, cabled </a:t>
              </a:r>
              <a:r>
                <a:rPr lang="en-US" sz="1400" dirty="0">
                  <a:solidFill>
                    <a:srgbClr val="000000"/>
                  </a:solidFill>
                  <a:latin typeface="Verdana" charset="0"/>
                  <a:ea typeface="Verdana" charset="0"/>
                  <a:cs typeface="Verdana" charset="0"/>
                </a:rPr>
                <a:t>and </a:t>
              </a:r>
              <a:r>
                <a:rPr lang="en-US" sz="1400" dirty="0" smtClean="0">
                  <a:solidFill>
                    <a:srgbClr val="000000"/>
                  </a:solidFill>
                  <a:latin typeface="Verdana" charset="0"/>
                  <a:ea typeface="Verdana" charset="0"/>
                  <a:cs typeface="Verdana" charset="0"/>
                </a:rPr>
                <a:t>tested (IPNL).  </a:t>
              </a:r>
            </a:p>
            <a:p>
              <a:r>
                <a:rPr lang="en-US" sz="1400" dirty="0" smtClean="0">
                  <a:solidFill>
                    <a:srgbClr val="000000"/>
                  </a:solidFill>
                  <a:latin typeface="Verdana" charset="0"/>
                  <a:ea typeface="Verdana" charset="0"/>
                  <a:cs typeface="Verdana" charset="0"/>
                </a:rPr>
                <a:t>   They were assembled by sets of six to make 1m</a:t>
              </a:r>
              <a:r>
                <a:rPr lang="en-US" sz="1400" baseline="30000" dirty="0" smtClean="0">
                  <a:solidFill>
                    <a:srgbClr val="000000"/>
                  </a:solidFill>
                  <a:latin typeface="Verdana" charset="0"/>
                  <a:ea typeface="Verdana" charset="0"/>
                  <a:cs typeface="Verdana" charset="0"/>
                </a:rPr>
                <a:t>2</a:t>
              </a:r>
              <a:r>
                <a:rPr lang="en-US" sz="1400" dirty="0" smtClean="0">
                  <a:solidFill>
                    <a:srgbClr val="000000"/>
                  </a:solidFill>
                  <a:latin typeface="Verdana" charset="0"/>
                  <a:ea typeface="Verdana" charset="0"/>
                  <a:cs typeface="Verdana" charset="0"/>
                </a:rPr>
                <a:t> </a:t>
              </a:r>
            </a:p>
            <a:p>
              <a:r>
                <a:rPr lang="en-US" sz="1400" dirty="0" smtClean="0">
                  <a:solidFill>
                    <a:srgbClr val="000000"/>
                  </a:solidFill>
                  <a:latin typeface="Verdana" charset="0"/>
                  <a:ea typeface="Verdana" charset="0"/>
                  <a:cs typeface="Verdana" charset="0"/>
                </a:rPr>
                <a:t>    </a:t>
              </a:r>
              <a:r>
                <a:rPr lang="en-US" sz="1400" dirty="0" err="1" smtClean="0">
                  <a:solidFill>
                    <a:srgbClr val="000000"/>
                  </a:solidFill>
                  <a:latin typeface="Verdana" charset="0"/>
                  <a:ea typeface="Verdana" charset="0"/>
                  <a:cs typeface="Verdana" charset="0"/>
                </a:rPr>
                <a:t>ASUs</a:t>
              </a:r>
              <a:endParaRPr lang="en-US" sz="1400" baseline="30000" dirty="0" smtClean="0">
                <a:solidFill>
                  <a:srgbClr val="000000"/>
                </a:solidFill>
                <a:latin typeface="Verdana" charset="0"/>
                <a:ea typeface="Verdana" charset="0"/>
                <a:cs typeface="Verdana" charset="0"/>
              </a:endParaRPr>
            </a:p>
            <a:p>
              <a:r>
                <a:rPr lang="en-US" sz="1400" baseline="30000" dirty="0" smtClean="0">
                  <a:solidFill>
                    <a:srgbClr val="000000"/>
                  </a:solidFill>
                  <a:latin typeface="Verdana" charset="0"/>
                  <a:ea typeface="Verdana" charset="0"/>
                  <a:cs typeface="Verdana" charset="0"/>
                </a:rPr>
                <a:t>      </a:t>
              </a:r>
            </a:p>
            <a:p>
              <a:endParaRPr lang="en-US" sz="1400" dirty="0">
                <a:solidFill>
                  <a:srgbClr val="000000"/>
                </a:solidFill>
                <a:latin typeface="Verdana" charset="0"/>
                <a:ea typeface="Verdana" charset="0"/>
                <a:cs typeface="Verdana" charset="0"/>
              </a:endParaRPr>
            </a:p>
          </p:txBody>
        </p:sp>
        <p:sp>
          <p:nvSpPr>
            <p:cNvPr id="13" name="ZoneTexte 10"/>
            <p:cNvSpPr txBox="1">
              <a:spLocks noChangeArrowheads="1"/>
            </p:cNvSpPr>
            <p:nvPr/>
          </p:nvSpPr>
          <p:spPr bwMode="auto">
            <a:xfrm>
              <a:off x="76200" y="2322493"/>
              <a:ext cx="5334000" cy="954107"/>
            </a:xfrm>
            <a:prstGeom prst="rect">
              <a:avLst/>
            </a:prstGeom>
            <a:noFill/>
            <a:ln w="9525">
              <a:noFill/>
              <a:miter lim="800000"/>
              <a:headEnd/>
              <a:tailEnd/>
            </a:ln>
          </p:spPr>
          <p:txBody>
            <a:bodyPr wrap="square">
              <a:prstTxWarp prst="textNoShape">
                <a:avLst/>
              </a:prstTxWarp>
              <a:spAutoFit/>
            </a:bodyPr>
            <a:lstStyle/>
            <a:p>
              <a:pPr>
                <a:buFont typeface="Wingdings" charset="2"/>
                <a:buChar char="ü"/>
              </a:pPr>
              <a:r>
                <a:rPr lang="en-US" sz="1400" dirty="0" smtClean="0">
                  <a:solidFill>
                    <a:srgbClr val="000000"/>
                  </a:solidFill>
                  <a:latin typeface="Verdana" charset="0"/>
                  <a:ea typeface="Verdana" charset="0"/>
                  <a:cs typeface="Verdana" charset="0"/>
                </a:rPr>
                <a:t>  50 detectors were built and assembled with  </a:t>
              </a:r>
            </a:p>
            <a:p>
              <a:r>
                <a:rPr lang="en-US" sz="1400" dirty="0" smtClean="0">
                  <a:solidFill>
                    <a:srgbClr val="000000"/>
                  </a:solidFill>
                  <a:latin typeface="Verdana" charset="0"/>
                  <a:ea typeface="Verdana" charset="0"/>
                  <a:cs typeface="Verdana" charset="0"/>
                </a:rPr>
                <a:t>    their electronics into cassettes. Cassettes  were tested   </a:t>
              </a:r>
            </a:p>
            <a:p>
              <a:r>
                <a:rPr lang="en-US" sz="1400" dirty="0" smtClean="0">
                  <a:solidFill>
                    <a:srgbClr val="000000"/>
                  </a:solidFill>
                  <a:latin typeface="Verdana" charset="0"/>
                  <a:ea typeface="Verdana" charset="0"/>
                  <a:cs typeface="Verdana" charset="0"/>
                </a:rPr>
                <a:t>    by sets of 6  using a cosmic test bench (IPNL).</a:t>
              </a:r>
            </a:p>
            <a:p>
              <a:r>
                <a:rPr lang="en-US" sz="1400" dirty="0" smtClean="0">
                  <a:solidFill>
                    <a:srgbClr val="000000"/>
                  </a:solidFill>
                  <a:latin typeface="Verdana" charset="0"/>
                  <a:ea typeface="Verdana" charset="0"/>
                  <a:cs typeface="Verdana" charset="0"/>
                </a:rPr>
                <a:t>   </a:t>
              </a:r>
              <a:endParaRPr lang="en-US" sz="1400" dirty="0">
                <a:solidFill>
                  <a:srgbClr val="000000"/>
                </a:solidFill>
                <a:latin typeface="Verdana" charset="0"/>
                <a:ea typeface="Verdana" charset="0"/>
                <a:cs typeface="Verdana" charset="0"/>
              </a:endParaRPr>
            </a:p>
          </p:txBody>
        </p:sp>
        <p:sp>
          <p:nvSpPr>
            <p:cNvPr id="14" name="ZoneTexte 10"/>
            <p:cNvSpPr txBox="1">
              <a:spLocks noChangeArrowheads="1"/>
            </p:cNvSpPr>
            <p:nvPr/>
          </p:nvSpPr>
          <p:spPr bwMode="auto">
            <a:xfrm>
              <a:off x="152400" y="3045023"/>
              <a:ext cx="4800600" cy="307777"/>
            </a:xfrm>
            <a:prstGeom prst="rect">
              <a:avLst/>
            </a:prstGeom>
            <a:noFill/>
            <a:ln w="9525">
              <a:noFill/>
              <a:miter lim="800000"/>
              <a:headEnd/>
              <a:tailEnd/>
            </a:ln>
          </p:spPr>
          <p:txBody>
            <a:bodyPr wrap="square">
              <a:prstTxWarp prst="textNoShape">
                <a:avLst/>
              </a:prstTxWarp>
              <a:spAutoFit/>
            </a:bodyPr>
            <a:lstStyle/>
            <a:p>
              <a:pPr>
                <a:buFont typeface="Wingdings" charset="2"/>
                <a:buChar char="ü"/>
              </a:pPr>
              <a:r>
                <a:rPr lang="en-US" sz="1400" dirty="0" smtClean="0">
                  <a:solidFill>
                    <a:srgbClr val="000000"/>
                  </a:solidFill>
                  <a:latin typeface="Verdana" charset="0"/>
                  <a:ea typeface="Verdana" charset="0"/>
                  <a:cs typeface="Verdana" charset="0"/>
                </a:rPr>
                <a:t> The mechanical structure was built in CIEMAT.  </a:t>
              </a:r>
              <a:endParaRPr lang="en-US" sz="1400" dirty="0">
                <a:solidFill>
                  <a:srgbClr val="000000"/>
                </a:solidFill>
                <a:latin typeface="Verdana" charset="0"/>
                <a:ea typeface="Verdana" charset="0"/>
                <a:cs typeface="Verdana" charset="0"/>
              </a:endParaRPr>
            </a:p>
          </p:txBody>
        </p:sp>
        <p:sp>
          <p:nvSpPr>
            <p:cNvPr id="15" name="ZoneTexte 10"/>
            <p:cNvSpPr txBox="1">
              <a:spLocks noChangeArrowheads="1"/>
            </p:cNvSpPr>
            <p:nvPr/>
          </p:nvSpPr>
          <p:spPr bwMode="auto">
            <a:xfrm>
              <a:off x="152400" y="3352800"/>
              <a:ext cx="4800600" cy="307777"/>
            </a:xfrm>
            <a:prstGeom prst="rect">
              <a:avLst/>
            </a:prstGeom>
            <a:noFill/>
            <a:ln w="9525">
              <a:noFill/>
              <a:miter lim="800000"/>
              <a:headEnd/>
              <a:tailEnd/>
            </a:ln>
          </p:spPr>
          <p:txBody>
            <a:bodyPr wrap="square">
              <a:prstTxWarp prst="textNoShape">
                <a:avLst/>
              </a:prstTxWarp>
              <a:spAutoFit/>
            </a:bodyPr>
            <a:lstStyle/>
            <a:p>
              <a:pPr>
                <a:buFont typeface="Wingdings" charset="2"/>
                <a:buChar char="ü"/>
              </a:pPr>
              <a:r>
                <a:rPr lang="en-US" sz="1400" dirty="0" smtClean="0">
                  <a:solidFill>
                    <a:srgbClr val="000000"/>
                  </a:solidFill>
                  <a:latin typeface="Verdana" charset="0"/>
                  <a:ea typeface="Verdana" charset="0"/>
                  <a:cs typeface="Verdana" charset="0"/>
                </a:rPr>
                <a:t> HV, cooling services were built by UCL, Gent.</a:t>
              </a:r>
              <a:endParaRPr lang="en-US" sz="1400" dirty="0">
                <a:solidFill>
                  <a:srgbClr val="000000"/>
                </a:solidFill>
                <a:latin typeface="Verdana" charset="0"/>
                <a:ea typeface="Verdana" charset="0"/>
                <a:cs typeface="Verdana" charset="0"/>
              </a:endParaRPr>
            </a:p>
          </p:txBody>
        </p:sp>
        <p:sp>
          <p:nvSpPr>
            <p:cNvPr id="16" name="ZoneTexte 10"/>
            <p:cNvSpPr txBox="1">
              <a:spLocks noChangeArrowheads="1"/>
            </p:cNvSpPr>
            <p:nvPr/>
          </p:nvSpPr>
          <p:spPr bwMode="auto">
            <a:xfrm>
              <a:off x="152400" y="3730823"/>
              <a:ext cx="4800600" cy="307777"/>
            </a:xfrm>
            <a:prstGeom prst="rect">
              <a:avLst/>
            </a:prstGeom>
            <a:noFill/>
            <a:ln w="9525">
              <a:noFill/>
              <a:miter lim="800000"/>
              <a:headEnd/>
              <a:tailEnd/>
            </a:ln>
          </p:spPr>
          <p:txBody>
            <a:bodyPr wrap="square">
              <a:prstTxWarp prst="textNoShape">
                <a:avLst/>
              </a:prstTxWarp>
              <a:spAutoFit/>
            </a:bodyPr>
            <a:lstStyle/>
            <a:p>
              <a:pPr>
                <a:buFont typeface="Wingdings" charset="2"/>
                <a:buChar char="ü"/>
              </a:pPr>
              <a:r>
                <a:rPr lang="en-US" sz="1400" dirty="0" smtClean="0">
                  <a:solidFill>
                    <a:srgbClr val="000000"/>
                  </a:solidFill>
                  <a:latin typeface="Verdana" charset="0"/>
                  <a:ea typeface="Verdana" charset="0"/>
                  <a:cs typeface="Verdana" charset="0"/>
                </a:rPr>
                <a:t> Full assembly took place at CERN.</a:t>
              </a:r>
              <a:endParaRPr lang="en-US" sz="1400" dirty="0">
                <a:solidFill>
                  <a:srgbClr val="000000"/>
                </a:solidFill>
                <a:latin typeface="Verdana" charset="0"/>
                <a:ea typeface="Verdana" charset="0"/>
                <a:cs typeface="Verdana" charset="0"/>
              </a:endParaRPr>
            </a:p>
          </p:txBody>
        </p:sp>
        <p:sp>
          <p:nvSpPr>
            <p:cNvPr id="17" name="ZoneTexte 10"/>
            <p:cNvSpPr txBox="1">
              <a:spLocks noChangeArrowheads="1"/>
            </p:cNvSpPr>
            <p:nvPr/>
          </p:nvSpPr>
          <p:spPr bwMode="auto">
            <a:xfrm>
              <a:off x="76200" y="1978223"/>
              <a:ext cx="5105400" cy="307777"/>
            </a:xfrm>
            <a:prstGeom prst="rect">
              <a:avLst/>
            </a:prstGeom>
            <a:noFill/>
            <a:ln w="9525">
              <a:noFill/>
              <a:miter lim="800000"/>
              <a:headEnd/>
              <a:tailEnd/>
            </a:ln>
          </p:spPr>
          <p:txBody>
            <a:bodyPr wrap="square">
              <a:prstTxWarp prst="textNoShape">
                <a:avLst/>
              </a:prstTxWarp>
              <a:spAutoFit/>
            </a:bodyPr>
            <a:lstStyle/>
            <a:p>
              <a:pPr>
                <a:buFont typeface="Wingdings" charset="2"/>
                <a:buChar char="ü"/>
              </a:pPr>
              <a:r>
                <a:rPr lang="en-US" sz="1400" dirty="0" smtClean="0">
                  <a:solidFill>
                    <a:srgbClr val="000000"/>
                  </a:solidFill>
                  <a:latin typeface="Verdana" charset="0"/>
                  <a:ea typeface="Verdana" charset="0"/>
                  <a:cs typeface="Verdana" charset="0"/>
                </a:rPr>
                <a:t> 170 DIF(LAPP), 20 DCC(LLR) were built and tested.</a:t>
              </a:r>
              <a:endParaRPr lang="en-US" sz="1400" dirty="0">
                <a:solidFill>
                  <a:srgbClr val="000000"/>
                </a:solidFill>
                <a:latin typeface="Verdana" charset="0"/>
                <a:ea typeface="Verdana" charset="0"/>
                <a:cs typeface="Verdana" charset="0"/>
              </a:endParaRPr>
            </a:p>
          </p:txBody>
        </p:sp>
      </p:grpSp>
      <p:pic>
        <p:nvPicPr>
          <p:cNvPr id="68611" name="Picture 3"/>
          <p:cNvPicPr>
            <a:picLocks noChangeAspect="1" noChangeArrowheads="1"/>
          </p:cNvPicPr>
          <p:nvPr/>
        </p:nvPicPr>
        <p:blipFill>
          <a:blip r:embed="rId6"/>
          <a:srcRect/>
          <a:stretch>
            <a:fillRect/>
          </a:stretch>
        </p:blipFill>
        <p:spPr bwMode="auto">
          <a:xfrm>
            <a:off x="6172199" y="76200"/>
            <a:ext cx="2895601" cy="1984177"/>
          </a:xfrm>
          <a:prstGeom prst="rect">
            <a:avLst/>
          </a:prstGeom>
          <a:noFill/>
          <a:ln w="9525">
            <a:noFill/>
            <a:round/>
            <a:headEnd/>
            <a:tailEnd/>
          </a:ln>
        </p:spPr>
      </p:pic>
      <p:pic>
        <p:nvPicPr>
          <p:cNvPr id="21" name="Picture 4"/>
          <p:cNvPicPr>
            <a:picLocks noChangeAspect="1" noChangeArrowheads="1"/>
          </p:cNvPicPr>
          <p:nvPr/>
        </p:nvPicPr>
        <p:blipFill>
          <a:blip r:embed="rId7"/>
          <a:srcRect/>
          <a:stretch>
            <a:fillRect/>
          </a:stretch>
        </p:blipFill>
        <p:spPr bwMode="auto">
          <a:xfrm>
            <a:off x="6172200" y="1989137"/>
            <a:ext cx="2895600" cy="2430463"/>
          </a:xfrm>
          <a:prstGeom prst="rect">
            <a:avLst/>
          </a:prstGeom>
          <a:noFill/>
          <a:ln w="9525">
            <a:noFill/>
            <a:round/>
            <a:headEnd/>
            <a:tailEnd/>
          </a:ln>
        </p:spPr>
      </p:pic>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5842" name="Image 1" descr="prototype.JPG"/>
          <p:cNvPicPr>
            <a:picLocks noChangeAspect="1"/>
          </p:cNvPicPr>
          <p:nvPr/>
        </p:nvPicPr>
        <p:blipFill>
          <a:blip r:embed="rId2"/>
          <a:srcRect/>
          <a:stretch>
            <a:fillRect/>
          </a:stretch>
        </p:blipFill>
        <p:spPr bwMode="auto">
          <a:xfrm>
            <a:off x="1295400" y="0"/>
            <a:ext cx="7924800" cy="6858000"/>
          </a:xfrm>
          <a:prstGeom prst="rect">
            <a:avLst/>
          </a:prstGeom>
          <a:noFill/>
          <a:ln w="9525">
            <a:noFill/>
            <a:miter lim="800000"/>
            <a:headEnd/>
            <a:tailEnd/>
          </a:ln>
        </p:spPr>
      </p:pic>
      <p:sp>
        <p:nvSpPr>
          <p:cNvPr id="3" name="ZoneTexte 2"/>
          <p:cNvSpPr txBox="1"/>
          <p:nvPr/>
        </p:nvSpPr>
        <p:spPr>
          <a:xfrm>
            <a:off x="0" y="0"/>
            <a:ext cx="2514600" cy="9294851"/>
          </a:xfrm>
          <a:prstGeom prst="rect">
            <a:avLst/>
          </a:prstGeom>
          <a:solidFill>
            <a:schemeClr val="bg2">
              <a:lumMod val="90000"/>
            </a:schemeClr>
          </a:solidFill>
        </p:spPr>
        <p:txBody>
          <a:bodyPr wrap="square" rtlCol="0">
            <a:spAutoFit/>
          </a:bodyPr>
          <a:lstStyle/>
          <a:p>
            <a:endParaRPr lang="en-GB" sz="1600" b="1" dirty="0" smtClean="0">
              <a:solidFill>
                <a:schemeClr val="bg1"/>
              </a:solidFill>
            </a:endParaRPr>
          </a:p>
          <a:p>
            <a:r>
              <a:rPr lang="en-GB" sz="1600" b="1" dirty="0" smtClean="0">
                <a:solidFill>
                  <a:schemeClr val="bg1"/>
                </a:solidFill>
              </a:rPr>
              <a:t> </a:t>
            </a:r>
            <a:r>
              <a:rPr lang="en-GB" sz="2000" b="1" dirty="0" smtClean="0">
                <a:latin typeface="Verdana"/>
                <a:cs typeface="Verdana"/>
              </a:rPr>
              <a:t>Prototype @TB</a:t>
            </a:r>
          </a:p>
          <a:p>
            <a:endParaRPr lang="en-GB" sz="1600" b="1" dirty="0">
              <a:solidFill>
                <a:schemeClr val="bg1"/>
              </a:solidFill>
            </a:endParaRPr>
          </a:p>
          <a:p>
            <a:r>
              <a:rPr lang="en-GB" sz="1600" b="1" dirty="0" smtClean="0"/>
              <a:t>3 periods of  TB in 2012</a:t>
            </a:r>
          </a:p>
          <a:p>
            <a:r>
              <a:rPr lang="en-GB" sz="1600" b="1" dirty="0" smtClean="0"/>
              <a:t>   ( 5 weeks)</a:t>
            </a:r>
          </a:p>
          <a:p>
            <a:endParaRPr lang="en-GB" sz="1600" dirty="0" smtClean="0"/>
          </a:p>
          <a:p>
            <a:pPr>
              <a:buFont typeface="Wingdings" charset="2"/>
              <a:buChar char="à"/>
            </a:pPr>
            <a:r>
              <a:rPr lang="en-GB" sz="1600" dirty="0" smtClean="0">
                <a:sym typeface="Wingdings"/>
              </a:rPr>
              <a:t> SDHCAL Commissioning with  </a:t>
            </a:r>
            <a:endParaRPr lang="en-GB" sz="1600" dirty="0" smtClean="0"/>
          </a:p>
          <a:p>
            <a:r>
              <a:rPr lang="en-GB" sz="1600" dirty="0" err="1" smtClean="0"/>
              <a:t>Trigerless</a:t>
            </a:r>
            <a:r>
              <a:rPr lang="en-GB" sz="1600" dirty="0" smtClean="0"/>
              <a:t>, Power-</a:t>
            </a:r>
            <a:r>
              <a:rPr lang="en-GB" sz="1600" dirty="0" smtClean="0"/>
              <a:t>Pulsing</a:t>
            </a:r>
            <a:r>
              <a:rPr lang="en-GB" sz="1600" dirty="0" smtClean="0"/>
              <a:t> </a:t>
            </a:r>
            <a:r>
              <a:rPr lang="en-GB" sz="1600" dirty="0" smtClean="0"/>
              <a:t>modes</a:t>
            </a:r>
            <a:r>
              <a:rPr lang="en-GB" sz="1600" dirty="0" smtClean="0"/>
              <a:t>;</a:t>
            </a:r>
          </a:p>
          <a:p>
            <a:endParaRPr lang="en-GB" sz="1600" dirty="0" smtClean="0"/>
          </a:p>
          <a:p>
            <a:pPr>
              <a:buFont typeface="Wingdings" charset="2"/>
              <a:buChar char="à"/>
            </a:pPr>
            <a:r>
              <a:rPr lang="en-GB" sz="1600" dirty="0" smtClean="0">
                <a:sym typeface="Wingdings"/>
              </a:rPr>
              <a:t> Thresholds choice </a:t>
            </a:r>
            <a:endParaRPr lang="en-GB" sz="1600" dirty="0" smtClean="0">
              <a:sym typeface="Wingdings"/>
            </a:endParaRPr>
          </a:p>
          <a:p>
            <a:r>
              <a:rPr lang="en-GB" sz="1600" dirty="0" smtClean="0">
                <a:sym typeface="Wingdings"/>
              </a:rPr>
              <a:t>optimization</a:t>
            </a:r>
            <a:r>
              <a:rPr lang="en-GB" sz="1600" dirty="0" smtClean="0">
                <a:sym typeface="Wingdings"/>
              </a:rPr>
              <a:t>;</a:t>
            </a:r>
          </a:p>
          <a:p>
            <a:endParaRPr lang="en-GB" sz="1600" dirty="0" smtClean="0">
              <a:sym typeface="Wingdings"/>
            </a:endParaRPr>
          </a:p>
          <a:p>
            <a:endParaRPr lang="en-GB" sz="1600" dirty="0" smtClean="0">
              <a:sym typeface="Wingdings"/>
            </a:endParaRPr>
          </a:p>
          <a:p>
            <a:pPr>
              <a:buFont typeface="Wingdings" charset="2"/>
              <a:buChar char="à"/>
            </a:pPr>
            <a:r>
              <a:rPr lang="en-GB" sz="1600" dirty="0" err="1" smtClean="0">
                <a:sym typeface="Wingdings"/>
              </a:rPr>
              <a:t>Muons</a:t>
            </a:r>
            <a:r>
              <a:rPr lang="en-GB" sz="1600" dirty="0" smtClean="0">
                <a:sym typeface="Wingdings"/>
              </a:rPr>
              <a:t> </a:t>
            </a:r>
            <a:r>
              <a:rPr lang="en-GB" sz="1600" dirty="0" smtClean="0">
                <a:sym typeface="Wingdings"/>
              </a:rPr>
              <a:t>run calibration</a:t>
            </a:r>
            <a:r>
              <a:rPr lang="en-GB" sz="1600" dirty="0" smtClean="0">
                <a:sym typeface="Wingdings"/>
              </a:rPr>
              <a:t>;</a:t>
            </a:r>
          </a:p>
          <a:p>
            <a:endParaRPr lang="en-GB" sz="1600" dirty="0" smtClean="0">
              <a:sym typeface="Wingdings"/>
            </a:endParaRPr>
          </a:p>
          <a:p>
            <a:endParaRPr lang="en-GB" sz="1600" dirty="0" smtClean="0">
              <a:sym typeface="Wingdings"/>
            </a:endParaRPr>
          </a:p>
          <a:p>
            <a:r>
              <a:rPr lang="en-GB" sz="1600" dirty="0" err="1" smtClean="0">
                <a:sym typeface="Wingdings"/>
              </a:rPr>
              <a:t></a:t>
            </a:r>
            <a:r>
              <a:rPr lang="en-GB" sz="1600" dirty="0" smtClean="0">
                <a:sym typeface="Wingdings"/>
              </a:rPr>
              <a:t> </a:t>
            </a:r>
            <a:r>
              <a:rPr lang="en-GB" sz="1600" dirty="0" err="1" smtClean="0">
                <a:sym typeface="Wingdings"/>
              </a:rPr>
              <a:t>Pion</a:t>
            </a:r>
            <a:r>
              <a:rPr lang="en-GB" sz="1600" dirty="0" smtClean="0">
                <a:sym typeface="Wingdings"/>
              </a:rPr>
              <a:t>, electron runs</a:t>
            </a:r>
          </a:p>
          <a:p>
            <a:r>
              <a:rPr lang="en-GB" sz="1600" dirty="0" smtClean="0"/>
              <a:t> to </a:t>
            </a:r>
            <a:r>
              <a:rPr lang="en-GB" sz="1600" dirty="0" smtClean="0"/>
              <a:t>study EM and     </a:t>
            </a:r>
          </a:p>
          <a:p>
            <a:r>
              <a:rPr lang="en-GB" sz="1600" dirty="0" smtClean="0"/>
              <a:t> </a:t>
            </a:r>
            <a:r>
              <a:rPr lang="en-GB" sz="1600" dirty="0" err="1" smtClean="0"/>
              <a:t>hadronic</a:t>
            </a:r>
            <a:r>
              <a:rPr lang="en-GB" sz="1600" dirty="0" smtClean="0"/>
              <a:t> </a:t>
            </a:r>
            <a:r>
              <a:rPr lang="en-GB" sz="1600" dirty="0" smtClean="0"/>
              <a:t>showers;</a:t>
            </a:r>
          </a:p>
          <a:p>
            <a:endParaRPr lang="en-GB" sz="1600" dirty="0" smtClean="0"/>
          </a:p>
          <a:p>
            <a:endParaRPr lang="en-GB" sz="1600" dirty="0" smtClean="0"/>
          </a:p>
          <a:p>
            <a:pPr>
              <a:buFont typeface="Wingdings" charset="2"/>
              <a:buChar char="à"/>
            </a:pPr>
            <a:r>
              <a:rPr lang="en-GB" sz="1600" dirty="0" smtClean="0">
                <a:sym typeface="Wingdings"/>
              </a:rPr>
              <a:t>No particle identification</a:t>
            </a:r>
            <a:endParaRPr lang="en-GB" sz="1600" dirty="0" smtClean="0">
              <a:sym typeface="Wingdings"/>
            </a:endParaRPr>
          </a:p>
          <a:p>
            <a:r>
              <a:rPr lang="en-GB" sz="1600" dirty="0" smtClean="0">
                <a:sym typeface="Wingdings"/>
              </a:rPr>
              <a:t>detector </a:t>
            </a:r>
            <a:r>
              <a:rPr lang="en-GB" sz="1600" dirty="0" smtClean="0">
                <a:sym typeface="Wingdings"/>
              </a:rPr>
              <a:t>was used.</a:t>
            </a:r>
            <a:endParaRPr lang="en-GB" sz="1600" dirty="0" smtClean="0"/>
          </a:p>
          <a:p>
            <a:r>
              <a:rPr lang="en-GB" sz="1600" dirty="0" smtClean="0"/>
              <a:t>   </a:t>
            </a:r>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a:p>
          <a:p>
            <a:endParaRPr lang="en-GB" dirty="0" smtClean="0"/>
          </a:p>
          <a:p>
            <a:endParaRPr lang="en-GB"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7891" name="Image 2" descr="Capture d’écran 2013-02-18 à 22.50.31.png"/>
          <p:cNvPicPr>
            <a:picLocks noChangeAspect="1"/>
          </p:cNvPicPr>
          <p:nvPr/>
        </p:nvPicPr>
        <p:blipFill>
          <a:blip r:embed="rId2"/>
          <a:srcRect/>
          <a:stretch>
            <a:fillRect/>
          </a:stretch>
        </p:blipFill>
        <p:spPr bwMode="auto">
          <a:xfrm>
            <a:off x="4621110" y="517442"/>
            <a:ext cx="4065690" cy="3063958"/>
          </a:xfrm>
          <a:prstGeom prst="rect">
            <a:avLst/>
          </a:prstGeom>
          <a:noFill/>
          <a:ln w="9525">
            <a:noFill/>
            <a:miter lim="800000"/>
            <a:headEnd/>
            <a:tailEnd/>
          </a:ln>
        </p:spPr>
      </p:pic>
      <p:sp>
        <p:nvSpPr>
          <p:cNvPr id="37892" name="ZoneTexte 6"/>
          <p:cNvSpPr txBox="1">
            <a:spLocks noChangeArrowheads="1"/>
          </p:cNvSpPr>
          <p:nvPr/>
        </p:nvSpPr>
        <p:spPr bwMode="auto">
          <a:xfrm>
            <a:off x="1524000" y="6440487"/>
            <a:ext cx="7010400" cy="369332"/>
          </a:xfrm>
          <a:prstGeom prst="rect">
            <a:avLst/>
          </a:prstGeom>
          <a:noFill/>
          <a:ln w="9525">
            <a:noFill/>
            <a:miter lim="800000"/>
            <a:headEnd/>
            <a:tailEnd/>
          </a:ln>
        </p:spPr>
        <p:txBody>
          <a:bodyPr wrap="square">
            <a:prstTxWarp prst="textNoShape">
              <a:avLst/>
            </a:prstTxWarp>
            <a:spAutoFit/>
          </a:bodyPr>
          <a:lstStyle/>
          <a:p>
            <a:r>
              <a:rPr lang="en-US" dirty="0"/>
              <a:t>Semi-digital improvement with respect to digital version.</a:t>
            </a:r>
          </a:p>
        </p:txBody>
      </p:sp>
      <p:grpSp>
        <p:nvGrpSpPr>
          <p:cNvPr id="2" name="Grouper 8"/>
          <p:cNvGrpSpPr/>
          <p:nvPr/>
        </p:nvGrpSpPr>
        <p:grpSpPr>
          <a:xfrm>
            <a:off x="4648200" y="3581400"/>
            <a:ext cx="4038600" cy="2859087"/>
            <a:chOff x="5308122" y="350168"/>
            <a:chExt cx="4648200" cy="3952225"/>
          </a:xfrm>
        </p:grpSpPr>
        <p:pic>
          <p:nvPicPr>
            <p:cNvPr id="37890" name="Image 1" descr="Capture d’écran 2013-02-18 à 22.45.21.png"/>
            <p:cNvPicPr>
              <a:picLocks noChangeAspect="1"/>
            </p:cNvPicPr>
            <p:nvPr/>
          </p:nvPicPr>
          <p:blipFill>
            <a:blip r:embed="rId3"/>
            <a:srcRect/>
            <a:stretch>
              <a:fillRect/>
            </a:stretch>
          </p:blipFill>
          <p:spPr bwMode="auto">
            <a:xfrm>
              <a:off x="5308122" y="350168"/>
              <a:ext cx="4648200" cy="3952225"/>
            </a:xfrm>
            <a:prstGeom prst="rect">
              <a:avLst/>
            </a:prstGeom>
            <a:noFill/>
            <a:ln w="9525">
              <a:noFill/>
              <a:miter lim="800000"/>
              <a:headEnd/>
              <a:tailEnd/>
            </a:ln>
          </p:spPr>
        </p:pic>
        <p:sp>
          <p:nvSpPr>
            <p:cNvPr id="37894" name="ZoneTexte 6"/>
            <p:cNvSpPr txBox="1">
              <a:spLocks noChangeArrowheads="1"/>
            </p:cNvSpPr>
            <p:nvPr/>
          </p:nvSpPr>
          <p:spPr bwMode="auto">
            <a:xfrm>
              <a:off x="6185141" y="3299525"/>
              <a:ext cx="3072817" cy="378891"/>
            </a:xfrm>
            <a:prstGeom prst="rect">
              <a:avLst/>
            </a:prstGeom>
            <a:noFill/>
            <a:ln w="9525">
              <a:noFill/>
              <a:miter lim="800000"/>
              <a:headEnd/>
              <a:tailEnd/>
            </a:ln>
          </p:spPr>
          <p:txBody>
            <a:bodyPr wrap="square">
              <a:prstTxWarp prst="textNoShape">
                <a:avLst/>
              </a:prstTxWarp>
              <a:spAutoFit/>
            </a:bodyPr>
            <a:lstStyle/>
            <a:p>
              <a:r>
                <a:rPr lang="fr-FR" sz="1200" dirty="0">
                  <a:solidFill>
                    <a:srgbClr val="000000"/>
                  </a:solidFill>
                  <a:latin typeface="Verdana"/>
                  <a:cs typeface="Verdana"/>
                </a:rPr>
                <a:t>Calice note CAN-037</a:t>
              </a:r>
            </a:p>
          </p:txBody>
        </p:sp>
      </p:grpSp>
      <p:sp>
        <p:nvSpPr>
          <p:cNvPr id="8" name="ZoneTexte 7"/>
          <p:cNvSpPr txBox="1"/>
          <p:nvPr/>
        </p:nvSpPr>
        <p:spPr>
          <a:xfrm>
            <a:off x="152400" y="76200"/>
            <a:ext cx="6324600" cy="800219"/>
          </a:xfrm>
          <a:prstGeom prst="rect">
            <a:avLst/>
          </a:prstGeom>
          <a:noFill/>
        </p:spPr>
        <p:txBody>
          <a:bodyPr wrap="square" rtlCol="0">
            <a:spAutoFit/>
          </a:bodyPr>
          <a:lstStyle/>
          <a:p>
            <a:r>
              <a:rPr lang="en-GB" dirty="0" smtClean="0">
                <a:latin typeface="Verdana"/>
                <a:cs typeface="Verdana"/>
              </a:rPr>
              <a:t>First results on linearity and energy resolution </a:t>
            </a:r>
          </a:p>
          <a:p>
            <a:r>
              <a:rPr lang="en-GB" sz="1400" dirty="0" smtClean="0">
                <a:latin typeface="Verdana"/>
                <a:cs typeface="Verdana"/>
              </a:rPr>
              <a:t>with no calibration and with no gain </a:t>
            </a:r>
            <a:r>
              <a:rPr lang="en-GB" sz="1400" dirty="0" smtClean="0">
                <a:latin typeface="Verdana"/>
                <a:cs typeface="Verdana"/>
              </a:rPr>
              <a:t>correction,</a:t>
            </a:r>
          </a:p>
          <a:p>
            <a:r>
              <a:rPr lang="en-GB" sz="1400" dirty="0" smtClean="0">
                <a:latin typeface="Verdana"/>
                <a:cs typeface="Verdana"/>
              </a:rPr>
              <a:t>No tail-catcher</a:t>
            </a:r>
            <a:endParaRPr lang="en-GB" sz="1400" dirty="0">
              <a:latin typeface="Verdana"/>
              <a:cs typeface="Verdana"/>
            </a:endParaRPr>
          </a:p>
        </p:txBody>
      </p:sp>
      <p:sp>
        <p:nvSpPr>
          <p:cNvPr id="12" name="ZoneTexte 11"/>
          <p:cNvSpPr txBox="1"/>
          <p:nvPr/>
        </p:nvSpPr>
        <p:spPr>
          <a:xfrm>
            <a:off x="1889452" y="849868"/>
            <a:ext cx="1082348" cy="369332"/>
          </a:xfrm>
          <a:prstGeom prst="rect">
            <a:avLst/>
          </a:prstGeom>
          <a:noFill/>
        </p:spPr>
        <p:txBody>
          <a:bodyPr wrap="none" rtlCol="0">
            <a:spAutoFit/>
          </a:bodyPr>
          <a:lstStyle/>
          <a:p>
            <a:r>
              <a:rPr lang="en-GB" dirty="0" smtClean="0"/>
              <a:t>Efficiency </a:t>
            </a:r>
            <a:endParaRPr lang="en-GB" dirty="0"/>
          </a:p>
        </p:txBody>
      </p:sp>
      <p:sp>
        <p:nvSpPr>
          <p:cNvPr id="13" name="ZoneTexte 12"/>
          <p:cNvSpPr txBox="1"/>
          <p:nvPr/>
        </p:nvSpPr>
        <p:spPr>
          <a:xfrm>
            <a:off x="1579443" y="3593068"/>
            <a:ext cx="1620957" cy="369332"/>
          </a:xfrm>
          <a:prstGeom prst="rect">
            <a:avLst/>
          </a:prstGeom>
          <a:noFill/>
        </p:spPr>
        <p:txBody>
          <a:bodyPr wrap="none" rtlCol="0">
            <a:spAutoFit/>
          </a:bodyPr>
          <a:lstStyle/>
          <a:p>
            <a:r>
              <a:rPr lang="en-GB" dirty="0" smtClean="0"/>
              <a:t>Pad multiplicity </a:t>
            </a:r>
            <a:endParaRPr lang="en-GB" dirty="0"/>
          </a:p>
        </p:txBody>
      </p:sp>
      <p:sp>
        <p:nvSpPr>
          <p:cNvPr id="16" name="ZoneTexte 15"/>
          <p:cNvSpPr txBox="1"/>
          <p:nvPr/>
        </p:nvSpPr>
        <p:spPr>
          <a:xfrm>
            <a:off x="7239000" y="4114800"/>
            <a:ext cx="1143000" cy="646331"/>
          </a:xfrm>
          <a:prstGeom prst="rect">
            <a:avLst/>
          </a:prstGeom>
          <a:solidFill>
            <a:schemeClr val="bg1"/>
          </a:solidFill>
        </p:spPr>
        <p:txBody>
          <a:bodyPr wrap="square" rtlCol="0">
            <a:spAutoFit/>
          </a:bodyPr>
          <a:lstStyle/>
          <a:p>
            <a:r>
              <a:rPr lang="en-GB" sz="1200" dirty="0" smtClean="0"/>
              <a:t>BINARY</a:t>
            </a:r>
          </a:p>
          <a:p>
            <a:endParaRPr lang="en-GB" sz="1200" dirty="0" smtClean="0"/>
          </a:p>
          <a:p>
            <a:r>
              <a:rPr lang="en-GB" sz="1200" dirty="0" smtClean="0"/>
              <a:t>Multi-threshold</a:t>
            </a:r>
            <a:endParaRPr lang="en-GB" sz="1200" dirty="0"/>
          </a:p>
        </p:txBody>
      </p:sp>
      <p:pic>
        <p:nvPicPr>
          <p:cNvPr id="14" name="Image 13" descr="eff_layer_august_fit.pdf"/>
          <p:cNvPicPr>
            <a:picLocks noChangeAspect="1"/>
          </p:cNvPicPr>
          <p:nvPr/>
        </p:nvPicPr>
        <mc:AlternateContent>
          <mc:Choice xmlns:ma="http://schemas.microsoft.com/office/mac/drawingml/2008/main" Requires="ma">
            <p:blipFill>
              <a:blip r:embed="rId4"/>
              <a:stretch>
                <a:fillRect/>
              </a:stretch>
            </p:blipFill>
          </mc:Choice>
          <mc:Fallback>
            <p:blipFill>
              <a:blip r:embed="rId5"/>
              <a:stretch>
                <a:fillRect/>
              </a:stretch>
            </p:blipFill>
          </mc:Fallback>
        </mc:AlternateContent>
        <p:spPr>
          <a:xfrm>
            <a:off x="832733" y="1216087"/>
            <a:ext cx="3205867" cy="2441513"/>
          </a:xfrm>
          <a:prstGeom prst="rect">
            <a:avLst/>
          </a:prstGeom>
        </p:spPr>
      </p:pic>
      <p:pic>
        <p:nvPicPr>
          <p:cNvPr id="15" name="Image 14" descr="mul_layer_august_fit.pdf"/>
          <p:cNvPicPr>
            <a:picLocks noChangeAspect="1"/>
          </p:cNvPicPr>
          <p:nvPr/>
        </p:nvPicPr>
        <mc:AlternateContent>
          <mc:Choice xmlns:ma="http://schemas.microsoft.com/office/mac/drawingml/2008/main" Requires="ma">
            <p:blipFill>
              <a:blip r:embed="rId6"/>
              <a:stretch>
                <a:fillRect/>
              </a:stretch>
            </p:blipFill>
          </mc:Choice>
          <mc:Fallback>
            <p:blipFill>
              <a:blip r:embed="rId7"/>
              <a:stretch>
                <a:fillRect/>
              </a:stretch>
            </p:blipFill>
          </mc:Fallback>
        </mc:AlternateContent>
        <p:spPr>
          <a:xfrm>
            <a:off x="971550" y="3985918"/>
            <a:ext cx="2990850" cy="2454569"/>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Image 1" descr="Lin-Sept.pdf"/>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228600" y="152400"/>
            <a:ext cx="3886200" cy="2895600"/>
          </a:xfrm>
          <a:prstGeom prst="rect">
            <a:avLst/>
          </a:prstGeom>
        </p:spPr>
      </p:pic>
      <p:pic>
        <p:nvPicPr>
          <p:cNvPr id="3" name="Image 2" descr="Reso-Sept.pdf"/>
          <p:cNvPicPr>
            <a:picLocks noChangeAspect="1"/>
          </p:cNvPicPr>
          <p:nvPr/>
        </p:nvPicPr>
        <mc:AlternateContent>
          <mc:Choice xmlns:ma="http://schemas.microsoft.com/office/mac/drawingml/2008/main" Requires="ma">
            <p:blipFill>
              <a:blip r:embed="rId4"/>
              <a:stretch>
                <a:fillRect/>
              </a:stretch>
            </p:blipFill>
          </mc:Choice>
          <mc:Fallback>
            <p:blipFill>
              <a:blip r:embed="rId5"/>
              <a:stretch>
                <a:fillRect/>
              </a:stretch>
            </p:blipFill>
          </mc:Fallback>
        </mc:AlternateContent>
        <p:spPr>
          <a:xfrm>
            <a:off x="228600" y="3429000"/>
            <a:ext cx="3886200" cy="3124200"/>
          </a:xfrm>
          <a:prstGeom prst="rect">
            <a:avLst/>
          </a:prstGeom>
        </p:spPr>
      </p:pic>
      <p:pic>
        <p:nvPicPr>
          <p:cNvPr id="4" name="Image 3" descr="Lin-Nov.pdf"/>
          <p:cNvPicPr>
            <a:picLocks noChangeAspect="1"/>
          </p:cNvPicPr>
          <p:nvPr/>
        </p:nvPicPr>
        <mc:AlternateContent>
          <mc:Choice xmlns:ma="http://schemas.microsoft.com/office/mac/drawingml/2008/main" Requires="ma">
            <p:blipFill>
              <a:blip r:embed="rId6"/>
              <a:stretch>
                <a:fillRect/>
              </a:stretch>
            </p:blipFill>
          </mc:Choice>
          <mc:Fallback>
            <p:blipFill>
              <a:blip r:embed="rId7"/>
              <a:stretch>
                <a:fillRect/>
              </a:stretch>
            </p:blipFill>
          </mc:Fallback>
        </mc:AlternateContent>
        <p:spPr>
          <a:xfrm>
            <a:off x="4648200" y="0"/>
            <a:ext cx="4014661" cy="3048000"/>
          </a:xfrm>
          <a:prstGeom prst="rect">
            <a:avLst/>
          </a:prstGeom>
        </p:spPr>
      </p:pic>
      <p:pic>
        <p:nvPicPr>
          <p:cNvPr id="5" name="Image 4" descr="Reso-Nov.pdf"/>
          <p:cNvPicPr>
            <a:picLocks noChangeAspect="1"/>
          </p:cNvPicPr>
          <p:nvPr/>
        </p:nvPicPr>
        <mc:AlternateContent>
          <mc:Choice xmlns:ma="http://schemas.microsoft.com/office/mac/drawingml/2008/main" Requires="ma">
            <p:blipFill>
              <a:blip r:embed="rId8"/>
              <a:stretch>
                <a:fillRect/>
              </a:stretch>
            </p:blipFill>
          </mc:Choice>
          <mc:Fallback>
            <p:blipFill>
              <a:blip r:embed="rId9"/>
              <a:stretch>
                <a:fillRect/>
              </a:stretch>
            </p:blipFill>
          </mc:Fallback>
        </mc:AlternateContent>
        <p:spPr>
          <a:xfrm>
            <a:off x="4876799" y="3429000"/>
            <a:ext cx="3786061" cy="312420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Image 1" descr="Reso-2.pdf"/>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971550" y="387350"/>
            <a:ext cx="7200900" cy="6083300"/>
          </a:xfrm>
          <a:prstGeom prst="rect">
            <a:avLst/>
          </a:prstGeom>
        </p:spPr>
      </p:pic>
      <p:sp>
        <p:nvSpPr>
          <p:cNvPr id="3" name="ZoneTexte 2"/>
          <p:cNvSpPr txBox="1"/>
          <p:nvPr/>
        </p:nvSpPr>
        <p:spPr>
          <a:xfrm>
            <a:off x="2819400" y="228600"/>
            <a:ext cx="4038600" cy="369332"/>
          </a:xfrm>
          <a:prstGeom prst="rect">
            <a:avLst/>
          </a:prstGeom>
          <a:noFill/>
        </p:spPr>
        <p:txBody>
          <a:bodyPr wrap="square" rtlCol="0">
            <a:spAutoFit/>
          </a:bodyPr>
          <a:lstStyle/>
          <a:p>
            <a:r>
              <a:rPr lang="en-US" dirty="0" smtClean="0"/>
              <a:t>Improvement of energy resolution</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0963" name="Image 4" descr="Capture d’écran 2013-10-21 à 15.45.30.png"/>
          <p:cNvPicPr>
            <a:picLocks noChangeAspect="1"/>
          </p:cNvPicPr>
          <p:nvPr/>
        </p:nvPicPr>
        <p:blipFill>
          <a:blip r:embed="rId2"/>
          <a:srcRect/>
          <a:stretch>
            <a:fillRect/>
          </a:stretch>
        </p:blipFill>
        <p:spPr bwMode="auto">
          <a:xfrm>
            <a:off x="4800600" y="3124200"/>
            <a:ext cx="4038600" cy="3568700"/>
          </a:xfrm>
          <a:prstGeom prst="rect">
            <a:avLst/>
          </a:prstGeom>
          <a:noFill/>
          <a:ln w="9525">
            <a:noFill/>
            <a:miter lim="800000"/>
            <a:headEnd/>
            <a:tailEnd/>
          </a:ln>
        </p:spPr>
      </p:pic>
      <p:pic>
        <p:nvPicPr>
          <p:cNvPr id="4" name="Image 3" descr="shower80-3_SIMU.pdf"/>
          <p:cNvPicPr>
            <a:picLocks noChangeAspect="1"/>
          </p:cNvPicPr>
          <p:nvPr/>
        </p:nvPicPr>
        <p:blipFill>
          <a:blip r:embed="rId3"/>
          <a:srcRect/>
          <a:stretch>
            <a:fillRect/>
          </a:stretch>
        </p:blipFill>
        <p:spPr bwMode="auto">
          <a:xfrm>
            <a:off x="152400" y="3200400"/>
            <a:ext cx="4191000" cy="3568700"/>
          </a:xfrm>
          <a:prstGeom prst="rect">
            <a:avLst/>
          </a:prstGeom>
          <a:noFill/>
          <a:ln w="9525">
            <a:noFill/>
            <a:miter lim="800000"/>
            <a:headEnd/>
            <a:tailEnd/>
          </a:ln>
        </p:spPr>
      </p:pic>
      <p:sp>
        <p:nvSpPr>
          <p:cNvPr id="5" name="ZoneTexte 4"/>
          <p:cNvSpPr txBox="1"/>
          <p:nvPr/>
        </p:nvSpPr>
        <p:spPr>
          <a:xfrm>
            <a:off x="228600" y="329387"/>
            <a:ext cx="8610600" cy="2185213"/>
          </a:xfrm>
          <a:prstGeom prst="rect">
            <a:avLst/>
          </a:prstGeom>
          <a:noFill/>
        </p:spPr>
        <p:txBody>
          <a:bodyPr wrap="square" rtlCol="0">
            <a:spAutoFit/>
          </a:bodyPr>
          <a:lstStyle/>
          <a:p>
            <a:r>
              <a:rPr lang="en-GB" sz="2000" b="1" dirty="0" smtClean="0">
                <a:latin typeface="Verdana"/>
                <a:cs typeface="Verdana"/>
              </a:rPr>
              <a:t>Ongoing analyses</a:t>
            </a:r>
            <a:endParaRPr lang="en-GB" dirty="0" smtClean="0">
              <a:latin typeface="Verdana"/>
              <a:cs typeface="Verdana"/>
            </a:endParaRPr>
          </a:p>
          <a:p>
            <a:endParaRPr lang="en-GB" dirty="0" smtClean="0">
              <a:latin typeface="Verdana"/>
              <a:cs typeface="Verdana"/>
            </a:endParaRPr>
          </a:p>
          <a:p>
            <a:pPr>
              <a:buFont typeface="Wingdings" charset="2"/>
              <a:buChar char="à"/>
            </a:pPr>
            <a:r>
              <a:rPr lang="en-GB" dirty="0" smtClean="0">
                <a:latin typeface="Verdana"/>
                <a:cs typeface="Verdana"/>
              </a:rPr>
              <a:t> </a:t>
            </a:r>
            <a:r>
              <a:rPr lang="en-GB" sz="1600" dirty="0" smtClean="0">
                <a:latin typeface="Verdana"/>
                <a:cs typeface="Verdana"/>
              </a:rPr>
              <a:t>Calibration study; </a:t>
            </a:r>
          </a:p>
          <a:p>
            <a:pPr>
              <a:buFont typeface="Wingdings" charset="2"/>
              <a:buChar char="à"/>
            </a:pPr>
            <a:r>
              <a:rPr lang="en-GB" sz="1600" dirty="0" smtClean="0">
                <a:latin typeface="Verdana"/>
                <a:cs typeface="Verdana"/>
                <a:sym typeface="Wingdings"/>
              </a:rPr>
              <a:t>Electron-</a:t>
            </a:r>
            <a:r>
              <a:rPr lang="en-GB" sz="1600" dirty="0" err="1" smtClean="0">
                <a:latin typeface="Verdana"/>
                <a:cs typeface="Verdana"/>
                <a:sym typeface="Wingdings"/>
              </a:rPr>
              <a:t>Pion</a:t>
            </a:r>
            <a:r>
              <a:rPr lang="en-GB" sz="1600" dirty="0" smtClean="0">
                <a:latin typeface="Verdana"/>
                <a:cs typeface="Verdana"/>
                <a:sym typeface="Wingdings"/>
              </a:rPr>
              <a:t> separation;</a:t>
            </a:r>
            <a:endParaRPr lang="en-GB" sz="1600" dirty="0" smtClean="0">
              <a:latin typeface="Verdana"/>
              <a:cs typeface="Verdana"/>
            </a:endParaRPr>
          </a:p>
          <a:p>
            <a:pPr>
              <a:buFont typeface="Wingdings" charset="2"/>
              <a:buChar char="à"/>
            </a:pPr>
            <a:r>
              <a:rPr lang="en-GB" sz="1600" dirty="0" smtClean="0">
                <a:latin typeface="Verdana"/>
                <a:cs typeface="Verdana"/>
              </a:rPr>
              <a:t> Energy resolution improvement by taking into account </a:t>
            </a:r>
            <a:r>
              <a:rPr lang="en-GB" sz="1600" dirty="0" err="1" smtClean="0">
                <a:latin typeface="Verdana"/>
                <a:cs typeface="Verdana"/>
              </a:rPr>
              <a:t>hadronic</a:t>
            </a:r>
            <a:r>
              <a:rPr lang="en-GB" sz="1600" dirty="0" smtClean="0">
                <a:latin typeface="Verdana"/>
                <a:cs typeface="Verdana"/>
              </a:rPr>
              <a:t> shower </a:t>
            </a:r>
          </a:p>
          <a:p>
            <a:r>
              <a:rPr lang="en-GB" sz="1600" dirty="0" smtClean="0">
                <a:latin typeface="Verdana"/>
                <a:cs typeface="Verdana"/>
              </a:rPr>
              <a:t>    structure and calibration correction: </a:t>
            </a:r>
            <a:r>
              <a:rPr lang="en-GB" sz="1600" i="1" dirty="0" smtClean="0">
                <a:latin typeface="Verdana"/>
                <a:cs typeface="Verdana"/>
              </a:rPr>
              <a:t>an improvement </a:t>
            </a:r>
            <a:r>
              <a:rPr lang="en-GB" sz="1600" i="1" dirty="0" smtClean="0">
                <a:latin typeface="Verdana"/>
                <a:cs typeface="Verdana"/>
              </a:rPr>
              <a:t>of up to  20 % </a:t>
            </a:r>
            <a:r>
              <a:rPr lang="en-GB" sz="1600" i="1" dirty="0" smtClean="0">
                <a:latin typeface="Verdana"/>
                <a:cs typeface="Verdana"/>
              </a:rPr>
              <a:t>already  </a:t>
            </a:r>
          </a:p>
          <a:p>
            <a:r>
              <a:rPr lang="en-GB" sz="1600" i="1" dirty="0" smtClean="0">
                <a:latin typeface="Verdana"/>
                <a:cs typeface="Verdana"/>
              </a:rPr>
              <a:t>    achieved with respect to the preliminary ones obtained immediately after TB;</a:t>
            </a:r>
            <a:endParaRPr lang="en-GB" sz="1600" dirty="0" smtClean="0">
              <a:latin typeface="Verdana"/>
              <a:cs typeface="Verdana"/>
            </a:endParaRPr>
          </a:p>
          <a:p>
            <a:pPr>
              <a:buFont typeface="Wingdings" charset="2"/>
              <a:buChar char="à"/>
            </a:pPr>
            <a:r>
              <a:rPr lang="en-GB" sz="1600" dirty="0" smtClean="0">
                <a:latin typeface="Verdana"/>
                <a:cs typeface="Verdana"/>
              </a:rPr>
              <a:t> Imaging algorithm developments (HT, </a:t>
            </a:r>
            <a:r>
              <a:rPr lang="en-GB" sz="1600" dirty="0" err="1" smtClean="0">
                <a:latin typeface="Verdana"/>
                <a:cs typeface="Verdana"/>
              </a:rPr>
              <a:t>Arbor</a:t>
            </a:r>
            <a:r>
              <a:rPr lang="en-GB" sz="1600" dirty="0" smtClean="0">
                <a:latin typeface="Verdana"/>
                <a:cs typeface="Verdana"/>
              </a:rPr>
              <a:t>, MST) </a:t>
            </a:r>
            <a:r>
              <a:rPr lang="en-GB" sz="1600" dirty="0" err="1" smtClean="0">
                <a:latin typeface="Verdana"/>
                <a:cs typeface="Verdana"/>
                <a:sym typeface="Wingdings"/>
              </a:rPr>
              <a:t></a:t>
            </a:r>
            <a:r>
              <a:rPr lang="en-GB" sz="1600" dirty="0" smtClean="0">
                <a:latin typeface="Verdana"/>
                <a:cs typeface="Verdana"/>
              </a:rPr>
              <a:t> PFA  </a:t>
            </a:r>
            <a:endParaRPr lang="en-GB" sz="1600" dirty="0">
              <a:latin typeface="Verdana"/>
              <a:cs typeface="Verdana"/>
            </a:endParaRPr>
          </a:p>
        </p:txBody>
      </p:sp>
      <p:sp>
        <p:nvSpPr>
          <p:cNvPr id="6" name="ZoneTexte 5"/>
          <p:cNvSpPr txBox="1"/>
          <p:nvPr/>
        </p:nvSpPr>
        <p:spPr>
          <a:xfrm>
            <a:off x="152400" y="2831068"/>
            <a:ext cx="1905000" cy="369332"/>
          </a:xfrm>
          <a:prstGeom prst="rect">
            <a:avLst/>
          </a:prstGeom>
          <a:solidFill>
            <a:schemeClr val="bg1">
              <a:lumMod val="75000"/>
            </a:schemeClr>
          </a:solidFill>
        </p:spPr>
        <p:txBody>
          <a:bodyPr wrap="square" rtlCol="0">
            <a:spAutoFit/>
          </a:bodyPr>
          <a:lstStyle/>
          <a:p>
            <a:r>
              <a:rPr lang="en-GB" dirty="0" smtClean="0">
                <a:solidFill>
                  <a:schemeClr val="bg1"/>
                </a:solidFill>
              </a:rPr>
              <a:t>Hough Transform </a:t>
            </a:r>
            <a:endParaRPr lang="en-GB" dirty="0">
              <a:solidFill>
                <a:schemeClr val="bg1"/>
              </a:solidFill>
            </a:endParaRPr>
          </a:p>
        </p:txBody>
      </p:sp>
      <p:sp>
        <p:nvSpPr>
          <p:cNvPr id="7" name="ZoneTexte 6"/>
          <p:cNvSpPr txBox="1"/>
          <p:nvPr/>
        </p:nvSpPr>
        <p:spPr>
          <a:xfrm>
            <a:off x="4876800" y="2819400"/>
            <a:ext cx="2743200" cy="369332"/>
          </a:xfrm>
          <a:prstGeom prst="rect">
            <a:avLst/>
          </a:prstGeom>
          <a:solidFill>
            <a:schemeClr val="bg1"/>
          </a:solidFill>
        </p:spPr>
        <p:txBody>
          <a:bodyPr wrap="square" rtlCol="0">
            <a:spAutoFit/>
          </a:bodyPr>
          <a:lstStyle/>
          <a:p>
            <a:r>
              <a:rPr lang="en-GB" dirty="0" err="1" smtClean="0"/>
              <a:t>Arbor</a:t>
            </a:r>
            <a:r>
              <a:rPr lang="en-GB" dirty="0" smtClean="0"/>
              <a:t>,</a:t>
            </a:r>
            <a:r>
              <a:rPr lang="en-GB" dirty="0" smtClean="0"/>
              <a:t> Pandora, MST</a:t>
            </a:r>
            <a:r>
              <a:rPr lang="en-GB" dirty="0" smtClean="0"/>
              <a:t>..</a:t>
            </a:r>
            <a:endParaRPr lang="en-GB" dirty="0"/>
          </a:p>
        </p:txBody>
      </p:sp>
      <p:sp>
        <p:nvSpPr>
          <p:cNvPr id="8" name="ZoneTexte 7"/>
          <p:cNvSpPr txBox="1"/>
          <p:nvPr/>
        </p:nvSpPr>
        <p:spPr>
          <a:xfrm>
            <a:off x="228600" y="3352800"/>
            <a:ext cx="4343400" cy="646331"/>
          </a:xfrm>
          <a:prstGeom prst="rect">
            <a:avLst/>
          </a:prstGeom>
          <a:noFill/>
        </p:spPr>
        <p:txBody>
          <a:bodyPr wrap="square" rtlCol="0">
            <a:spAutoFit/>
          </a:bodyPr>
          <a:lstStyle/>
          <a:p>
            <a:r>
              <a:rPr lang="en-US" dirty="0" smtClean="0"/>
              <a:t>Calibration in situ, energy resolution </a:t>
            </a:r>
            <a:r>
              <a:rPr lang="en-US" dirty="0" err="1" smtClean="0"/>
              <a:t>improvment</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ise">
  <a:themeElements>
    <a:clrScheme name="Brise">
      <a:dk1>
        <a:sysClr val="windowText" lastClr="000000"/>
      </a:dk1>
      <a:lt1>
        <a:sysClr val="window" lastClr="FFFFFF"/>
      </a:lt1>
      <a:dk2>
        <a:srgbClr val="09213B"/>
      </a:dk2>
      <a:lt2>
        <a:srgbClr val="D5EDF4"/>
      </a:lt2>
      <a:accent1>
        <a:srgbClr val="2C7C9F"/>
      </a:accent1>
      <a:accent2>
        <a:srgbClr val="244A58"/>
      </a:accent2>
      <a:accent3>
        <a:srgbClr val="E2751D"/>
      </a:accent3>
      <a:accent4>
        <a:srgbClr val="FFB400"/>
      </a:accent4>
      <a:accent5>
        <a:srgbClr val="7EB606"/>
      </a:accent5>
      <a:accent6>
        <a:srgbClr val="C00000"/>
      </a:accent6>
      <a:hlink>
        <a:srgbClr val="7030A0"/>
      </a:hlink>
      <a:folHlink>
        <a:srgbClr val="00B0F0"/>
      </a:folHlink>
    </a:clrScheme>
    <a:fontScheme name="Brise">
      <a:majorFont>
        <a:latin typeface="News Gothic MT"/>
        <a:ea typeface=""/>
        <a:cs typeface=""/>
        <a:font script="Jpan" typeface="ＭＳ Ｐゴシック"/>
      </a:majorFont>
      <a:minorFont>
        <a:latin typeface="News Gothic MT"/>
        <a:ea typeface=""/>
        <a:cs typeface=""/>
        <a:font script="Jpan" typeface="ＭＳ Ｐゴシック"/>
      </a:minorFont>
    </a:fontScheme>
    <a:fmtScheme name="Brise">
      <a:fillStyleLst>
        <a:solidFill>
          <a:schemeClr val="phClr"/>
        </a:solidFill>
        <a:gradFill rotWithShape="1">
          <a:gsLst>
            <a:gs pos="31000">
              <a:schemeClr val="phClr">
                <a:tint val="100000"/>
                <a:shade val="100000"/>
                <a:satMod val="120000"/>
              </a:schemeClr>
            </a:gs>
            <a:gs pos="100000">
              <a:schemeClr val="phClr">
                <a:tint val="50000"/>
                <a:satMod val="150000"/>
              </a:schemeClr>
            </a:gs>
          </a:gsLst>
          <a:lin ang="5400000" scaled="1"/>
        </a:gradFill>
        <a:gradFill rotWithShape="1">
          <a:gsLst>
            <a:gs pos="0">
              <a:schemeClr val="phClr">
                <a:shade val="100000"/>
                <a:satMod val="120000"/>
              </a:schemeClr>
            </a:gs>
            <a:gs pos="69000">
              <a:schemeClr val="phClr">
                <a:tint val="80000"/>
                <a:shade val="100000"/>
                <a:satMod val="150000"/>
              </a:schemeClr>
            </a:gs>
            <a:gs pos="100000">
              <a:schemeClr val="phClr">
                <a:tint val="50000"/>
                <a:shade val="100000"/>
                <a:satMod val="150000"/>
              </a:schemeClr>
            </a:gs>
          </a:gsLst>
          <a:path path="circle">
            <a:fillToRect l="100000" t="100000" r="100000" b="100000"/>
          </a:path>
        </a:gradFill>
      </a:fillStyleLst>
      <a:lnStyleLst>
        <a:ln w="12700" cap="flat" cmpd="sng" algn="ctr">
          <a:solidFill>
            <a:schemeClr val="phClr">
              <a:shade val="95000"/>
              <a:satMod val="105000"/>
            </a:schemeClr>
          </a:solidFill>
          <a:prstDash val="solid"/>
        </a:ln>
        <a:ln w="25400" cap="flat" cmpd="dbl" algn="ctr">
          <a:solidFill>
            <a:schemeClr val="phClr"/>
          </a:solidFill>
          <a:prstDash val="solid"/>
        </a:ln>
        <a:ln w="31750" cap="flat" cmpd="dbl" algn="ctr">
          <a:solidFill>
            <a:schemeClr val="phClr"/>
          </a:solidFill>
          <a:prstDash val="solid"/>
        </a:ln>
      </a:lnStyleLst>
      <a:effectStyleLst>
        <a:effectStyle>
          <a:effectLst/>
        </a:effectStyle>
        <a:effectStyle>
          <a:effectLst>
            <a:outerShdw blurRad="63500" dist="25400" dir="5400000" sx="101000" sy="101000" rotWithShape="0">
              <a:srgbClr val="000000">
                <a:alpha val="40000"/>
              </a:srgbClr>
            </a:outerShdw>
          </a:effectLst>
        </a:effectStyle>
        <a:effectStyle>
          <a:effectLst>
            <a:innerShdw blurRad="127000" dist="25400" dir="13500000">
              <a:srgbClr val="C0C0C0">
                <a:alpha val="75000"/>
              </a:srgbClr>
            </a:innerShdw>
            <a:outerShdw blurRad="88900" dist="25400" dir="5400000" sx="102000" sy="102000" algn="ctr" rotWithShape="0">
              <a:srgbClr val="C0C0C0">
                <a:alpha val="40000"/>
              </a:srgbClr>
            </a:outerShdw>
          </a:effectLst>
          <a:scene3d>
            <a:camera prst="perspectiveLeft" fov="300000"/>
            <a:lightRig rig="soft" dir="l">
              <a:rot lat="0" lon="0" rev="4200000"/>
            </a:lightRig>
          </a:scene3d>
          <a:sp3d extrusionH="38100" prstMaterial="powder">
            <a:bevelT w="50800" h="88900" prst="convex"/>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1">
            <a:duotone>
              <a:schemeClr val="phClr">
                <a:shade val="40000"/>
                <a:satMod val="400000"/>
              </a:schemeClr>
              <a:schemeClr val="phClr">
                <a:tint val="10000"/>
                <a:satMod val="20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Brise.thmx</Template>
  <TotalTime>1428</TotalTime>
  <Words>1267</Words>
  <Application>Microsoft Macintosh PowerPoint</Application>
  <PresentationFormat>Présentation à l'écran (4:3)</PresentationFormat>
  <Paragraphs>212</Paragraphs>
  <Slides>19</Slides>
  <Notes>5</Notes>
  <HiddenSlides>0</HiddenSlides>
  <MMClips>0</MMClips>
  <ScaleCrop>false</ScaleCrop>
  <HeadingPairs>
    <vt:vector size="4" baseType="variant">
      <vt:variant>
        <vt:lpstr>Modèle de conception</vt:lpstr>
      </vt:variant>
      <vt:variant>
        <vt:i4>1</vt:i4>
      </vt:variant>
      <vt:variant>
        <vt:lpstr>Titres des diapositives</vt:lpstr>
      </vt:variant>
      <vt:variant>
        <vt:i4>19</vt:i4>
      </vt:variant>
    </vt:vector>
  </HeadingPairs>
  <TitlesOfParts>
    <vt:vector size="20" baseType="lpstr">
      <vt:lpstr>Brise</vt:lpstr>
      <vt:lpstr>Report on SDHCAL</vt:lpstr>
      <vt:lpstr>Outline</vt:lpstr>
      <vt:lpstr>SDHCAL Status</vt:lpstr>
      <vt:lpstr>Diapositive 4</vt:lpstr>
      <vt:lpstr>Diapositive 5</vt:lpstr>
      <vt:lpstr>Diapositive 6</vt:lpstr>
      <vt:lpstr>Diapositive 7</vt:lpstr>
      <vt:lpstr>Diapositive 8</vt:lpstr>
      <vt:lpstr>Diapositive 9</vt:lpstr>
      <vt:lpstr>Diapositive 10</vt:lpstr>
      <vt:lpstr>Simulation and optimization studies</vt:lpstr>
      <vt:lpstr>Mechanical, integration, service  studies</vt:lpstr>
      <vt:lpstr>Diapositive 13</vt:lpstr>
      <vt:lpstr>Diapositive 14</vt:lpstr>
      <vt:lpstr>Diapositive 15</vt:lpstr>
      <vt:lpstr>Diapositive 16</vt:lpstr>
      <vt:lpstr>A few personal ideas about the selection of  the baseline option</vt:lpstr>
      <vt:lpstr>Diapositive 18</vt:lpstr>
      <vt:lpstr>Diapositive 19</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Report on SDHCAL</dc:title>
  <dc:creator>laktineh</dc:creator>
  <cp:lastModifiedBy>test test</cp:lastModifiedBy>
  <cp:revision>45</cp:revision>
  <dcterms:created xsi:type="dcterms:W3CDTF">2014-09-07T10:01:09Z</dcterms:created>
  <dcterms:modified xsi:type="dcterms:W3CDTF">2014-09-08T01:37:54Z</dcterms:modified>
</cp:coreProperties>
</file>