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</p:sldMasterIdLst>
  <p:sldIdLst>
    <p:sldId id="256" r:id="rId4"/>
    <p:sldId id="257" r:id="rId5"/>
    <p:sldId id="258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3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CF8C-87C0-094E-BC62-17F6840A18EE}" type="datetimeFigureOut">
              <a:rPr kumimoji="1" lang="ja-JP" altLang="en-US" smtClean="0"/>
              <a:t>2014/04/15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B7F0F-FE20-0942-9E65-1855B63083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1302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CF8C-87C0-094E-BC62-17F6840A18EE}" type="datetimeFigureOut">
              <a:rPr kumimoji="1" lang="ja-JP" altLang="en-US" smtClean="0"/>
              <a:t>2014/04/15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B7F0F-FE20-0942-9E65-1855B63083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177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CF8C-87C0-094E-BC62-17F6840A18EE}" type="datetimeFigureOut">
              <a:rPr kumimoji="1" lang="ja-JP" altLang="en-US" smtClean="0"/>
              <a:t>2014/04/15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B7F0F-FE20-0942-9E65-1855B63083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8063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28310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249679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923463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624215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81378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634492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9847506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31429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CF8C-87C0-094E-BC62-17F6840A18EE}" type="datetimeFigureOut">
              <a:rPr kumimoji="1" lang="ja-JP" altLang="en-US" smtClean="0"/>
              <a:t>2014/04/15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B7F0F-FE20-0942-9E65-1855B63083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6252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153484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80704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369718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408934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9507291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270258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267669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118871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04188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735532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CF8C-87C0-094E-BC62-17F6840A18EE}" type="datetimeFigureOut">
              <a:rPr kumimoji="1" lang="ja-JP" altLang="en-US" smtClean="0"/>
              <a:t>2014/04/15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B7F0F-FE20-0942-9E65-1855B63083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84529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9507662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603593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137617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484852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2014/02/11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LCC-ILC Acc. Organization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2305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CF8C-87C0-094E-BC62-17F6840A18EE}" type="datetimeFigureOut">
              <a:rPr kumimoji="1" lang="ja-JP" altLang="en-US" smtClean="0"/>
              <a:t>2014/04/15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B7F0F-FE20-0942-9E65-1855B63083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050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CF8C-87C0-094E-BC62-17F6840A18EE}" type="datetimeFigureOut">
              <a:rPr kumimoji="1" lang="ja-JP" altLang="en-US" smtClean="0"/>
              <a:t>2014/04/15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B7F0F-FE20-0942-9E65-1855B63083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60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CF8C-87C0-094E-BC62-17F6840A18EE}" type="datetimeFigureOut">
              <a:rPr kumimoji="1" lang="ja-JP" altLang="en-US" smtClean="0"/>
              <a:t>2014/04/15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B7F0F-FE20-0942-9E65-1855B63083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733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CF8C-87C0-094E-BC62-17F6840A18EE}" type="datetimeFigureOut">
              <a:rPr kumimoji="1" lang="ja-JP" altLang="en-US" smtClean="0"/>
              <a:t>2014/04/15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B7F0F-FE20-0942-9E65-1855B63083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243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CF8C-87C0-094E-BC62-17F6840A18EE}" type="datetimeFigureOut">
              <a:rPr kumimoji="1" lang="ja-JP" altLang="en-US" smtClean="0"/>
              <a:t>2014/04/15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B7F0F-FE20-0942-9E65-1855B63083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68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CF8C-87C0-094E-BC62-17F6840A18EE}" type="datetimeFigureOut">
              <a:rPr kumimoji="1" lang="ja-JP" altLang="en-US" smtClean="0"/>
              <a:t>2014/04/15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B7F0F-FE20-0942-9E65-1855B63083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9895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1CF8C-87C0-094E-BC62-17F6840A18EE}" type="datetimeFigureOut">
              <a:rPr kumimoji="1" lang="ja-JP" altLang="en-US" smtClean="0"/>
              <a:t>2014/04/15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B7F0F-FE20-0942-9E65-1855B63083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019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15824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15454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hyperlink" Target="https://indico.fnal.gov/conferenceDisplay.py?confId=7469" TargetMode="External"/><Relationship Id="rId3" Type="http://schemas.openxmlformats.org/officeDocument/2006/relationships/hyperlink" Target="http://indico.fnal.gov/event/SATIF12-14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b="1" dirty="0" smtClean="0"/>
              <a:t>Plan to prepare for  </a:t>
            </a:r>
            <a:br>
              <a:rPr kumimoji="1" lang="en-US" altLang="ja-JP" b="1" dirty="0" smtClean="0"/>
            </a:br>
            <a:r>
              <a:rPr kumimoji="1" lang="en-US" altLang="ja-JP" b="1" dirty="0" smtClean="0"/>
              <a:t>ILC Accelerator Safety Issues </a:t>
            </a:r>
            <a:endParaRPr kumimoji="1" lang="ja-JP" altLang="en-US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Akira Yamamoto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To be discussed at TB meeting, </a:t>
            </a:r>
          </a:p>
          <a:p>
            <a:r>
              <a:rPr lang="en-US" altLang="ja-JP" dirty="0" smtClean="0"/>
              <a:t>15 April, 2014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1147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Subjects to be discussed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Radiation Safety and Inputs to CFS Design </a:t>
            </a:r>
          </a:p>
          <a:p>
            <a:pPr lvl="1"/>
            <a:r>
              <a:rPr lang="en-US" altLang="ja-JP" dirty="0" smtClean="0"/>
              <a:t>Global Coordination</a:t>
            </a:r>
          </a:p>
          <a:p>
            <a:pPr lvl="1"/>
            <a:r>
              <a:rPr lang="en-US" altLang="ja-JP" dirty="0" smtClean="0"/>
              <a:t>Technical issues prioritized </a:t>
            </a:r>
          </a:p>
          <a:p>
            <a:pPr lvl="1"/>
            <a:r>
              <a:rPr lang="en-US" altLang="ja-JP" dirty="0" smtClean="0"/>
              <a:t>Plan for the year 2014 </a:t>
            </a:r>
            <a:endParaRPr lang="en-US" altLang="ja-JP" dirty="0"/>
          </a:p>
          <a:p>
            <a:endParaRPr lang="en-US" altLang="ja-JP" dirty="0" smtClean="0"/>
          </a:p>
          <a:p>
            <a:r>
              <a:rPr lang="en-US" altLang="ja-JP" dirty="0" smtClean="0"/>
              <a:t>Cryogenics Safety and Inputs to CFS Design </a:t>
            </a:r>
          </a:p>
          <a:p>
            <a:pPr lvl="1"/>
            <a:r>
              <a:rPr lang="en-US" altLang="ja-JP" dirty="0" smtClean="0"/>
              <a:t>Global </a:t>
            </a:r>
            <a:r>
              <a:rPr lang="en-US" altLang="ja-JP" dirty="0" err="1" smtClean="0"/>
              <a:t>Coodination</a:t>
            </a:r>
            <a:endParaRPr lang="en-US" altLang="ja-JP" dirty="0"/>
          </a:p>
          <a:p>
            <a:pPr lvl="1"/>
            <a:r>
              <a:rPr lang="en-US" altLang="ja-JP" dirty="0" smtClean="0"/>
              <a:t>Technical issues </a:t>
            </a:r>
            <a:r>
              <a:rPr lang="en-US" altLang="ja-JP" dirty="0" err="1" smtClean="0"/>
              <a:t>prioritaized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Plan for the year 2014</a:t>
            </a:r>
          </a:p>
        </p:txBody>
      </p:sp>
    </p:spTree>
    <p:extLst>
      <p:ext uri="{BB962C8B-B14F-4D97-AF65-F5344CB8AC3E}">
        <p14:creationId xmlns:p14="http://schemas.microsoft.com/office/powerpoint/2010/main" val="400763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2692182" y="2703727"/>
            <a:ext cx="6265123" cy="2679269"/>
          </a:xfrm>
          <a:prstGeom prst="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6361216" y="1687007"/>
            <a:ext cx="1" cy="3272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720" y="44216"/>
            <a:ext cx="8229600" cy="86733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rgbClr val="FF0000"/>
                </a:solidFill>
              </a:rPr>
              <a:t>ILC</a:t>
            </a:r>
            <a:r>
              <a:rPr lang="en-US" b="1" dirty="0" smtClean="0"/>
              <a:t> in Linear Collider Collaboration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lIns="91431" tIns="45715" rIns="91431" bIns="45715"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71120" y="922873"/>
            <a:ext cx="2349500" cy="7386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660066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sz="2400" b="1" dirty="0">
                <a:solidFill>
                  <a:srgbClr val="3366FF"/>
                </a:solidFill>
                <a:latin typeface="Calibri"/>
              </a:rPr>
              <a:t>ICFA</a:t>
            </a:r>
          </a:p>
          <a:p>
            <a:pPr algn="ctr"/>
            <a:r>
              <a:rPr lang="en-US" dirty="0">
                <a:solidFill>
                  <a:prstClr val="black"/>
                </a:solidFill>
                <a:latin typeface="Calibri"/>
              </a:rPr>
              <a:t>Chair: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TBD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67862" y="1944231"/>
            <a:ext cx="3048300" cy="6463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</a:rPr>
              <a:t>Program Adv. Committee</a:t>
            </a:r>
            <a:endParaRPr lang="en-US" b="1" dirty="0">
              <a:solidFill>
                <a:prstClr val="black"/>
              </a:solidFill>
              <a:latin typeface="Calibri"/>
            </a:endParaRPr>
          </a:p>
          <a:p>
            <a:pPr algn="ctr"/>
            <a:r>
              <a:rPr lang="en-US" b="1" dirty="0">
                <a:solidFill>
                  <a:srgbClr val="3366FF"/>
                </a:solidFill>
                <a:latin typeface="Calibri"/>
              </a:rPr>
              <a:t>PAC – 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Chair: N. </a:t>
            </a:r>
            <a:r>
              <a:rPr lang="en-US" sz="1600" dirty="0" err="1">
                <a:solidFill>
                  <a:prstClr val="black"/>
                </a:solidFill>
                <a:latin typeface="Calibri"/>
              </a:rPr>
              <a:t>Holtkamp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7009594" y="3403237"/>
            <a:ext cx="2867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4" idx="3"/>
            <a:endCxn id="13" idx="3"/>
          </p:cNvCxnSpPr>
          <p:nvPr/>
        </p:nvCxnSpPr>
        <p:spPr>
          <a:xfrm>
            <a:off x="4416162" y="2267392"/>
            <a:ext cx="32012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7" idx="0"/>
          </p:cNvCxnSpPr>
          <p:nvPr/>
        </p:nvCxnSpPr>
        <p:spPr>
          <a:xfrm flipV="1">
            <a:off x="3793106" y="4234477"/>
            <a:ext cx="0" cy="25473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7692618" y="4242471"/>
            <a:ext cx="1588" cy="5660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793106" y="4228804"/>
            <a:ext cx="3901100" cy="136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458279" y="3403237"/>
            <a:ext cx="2614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947600" y="926092"/>
            <a:ext cx="2349500" cy="7386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660066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sz="2400" b="1" dirty="0">
                <a:solidFill>
                  <a:srgbClr val="3366FF"/>
                </a:solidFill>
                <a:latin typeface="Calibri"/>
              </a:rPr>
              <a:t>FALC </a:t>
            </a:r>
          </a:p>
          <a:p>
            <a:pPr algn="ctr"/>
            <a:r>
              <a:rPr lang="en-US" dirty="0">
                <a:solidFill>
                  <a:prstClr val="black"/>
                </a:solidFill>
                <a:latin typeface="Calibri"/>
              </a:rPr>
              <a:t>Chair: Y. Okada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5242262" y="1661527"/>
            <a:ext cx="0" cy="3527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163767" y="953398"/>
            <a:ext cx="2796484" cy="630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solidFill>
                  <a:srgbClr val="3366FF"/>
                </a:solidFill>
                <a:latin typeface="Calibri"/>
                <a:ea typeface="ＭＳ Ｐゴシック"/>
              </a:rPr>
              <a:t>To prepare for the ILC project realization</a:t>
            </a:r>
            <a:endParaRPr lang="en-US" altLang="ja-JP" sz="1200" dirty="0">
              <a:solidFill>
                <a:srgbClr val="3366FF"/>
              </a:solidFill>
              <a:latin typeface="Calibri"/>
              <a:ea typeface="ＭＳ Ｐゴシック"/>
            </a:endParaRPr>
          </a:p>
          <a:p>
            <a:r>
              <a:rPr lang="en-US" altLang="ja-JP" sz="1200" dirty="0">
                <a:solidFill>
                  <a:prstClr val="black"/>
                </a:solidFill>
                <a:latin typeface="Calibri"/>
                <a:ea typeface="ＭＳ Ｐゴシック"/>
              </a:rPr>
              <a:t>  </a:t>
            </a:r>
            <a:r>
              <a:rPr lang="ja-JP" altLang="en-US" sz="1200" dirty="0">
                <a:solidFill>
                  <a:prstClr val="black"/>
                </a:solidFill>
                <a:latin typeface="Calibri"/>
                <a:ea typeface="ＭＳ Ｐゴシック"/>
              </a:rPr>
              <a:t>・</a:t>
            </a:r>
            <a:r>
              <a:rPr lang="en-US" altLang="ja-JP" sz="1100" dirty="0">
                <a:solidFill>
                  <a:prstClr val="black"/>
                </a:solidFill>
                <a:latin typeface="Calibri"/>
                <a:ea typeface="ＭＳ Ｐゴシック"/>
              </a:rPr>
              <a:t>Detailed design study</a:t>
            </a:r>
            <a:endParaRPr lang="en-US" altLang="ja-JP" sz="1100" dirty="0">
              <a:solidFill>
                <a:prstClr val="black"/>
              </a:solidFill>
              <a:latin typeface="Calibri"/>
              <a:ea typeface="ＭＳ Ｐゴシック"/>
            </a:endParaRPr>
          </a:p>
          <a:p>
            <a:r>
              <a:rPr lang="en-US" altLang="ja-JP" sz="1100" dirty="0">
                <a:solidFill>
                  <a:prstClr val="black"/>
                </a:solidFill>
                <a:latin typeface="Calibri"/>
                <a:ea typeface="ＭＳ Ｐゴシック"/>
              </a:rPr>
              <a:t>  </a:t>
            </a:r>
            <a:r>
              <a:rPr lang="ja-JP" altLang="en-US" sz="1100" dirty="0">
                <a:solidFill>
                  <a:prstClr val="black"/>
                </a:solidFill>
                <a:latin typeface="Calibri"/>
                <a:ea typeface="ＭＳ Ｐゴシック"/>
              </a:rPr>
              <a:t>・</a:t>
            </a:r>
            <a:r>
              <a:rPr lang="en-US" altLang="ja-JP" sz="1100" dirty="0">
                <a:solidFill>
                  <a:prstClr val="black"/>
                </a:solidFill>
                <a:latin typeface="Calibri"/>
                <a:ea typeface="ＭＳ Ｐゴシック"/>
              </a:rPr>
              <a:t>Cost-effective project realization   </a:t>
            </a:r>
            <a:endParaRPr lang="ja-JP" altLang="en-US" sz="11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63" name="直線コネクタ 62"/>
          <p:cNvCxnSpPr/>
          <p:nvPr/>
        </p:nvCxnSpPr>
        <p:spPr>
          <a:xfrm>
            <a:off x="5845189" y="2590552"/>
            <a:ext cx="0" cy="19066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932110" y="4485980"/>
            <a:ext cx="1836091" cy="800209"/>
          </a:xfrm>
          <a:prstGeom prst="rect">
            <a:avLst/>
          </a:prstGeom>
          <a:solidFill>
            <a:srgbClr val="EBF1DE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1600" b="1" dirty="0">
                <a:solidFill>
                  <a:srgbClr val="3366FF"/>
                </a:solidFill>
                <a:latin typeface="Calibri"/>
              </a:rPr>
              <a:t>Physics &amp; Detectors </a:t>
            </a:r>
          </a:p>
          <a:p>
            <a:r>
              <a:rPr lang="en-US" sz="1400" dirty="0">
                <a:solidFill>
                  <a:prstClr val="black"/>
                </a:solidFill>
                <a:latin typeface="Calibri"/>
              </a:rPr>
              <a:t>– </a:t>
            </a:r>
            <a:r>
              <a:rPr lang="ja-JP" altLang="en-US" sz="1400" dirty="0">
                <a:solidFill>
                  <a:prstClr val="black"/>
                </a:solidFill>
                <a:latin typeface="Calibri"/>
                <a:ea typeface="ＭＳ Ｐゴシック"/>
              </a:rPr>
              <a:t>　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H. Yamamoto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67003" y="4489053"/>
            <a:ext cx="1756372" cy="553988"/>
          </a:xfrm>
          <a:prstGeom prst="rect">
            <a:avLst/>
          </a:prstGeom>
          <a:solidFill>
            <a:srgbClr val="EBF1DE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1600" b="1" dirty="0">
                <a:solidFill>
                  <a:srgbClr val="3366FF"/>
                </a:solidFill>
                <a:latin typeface="Calibri"/>
              </a:rPr>
              <a:t>CLIC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r>
              <a:rPr lang="en-US" sz="1400" dirty="0">
                <a:solidFill>
                  <a:prstClr val="black"/>
                </a:solidFill>
                <a:latin typeface="Calibri"/>
              </a:rPr>
              <a:t>– </a:t>
            </a:r>
            <a:r>
              <a:rPr lang="ja-JP" altLang="en-US" sz="1400" dirty="0">
                <a:solidFill>
                  <a:prstClr val="black"/>
                </a:solidFill>
                <a:latin typeface="Calibri"/>
                <a:ea typeface="ＭＳ Ｐゴシック"/>
              </a:rPr>
              <a:t>　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S. </a:t>
            </a:r>
            <a:r>
              <a:rPr lang="en-US" sz="1400" dirty="0" err="1">
                <a:solidFill>
                  <a:prstClr val="black"/>
                </a:solidFill>
                <a:latin typeface="Calibri"/>
              </a:rPr>
              <a:t>Stapnes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15523" y="1944231"/>
            <a:ext cx="3001867" cy="646321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 anchor="ctr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</a:rPr>
              <a:t>Linear Collider 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Board</a:t>
            </a:r>
          </a:p>
          <a:p>
            <a:pPr algn="ctr"/>
            <a:r>
              <a:rPr lang="en-US" b="1" dirty="0">
                <a:solidFill>
                  <a:srgbClr val="3366FF"/>
                </a:solidFill>
                <a:latin typeface="Calibri"/>
              </a:rPr>
              <a:t>LCB – 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Chair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: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S. </a:t>
            </a:r>
            <a:r>
              <a:rPr lang="en-US" sz="1600" dirty="0" err="1">
                <a:solidFill>
                  <a:prstClr val="black"/>
                </a:solidFill>
                <a:latin typeface="Calibri"/>
              </a:rPr>
              <a:t>Komamiya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08" name="Straight Connector 30"/>
          <p:cNvCxnSpPr>
            <a:stCxn id="84" idx="3"/>
            <a:endCxn id="17" idx="1"/>
          </p:cNvCxnSpPr>
          <p:nvPr/>
        </p:nvCxnSpPr>
        <p:spPr>
          <a:xfrm flipV="1">
            <a:off x="2568100" y="4873929"/>
            <a:ext cx="304364" cy="103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872464" y="4489213"/>
            <a:ext cx="1841283" cy="769431"/>
          </a:xfrm>
          <a:prstGeom prst="rect">
            <a:avLst/>
          </a:prstGeom>
          <a:solidFill>
            <a:srgbClr val="EBF1DE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1600" b="1" dirty="0">
                <a:solidFill>
                  <a:srgbClr val="3366FF"/>
                </a:solidFill>
                <a:latin typeface="Calibri"/>
              </a:rPr>
              <a:t>ILC</a:t>
            </a:r>
          </a:p>
          <a:p>
            <a:r>
              <a:rPr lang="en-US" sz="1400" dirty="0">
                <a:solidFill>
                  <a:prstClr val="black"/>
                </a:solidFill>
                <a:latin typeface="Calibri"/>
              </a:rPr>
              <a:t> – </a:t>
            </a:r>
            <a:r>
              <a:rPr lang="ja-JP" altLang="en-US" sz="1400" dirty="0">
                <a:solidFill>
                  <a:prstClr val="black"/>
                </a:solidFill>
                <a:latin typeface="Calibri"/>
                <a:ea typeface="ＭＳ Ｐゴシック"/>
              </a:rPr>
              <a:t>　</a:t>
            </a:r>
            <a:r>
              <a:rPr lang="en-US" altLang="ja-JP" sz="1400" dirty="0">
                <a:solidFill>
                  <a:prstClr val="black"/>
                </a:solidFill>
                <a:latin typeface="Calibri"/>
                <a:ea typeface="ＭＳ Ｐゴシック"/>
              </a:rPr>
              <a:t>M.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Harrison</a:t>
            </a:r>
          </a:p>
          <a:p>
            <a:r>
              <a:rPr lang="en-US" sz="1400" dirty="0">
                <a:solidFill>
                  <a:prstClr val="black"/>
                </a:solidFill>
                <a:latin typeface="Calibri"/>
              </a:rPr>
              <a:t>   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-   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(Deputy) 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H. </a:t>
            </a:r>
            <a:r>
              <a:rPr lang="en-US" sz="1200" dirty="0" err="1">
                <a:solidFill>
                  <a:prstClr val="black"/>
                </a:solidFill>
                <a:latin typeface="Calibri"/>
              </a:rPr>
              <a:t>Hayano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1873779" y="4591841"/>
            <a:ext cx="694321" cy="584776"/>
          </a:xfrm>
          <a:prstGeom prst="rect">
            <a:avLst/>
          </a:prstGeom>
          <a:solidFill>
            <a:srgbClr val="E6B9B8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prstClr val="black"/>
                </a:solidFill>
                <a:latin typeface="Calibri"/>
                <a:ea typeface="ＭＳ Ｐゴシック"/>
              </a:rPr>
              <a:t>Tech. </a:t>
            </a:r>
          </a:p>
          <a:p>
            <a:r>
              <a:rPr lang="en-US" altLang="ja-JP" sz="1600" b="1" dirty="0">
                <a:solidFill>
                  <a:prstClr val="black"/>
                </a:solidFill>
                <a:latin typeface="Calibri"/>
                <a:ea typeface="ＭＳ Ｐゴシック"/>
              </a:rPr>
              <a:t>Board</a:t>
            </a:r>
            <a:endParaRPr lang="ja-JP" altLang="en-US" sz="1600" b="1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125" name="直線コネクタ 124"/>
          <p:cNvCxnSpPr>
            <a:stCxn id="123" idx="2"/>
          </p:cNvCxnSpPr>
          <p:nvPr/>
        </p:nvCxnSpPr>
        <p:spPr>
          <a:xfrm flipH="1">
            <a:off x="1061251" y="3654173"/>
            <a:ext cx="14766" cy="2522985"/>
          </a:xfrm>
          <a:prstGeom prst="line">
            <a:avLst/>
          </a:prstGeom>
          <a:ln w="19050" cmpd="sng"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40"/>
          <p:cNvCxnSpPr/>
          <p:nvPr/>
        </p:nvCxnSpPr>
        <p:spPr>
          <a:xfrm flipH="1">
            <a:off x="4246841" y="5487583"/>
            <a:ext cx="1590" cy="2225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テキスト ボックス 81"/>
          <p:cNvSpPr txBox="1"/>
          <p:nvPr/>
        </p:nvSpPr>
        <p:spPr>
          <a:xfrm>
            <a:off x="2245204" y="5710102"/>
            <a:ext cx="1632094" cy="584776"/>
          </a:xfrm>
          <a:prstGeom prst="rect">
            <a:avLst/>
          </a:prstGeom>
          <a:solidFill>
            <a:srgbClr val="FFFFFF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  <a:latin typeface="Calibri"/>
                <a:ea typeface="ＭＳ Ｐゴシック"/>
              </a:rPr>
              <a:t>Acc. Design &amp; Integration (ADI)</a:t>
            </a:r>
          </a:p>
        </p:txBody>
      </p:sp>
      <p:cxnSp>
        <p:nvCxnSpPr>
          <p:cNvPr id="49" name="Straight Connector 40"/>
          <p:cNvCxnSpPr/>
          <p:nvPr/>
        </p:nvCxnSpPr>
        <p:spPr>
          <a:xfrm>
            <a:off x="3347942" y="5494600"/>
            <a:ext cx="0" cy="21550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3925775" y="5710102"/>
            <a:ext cx="1006675" cy="584776"/>
          </a:xfrm>
          <a:prstGeom prst="rect">
            <a:avLst/>
          </a:prstGeom>
          <a:solidFill>
            <a:schemeClr val="bg1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  <a:latin typeface="Calibri"/>
                <a:ea typeface="ＭＳ Ｐゴシック"/>
              </a:rPr>
              <a:t>Technical Support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19744" y="2950592"/>
            <a:ext cx="2289850" cy="923320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</a:rPr>
              <a:t>Linear Collider </a:t>
            </a:r>
            <a:r>
              <a:rPr lang="en-US" b="1" dirty="0" err="1">
                <a:solidFill>
                  <a:prstClr val="black"/>
                </a:solidFill>
                <a:latin typeface="Calibri"/>
              </a:rPr>
              <a:t>Collab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. </a:t>
            </a:r>
            <a:r>
              <a:rPr lang="en-US" b="1" dirty="0">
                <a:solidFill>
                  <a:srgbClr val="FF0000"/>
                </a:solidFill>
                <a:latin typeface="Calibri"/>
              </a:rPr>
              <a:t>LCC</a:t>
            </a:r>
            <a:r>
              <a:rPr lang="en-US" b="1" dirty="0">
                <a:solidFill>
                  <a:srgbClr val="3366FF"/>
                </a:solidFill>
                <a:latin typeface="Calibri"/>
              </a:rPr>
              <a:t> </a:t>
            </a:r>
            <a:r>
              <a:rPr lang="en-US" sz="2000" b="1" dirty="0">
                <a:solidFill>
                  <a:srgbClr val="3366FF"/>
                </a:solidFill>
                <a:latin typeface="Calibri"/>
              </a:rPr>
              <a:t>Directorate</a:t>
            </a:r>
            <a:r>
              <a:rPr lang="en-US" b="1" dirty="0">
                <a:solidFill>
                  <a:srgbClr val="FF0000"/>
                </a:solidFill>
                <a:latin typeface="Calibri"/>
              </a:rPr>
              <a:t> </a:t>
            </a:r>
            <a:endParaRPr lang="en-US" b="1" dirty="0">
              <a:solidFill>
                <a:srgbClr val="FF0000"/>
              </a:solidFill>
              <a:latin typeface="Calibri"/>
            </a:endParaRPr>
          </a:p>
          <a:p>
            <a:pPr algn="ctr"/>
            <a:r>
              <a:rPr lang="en-US" sz="1600" dirty="0">
                <a:solidFill>
                  <a:prstClr val="black"/>
                </a:solidFill>
                <a:latin typeface="Calibri"/>
              </a:rPr>
              <a:t>- Director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: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  L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. 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Evans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95535" y="5699188"/>
            <a:ext cx="676087" cy="369332"/>
          </a:xfrm>
          <a:prstGeom prst="rect">
            <a:avLst/>
          </a:prstGeom>
          <a:noFill/>
          <a:ln>
            <a:solidFill>
              <a:srgbClr val="4F81BD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7F7F7F"/>
                </a:solidFill>
                <a:latin typeface="Calibri"/>
                <a:ea typeface="ＭＳ Ｐゴシック"/>
              </a:rPr>
              <a:t>  Acc.  </a:t>
            </a:r>
            <a:endParaRPr lang="ja-JP" altLang="en-US" dirty="0">
              <a:solidFill>
                <a:srgbClr val="7F7F7F"/>
              </a:solidFill>
              <a:latin typeface="Calibri"/>
              <a:ea typeface="ＭＳ Ｐゴシック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93300" y="6177158"/>
            <a:ext cx="1785378" cy="553998"/>
          </a:xfrm>
          <a:prstGeom prst="rect">
            <a:avLst/>
          </a:prstGeom>
          <a:noFill/>
          <a:ln>
            <a:solidFill>
              <a:srgbClr val="4F81BD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7F7F7F"/>
                </a:solidFill>
                <a:latin typeface="Calibri"/>
                <a:ea typeface="ＭＳ Ｐゴシック"/>
              </a:rPr>
              <a:t>Phys. &amp; Detector</a:t>
            </a:r>
          </a:p>
          <a:p>
            <a:r>
              <a:rPr lang="en-US" altLang="ja-JP" sz="1200" dirty="0">
                <a:solidFill>
                  <a:srgbClr val="7F7F7F"/>
                </a:solidFill>
                <a:latin typeface="Calibri"/>
                <a:ea typeface="ＭＳ Ｐゴシック"/>
              </a:rPr>
              <a:t>To be linked to LCC-</a:t>
            </a:r>
            <a:r>
              <a:rPr lang="en-US" altLang="ja-JP" sz="1200" dirty="0" err="1">
                <a:solidFill>
                  <a:srgbClr val="7F7F7F"/>
                </a:solidFill>
                <a:latin typeface="Calibri"/>
                <a:ea typeface="ＭＳ Ｐゴシック"/>
              </a:rPr>
              <a:t>Phys</a:t>
            </a:r>
            <a:endParaRPr lang="ja-JP" altLang="en-US" dirty="0">
              <a:solidFill>
                <a:srgbClr val="7F7F7F"/>
              </a:solidFill>
              <a:latin typeface="Calibri"/>
              <a:ea typeface="ＭＳ Ｐゴシック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204875" y="5710102"/>
            <a:ext cx="905679" cy="369332"/>
          </a:xfrm>
          <a:prstGeom prst="rect">
            <a:avLst/>
          </a:prstGeom>
          <a:noFill/>
          <a:ln>
            <a:solidFill>
              <a:srgbClr val="4F81BD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7F7F7F"/>
                </a:solidFill>
                <a:latin typeface="Calibri"/>
                <a:ea typeface="ＭＳ Ｐゴシック"/>
              </a:rPr>
              <a:t>Tech. S. </a:t>
            </a:r>
            <a:endParaRPr lang="ja-JP" altLang="en-US" dirty="0">
              <a:solidFill>
                <a:srgbClr val="7F7F7F"/>
              </a:solidFill>
              <a:latin typeface="Calibri"/>
              <a:ea typeface="ＭＳ Ｐゴシック"/>
            </a:endParaRPr>
          </a:p>
        </p:txBody>
      </p:sp>
      <p:cxnSp>
        <p:nvCxnSpPr>
          <p:cNvPr id="54" name="Straight Connector 30"/>
          <p:cNvCxnSpPr/>
          <p:nvPr/>
        </p:nvCxnSpPr>
        <p:spPr>
          <a:xfrm>
            <a:off x="3347942" y="5494600"/>
            <a:ext cx="90048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32"/>
          <p:cNvCxnSpPr>
            <a:endCxn id="17" idx="2"/>
          </p:cNvCxnSpPr>
          <p:nvPr/>
        </p:nvCxnSpPr>
        <p:spPr>
          <a:xfrm flipV="1">
            <a:off x="3793106" y="5258644"/>
            <a:ext cx="0" cy="2359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077475" y="3088835"/>
            <a:ext cx="1604970" cy="553988"/>
          </a:xfrm>
          <a:prstGeom prst="rect">
            <a:avLst/>
          </a:prstGeom>
          <a:solidFill>
            <a:srgbClr val="EBF1DE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alibri"/>
              </a:rPr>
              <a:t>Deputy (Physics) </a:t>
            </a:r>
          </a:p>
          <a:p>
            <a:r>
              <a:rPr lang="en-US" sz="1400" dirty="0">
                <a:solidFill>
                  <a:prstClr val="black"/>
                </a:solidFill>
                <a:latin typeface="Calibri"/>
              </a:rPr>
              <a:t>– </a:t>
            </a:r>
            <a:r>
              <a:rPr lang="ja-JP" altLang="en-US" sz="1400" dirty="0">
                <a:solidFill>
                  <a:prstClr val="black"/>
                </a:solidFill>
                <a:latin typeface="Calibri"/>
                <a:ea typeface="ＭＳ Ｐゴシック"/>
              </a:rPr>
              <a:t>　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H. Murayama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751946" y="2983576"/>
            <a:ext cx="1906574" cy="984875"/>
          </a:xfrm>
          <a:prstGeom prst="rect">
            <a:avLst/>
          </a:prstGeom>
          <a:solidFill>
            <a:srgbClr val="EBF1DE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alibri"/>
              </a:rPr>
              <a:t>Regional 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Directors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prstClr val="black"/>
                </a:solidFill>
                <a:latin typeface="Calibri"/>
              </a:rPr>
              <a:t>B. Foster  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(EU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prstClr val="black"/>
                </a:solidFill>
                <a:latin typeface="Calibri"/>
              </a:rPr>
              <a:t>H. </a:t>
            </a:r>
            <a:r>
              <a:rPr lang="en-US" sz="1400" dirty="0" err="1">
                <a:solidFill>
                  <a:prstClr val="black"/>
                </a:solidFill>
                <a:latin typeface="Calibri"/>
              </a:rPr>
              <a:t>Weerts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  (AMs)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prstClr val="black"/>
                </a:solidFill>
                <a:latin typeface="Calibri"/>
              </a:rPr>
              <a:t>A. Yamamoto   (AS)</a:t>
            </a:r>
          </a:p>
        </p:txBody>
      </p:sp>
      <p:sp>
        <p:nvSpPr>
          <p:cNvPr id="38" name="TextBox 13"/>
          <p:cNvSpPr txBox="1"/>
          <p:nvPr/>
        </p:nvSpPr>
        <p:spPr>
          <a:xfrm>
            <a:off x="564194" y="4135540"/>
            <a:ext cx="1135536" cy="9079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3366FF"/>
            </a:solidFill>
            <a:prstDash val="dash"/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KEK</a:t>
            </a:r>
          </a:p>
          <a:p>
            <a:r>
              <a:rPr lang="en-US" sz="14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LC Project </a:t>
            </a:r>
          </a:p>
          <a:p>
            <a:r>
              <a:rPr lang="en-US" sz="14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Office </a:t>
            </a:r>
            <a:endParaRPr lang="en-US" sz="1400" dirty="0">
              <a:solidFill>
                <a:prstClr val="white">
                  <a:lumMod val="50000"/>
                </a:prstClr>
              </a:solidFill>
              <a:latin typeface="Calibri"/>
            </a:endParaRPr>
          </a:p>
          <a:p>
            <a:pPr marL="171450" indent="-171450">
              <a:buFontTx/>
              <a:buChar char="-"/>
            </a:pPr>
            <a:r>
              <a:rPr lang="en-US" sz="11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A</a:t>
            </a:r>
            <a:r>
              <a:rPr lang="en-US" sz="11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. </a:t>
            </a:r>
            <a:r>
              <a:rPr lang="en-US" sz="11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Yamamoto</a:t>
            </a:r>
          </a:p>
        </p:txBody>
      </p:sp>
      <p:cxnSp>
        <p:nvCxnSpPr>
          <p:cNvPr id="64" name="Straight Connector 30"/>
          <p:cNvCxnSpPr/>
          <p:nvPr/>
        </p:nvCxnSpPr>
        <p:spPr>
          <a:xfrm>
            <a:off x="577571" y="5534731"/>
            <a:ext cx="1055234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40"/>
          <p:cNvCxnSpPr/>
          <p:nvPr/>
        </p:nvCxnSpPr>
        <p:spPr>
          <a:xfrm>
            <a:off x="577571" y="5528383"/>
            <a:ext cx="0" cy="161932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40"/>
          <p:cNvCxnSpPr/>
          <p:nvPr/>
        </p:nvCxnSpPr>
        <p:spPr>
          <a:xfrm>
            <a:off x="1617590" y="5527119"/>
            <a:ext cx="0" cy="182983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テキスト ボックス 122"/>
          <p:cNvSpPr txBox="1"/>
          <p:nvPr/>
        </p:nvSpPr>
        <p:spPr>
          <a:xfrm>
            <a:off x="364989" y="3254063"/>
            <a:ext cx="142205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4F81BD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prstClr val="white">
                    <a:lumMod val="75000"/>
                  </a:prstClr>
                </a:solidFill>
                <a:latin typeface="Calibri"/>
                <a:ea typeface="ＭＳ Ｐゴシック"/>
              </a:rPr>
              <a:t>    </a:t>
            </a:r>
            <a:r>
              <a:rPr lang="en-US" altLang="ja-JP" dirty="0">
                <a:solidFill>
                  <a:srgbClr val="7F7F7F"/>
                </a:solidFill>
                <a:latin typeface="Calibri"/>
                <a:ea typeface="ＭＳ Ｐゴシック"/>
              </a:rPr>
              <a:t>   </a:t>
            </a:r>
            <a:r>
              <a:rPr lang="en-US" altLang="ja-JP" sz="2000" b="1" dirty="0">
                <a:solidFill>
                  <a:srgbClr val="7F7F7F"/>
                </a:solidFill>
                <a:latin typeface="Calibri"/>
                <a:ea typeface="ＭＳ Ｐゴシック"/>
              </a:rPr>
              <a:t>KEK </a:t>
            </a:r>
            <a:r>
              <a:rPr lang="en-US" altLang="ja-JP" sz="2000" dirty="0">
                <a:solidFill>
                  <a:srgbClr val="7F7F7F"/>
                </a:solidFill>
                <a:latin typeface="Calibri"/>
                <a:ea typeface="ＭＳ Ｐゴシック"/>
              </a:rPr>
              <a:t>   </a:t>
            </a:r>
            <a:r>
              <a:rPr lang="en-US" altLang="ja-JP" dirty="0">
                <a:solidFill>
                  <a:srgbClr val="7F7F7F"/>
                </a:solidFill>
                <a:latin typeface="Calibri"/>
                <a:ea typeface="ＭＳ Ｐゴシック"/>
              </a:rPr>
              <a:t>  </a:t>
            </a:r>
            <a:endParaRPr lang="ja-JP" altLang="en-US" dirty="0">
              <a:solidFill>
                <a:srgbClr val="7F7F7F"/>
              </a:solidFill>
              <a:latin typeface="Calibri"/>
              <a:ea typeface="ＭＳ Ｐゴシック"/>
            </a:endParaRPr>
          </a:p>
        </p:txBody>
      </p:sp>
      <p:cxnSp>
        <p:nvCxnSpPr>
          <p:cNvPr id="73" name="直線矢印コネクタ 72"/>
          <p:cNvCxnSpPr/>
          <p:nvPr/>
        </p:nvCxnSpPr>
        <p:spPr>
          <a:xfrm>
            <a:off x="1699730" y="4350893"/>
            <a:ext cx="99245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/>
          <p:cNvCxnSpPr/>
          <p:nvPr/>
        </p:nvCxnSpPr>
        <p:spPr>
          <a:xfrm>
            <a:off x="1978678" y="6592480"/>
            <a:ext cx="422840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直線矢印コネクタ 82"/>
          <p:cNvCxnSpPr/>
          <p:nvPr/>
        </p:nvCxnSpPr>
        <p:spPr>
          <a:xfrm>
            <a:off x="7692618" y="5278383"/>
            <a:ext cx="1588" cy="374207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97222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2956327"/>
              </p:ext>
            </p:extLst>
          </p:nvPr>
        </p:nvGraphicFramePr>
        <p:xfrm>
          <a:off x="123485" y="905589"/>
          <a:ext cx="8892521" cy="4937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9454"/>
                <a:gridCol w="1902238"/>
                <a:gridCol w="970750"/>
                <a:gridCol w="1316496"/>
                <a:gridCol w="2194861"/>
                <a:gridCol w="1468722"/>
              </a:tblGrid>
              <a:tr h="370840">
                <a:tc gridSpan="6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LCC-ILC Director</a:t>
                      </a:r>
                      <a:r>
                        <a:rPr kumimoji="1" lang="en-US" altLang="ja-JP" sz="1400" baseline="0" dirty="0" smtClean="0"/>
                        <a:t>: M. Harrison, Deputy: N. Walker and H. </a:t>
                      </a:r>
                      <a:r>
                        <a:rPr kumimoji="1" lang="en-US" altLang="ja-JP" sz="1400" baseline="0" dirty="0" err="1" smtClean="0"/>
                        <a:t>Hayano</a:t>
                      </a:r>
                      <a:r>
                        <a:rPr kumimoji="1" lang="en-US" altLang="ja-JP" sz="1400" baseline="0" dirty="0" smtClean="0"/>
                        <a:t>                                                     </a:t>
                      </a:r>
                      <a:r>
                        <a:rPr kumimoji="1" lang="en-US" altLang="ja-JP" sz="1400" b="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* KEK-LC : link to KEK LC Project Office      </a:t>
                      </a:r>
                      <a:endParaRPr kumimoji="1" lang="ja-JP" altLang="en-US" sz="1400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>
                        <a:solidFill>
                          <a:srgbClr val="F2F2F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000090"/>
                          </a:solidFill>
                        </a:rPr>
                        <a:t>Sub-Group</a:t>
                      </a:r>
                      <a:endParaRPr kumimoji="1" lang="ja-JP" altLang="en-US" sz="1400" b="1" dirty="0">
                        <a:solidFill>
                          <a:srgbClr val="00009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FFFF00"/>
                          </a:solidFill>
                        </a:rPr>
                        <a:t>Global Leader</a:t>
                      </a:r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  Deputy/contact p.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1" u="sng" dirty="0" smtClean="0">
                          <a:solidFill>
                            <a:schemeClr val="bg1"/>
                          </a:solidFill>
                        </a:rPr>
                        <a:t>K</a:t>
                      </a:r>
                      <a:r>
                        <a:rPr kumimoji="1" lang="en-US" altLang="ja-JP" sz="900" b="1" u="sng" dirty="0" smtClean="0">
                          <a:solidFill>
                            <a:schemeClr val="bg1"/>
                          </a:solidFill>
                        </a:rPr>
                        <a:t>EK-LC</a:t>
                      </a:r>
                      <a:r>
                        <a:rPr kumimoji="1" lang="en-US" altLang="ja-JP" sz="900" b="1" u="sng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kumimoji="1" lang="en-US" altLang="ja-JP" sz="900" b="1" u="sng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kumimoji="1" lang="en-US" altLang="ja-JP" sz="900" b="1" u="sng" baseline="0" dirty="0" smtClean="0">
                          <a:solidFill>
                            <a:schemeClr val="bg1"/>
                          </a:solidFill>
                        </a:rPr>
                        <a:t>Leader*</a:t>
                      </a:r>
                    </a:p>
                    <a:p>
                      <a:r>
                        <a:rPr kumimoji="1" lang="en-US" altLang="ja-JP" sz="900" b="1" baseline="0" dirty="0" smtClean="0">
                          <a:solidFill>
                            <a:schemeClr val="bg1"/>
                          </a:solidFill>
                        </a:rPr>
                        <a:t>   Deputy</a:t>
                      </a:r>
                      <a:endParaRPr kumimoji="1" lang="ja-JP" altLang="en-US" sz="9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000090"/>
                          </a:solidFill>
                        </a:rPr>
                        <a:t>Sub-Group</a:t>
                      </a:r>
                      <a:endParaRPr kumimoji="1" lang="ja-JP" altLang="en-US" sz="1400" b="1" dirty="0">
                        <a:solidFill>
                          <a:srgbClr val="00009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FFFF00"/>
                          </a:solidFill>
                        </a:rPr>
                        <a:t>Global Leader</a:t>
                      </a:r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 </a:t>
                      </a:r>
                      <a:r>
                        <a:rPr kumimoji="1" lang="en-US" altLang="ja-JP" sz="1400" b="1" smtClean="0">
                          <a:solidFill>
                            <a:srgbClr val="FFFF00"/>
                          </a:solidFill>
                        </a:rPr>
                        <a:t> Deputy/</a:t>
                      </a:r>
                      <a:r>
                        <a:rPr kumimoji="1" lang="en-US" altLang="ja-JP" sz="1400" b="1" baseline="0" smtClean="0">
                          <a:solidFill>
                            <a:srgbClr val="FFFF00"/>
                          </a:solidFill>
                        </a:rPr>
                        <a:t>Contact </a:t>
                      </a:r>
                      <a:r>
                        <a:rPr kumimoji="1" lang="en-US" altLang="ja-JP" sz="1400" b="1" baseline="0" dirty="0" smtClean="0">
                          <a:solidFill>
                            <a:srgbClr val="FFFF00"/>
                          </a:solidFill>
                        </a:rPr>
                        <a:t>Persons</a:t>
                      </a:r>
                      <a:endParaRPr kumimoji="1" lang="en-US" altLang="ja-JP" sz="1400" b="1" dirty="0" smtClean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b="1" u="sng" dirty="0" smtClean="0">
                          <a:solidFill>
                            <a:srgbClr val="FFFFFF"/>
                          </a:solidFill>
                        </a:rPr>
                        <a:t>KEK-LC </a:t>
                      </a:r>
                      <a:r>
                        <a:rPr kumimoji="1" lang="en-US" altLang="ja-JP" sz="900" b="1" u="sng" baseline="0" dirty="0" smtClean="0">
                          <a:solidFill>
                            <a:srgbClr val="FFFFFF"/>
                          </a:solidFill>
                        </a:rPr>
                        <a:t>Leader*</a:t>
                      </a:r>
                    </a:p>
                    <a:p>
                      <a:r>
                        <a:rPr kumimoji="1" lang="en-US" altLang="ja-JP" sz="900" b="1" baseline="0" dirty="0" smtClean="0">
                          <a:solidFill>
                            <a:srgbClr val="FFFFFF"/>
                          </a:solidFill>
                        </a:rPr>
                        <a:t>   Deputy</a:t>
                      </a:r>
                      <a:endParaRPr kumimoji="1" lang="en-US" altLang="ja-JP" sz="9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Acc. Design </a:t>
                      </a:r>
                      <a:r>
                        <a:rPr kumimoji="1" lang="en-US" altLang="ja-JP" sz="1200" b="1" dirty="0" err="1" smtClean="0">
                          <a:solidFill>
                            <a:srgbClr val="000090"/>
                          </a:solidFill>
                        </a:rPr>
                        <a:t>Integr</a:t>
                      </a: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.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N. Walker (DESY)</a:t>
                      </a:r>
                      <a:endParaRPr kumimoji="1" lang="en-US" altLang="ja-JP" sz="1400" b="1" dirty="0" smtClean="0">
                        <a:solidFill>
                          <a:srgbClr val="008000"/>
                        </a:solidFill>
                      </a:endParaRPr>
                    </a:p>
                    <a:p>
                      <a:r>
                        <a:rPr kumimoji="1" lang="en-US" altLang="ja-JP" sz="1200" dirty="0" smtClean="0"/>
                        <a:t>   K. </a:t>
                      </a:r>
                      <a:r>
                        <a:rPr kumimoji="1" lang="en-US" altLang="ja-JP" sz="1200" dirty="0" err="1" smtClean="0"/>
                        <a:t>Yokoya</a:t>
                      </a:r>
                      <a:r>
                        <a:rPr kumimoji="1" lang="en-US" altLang="ja-JP" sz="1200" dirty="0" smtClean="0"/>
                        <a:t>(KEK)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K. </a:t>
                      </a:r>
                      <a:r>
                        <a:rPr kumimoji="1" lang="en-US" altLang="ja-JP" sz="10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Yokoya</a:t>
                      </a:r>
                      <a:endParaRPr kumimoji="1" lang="ja-JP" altLang="en-US" sz="10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SRF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H. </a:t>
                      </a:r>
                      <a:r>
                        <a:rPr kumimoji="1" lang="en-US" altLang="ja-JP" sz="1400" b="1" u="sng" dirty="0" err="1" smtClean="0"/>
                        <a:t>Hayano</a:t>
                      </a:r>
                      <a:r>
                        <a:rPr kumimoji="1" lang="en-US" altLang="ja-JP" sz="1400" b="1" u="sng" dirty="0" smtClean="0"/>
                        <a:t> (KEK)</a:t>
                      </a:r>
                      <a:endParaRPr kumimoji="1" lang="en-US" altLang="ja-JP" sz="1200" b="1" dirty="0" smtClean="0"/>
                    </a:p>
                    <a:p>
                      <a:r>
                        <a:rPr kumimoji="1" lang="en-US" altLang="ja-JP" sz="80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900" dirty="0" smtClean="0">
                          <a:solidFill>
                            <a:srgbClr val="7F7F7F"/>
                          </a:solidFill>
                        </a:rPr>
                        <a:t> C. Ginsburg (Fermi), E.</a:t>
                      </a:r>
                      <a:r>
                        <a:rPr kumimoji="1" lang="en-US" altLang="ja-JP" sz="900" baseline="0" dirty="0" smtClean="0">
                          <a:solidFill>
                            <a:srgbClr val="7F7F7F"/>
                          </a:solidFill>
                        </a:rPr>
                        <a:t> </a:t>
                      </a:r>
                      <a:r>
                        <a:rPr kumimoji="1" lang="en-US" altLang="ja-JP" sz="900" baseline="0" dirty="0" err="1" smtClean="0">
                          <a:solidFill>
                            <a:srgbClr val="7F7F7F"/>
                          </a:solidFill>
                        </a:rPr>
                        <a:t>Montesinos</a:t>
                      </a:r>
                      <a:r>
                        <a:rPr kumimoji="1" lang="en-US" altLang="ja-JP" sz="900" baseline="0" dirty="0" smtClean="0">
                          <a:solidFill>
                            <a:srgbClr val="7F7F7F"/>
                          </a:solidFill>
                        </a:rPr>
                        <a:t> (CERN)</a:t>
                      </a:r>
                      <a:endParaRPr kumimoji="1" lang="en-US" altLang="ja-JP" sz="900" dirty="0" smtClean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u="sng" dirty="0" smtClean="0">
                          <a:solidFill>
                            <a:srgbClr val="0D0D0D"/>
                          </a:solidFill>
                        </a:rPr>
                        <a:t>H.</a:t>
                      </a:r>
                      <a:r>
                        <a:rPr kumimoji="1" lang="en-US" altLang="ja-JP" sz="1000" u="sng" baseline="0" dirty="0" smtClean="0">
                          <a:solidFill>
                            <a:srgbClr val="0D0D0D"/>
                          </a:solidFill>
                        </a:rPr>
                        <a:t> </a:t>
                      </a:r>
                      <a:r>
                        <a:rPr kumimoji="1" lang="en-US" altLang="ja-JP" sz="1000" u="sng" baseline="0" dirty="0" err="1" smtClean="0">
                          <a:solidFill>
                            <a:srgbClr val="0D0D0D"/>
                          </a:solidFill>
                        </a:rPr>
                        <a:t>Hayano</a:t>
                      </a:r>
                      <a:endParaRPr kumimoji="1" lang="en-US" altLang="ja-JP" sz="10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000" u="none" dirty="0" smtClean="0">
                          <a:solidFill>
                            <a:srgbClr val="0D0D0D"/>
                          </a:solidFill>
                        </a:rPr>
                        <a:t>  Y. Yamamoto</a:t>
                      </a:r>
                      <a:endParaRPr kumimoji="1" lang="ja-JP" altLang="en-US" sz="10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Sources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(e-, e+)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W. </a:t>
                      </a:r>
                      <a:r>
                        <a:rPr kumimoji="1" lang="en-US" altLang="ja-JP" sz="1400" b="1" u="sng" dirty="0" err="1" smtClean="0">
                          <a:solidFill>
                            <a:srgbClr val="3366FF"/>
                          </a:solidFill>
                        </a:rPr>
                        <a:t>Gai</a:t>
                      </a:r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 (ANL)</a:t>
                      </a:r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200" dirty="0" smtClean="0"/>
                        <a:t>   M. </a:t>
                      </a:r>
                      <a:r>
                        <a:rPr kumimoji="1" lang="en-US" altLang="ja-JP" sz="1200" dirty="0" err="1" smtClean="0"/>
                        <a:t>Kuriki</a:t>
                      </a:r>
                      <a:r>
                        <a:rPr kumimoji="1" lang="en-US" altLang="ja-JP" sz="1200" dirty="0" smtClean="0"/>
                        <a:t> (Hiroshima U.)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J. Urakawa </a:t>
                      </a:r>
                    </a:p>
                    <a:p>
                      <a:r>
                        <a:rPr kumimoji="1" lang="en-US" altLang="ja-JP" sz="1000" u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 T. Omori</a:t>
                      </a:r>
                      <a:endParaRPr kumimoji="1" lang="ja-JP" altLang="en-US" sz="1000" u="non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RF Power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&amp; </a:t>
                      </a:r>
                      <a:r>
                        <a:rPr kumimoji="1" lang="en-US" altLang="ja-JP" sz="1200" b="1" baseline="0" dirty="0" err="1" smtClean="0">
                          <a:solidFill>
                            <a:srgbClr val="000090"/>
                          </a:solidFill>
                        </a:rPr>
                        <a:t>Cntl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S.</a:t>
                      </a:r>
                      <a:r>
                        <a:rPr kumimoji="1" lang="en-US" altLang="ja-JP" sz="1400" b="1" u="sng" baseline="0" dirty="0" smtClean="0"/>
                        <a:t> </a:t>
                      </a:r>
                      <a:r>
                        <a:rPr kumimoji="1" lang="en-US" altLang="ja-JP" sz="1400" b="1" u="sng" baseline="0" dirty="0" err="1" smtClean="0"/>
                        <a:t>Michizono</a:t>
                      </a:r>
                      <a:r>
                        <a:rPr kumimoji="1" lang="en-US" altLang="ja-JP" sz="1400" b="1" u="sng" baseline="0" dirty="0" smtClean="0"/>
                        <a:t> (KEK)</a:t>
                      </a:r>
                      <a:r>
                        <a:rPr kumimoji="1" lang="en-US" altLang="ja-JP" sz="1400" b="1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200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900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9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AMs (SLAC</a:t>
                      </a:r>
                      <a:r>
                        <a:rPr kumimoji="1" lang="en-US" altLang="ja-JP" sz="900" baseline="0" dirty="0" smtClean="0">
                          <a:solidFill>
                            <a:srgbClr val="7F7F7F"/>
                          </a:solidFill>
                        </a:rPr>
                        <a:t>)  (EU)</a:t>
                      </a:r>
                      <a:endParaRPr kumimoji="1" lang="ja-JP" altLang="en-US" sz="900" strike="sngStrike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u="sng" dirty="0" err="1" smtClean="0">
                          <a:solidFill>
                            <a:srgbClr val="0D0D0D"/>
                          </a:solidFill>
                        </a:rPr>
                        <a:t>Michizono</a:t>
                      </a:r>
                      <a:endParaRPr kumimoji="1" lang="en-US" altLang="ja-JP" sz="10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000" u="none" dirty="0" smtClean="0">
                          <a:solidFill>
                            <a:srgbClr val="0D0D0D"/>
                          </a:solidFill>
                        </a:rPr>
                        <a:t>  T. Matsumoto</a:t>
                      </a:r>
                      <a:endParaRPr kumimoji="1" lang="ja-JP" altLang="en-US" sz="10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Damping Ring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D. Rubin (Cornell) </a:t>
                      </a:r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200" dirty="0" smtClean="0"/>
                        <a:t>  N. </a:t>
                      </a:r>
                      <a:r>
                        <a:rPr kumimoji="1" lang="en-US" altLang="ja-JP" sz="1200" dirty="0" err="1" smtClean="0"/>
                        <a:t>Terunuma</a:t>
                      </a:r>
                      <a:r>
                        <a:rPr kumimoji="1" lang="en-US" altLang="ja-JP" sz="1200" dirty="0" smtClean="0"/>
                        <a:t>(KEK)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N. </a:t>
                      </a:r>
                      <a:r>
                        <a:rPr kumimoji="1" lang="en-US" altLang="ja-JP" sz="10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Terunuma</a:t>
                      </a:r>
                      <a:r>
                        <a:rPr kumimoji="1" lang="en-US" altLang="ja-JP" sz="1000" u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</a:t>
                      </a:r>
                      <a:endParaRPr kumimoji="1" lang="ja-JP" altLang="en-US" sz="10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Cryogenics</a:t>
                      </a:r>
                    </a:p>
                    <a:p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(incl. H</a:t>
                      </a:r>
                      <a:r>
                        <a:rPr kumimoji="1" lang="en-US" altLang="ja-JP" sz="1000" baseline="0" dirty="0" smtClean="0">
                          <a:solidFill>
                            <a:srgbClr val="000090"/>
                          </a:solidFill>
                        </a:rPr>
                        <a:t>P gas issues</a:t>
                      </a:r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) </a:t>
                      </a:r>
                      <a:endParaRPr kumimoji="1" lang="ja-JP" altLang="en-US" sz="10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H. </a:t>
                      </a:r>
                      <a:r>
                        <a:rPr kumimoji="1" lang="en-US" altLang="ja-JP" sz="1400" b="1" u="sng" dirty="0" err="1" smtClean="0">
                          <a:solidFill>
                            <a:schemeClr val="tx1"/>
                          </a:solidFill>
                        </a:rPr>
                        <a:t>Nakai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: KEK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20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900" dirty="0" smtClean="0">
                          <a:solidFill>
                            <a:srgbClr val="3366FF"/>
                          </a:solidFill>
                        </a:rPr>
                        <a:t>T. Peterson (Fermi)</a:t>
                      </a:r>
                      <a:r>
                        <a:rPr kumimoji="1" lang="en-US" altLang="ja-JP" sz="900" dirty="0" smtClean="0"/>
                        <a:t>, </a:t>
                      </a:r>
                      <a:r>
                        <a:rPr kumimoji="1" lang="en-US" altLang="ja-JP" sz="900" dirty="0" smtClean="0">
                          <a:solidFill>
                            <a:srgbClr val="008000"/>
                          </a:solidFill>
                        </a:rPr>
                        <a:t> D. </a:t>
                      </a:r>
                      <a:r>
                        <a:rPr kumimoji="1" lang="en-US" altLang="ja-JP" sz="900" dirty="0" err="1" smtClean="0">
                          <a:solidFill>
                            <a:srgbClr val="008000"/>
                          </a:solidFill>
                        </a:rPr>
                        <a:t>Delikaris</a:t>
                      </a:r>
                      <a:r>
                        <a:rPr kumimoji="1" lang="en-US" altLang="ja-JP" sz="900" dirty="0" smtClean="0">
                          <a:solidFill>
                            <a:srgbClr val="008000"/>
                          </a:solidFill>
                        </a:rPr>
                        <a:t> (CERN)</a:t>
                      </a:r>
                      <a:endParaRPr kumimoji="1" lang="ja-JP" altLang="en-US" sz="9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u="sng" dirty="0" smtClean="0">
                          <a:solidFill>
                            <a:srgbClr val="000000"/>
                          </a:solidFill>
                        </a:rPr>
                        <a:t>H. </a:t>
                      </a:r>
                      <a:r>
                        <a:rPr kumimoji="1" lang="en-US" altLang="ja-JP" sz="1000" u="sng" dirty="0" err="1" smtClean="0">
                          <a:solidFill>
                            <a:srgbClr val="000000"/>
                          </a:solidFill>
                        </a:rPr>
                        <a:t>Nakai</a:t>
                      </a:r>
                      <a:endParaRPr kumimoji="1" lang="en-US" altLang="ja-JP" sz="1000" u="sng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kumimoji="1" lang="en-US" altLang="ja-JP" sz="1000" u="none" dirty="0" smtClean="0">
                          <a:solidFill>
                            <a:srgbClr val="000000"/>
                          </a:solidFill>
                        </a:rPr>
                        <a:t>  </a:t>
                      </a:r>
                      <a:r>
                        <a:rPr kumimoji="1" lang="en-US" altLang="ja-JP" sz="1000" u="none" baseline="0" dirty="0" err="1" smtClean="0">
                          <a:solidFill>
                            <a:srgbClr val="000000"/>
                          </a:solidFill>
                        </a:rPr>
                        <a:t>Cryog</a:t>
                      </a:r>
                      <a:r>
                        <a:rPr kumimoji="1" lang="en-US" altLang="ja-JP" sz="1000" u="none" baseline="0" dirty="0" smtClean="0">
                          <a:solidFill>
                            <a:srgbClr val="000000"/>
                          </a:solidFill>
                        </a:rPr>
                        <a:t>. Center</a:t>
                      </a:r>
                      <a:endParaRPr kumimoji="1" lang="ja-JP" altLang="en-US" sz="1000" u="none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RTML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baseline="0" dirty="0" smtClean="0"/>
                        <a:t> </a:t>
                      </a:r>
                      <a:r>
                        <a:rPr kumimoji="1" lang="en-US" altLang="ja-JP" sz="1600" b="1" u="sng" baseline="0" dirty="0" smtClean="0"/>
                        <a:t>S. Kuroda (KEK)</a:t>
                      </a:r>
                    </a:p>
                    <a:p>
                      <a:r>
                        <a:rPr kumimoji="1" lang="en-US" altLang="ja-JP" sz="1200" baseline="0" dirty="0" smtClean="0"/>
                        <a:t>  </a:t>
                      </a:r>
                      <a:r>
                        <a:rPr kumimoji="1" lang="en-US" altLang="ja-JP" sz="1200" baseline="0" dirty="0" smtClean="0">
                          <a:solidFill>
                            <a:srgbClr val="008000"/>
                          </a:solidFill>
                        </a:rPr>
                        <a:t> A. Latina (CERN)</a:t>
                      </a:r>
                      <a:endParaRPr kumimoji="1" lang="ja-JP" altLang="en-US" sz="105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S.</a:t>
                      </a:r>
                      <a:r>
                        <a:rPr kumimoji="1" lang="en-US" altLang="ja-JP" sz="10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Kuroda</a:t>
                      </a:r>
                      <a:endParaRPr kumimoji="1" lang="ja-JP" altLang="en-US" sz="10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CFS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A. </a:t>
                      </a:r>
                      <a:r>
                        <a:rPr kumimoji="1" lang="en-US" altLang="ja-JP" sz="1400" b="1" u="sng" dirty="0" err="1" smtClean="0">
                          <a:solidFill>
                            <a:schemeClr val="tx1"/>
                          </a:solidFill>
                        </a:rPr>
                        <a:t>Enomoto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 (KEK)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200" dirty="0" smtClean="0">
                          <a:solidFill>
                            <a:srgbClr val="3366FF"/>
                          </a:solidFill>
                        </a:rPr>
                        <a:t>   </a:t>
                      </a:r>
                      <a:r>
                        <a:rPr kumimoji="1" lang="en-US" altLang="ja-JP" sz="900" dirty="0" smtClean="0">
                          <a:solidFill>
                            <a:srgbClr val="3366FF"/>
                          </a:solidFill>
                        </a:rPr>
                        <a:t>V. </a:t>
                      </a:r>
                      <a:r>
                        <a:rPr kumimoji="1" lang="en-US" altLang="ja-JP" sz="900" dirty="0" err="1" smtClean="0">
                          <a:solidFill>
                            <a:srgbClr val="3366FF"/>
                          </a:solidFill>
                        </a:rPr>
                        <a:t>Kuchler</a:t>
                      </a:r>
                      <a:r>
                        <a:rPr kumimoji="1" lang="en-US" altLang="ja-JP" sz="900" dirty="0" smtClean="0">
                          <a:solidFill>
                            <a:srgbClr val="3366FF"/>
                          </a:solidFill>
                        </a:rPr>
                        <a:t> (Fermi),</a:t>
                      </a:r>
                      <a:r>
                        <a:rPr kumimoji="1" lang="en-US" altLang="ja-JP" sz="900" baseline="0" dirty="0" smtClean="0">
                          <a:solidFill>
                            <a:srgbClr val="3366FF"/>
                          </a:solidFill>
                        </a:rPr>
                        <a:t>  </a:t>
                      </a:r>
                      <a:r>
                        <a:rPr kumimoji="1" lang="en-US" altLang="ja-JP" sz="900" dirty="0" smtClean="0">
                          <a:solidFill>
                            <a:srgbClr val="008000"/>
                          </a:solidFill>
                        </a:rPr>
                        <a:t>J. Osborne (CERN)</a:t>
                      </a:r>
                      <a:r>
                        <a:rPr kumimoji="1" lang="en-US" altLang="ja-JP" sz="1200" dirty="0" smtClean="0">
                          <a:solidFill>
                            <a:srgbClr val="008000"/>
                          </a:solidFill>
                        </a:rPr>
                        <a:t>, </a:t>
                      </a:r>
                      <a:endParaRPr kumimoji="1" lang="ja-JP" alt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kumimoji="1" lang="en-US" altLang="ja-JP" sz="1000" u="sng" dirty="0" smtClean="0">
                          <a:solidFill>
                            <a:srgbClr val="0D0D0D"/>
                          </a:solidFill>
                        </a:rPr>
                        <a:t>A. </a:t>
                      </a:r>
                      <a:r>
                        <a:rPr kumimoji="1" lang="en-US" altLang="ja-JP" sz="1000" u="sng" dirty="0" err="1" smtClean="0">
                          <a:solidFill>
                            <a:srgbClr val="0D0D0D"/>
                          </a:solidFill>
                        </a:rPr>
                        <a:t>Enomoto</a:t>
                      </a:r>
                      <a:endParaRPr kumimoji="1" lang="en-US" altLang="ja-JP" sz="10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pPr marL="0" indent="0">
                        <a:buNone/>
                      </a:pPr>
                      <a:r>
                        <a:rPr kumimoji="1" lang="en-US" altLang="ja-JP" sz="1000" u="none" dirty="0" smtClean="0">
                          <a:solidFill>
                            <a:srgbClr val="0D0D0D"/>
                          </a:solidFill>
                        </a:rPr>
                        <a:t>  M. Miyahara</a:t>
                      </a:r>
                      <a:endParaRPr kumimoji="1" lang="ja-JP" altLang="en-US" sz="10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458545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Main </a:t>
                      </a:r>
                      <a:r>
                        <a:rPr kumimoji="1" lang="en-US" altLang="ja-JP" sz="1200" b="1" dirty="0" err="1" smtClean="0">
                          <a:solidFill>
                            <a:srgbClr val="000090"/>
                          </a:solidFill>
                        </a:rPr>
                        <a:t>Linac</a:t>
                      </a: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800" dirty="0" smtClean="0">
                          <a:solidFill>
                            <a:srgbClr val="000090"/>
                          </a:solidFill>
                        </a:rPr>
                        <a:t>(incl. Bunch </a:t>
                      </a:r>
                      <a:r>
                        <a:rPr kumimoji="1" lang="en-US" altLang="ja-JP" sz="800" dirty="0" err="1" smtClean="0">
                          <a:solidFill>
                            <a:srgbClr val="000090"/>
                          </a:solidFill>
                        </a:rPr>
                        <a:t>Compr</a:t>
                      </a:r>
                      <a:r>
                        <a:rPr kumimoji="1" lang="en-US" altLang="ja-JP" sz="800" dirty="0" smtClean="0">
                          <a:solidFill>
                            <a:srgbClr val="000090"/>
                          </a:solidFill>
                        </a:rPr>
                        <a:t>.</a:t>
                      </a:r>
                      <a:r>
                        <a:rPr kumimoji="1" lang="en-US" altLang="ja-JP" sz="800" baseline="0" dirty="0" smtClean="0">
                          <a:solidFill>
                            <a:srgbClr val="000090"/>
                          </a:solidFill>
                        </a:rPr>
                        <a:t> &amp; </a:t>
                      </a:r>
                      <a:r>
                        <a:rPr kumimoji="1" lang="en-US" altLang="ja-JP" sz="800" dirty="0" smtClean="0">
                          <a:solidFill>
                            <a:srgbClr val="000090"/>
                          </a:solidFill>
                        </a:rPr>
                        <a:t>Beam Dynamics)</a:t>
                      </a:r>
                      <a:endParaRPr kumimoji="1" lang="ja-JP" altLang="en-US" sz="8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N. </a:t>
                      </a:r>
                      <a:r>
                        <a:rPr kumimoji="1" lang="en-US" altLang="ja-JP" sz="1400" b="1" u="sng" dirty="0" err="1" smtClean="0">
                          <a:solidFill>
                            <a:srgbClr val="3366FF"/>
                          </a:solidFill>
                        </a:rPr>
                        <a:t>Solyak</a:t>
                      </a:r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 (Fermi)</a:t>
                      </a:r>
                      <a:endParaRPr kumimoji="1" lang="en-US" altLang="ja-JP" sz="1400" b="1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sz="1200" dirty="0" smtClean="0"/>
                        <a:t>   K. Kubo (KEK)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K.</a:t>
                      </a:r>
                      <a:r>
                        <a:rPr kumimoji="1" lang="en-US" altLang="ja-JP" sz="10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Kubo</a:t>
                      </a:r>
                      <a:endParaRPr kumimoji="1" lang="ja-JP" altLang="en-US" sz="10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Safety </a:t>
                      </a:r>
                    </a:p>
                    <a:p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(Rad. Safety, mainly)</a:t>
                      </a:r>
                      <a:endParaRPr kumimoji="1" lang="ja-JP" altLang="en-US" sz="10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(T. </a:t>
                      </a:r>
                      <a:r>
                        <a:rPr kumimoji="1" lang="en-US" altLang="ja-JP" sz="1400" b="1" u="sng" dirty="0" err="1" smtClean="0"/>
                        <a:t>Sanami</a:t>
                      </a:r>
                      <a:r>
                        <a:rPr kumimoji="1" lang="en-US" altLang="ja-JP" sz="1400" b="1" u="sng" dirty="0" smtClean="0"/>
                        <a:t>: KEK)</a:t>
                      </a:r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7F7F7F"/>
                          </a:solidFill>
                        </a:rPr>
                        <a:t>  </a:t>
                      </a:r>
                      <a:r>
                        <a:rPr kumimoji="1" lang="en-US" altLang="ja-JP" sz="900" dirty="0" smtClean="0">
                          <a:solidFill>
                            <a:srgbClr val="7F7F7F"/>
                          </a:solidFill>
                        </a:rPr>
                        <a:t> </a:t>
                      </a:r>
                      <a:r>
                        <a:rPr kumimoji="1" lang="en-US" altLang="ja-JP" sz="900" baseline="0" dirty="0" smtClean="0">
                          <a:solidFill>
                            <a:srgbClr val="7F7F7F"/>
                          </a:solidFill>
                        </a:rPr>
                        <a:t>AMs,  EU-CERN</a:t>
                      </a:r>
                      <a:endParaRPr kumimoji="1" lang="ja-JP" altLang="en-US" sz="9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u="sng" dirty="0" smtClean="0">
                          <a:solidFill>
                            <a:srgbClr val="0D0D0D"/>
                          </a:solidFill>
                        </a:rPr>
                        <a:t>T. </a:t>
                      </a:r>
                      <a:r>
                        <a:rPr kumimoji="1" lang="en-US" altLang="ja-JP" sz="1000" u="sng" dirty="0" err="1" smtClean="0">
                          <a:solidFill>
                            <a:srgbClr val="0D0D0D"/>
                          </a:solidFill>
                        </a:rPr>
                        <a:t>Sanami</a:t>
                      </a:r>
                      <a:r>
                        <a:rPr kumimoji="1" lang="en-US" altLang="ja-JP" sz="1000" u="sng" dirty="0" smtClean="0">
                          <a:solidFill>
                            <a:srgbClr val="0D0D0D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000" u="none" dirty="0" smtClean="0">
                          <a:solidFill>
                            <a:srgbClr val="0D0D0D"/>
                          </a:solidFill>
                        </a:rPr>
                        <a:t>  (TBD)</a:t>
                      </a:r>
                      <a:endParaRPr kumimoji="1" lang="ja-JP" altLang="en-US" sz="10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BDS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G. White (SLAC),</a:t>
                      </a:r>
                      <a:endParaRPr kumimoji="1" lang="en-US" altLang="ja-JP" sz="2000" b="1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sz="1200" dirty="0" smtClean="0"/>
                        <a:t>   T. </a:t>
                      </a:r>
                      <a:r>
                        <a:rPr kumimoji="1" lang="en-US" altLang="ja-JP" sz="1200" dirty="0" err="1" smtClean="0"/>
                        <a:t>Okugi</a:t>
                      </a:r>
                      <a:r>
                        <a:rPr kumimoji="1" lang="en-US" altLang="ja-JP" sz="1200" dirty="0" smtClean="0"/>
                        <a:t>(KEK)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T.</a:t>
                      </a:r>
                      <a:r>
                        <a:rPr kumimoji="1" lang="en-US" altLang="ja-JP" sz="10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000" u="sng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Okugi</a:t>
                      </a:r>
                      <a:endParaRPr kumimoji="1" lang="ja-JP" altLang="en-US" sz="10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Electrical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Support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aseline="0" dirty="0" smtClean="0">
                          <a:solidFill>
                            <a:srgbClr val="000090"/>
                          </a:solidFill>
                        </a:rPr>
                        <a:t>(Power Supply etc.)</a:t>
                      </a:r>
                      <a:endParaRPr kumimoji="1" lang="ja-JP" altLang="en-US" sz="100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u="sng" dirty="0" smtClean="0">
                          <a:solidFill>
                            <a:srgbClr val="0D0D0D"/>
                          </a:solidFill>
                        </a:rPr>
                        <a:t>TBD</a:t>
                      </a:r>
                      <a:endParaRPr kumimoji="1" lang="ja-JP" altLang="en-US" sz="1000" u="sng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MDI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K. </a:t>
                      </a:r>
                      <a:r>
                        <a:rPr kumimoji="1" lang="en-US" altLang="ja-JP" sz="1400" b="1" u="sng" dirty="0" err="1" smtClean="0">
                          <a:solidFill>
                            <a:srgbClr val="008000"/>
                          </a:solidFill>
                        </a:rPr>
                        <a:t>Buesser</a:t>
                      </a:r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 (DESY)</a:t>
                      </a:r>
                      <a:endParaRPr kumimoji="1" lang="en-US" altLang="ja-JP" sz="1400" dirty="0" smtClean="0"/>
                    </a:p>
                    <a:p>
                      <a:r>
                        <a:rPr kumimoji="1" lang="en-US" altLang="ja-JP" sz="1200" dirty="0" smtClean="0"/>
                        <a:t>   T. </a:t>
                      </a:r>
                      <a:r>
                        <a:rPr kumimoji="1" lang="en-US" altLang="ja-JP" sz="1200" dirty="0" err="1" smtClean="0"/>
                        <a:t>Tauchi</a:t>
                      </a:r>
                      <a:r>
                        <a:rPr kumimoji="1" lang="en-US" altLang="ja-JP" sz="1200" dirty="0" smtClean="0"/>
                        <a:t> (KEK)</a:t>
                      </a:r>
                      <a:endParaRPr kumimoji="1" lang="ja-JP" altLang="en-US" sz="1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T. </a:t>
                      </a:r>
                      <a:r>
                        <a:rPr kumimoji="1" lang="en-US" altLang="ja-JP" sz="10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Tauchi</a:t>
                      </a:r>
                      <a:endParaRPr kumimoji="1" lang="ja-JP" altLang="en-US" sz="10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Mechanical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S.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aseline="0" dirty="0" smtClean="0">
                          <a:solidFill>
                            <a:srgbClr val="000090"/>
                          </a:solidFill>
                        </a:rPr>
                        <a:t>(Vac. &amp; others)</a:t>
                      </a:r>
                      <a:endParaRPr kumimoji="1" lang="ja-JP" altLang="en-US" sz="100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u="sng" dirty="0" smtClean="0">
                          <a:solidFill>
                            <a:srgbClr val="0D0D0D"/>
                          </a:solidFill>
                        </a:rPr>
                        <a:t>TBD</a:t>
                      </a:r>
                      <a:endParaRPr kumimoji="1" lang="ja-JP" altLang="en-US" sz="1000" u="sng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>
                          <a:solidFill>
                            <a:srgbClr val="000090"/>
                          </a:solidFill>
                        </a:rPr>
                        <a:t>Domestic Program,</a:t>
                      </a:r>
                    </a:p>
                    <a:p>
                      <a:r>
                        <a:rPr kumimoji="1" lang="en-US" altLang="ja-JP" sz="1100" b="1" dirty="0" smtClean="0">
                          <a:solidFill>
                            <a:srgbClr val="000090"/>
                          </a:solidFill>
                        </a:rPr>
                        <a:t>Hub</a:t>
                      </a:r>
                      <a:r>
                        <a:rPr kumimoji="1" lang="en-US" altLang="ja-JP" sz="1100" b="1" baseline="0" dirty="0" smtClean="0">
                          <a:solidFill>
                            <a:srgbClr val="000090"/>
                          </a:solidFill>
                        </a:rPr>
                        <a:t> Lab. Facilities</a:t>
                      </a:r>
                      <a:endParaRPr kumimoji="1" lang="ja-JP" altLang="en-US" sz="11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u="sng" dirty="0" smtClean="0">
                          <a:solidFill>
                            <a:srgbClr val="0D0D0D"/>
                          </a:solidFill>
                        </a:rPr>
                        <a:t>H. </a:t>
                      </a:r>
                      <a:r>
                        <a:rPr kumimoji="1" lang="en-US" altLang="ja-JP" sz="1000" u="sng" dirty="0" err="1" smtClean="0">
                          <a:solidFill>
                            <a:srgbClr val="0D0D0D"/>
                          </a:solidFill>
                        </a:rPr>
                        <a:t>Hayano</a:t>
                      </a:r>
                      <a:endParaRPr kumimoji="1" lang="en-US" altLang="ja-JP" sz="10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000" u="none" dirty="0" smtClean="0">
                          <a:solidFill>
                            <a:srgbClr val="0D0D0D"/>
                          </a:solidFill>
                        </a:rPr>
                        <a:t>  T.</a:t>
                      </a:r>
                      <a:r>
                        <a:rPr kumimoji="1" lang="en-US" altLang="ja-JP" sz="1000" u="none" baseline="0" dirty="0" smtClean="0">
                          <a:solidFill>
                            <a:srgbClr val="0D0D0D"/>
                          </a:solidFill>
                        </a:rPr>
                        <a:t> Saeki</a:t>
                      </a:r>
                      <a:endParaRPr kumimoji="1" lang="ja-JP" altLang="en-US" sz="10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1274" y="100442"/>
            <a:ext cx="7481455" cy="878286"/>
          </a:xfrm>
        </p:spPr>
        <p:txBody>
          <a:bodyPr>
            <a:normAutofit/>
          </a:bodyPr>
          <a:lstStyle/>
          <a:p>
            <a:pPr algn="ctr"/>
            <a:r>
              <a:rPr lang="en-US" altLang="ja-JP" dirty="0" smtClean="0"/>
              <a:t>LCC-ILC Accelerator Organization (</a:t>
            </a:r>
            <a:r>
              <a:rPr lang="en-US" altLang="ja-JP" smtClean="0"/>
              <a:t>Plan-</a:t>
            </a:r>
            <a:r>
              <a:rPr lang="en-US" altLang="ja-JP" smtClean="0">
                <a:solidFill>
                  <a:srgbClr val="FF0000"/>
                </a:solidFill>
              </a:rPr>
              <a:t>B’’</a:t>
            </a:r>
            <a:r>
              <a:rPr lang="en-US" altLang="ja-JP" smtClean="0"/>
              <a:t>) 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1600" dirty="0" smtClean="0">
                <a:solidFill>
                  <a:srgbClr val="3366FF"/>
                </a:solidFill>
              </a:rPr>
              <a:t> ( under discussion, 10 April., 2014)</a:t>
            </a:r>
            <a:endParaRPr kumimoji="1" lang="ja-JP" altLang="en-US" sz="1600" dirty="0">
              <a:solidFill>
                <a:srgbClr val="3366FF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3327" y="6054775"/>
            <a:ext cx="8765438" cy="584776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  <a:latin typeface="Calibri"/>
                <a:ea typeface="ＭＳ Ｐゴシック"/>
              </a:rPr>
              <a:t>Major Tasks: </a:t>
            </a:r>
            <a:r>
              <a:rPr lang="en-US" altLang="ja-JP" sz="1600" dirty="0">
                <a:solidFill>
                  <a:prstClr val="black"/>
                </a:solidFill>
                <a:latin typeface="Calibri"/>
                <a:ea typeface="ＭＳ Ｐゴシック"/>
              </a:rPr>
              <a:t>Fix technical design parameters to be optimized, and reflect them to CFS design optimization, within a few years.  </a:t>
            </a:r>
            <a:endParaRPr lang="ja-JP" altLang="en-US" sz="16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624248" y="6630670"/>
            <a:ext cx="2133600" cy="209105"/>
          </a:xfrm>
        </p:spPr>
        <p:txBody>
          <a:bodyPr/>
          <a:lstStyle/>
          <a:p>
            <a:pPr>
              <a:defRPr/>
            </a:pPr>
            <a:fld id="{46E33A87-2296-FC4D-A292-AB05C56F03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4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3947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Radiation Safety 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kumimoji="1" lang="en-US" altLang="ja-JP" b="1" dirty="0" smtClean="0"/>
              <a:t>Coordination</a:t>
            </a:r>
          </a:p>
          <a:p>
            <a:pPr lvl="1"/>
            <a:r>
              <a:rPr lang="en-US" altLang="ja-JP" dirty="0" smtClean="0"/>
              <a:t>Global Leader: T. </a:t>
            </a:r>
            <a:r>
              <a:rPr lang="en-US" altLang="ja-JP" dirty="0" err="1" smtClean="0"/>
              <a:t>Sanami</a:t>
            </a:r>
            <a:r>
              <a:rPr lang="en-US" altLang="ja-JP" dirty="0" smtClean="0"/>
              <a:t> (KEK)</a:t>
            </a:r>
          </a:p>
          <a:p>
            <a:pPr lvl="2"/>
            <a:r>
              <a:rPr lang="en-US" altLang="ja-JP" dirty="0" smtClean="0"/>
              <a:t>Global coordination should be important for establishing the safety design guidelines</a:t>
            </a:r>
          </a:p>
          <a:p>
            <a:pPr lvl="3"/>
            <a:r>
              <a:rPr lang="en-US" altLang="ja-JP" dirty="0" smtClean="0"/>
              <a:t>Contact Persons anticipated from: AMs and EU</a:t>
            </a:r>
          </a:p>
          <a:p>
            <a:pPr lvl="3"/>
            <a:r>
              <a:rPr lang="en-US" altLang="ja-JP" dirty="0" smtClean="0"/>
              <a:t>Practical experience important from </a:t>
            </a:r>
          </a:p>
          <a:p>
            <a:pPr lvl="4"/>
            <a:r>
              <a:rPr lang="en-US" altLang="ja-JP" dirty="0" smtClean="0"/>
              <a:t>SLAC, DESY-FLASH experiences, and CERN experiences, </a:t>
            </a:r>
          </a:p>
          <a:p>
            <a:endParaRPr lang="en-US" altLang="ja-JP" dirty="0" smtClean="0"/>
          </a:p>
          <a:p>
            <a:r>
              <a:rPr lang="en-US" altLang="ja-JP" b="1" dirty="0" smtClean="0"/>
              <a:t>An opportunity</a:t>
            </a:r>
            <a:r>
              <a:rPr lang="en-US" altLang="ja-JP" dirty="0" smtClean="0"/>
              <a:t> </a:t>
            </a:r>
          </a:p>
          <a:p>
            <a:pPr lvl="1"/>
            <a:r>
              <a:rPr lang="en-US" altLang="ja-JP" dirty="0" smtClean="0"/>
              <a:t>“Task</a:t>
            </a:r>
            <a:r>
              <a:rPr lang="en-US" altLang="ja-JP" dirty="0"/>
              <a:t>-Force on Shielding Aspects of Accelerators, Targets and Irradiation </a:t>
            </a:r>
            <a:r>
              <a:rPr lang="en-US" altLang="ja-JP" dirty="0" smtClean="0"/>
              <a:t>Facilities” </a:t>
            </a:r>
            <a:r>
              <a:rPr lang="en-US" altLang="ja-JP" b="1" dirty="0" smtClean="0"/>
              <a:t>– SATIF-12</a:t>
            </a:r>
            <a:endParaRPr lang="en-US" altLang="ja-JP" b="1" dirty="0"/>
          </a:p>
          <a:p>
            <a:pPr lvl="2"/>
            <a:r>
              <a:rPr lang="en-US" altLang="ja-JP" u="sng" dirty="0">
                <a:hlinkClick r:id="rId2"/>
              </a:rPr>
              <a:t>https://indico.fnal.gov/conferenceDisplay.py?confId=</a:t>
            </a:r>
            <a:r>
              <a:rPr lang="en-US" altLang="ja-JP" u="sng" dirty="0" smtClean="0">
                <a:hlinkClick r:id="rId2"/>
              </a:rPr>
              <a:t>7469</a:t>
            </a:r>
            <a:endParaRPr lang="en-US" altLang="ja-JP" u="sng" dirty="0" smtClean="0"/>
          </a:p>
          <a:p>
            <a:pPr lvl="2"/>
            <a:r>
              <a:rPr lang="en-US" altLang="ja-JP" dirty="0">
                <a:hlinkClick r:id="rId3"/>
              </a:rPr>
              <a:t>http://indico.fnal.gov/event/SATIF12-14</a:t>
            </a:r>
            <a:endParaRPr lang="en-US" altLang="ja-JP" u="sng" dirty="0" smtClean="0"/>
          </a:p>
          <a:p>
            <a:pPr lvl="2"/>
            <a:r>
              <a:rPr lang="en-US" altLang="ja-JP" dirty="0" smtClean="0"/>
              <a:t>T. </a:t>
            </a:r>
            <a:r>
              <a:rPr lang="en-US" altLang="ja-JP" dirty="0" err="1" smtClean="0"/>
              <a:t>Sanami</a:t>
            </a:r>
            <a:r>
              <a:rPr lang="en-US" altLang="ja-JP" dirty="0" smtClean="0"/>
              <a:t> to participate the meeting, and will try to contact world-wide experts. </a:t>
            </a:r>
          </a:p>
          <a:p>
            <a:endParaRPr lang="en-US" altLang="ja-JP" b="1" dirty="0" smtClean="0"/>
          </a:p>
          <a:p>
            <a:r>
              <a:rPr lang="en-US" altLang="ja-JP" b="1" dirty="0" smtClean="0"/>
              <a:t>Work during AWLC2014</a:t>
            </a:r>
          </a:p>
          <a:p>
            <a:pPr lvl="1"/>
            <a:r>
              <a:rPr lang="en-US" altLang="ja-JP" dirty="0" smtClean="0"/>
              <a:t>It will be hard for T.S. to visit twice the US in the same month, </a:t>
            </a:r>
          </a:p>
          <a:p>
            <a:pPr lvl="2"/>
            <a:r>
              <a:rPr lang="en-US" altLang="ja-JP" dirty="0" smtClean="0"/>
              <a:t>Some homework may be given, based on the task force meeting above. </a:t>
            </a:r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5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1610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Cryogenics Safety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ja-JP" b="1" dirty="0"/>
              <a:t>Coordination</a:t>
            </a:r>
          </a:p>
          <a:p>
            <a:pPr lvl="1"/>
            <a:r>
              <a:rPr lang="en-US" altLang="ja-JP" dirty="0"/>
              <a:t>Global Leader: </a:t>
            </a:r>
            <a:r>
              <a:rPr lang="en-US" altLang="ja-JP" dirty="0" smtClean="0"/>
              <a:t>H. </a:t>
            </a:r>
            <a:r>
              <a:rPr lang="en-US" altLang="ja-JP" dirty="0" err="1" smtClean="0"/>
              <a:t>Nakai</a:t>
            </a:r>
            <a:r>
              <a:rPr lang="en-US" altLang="ja-JP" dirty="0" smtClean="0"/>
              <a:t>, </a:t>
            </a:r>
            <a:endParaRPr lang="en-US" altLang="ja-JP" dirty="0"/>
          </a:p>
          <a:p>
            <a:pPr lvl="2"/>
            <a:r>
              <a:rPr lang="en-US" altLang="ja-JP" dirty="0"/>
              <a:t>Global coordination should be important for establishing the safety design guidelines</a:t>
            </a:r>
          </a:p>
          <a:p>
            <a:pPr lvl="3"/>
            <a:r>
              <a:rPr lang="en-US" altLang="ja-JP" dirty="0"/>
              <a:t>Contact Persons </a:t>
            </a:r>
            <a:r>
              <a:rPr lang="en-US" altLang="ja-JP" dirty="0" smtClean="0"/>
              <a:t>agreed:  T. Peterson (</a:t>
            </a:r>
            <a:r>
              <a:rPr lang="en-US" altLang="ja-JP" dirty="0" err="1" smtClean="0"/>
              <a:t>Fermilab</a:t>
            </a:r>
            <a:r>
              <a:rPr lang="en-US" altLang="ja-JP" dirty="0" smtClean="0"/>
              <a:t>) and D. </a:t>
            </a:r>
            <a:r>
              <a:rPr lang="en-US" altLang="ja-JP" dirty="0" err="1" smtClean="0"/>
              <a:t>Delicalis</a:t>
            </a:r>
            <a:r>
              <a:rPr lang="en-US" altLang="ja-JP" dirty="0" smtClean="0"/>
              <a:t> (CERN) </a:t>
            </a:r>
            <a:endParaRPr lang="en-US" altLang="ja-JP" dirty="0"/>
          </a:p>
          <a:p>
            <a:pPr lvl="3"/>
            <a:r>
              <a:rPr lang="en-US" altLang="ja-JP" dirty="0"/>
              <a:t>Practical experience important from </a:t>
            </a:r>
          </a:p>
          <a:p>
            <a:pPr lvl="4"/>
            <a:r>
              <a:rPr lang="en-US" altLang="ja-JP" dirty="0" err="1" smtClean="0"/>
              <a:t>Fermilab</a:t>
            </a:r>
            <a:r>
              <a:rPr lang="en-US" altLang="ja-JP" dirty="0" smtClean="0"/>
              <a:t> (</a:t>
            </a:r>
            <a:r>
              <a:rPr lang="en-US" altLang="ja-JP" dirty="0" err="1" smtClean="0"/>
              <a:t>Tevatron</a:t>
            </a:r>
            <a:r>
              <a:rPr lang="en-US" altLang="ja-JP" dirty="0" smtClean="0"/>
              <a:t> and original design work) and CERN (LHC and specially for He </a:t>
            </a:r>
            <a:r>
              <a:rPr lang="en-US" altLang="ja-JP" dirty="0" err="1" smtClean="0"/>
              <a:t>inventry</a:t>
            </a:r>
            <a:r>
              <a:rPr lang="en-US" altLang="ja-JP" dirty="0" smtClean="0"/>
              <a:t> management work) 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b="1" dirty="0" smtClean="0"/>
              <a:t>Plans and Opportunities</a:t>
            </a:r>
            <a:r>
              <a:rPr lang="en-US" altLang="ja-JP" dirty="0" smtClean="0"/>
              <a:t> </a:t>
            </a:r>
            <a:endParaRPr lang="en-US" altLang="ja-JP" dirty="0"/>
          </a:p>
          <a:p>
            <a:pPr lvl="1"/>
            <a:r>
              <a:rPr lang="en-US" altLang="ja-JP" dirty="0" smtClean="0"/>
              <a:t>4/25: A kick-off meeting at CERN with </a:t>
            </a:r>
            <a:r>
              <a:rPr lang="en-US" altLang="ja-JP" dirty="0" err="1" smtClean="0"/>
              <a:t>Fuze</a:t>
            </a:r>
            <a:r>
              <a:rPr lang="en-US" altLang="ja-JP" dirty="0" smtClean="0"/>
              <a:t> connection</a:t>
            </a:r>
          </a:p>
          <a:p>
            <a:pPr lvl="2"/>
            <a:r>
              <a:rPr lang="en-US" altLang="ja-JP" dirty="0" smtClean="0"/>
              <a:t>CERN, KEK, and further participation welcome to prepare for AWLC14</a:t>
            </a:r>
          </a:p>
          <a:p>
            <a:pPr lvl="1"/>
            <a:r>
              <a:rPr lang="en-US" altLang="ja-JP" dirty="0" smtClean="0"/>
              <a:t>6/18: A mini-review and/or workshop advised by M. Harrison</a:t>
            </a:r>
          </a:p>
          <a:p>
            <a:pPr lvl="2"/>
            <a:r>
              <a:rPr lang="en-US" altLang="ja-JP" dirty="0" smtClean="0"/>
              <a:t>A good opportunity to learn the CERN cryogenics safety management and to discuss more</a:t>
            </a:r>
            <a:endParaRPr lang="en-US" altLang="ja-JP" dirty="0"/>
          </a:p>
          <a:p>
            <a:r>
              <a:rPr lang="en-US" altLang="ja-JP" b="1" dirty="0"/>
              <a:t>Work during AWLC2014</a:t>
            </a:r>
          </a:p>
          <a:p>
            <a:pPr lvl="1"/>
            <a:r>
              <a:rPr lang="en-US" altLang="ja-JP" dirty="0" smtClean="0"/>
              <a:t>5/13: It is suggest to organize a joint parallel session with getting participation of H. </a:t>
            </a:r>
            <a:r>
              <a:rPr lang="en-US" altLang="ja-JP" dirty="0" err="1" smtClean="0"/>
              <a:t>Nakai</a:t>
            </a:r>
            <a:r>
              <a:rPr lang="en-US" altLang="ja-JP" dirty="0" smtClean="0"/>
              <a:t>, Peterson, </a:t>
            </a:r>
            <a:r>
              <a:rPr lang="en-US" altLang="ja-JP" dirty="0" err="1" smtClean="0"/>
              <a:t>Delicalis</a:t>
            </a:r>
            <a:r>
              <a:rPr lang="en-US" altLang="ja-JP" dirty="0" smtClean="0"/>
              <a:t>, and others to discuss how we may prepare for the major input for the CFS design. </a:t>
            </a:r>
            <a:endParaRPr lang="en-US" altLang="ja-JP" dirty="0"/>
          </a:p>
          <a:p>
            <a:pPr lvl="1"/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2014/02/11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LCC-ILC Acc. Organization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17C1-E62D-664D-88A8-9C4BE3776BC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6823209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969</Words>
  <Application>Microsoft Macintosh PowerPoint</Application>
  <PresentationFormat>画面に合わせる (4:3)</PresentationFormat>
  <Paragraphs>181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3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ホワイト</vt:lpstr>
      <vt:lpstr>1_ホワイト</vt:lpstr>
      <vt:lpstr>2_ホワイト</vt:lpstr>
      <vt:lpstr>Plan to prepare for   ILC Accelerator Safety Issues </vt:lpstr>
      <vt:lpstr>Subjects to be discussed</vt:lpstr>
      <vt:lpstr>ILC in Linear Collider Collaboration </vt:lpstr>
      <vt:lpstr>LCC-ILC Accelerator Organization (Plan-B’’)    ( under discussion, 10 April., 2014)</vt:lpstr>
      <vt:lpstr>Radiation Safety </vt:lpstr>
      <vt:lpstr>Cryogenics Safety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for the ILC Accelerator Safety Issues </dc:title>
  <dc:creator>Yamamoto Akira</dc:creator>
  <cp:lastModifiedBy>Yamamoto Akira</cp:lastModifiedBy>
  <cp:revision>6</cp:revision>
  <dcterms:created xsi:type="dcterms:W3CDTF">2014-04-15T11:13:01Z</dcterms:created>
  <dcterms:modified xsi:type="dcterms:W3CDTF">2014-04-15T12:04:14Z</dcterms:modified>
</cp:coreProperties>
</file>