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64" r:id="rId4"/>
    <p:sldId id="265" r:id="rId5"/>
    <p:sldId id="270" r:id="rId6"/>
    <p:sldId id="269" r:id="rId7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7" autoAdjust="0"/>
    <p:restoredTop sz="90887" autoAdjust="0"/>
  </p:normalViewPr>
  <p:slideViewPr>
    <p:cSldViewPr>
      <p:cViewPr varScale="1">
        <p:scale>
          <a:sx n="134" d="100"/>
          <a:sy n="134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0920E437-0F7B-43BF-927F-1572BEF7678C}" type="datetimeFigureOut">
              <a:rPr lang="en-US" smtClean="0"/>
              <a:pPr/>
              <a:t>4/29/2014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AD2C9F0-0D7D-4829-B42F-C661AC7DF0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6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r>
              <a:rPr lang="en-US" dirty="0" smtClean="0"/>
              <a:t>JLab Update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r>
              <a:rPr lang="en-US" dirty="0" err="1" smtClean="0"/>
              <a:t>Rongli</a:t>
            </a:r>
            <a:r>
              <a:rPr lang="en-US" dirty="0" smtClean="0"/>
              <a:t> </a:t>
            </a:r>
            <a:r>
              <a:rPr lang="en-US" dirty="0" err="1" smtClean="0"/>
              <a:t>Geng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April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LCC ILC Cavity Group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SRF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and reduce field emission</a:t>
            </a:r>
          </a:p>
          <a:p>
            <a:pPr lvl="1"/>
            <a:r>
              <a:rPr lang="en-US" dirty="0" smtClean="0"/>
              <a:t>Cavity vertical testing at </a:t>
            </a:r>
            <a:r>
              <a:rPr lang="en-US" dirty="0" err="1" smtClean="0"/>
              <a:t>Epk</a:t>
            </a:r>
            <a:r>
              <a:rPr lang="en-US" dirty="0" smtClean="0"/>
              <a:t> 100 MV/m</a:t>
            </a:r>
          </a:p>
          <a:p>
            <a:pPr lvl="1"/>
            <a:r>
              <a:rPr lang="en-US" dirty="0" smtClean="0"/>
              <a:t>Gradient and Q0 degradation due to field emission from vertical testing to operation in </a:t>
            </a:r>
            <a:r>
              <a:rPr lang="en-US" dirty="0" err="1" smtClean="0"/>
              <a:t>cryomoudle</a:t>
            </a:r>
            <a:endParaRPr lang="en-US" dirty="0" smtClean="0"/>
          </a:p>
          <a:p>
            <a:pPr lvl="2"/>
            <a:r>
              <a:rPr lang="en-US" sz="2000" dirty="0" smtClean="0"/>
              <a:t>CEBAF upgrade cavity experiences</a:t>
            </a:r>
          </a:p>
          <a:p>
            <a:r>
              <a:rPr lang="en-US" dirty="0" smtClean="0"/>
              <a:t>Improve efficiency at high and very high gradient</a:t>
            </a:r>
          </a:p>
          <a:p>
            <a:pPr lvl="1"/>
            <a:r>
              <a:rPr lang="en-US" dirty="0" smtClean="0"/>
              <a:t>New shape – higher R/Q and lower </a:t>
            </a:r>
            <a:r>
              <a:rPr lang="en-US" dirty="0" err="1" smtClean="0"/>
              <a:t>Hpk</a:t>
            </a:r>
            <a:r>
              <a:rPr lang="en-US" dirty="0" smtClean="0"/>
              <a:t>/</a:t>
            </a:r>
            <a:r>
              <a:rPr lang="en-US" dirty="0" err="1" smtClean="0"/>
              <a:t>Eacc</a:t>
            </a:r>
            <a:endParaRPr lang="en-US" dirty="0" smtClean="0"/>
          </a:p>
          <a:p>
            <a:pPr lvl="1"/>
            <a:r>
              <a:rPr lang="en-US" dirty="0" smtClean="0"/>
              <a:t>Large-grain material</a:t>
            </a:r>
          </a:p>
          <a:p>
            <a:pPr lvl="1"/>
            <a:r>
              <a:rPr lang="en-US" dirty="0" smtClean="0"/>
              <a:t>Frozen-in flux (and response to thermal cycling)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8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Field_Emission\X ray diodes in F100 cryomodule\Photos\FEL cryomodule\IMG_478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3" b="34935"/>
          <a:stretch/>
        </p:blipFill>
        <p:spPr bwMode="auto">
          <a:xfrm>
            <a:off x="381000" y="3161414"/>
            <a:ext cx="8290560" cy="292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2800" dirty="0" smtClean="0"/>
              <a:t> JLab Status: Field Emission Instrumentation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8991600" cy="518160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1800" b="1" dirty="0" smtClean="0"/>
              <a:t>  </a:t>
            </a:r>
          </a:p>
          <a:p>
            <a:r>
              <a:rPr lang="en-US" sz="1800" b="1" dirty="0" smtClean="0"/>
              <a:t>Installation X-ray sensors </a:t>
            </a:r>
            <a:r>
              <a:rPr lang="en-US" sz="1800" b="1" dirty="0"/>
              <a:t>(Hamamatsu S1223-01) </a:t>
            </a:r>
            <a:r>
              <a:rPr lang="en-US" sz="1800" b="1" dirty="0" smtClean="0"/>
              <a:t>at all cavities in full FEL </a:t>
            </a:r>
            <a:r>
              <a:rPr lang="en-US" sz="1800" b="1" dirty="0" err="1" smtClean="0"/>
              <a:t>cryomodule</a:t>
            </a:r>
            <a:endParaRPr lang="en-US" sz="1800" b="1" dirty="0" smtClean="0"/>
          </a:p>
          <a:p>
            <a:pPr lvl="1"/>
            <a:r>
              <a:rPr lang="en-US" sz="1800" b="1" dirty="0" smtClean="0"/>
              <a:t>Compare field emission data at VTA testing with </a:t>
            </a:r>
            <a:r>
              <a:rPr lang="en-US" sz="1800" b="1" dirty="0" err="1" smtClean="0"/>
              <a:t>cryomodule</a:t>
            </a:r>
            <a:r>
              <a:rPr lang="en-US" sz="1800" b="1" dirty="0" smtClean="0"/>
              <a:t> testing</a:t>
            </a:r>
          </a:p>
          <a:p>
            <a:pPr lvl="1"/>
            <a:r>
              <a:rPr lang="en-US" sz="1800" b="1" dirty="0" smtClean="0"/>
              <a:t>Establish correlation between FE induced X-ray and FE induced Q0 loss</a:t>
            </a:r>
            <a:r>
              <a:rPr lang="en-US" sz="1800" b="1" dirty="0"/>
              <a:t> </a:t>
            </a:r>
            <a:r>
              <a:rPr lang="en-US" sz="1800" b="1" dirty="0" smtClean="0"/>
              <a:t>and dark current at end of </a:t>
            </a:r>
            <a:r>
              <a:rPr lang="en-US" sz="1800" b="1" dirty="0" err="1" smtClean="0"/>
              <a:t>cryomodule</a:t>
            </a:r>
            <a:endParaRPr lang="en-US" sz="1800" b="1" dirty="0" smtClean="0"/>
          </a:p>
          <a:p>
            <a:pPr lvl="1"/>
            <a:r>
              <a:rPr lang="en-US" sz="1800" b="1" dirty="0" err="1" smtClean="0"/>
              <a:t>Cryomoudle</a:t>
            </a:r>
            <a:r>
              <a:rPr lang="en-US" sz="1800" b="1" dirty="0" smtClean="0"/>
              <a:t> in test cave. Test to be started soon.  </a:t>
            </a:r>
            <a:endParaRPr lang="en-US" sz="18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86200" y="3352800"/>
            <a:ext cx="20313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F100 </a:t>
            </a:r>
            <a:r>
              <a:rPr lang="en-US" sz="1100" dirty="0" err="1" smtClean="0"/>
              <a:t>cryomodule</a:t>
            </a:r>
            <a:r>
              <a:rPr lang="en-US" sz="1100" dirty="0" smtClean="0"/>
              <a:t> cavity string</a:t>
            </a:r>
          </a:p>
          <a:p>
            <a:r>
              <a:rPr lang="en-US" sz="1100" dirty="0"/>
              <a:t>b</a:t>
            </a:r>
            <a:r>
              <a:rPr lang="en-US" sz="1100" dirty="0" smtClean="0"/>
              <a:t>eing assembled and to be tested</a:t>
            </a:r>
            <a:endParaRPr lang="en-US" sz="1100" dirty="0"/>
          </a:p>
        </p:txBody>
      </p:sp>
      <p:pic>
        <p:nvPicPr>
          <p:cNvPr id="2051" name="Picture 3" descr="F:\Field_Emission\X ray diodes in F100 cryomodule\Photos\FEL cryomodule\IMG_478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95" r="10824" b="19574"/>
          <a:stretch/>
        </p:blipFill>
        <p:spPr bwMode="auto">
          <a:xfrm>
            <a:off x="838200" y="2878271"/>
            <a:ext cx="2217957" cy="114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>
            <a:off x="2286000" y="2878271"/>
            <a:ext cx="1371600" cy="47452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657600" y="2667000"/>
            <a:ext cx="2226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One X-ray sensor for each cavity</a:t>
            </a:r>
          </a:p>
          <a:p>
            <a:r>
              <a:rPr lang="en-US" sz="1200" dirty="0"/>
              <a:t>n</a:t>
            </a:r>
            <a:r>
              <a:rPr lang="en-US" sz="1200" dirty="0" smtClean="0"/>
              <a:t>ear beam tube flange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2800" dirty="0" smtClean="0"/>
              <a:t> JLab Status: High Q0 at 45 MV/m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5181600"/>
          </a:xfrm>
        </p:spPr>
        <p:txBody>
          <a:bodyPr/>
          <a:lstStyle/>
          <a:p>
            <a:r>
              <a:rPr lang="en-US" sz="2000" b="1" dirty="0" smtClean="0"/>
              <a:t>Two single-cell large-grain niobium cavities under processing and testing for high Q0 at ultra high gradient regime of &gt; 45 MV/m</a:t>
            </a:r>
          </a:p>
          <a:p>
            <a:pPr lvl="1"/>
            <a:r>
              <a:rPr lang="en-US" sz="2000" b="1" dirty="0" smtClean="0"/>
              <a:t>New LSF shape 1-cell large-grain cavities (Two each)</a:t>
            </a:r>
            <a:r>
              <a:rPr lang="en-US" sz="2000" b="1" dirty="0" smtClean="0"/>
              <a:t> </a:t>
            </a:r>
            <a:endParaRPr lang="en-US" sz="2000" b="1" dirty="0" smtClean="0"/>
          </a:p>
          <a:p>
            <a:pPr lvl="2"/>
            <a:r>
              <a:rPr lang="en-US" sz="1600" b="1" dirty="0" smtClean="0"/>
              <a:t>In collaboration with Peking University, Ningxia Large grain </a:t>
            </a:r>
            <a:r>
              <a:rPr lang="en-US" sz="1600" b="1" dirty="0" smtClean="0"/>
              <a:t>material.</a:t>
            </a:r>
            <a:endParaRPr lang="en-US" sz="1600" b="1" dirty="0" smtClean="0"/>
          </a:p>
          <a:p>
            <a:pPr lvl="2"/>
            <a:r>
              <a:rPr lang="en-US" sz="1600" b="1" dirty="0" smtClean="0"/>
              <a:t>Processing procedure: </a:t>
            </a:r>
            <a:r>
              <a:rPr lang="en-US" sz="1600" b="1" dirty="0" smtClean="0"/>
              <a:t>BCP + 800CX2hr + BCP + 120C bake</a:t>
            </a:r>
            <a:r>
              <a:rPr lang="en-US" sz="1600" b="1" dirty="0" smtClean="0"/>
              <a:t>.</a:t>
            </a:r>
          </a:p>
          <a:p>
            <a:pPr lvl="2"/>
            <a:r>
              <a:rPr lang="en-US" sz="1600" b="1" dirty="0" smtClean="0"/>
              <a:t>Test data later slide.</a:t>
            </a:r>
            <a:endParaRPr lang="en-US" sz="1600" b="1" dirty="0" smtClean="0"/>
          </a:p>
          <a:p>
            <a:r>
              <a:rPr lang="en-US" sz="2000" b="1" dirty="0" smtClean="0"/>
              <a:t>One </a:t>
            </a:r>
            <a:r>
              <a:rPr lang="en-US" sz="2000" b="1" dirty="0" smtClean="0"/>
              <a:t>new single-cell large-grain niobium cavity under processing and testing</a:t>
            </a:r>
          </a:p>
          <a:p>
            <a:pPr lvl="1"/>
            <a:r>
              <a:rPr lang="en-US" sz="2000" b="1" dirty="0" smtClean="0"/>
              <a:t>Cavity PJ1-2</a:t>
            </a:r>
          </a:p>
          <a:p>
            <a:pPr lvl="2"/>
            <a:r>
              <a:rPr lang="en-US" sz="1600" b="1" dirty="0" smtClean="0"/>
              <a:t>In collaboration with Peking University and OTIC, Ningxia large-grain </a:t>
            </a:r>
            <a:r>
              <a:rPr lang="en-US" sz="1600" b="1" dirty="0" err="1" smtClean="0"/>
              <a:t>Nb</a:t>
            </a:r>
            <a:r>
              <a:rPr lang="en-US" sz="1600" b="1" dirty="0" smtClean="0"/>
              <a:t> material and fabrication.</a:t>
            </a:r>
          </a:p>
          <a:p>
            <a:pPr lvl="2"/>
            <a:r>
              <a:rPr lang="en-US" sz="1600" b="1" dirty="0" smtClean="0"/>
              <a:t>CEBAF upgrade cavity Low-loss shape, 1.5 GHz.</a:t>
            </a:r>
          </a:p>
          <a:p>
            <a:pPr lvl="2"/>
            <a:r>
              <a:rPr lang="en-US" sz="1600" b="1" dirty="0" smtClean="0"/>
              <a:t>Processing procedure: BCP60um+800Cx2hr+BCP60um+HPR+120Cx48hr.</a:t>
            </a:r>
          </a:p>
          <a:p>
            <a:pPr lvl="2"/>
            <a:r>
              <a:rPr lang="en-US" sz="1600" b="1" dirty="0" smtClean="0"/>
              <a:t>Max. </a:t>
            </a:r>
            <a:r>
              <a:rPr lang="en-US" sz="1600" b="1" dirty="0" err="1" smtClean="0"/>
              <a:t>Eacc</a:t>
            </a:r>
            <a:r>
              <a:rPr lang="en-US" sz="1600" b="1" dirty="0" smtClean="0"/>
              <a:t> 34 MV/m with Q0=1.6E10 at 2K, limited by quench, no FE.</a:t>
            </a:r>
          </a:p>
          <a:p>
            <a:pPr lvl="2"/>
            <a:r>
              <a:rPr lang="en-US" sz="1600" b="1" dirty="0" smtClean="0"/>
              <a:t>Max. </a:t>
            </a:r>
            <a:r>
              <a:rPr lang="en-US" sz="1600" b="1" dirty="0" err="1" smtClean="0"/>
              <a:t>Eacc</a:t>
            </a:r>
            <a:r>
              <a:rPr lang="en-US" sz="1600" b="1" dirty="0" smtClean="0"/>
              <a:t> 34 MV/m with Q0=2.5E10 at 1.8K, limited by quench, no FE.</a:t>
            </a:r>
          </a:p>
          <a:p>
            <a:pPr lvl="2"/>
            <a:r>
              <a:rPr lang="en-US" sz="1600" b="1" dirty="0" smtClean="0"/>
              <a:t>Next is EP and re-test</a:t>
            </a:r>
            <a:r>
              <a:rPr lang="en-US" sz="1600" b="1" dirty="0" smtClean="0"/>
              <a:t>.</a:t>
            </a:r>
          </a:p>
          <a:p>
            <a:pPr lvl="2"/>
            <a:r>
              <a:rPr lang="en-US" sz="1600" b="1" dirty="0" smtClean="0"/>
              <a:t>Test data later slide.</a:t>
            </a:r>
            <a:r>
              <a:rPr lang="en-US" sz="1600" b="1" dirty="0" smtClean="0"/>
              <a:t>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0337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952500"/>
            <a:ext cx="7162800" cy="5372100"/>
          </a:xfrm>
          <a:prstGeom prst="rect">
            <a:avLst/>
          </a:prstGeom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010400" y="4953000"/>
            <a:ext cx="1895475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>
                <a:effectLst/>
                <a:latin typeface="Calibri"/>
                <a:ea typeface="Calibri"/>
                <a:cs typeface="Times New Roman"/>
              </a:rPr>
              <a:t>Max. Eacc=38 MV/m with Q0=2E10, no X-ray, quench limit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76200"/>
            <a:ext cx="52835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LSF1-2 Cold Test Result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6367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:\srfee\Geng\ILC_high_gradient\SingleCellCavity\PJ1-2 (OSTEC-1)\PJ1-2 Q_Eacc 2K 1_8K 14feb14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7315200" cy="56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62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Lab_update_40th_ILC_CavityGroupMeeting_8may201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JLab_update_40th_ILC_CavityGroupMeeting_8may2012</Template>
  <TotalTime>2385</TotalTime>
  <Words>327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JLab_update_40th_ILC_CavityGroupMeeting_8may2012</vt:lpstr>
      <vt:lpstr>JLab Update</vt:lpstr>
      <vt:lpstr>High Gradient SRF Themes</vt:lpstr>
      <vt:lpstr> JLab Status: Field Emission Instrumentation </vt:lpstr>
      <vt:lpstr> JLab Status: High Q0 at 45 MV/m </vt:lpstr>
      <vt:lpstr>PowerPoint Presentation</vt:lpstr>
      <vt:lpstr>PowerPoint Presentation</vt:lpstr>
    </vt:vector>
  </TitlesOfParts>
  <Company>Jefferson Science Associates,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geng</dc:creator>
  <cp:lastModifiedBy>Rongli Geng</cp:lastModifiedBy>
  <cp:revision>206</cp:revision>
  <dcterms:created xsi:type="dcterms:W3CDTF">2012-05-07T12:53:48Z</dcterms:created>
  <dcterms:modified xsi:type="dcterms:W3CDTF">2014-04-30T13:56:43Z</dcterms:modified>
</cp:coreProperties>
</file>