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3" r:id="rId5"/>
    <p:sldId id="264" r:id="rId6"/>
    <p:sldId id="261" r:id="rId7"/>
    <p:sldId id="265" r:id="rId8"/>
    <p:sldId id="266" r:id="rId9"/>
    <p:sldId id="262" r:id="rId10"/>
    <p:sldId id="25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>
        <p:scale>
          <a:sx n="100" d="100"/>
          <a:sy n="100" d="100"/>
        </p:scale>
        <p:origin x="-516" y="1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61188BF-5CD7-48A5-AD89-27E458AD8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9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188BF-5CD7-48A5-AD89-27E458AD857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8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1051F-FB24-4987-AAC9-295309845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4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2F9B2-EEF4-4CAE-B521-CE2182D52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8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2D7E-95A3-4E37-B2E5-9606631F5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DB26D-5D8D-4AB5-A9A3-6FD6EA80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9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100F-8812-4839-AB24-418D545E6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3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A47-0817-453E-8231-270D9A230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9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DFAC-19C0-4DCE-8672-7ED297F9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6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A743-AED6-4E47-93C3-A3735D6DB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7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6CE2E-7BA2-421B-B957-02BA3386E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7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4EDC5-92B6-452D-967D-4D16884B8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7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E0A85-79CB-4905-A7C6-2D5FA968C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 smtClean="0"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 smtClean="0"/>
            </a:lvl1pPr>
          </a:lstStyle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5BCA6E2C-2499-46BE-82D8-7FED1301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D. R. Bett</a:t>
            </a:r>
            <a:endParaRPr lang="en-US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FONT Meeting 24</a:t>
            </a:r>
            <a:r>
              <a:rPr lang="en-GB" baseline="30000" smtClean="0"/>
              <a:t>th</a:t>
            </a:r>
            <a:r>
              <a:rPr lang="en-GB" smtClean="0"/>
              <a:t> April 2014</a:t>
            </a:r>
            <a:endParaRPr lang="en-US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7DF0D7-181D-4721-AC06-59A6B1A44AAA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Commissioning the</a:t>
            </a:r>
            <a:br>
              <a:rPr lang="en-US" smtClean="0"/>
            </a:br>
            <a:r>
              <a:rPr lang="en-US" smtClean="0"/>
              <a:t>SIS3316 </a:t>
            </a:r>
            <a:r>
              <a:rPr lang="en-US" smtClean="0"/>
              <a:t>Digitizer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D. R. Bett</a:t>
            </a:r>
            <a:endParaRPr lang="en-US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324575"/>
              </p:ext>
            </p:extLst>
          </p:nvPr>
        </p:nvGraphicFramePr>
        <p:xfrm>
          <a:off x="457200" y="1294472"/>
          <a:ext cx="8291264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792088"/>
                <a:gridCol w="46085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Milestone</a:t>
                      </a:r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Done?</a:t>
                      </a:r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Comment</a:t>
                      </a:r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Establish communication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>
                          <a:sym typeface="Wingdings"/>
                        </a:rPr>
                        <a:t></a:t>
                      </a:r>
                      <a:endParaRPr lang="en-GB"/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Manually</a:t>
                      </a:r>
                      <a:r>
                        <a:rPr lang="en-GB" baseline="0" smtClean="0"/>
                        <a:t> added the MAC address of the digitizer to the ARP </a:t>
                      </a:r>
                      <a:r>
                        <a:rPr lang="en-GB" baseline="0" smtClean="0"/>
                        <a:t>table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Read out data</a:t>
                      </a:r>
                      <a:r>
                        <a:rPr lang="en-GB" baseline="0" smtClean="0"/>
                        <a:t> </a:t>
                      </a:r>
                      <a:r>
                        <a:rPr lang="en-GB" baseline="0" smtClean="0"/>
                        <a:t>with</a:t>
                      </a:r>
                      <a:br>
                        <a:rPr lang="en-GB" baseline="0" smtClean="0"/>
                      </a:br>
                      <a:r>
                        <a:rPr lang="en-GB" baseline="0" smtClean="0"/>
                        <a:t>default settings</a:t>
                      </a:r>
                    </a:p>
                    <a:p>
                      <a:r>
                        <a:rPr lang="en-GB" baseline="0" smtClean="0"/>
                        <a:t>(125 MHz, internal trigger)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>
                          <a:sym typeface="Wingdings"/>
                        </a:rPr>
                        <a:t></a:t>
                      </a:r>
                      <a:endParaRPr lang="en-GB"/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Used</a:t>
                      </a:r>
                      <a:r>
                        <a:rPr lang="en-GB" baseline="0" smtClean="0"/>
                        <a:t> </a:t>
                      </a:r>
                      <a:r>
                        <a:rPr lang="en-GB" baseline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sample_test.vi</a:t>
                      </a:r>
                      <a:r>
                        <a:rPr lang="en-GB" baseline="0" smtClean="0"/>
                        <a:t> (required downloading </a:t>
                      </a:r>
                      <a:r>
                        <a:rPr lang="en-GB" baseline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msvcr100d.dll</a:t>
                      </a:r>
                      <a:r>
                        <a:rPr lang="en-GB" baseline="0" smtClean="0"/>
                        <a:t>)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Read out data using an external trigger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>
                          <a:sym typeface="Wingdings"/>
                        </a:rPr>
                        <a:t></a:t>
                      </a:r>
                      <a:endParaRPr lang="en-GB"/>
                    </a:p>
                  </a:txBody>
                  <a:tcPr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Used TGA12104 to generate a trigger</a:t>
                      </a:r>
                      <a:r>
                        <a:rPr lang="en-GB" baseline="0" smtClean="0"/>
                        <a:t> signal with NIM levels</a:t>
                      </a:r>
                      <a:endParaRPr lang="en-GB"/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Read out data using an external trigger and an external</a:t>
                      </a:r>
                      <a:r>
                        <a:rPr lang="en-GB" baseline="0" smtClean="0"/>
                        <a:t> clock</a:t>
                      </a:r>
                      <a:endParaRPr lang="en-GB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Generate</a:t>
                      </a:r>
                      <a:r>
                        <a:rPr lang="en-GB" baseline="0" smtClean="0"/>
                        <a:t> a clock with NIM levels</a:t>
                      </a:r>
                      <a:endParaRPr lang="en-GB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Read</a:t>
                      </a:r>
                      <a:r>
                        <a:rPr lang="en-GB" baseline="0" smtClean="0"/>
                        <a:t> out data using an external trigger and a multiplied version of the external clock</a:t>
                      </a:r>
                      <a:endParaRPr lang="en-GB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Reverse engineer configuration</a:t>
                      </a:r>
                      <a:r>
                        <a:rPr lang="en-GB" baseline="0" smtClean="0"/>
                        <a:t> of the clock multiplier</a:t>
                      </a:r>
                      <a:r>
                        <a:rPr lang="en-GB" smtClean="0"/>
                        <a:t> from the provided C++ functions</a:t>
                      </a:r>
                      <a:r>
                        <a:rPr lang="en-GB" baseline="0" smtClean="0"/>
                        <a:t> and the documentation for the Si5325</a:t>
                      </a:r>
                      <a:endParaRPr lang="en-GB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7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2" t="7500" r="6979" b="11111"/>
          <a:stretch/>
        </p:blipFill>
        <p:spPr>
          <a:xfrm>
            <a:off x="611560" y="1498415"/>
            <a:ext cx="3673862" cy="28666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Specification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494985"/>
              </p:ext>
            </p:extLst>
          </p:nvPr>
        </p:nvGraphicFramePr>
        <p:xfrm>
          <a:off x="4788024" y="1484784"/>
          <a:ext cx="3744416" cy="2218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8910"/>
                <a:gridCol w="1195506"/>
              </a:tblGrid>
              <a:tr h="443723">
                <a:tc>
                  <a:txBody>
                    <a:bodyPr/>
                    <a:lstStyle/>
                    <a:p>
                      <a:r>
                        <a:rPr lang="en-GB" smtClean="0"/>
                        <a:t>Property</a:t>
                      </a:r>
                      <a:endParaRPr lang="en-GB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Value</a:t>
                      </a:r>
                      <a:endParaRPr lang="en-GB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443723">
                <a:tc>
                  <a:txBody>
                    <a:bodyPr/>
                    <a:lstStyle/>
                    <a:p>
                      <a:r>
                        <a:rPr lang="en-GB" smtClean="0"/>
                        <a:t>№ channels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16</a:t>
                      </a:r>
                      <a:endParaRPr lang="en-GB"/>
                    </a:p>
                  </a:txBody>
                  <a:tcPr anchor="ctr"/>
                </a:tc>
              </a:tr>
              <a:tr h="443723">
                <a:tc>
                  <a:txBody>
                    <a:bodyPr/>
                    <a:lstStyle/>
                    <a:p>
                      <a:r>
                        <a:rPr lang="en-GB" smtClean="0"/>
                        <a:t>Max</a:t>
                      </a:r>
                      <a:r>
                        <a:rPr lang="en-GB" baseline="0" smtClean="0"/>
                        <a:t> sample clock freq.</a:t>
                      </a:r>
                      <a:endParaRPr lang="en-GB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250 MHz</a:t>
                      </a:r>
                      <a:endParaRPr lang="en-GB"/>
                    </a:p>
                  </a:txBody>
                  <a:tcPr anchor="ctr"/>
                </a:tc>
              </a:tr>
              <a:tr h="443723">
                <a:tc>
                  <a:txBody>
                    <a:bodyPr/>
                    <a:lstStyle/>
                    <a:p>
                      <a:r>
                        <a:rPr lang="en-GB" smtClean="0"/>
                        <a:t>Resolution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14-bit</a:t>
                      </a:r>
                      <a:endParaRPr lang="en-GB"/>
                    </a:p>
                  </a:txBody>
                  <a:tcPr anchor="ctr"/>
                </a:tc>
              </a:tr>
              <a:tr h="443723">
                <a:tc>
                  <a:txBody>
                    <a:bodyPr/>
                    <a:lstStyle/>
                    <a:p>
                      <a:r>
                        <a:rPr lang="en-GB" smtClean="0"/>
                        <a:t>Max</a:t>
                      </a:r>
                      <a:r>
                        <a:rPr lang="en-GB" baseline="0" smtClean="0"/>
                        <a:t> record length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64</a:t>
                      </a:r>
                      <a:r>
                        <a:rPr lang="en-GB" baseline="0" smtClean="0"/>
                        <a:t> million</a:t>
                      </a:r>
                      <a:endParaRPr lang="en-GB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t="37083" b="34861"/>
          <a:stretch/>
        </p:blipFill>
        <p:spPr>
          <a:xfrm>
            <a:off x="611560" y="4447311"/>
            <a:ext cx="6696744" cy="14299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ounded Rectangle 10"/>
          <p:cNvSpPr/>
          <p:nvPr/>
        </p:nvSpPr>
        <p:spPr>
          <a:xfrm>
            <a:off x="1763688" y="5095383"/>
            <a:ext cx="1440160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4932040" y="5095383"/>
            <a:ext cx="1440160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1" idx="2"/>
            <a:endCxn id="18" idx="1"/>
          </p:cNvCxnSpPr>
          <p:nvPr/>
        </p:nvCxnSpPr>
        <p:spPr>
          <a:xfrm>
            <a:off x="2483768" y="5599439"/>
            <a:ext cx="4896544" cy="1651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3"/>
            <a:endCxn id="18" idx="1"/>
          </p:cNvCxnSpPr>
          <p:nvPr/>
        </p:nvCxnSpPr>
        <p:spPr>
          <a:xfrm>
            <a:off x="6372200" y="5347411"/>
            <a:ext cx="1008112" cy="41720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80312" y="5579948"/>
            <a:ext cx="14414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0000"/>
                </a:solidFill>
              </a:rPr>
              <a:t>ADC inputs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851920" y="5023375"/>
            <a:ext cx="360040" cy="504056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>
            <a:stCxn id="19" idx="0"/>
            <a:endCxn id="22" idx="1"/>
          </p:cNvCxnSpPr>
          <p:nvPr/>
        </p:nvCxnSpPr>
        <p:spPr>
          <a:xfrm flipV="1">
            <a:off x="4031940" y="4549770"/>
            <a:ext cx="3304118" cy="47360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36058" y="4365104"/>
            <a:ext cx="162843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B0F0"/>
                </a:solidFill>
              </a:rPr>
              <a:t>ethernet port</a:t>
            </a:r>
            <a:endParaRPr lang="en-GB" b="1">
              <a:solidFill>
                <a:srgbClr val="00B0F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239714" y="4807351"/>
            <a:ext cx="620318" cy="864096"/>
          </a:xfrm>
          <a:prstGeom prst="round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>
            <a:stCxn id="27" idx="3"/>
            <a:endCxn id="30" idx="1"/>
          </p:cNvCxnSpPr>
          <p:nvPr/>
        </p:nvCxnSpPr>
        <p:spPr>
          <a:xfrm flipV="1">
            <a:off x="4860032" y="4981818"/>
            <a:ext cx="2516068" cy="257581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376100" y="479715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00FF00"/>
                </a:solidFill>
              </a:rPr>
              <a:t>NIM in/out</a:t>
            </a:r>
            <a:endParaRPr lang="en-GB" b="1">
              <a:solidFill>
                <a:srgbClr val="00FF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1560" y="5949280"/>
            <a:ext cx="4464496" cy="369332"/>
          </a:xfrm>
          <a:prstGeom prst="rect">
            <a:avLst/>
          </a:prstGeom>
          <a:solidFill>
            <a:srgbClr val="FFFFCC"/>
          </a:solidFill>
          <a:ln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mtClean="0"/>
              <a:t>MAC address	</a:t>
            </a:r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00-00-56-31-60-76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2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Documentation and software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sis3316</a:t>
            </a:r>
            <a:endParaRPr lang="en-GB" smtClean="0"/>
          </a:p>
          <a:p>
            <a:pPr lvl="1"/>
            <a:r>
              <a:rPr lang="en-GB" smtClean="0"/>
              <a:t>datasheets	(ADC, clock, DAC)</a:t>
            </a:r>
          </a:p>
          <a:p>
            <a:pPr lvl="1"/>
            <a:r>
              <a:rPr lang="en-GB"/>
              <a:t>d</a:t>
            </a:r>
            <a:r>
              <a:rPr lang="en-GB" smtClean="0"/>
              <a:t>oc		(manual)</a:t>
            </a:r>
          </a:p>
          <a:p>
            <a:pPr lvl="1"/>
            <a:r>
              <a:rPr lang="en-GB"/>
              <a:t>s</a:t>
            </a:r>
            <a:r>
              <a:rPr lang="en-GB" smtClean="0"/>
              <a:t>oftware</a:t>
            </a:r>
          </a:p>
          <a:p>
            <a:pPr lvl="2"/>
            <a:r>
              <a:rPr lang="en-GB" smtClean="0"/>
              <a:t>ROOT installer</a:t>
            </a:r>
          </a:p>
          <a:p>
            <a:pPr lvl="2"/>
            <a:r>
              <a:rPr lang="en-GB" smtClean="0"/>
              <a:t>example LabVIEW VIs</a:t>
            </a:r>
          </a:p>
          <a:p>
            <a:pPr lvl="2"/>
            <a:r>
              <a:rPr lang="en-GB" smtClean="0"/>
              <a:t>C++ applications</a:t>
            </a:r>
            <a:endParaRPr lang="en-GB" smtClean="0"/>
          </a:p>
          <a:p>
            <a:pPr lvl="1"/>
            <a:r>
              <a:rPr lang="en-GB" smtClean="0"/>
              <a:t>xilinx		(.bit and .mcs files)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State of the included software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LabVIEW example VIs</a:t>
            </a:r>
          </a:p>
          <a:p>
            <a:pPr lvl="1"/>
            <a:r>
              <a:rPr lang="en-GB"/>
              <a:t>c</a:t>
            </a:r>
            <a:r>
              <a:rPr lang="en-GB" smtClean="0"/>
              <a:t>omplained about missing </a:t>
            </a:r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msvcr100d.dll</a:t>
            </a:r>
          </a:p>
          <a:p>
            <a:pPr lvl="1"/>
            <a:r>
              <a:rPr lang="en-GB" smtClean="0"/>
              <a:t>after downloading this file from the internet (!) the VIs could be opened and run as expected</a:t>
            </a:r>
          </a:p>
          <a:p>
            <a:r>
              <a:rPr lang="en-GB" smtClean="0"/>
              <a:t>C++ applications</a:t>
            </a:r>
          </a:p>
          <a:p>
            <a:pPr lvl="1"/>
            <a:r>
              <a:rPr lang="en-GB"/>
              <a:t>a</a:t>
            </a:r>
            <a:r>
              <a:rPr lang="en-GB" smtClean="0"/>
              <a:t> few diagnostics work</a:t>
            </a:r>
          </a:p>
          <a:p>
            <a:pPr lvl="1"/>
            <a:r>
              <a:rPr lang="en-GB" smtClean="0"/>
              <a:t>most are missing various required libraries</a:t>
            </a:r>
            <a:endParaRPr lang="en-GB"/>
          </a:p>
          <a:p>
            <a:r>
              <a:rPr lang="en-GB" smtClean="0"/>
              <a:t>ROOT GUI</a:t>
            </a:r>
          </a:p>
          <a:p>
            <a:pPr lvl="1"/>
            <a:r>
              <a:rPr lang="en-GB"/>
              <a:t>n</a:t>
            </a:r>
            <a:r>
              <a:rPr lang="en-GB" smtClean="0"/>
              <a:t>ow runs but appears to require VME version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4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Commissioning plan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Establish communication</a:t>
            </a:r>
          </a:p>
          <a:p>
            <a:r>
              <a:rPr lang="en-GB" smtClean="0"/>
              <a:t>Read out data with default settings</a:t>
            </a:r>
          </a:p>
          <a:p>
            <a:r>
              <a:rPr lang="en-GB" smtClean="0"/>
              <a:t>Read out data using external trigger</a:t>
            </a:r>
          </a:p>
          <a:p>
            <a:r>
              <a:rPr lang="en-GB" smtClean="0"/>
              <a:t>Read out data using external clock</a:t>
            </a:r>
          </a:p>
          <a:p>
            <a:r>
              <a:rPr lang="en-GB" smtClean="0"/>
              <a:t>Read out data using external clock to drive the internal clock multiplier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90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Establish communication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GB" smtClean="0"/>
              <a:t>Must assign an IP address</a:t>
            </a:r>
          </a:p>
          <a:p>
            <a:pPr lvl="1"/>
            <a:r>
              <a:rPr lang="en-GB" smtClean="0"/>
              <a:t>ATF: use their </a:t>
            </a:r>
            <a:r>
              <a:rPr lang="en-GB"/>
              <a:t>DHCP </a:t>
            </a:r>
            <a:r>
              <a:rPr lang="en-GB" smtClean="0"/>
              <a:t>server</a:t>
            </a:r>
            <a:endParaRPr lang="en-GB"/>
          </a:p>
          <a:p>
            <a:pPr lvl="1"/>
            <a:r>
              <a:rPr lang="en-GB" smtClean="0"/>
              <a:t>Oxford: connect via cable to wired interface of OXFONTDAQLAP01 and manually </a:t>
            </a:r>
            <a:r>
              <a:rPr lang="en-GB"/>
              <a:t>add </a:t>
            </a:r>
            <a:r>
              <a:rPr lang="en-GB" smtClean="0"/>
              <a:t>the digitizer to </a:t>
            </a:r>
            <a:r>
              <a:rPr lang="en-GB"/>
              <a:t>the ARP table</a:t>
            </a:r>
            <a:br>
              <a:rPr lang="en-GB"/>
            </a:br>
            <a:r>
              <a:rPr lang="en-GB" sz="2000"/>
              <a:t>Enter in Windows Command Prompt:</a:t>
            </a:r>
            <a:r>
              <a:rPr lang="en-GB"/>
              <a:t/>
            </a:r>
            <a:br>
              <a:rPr lang="en-GB"/>
            </a:br>
            <a:r>
              <a:rPr lang="en-GB" sz="2000">
                <a:latin typeface="Courier New" panose="02070309020205020404" pitchFamily="49" charset="0"/>
                <a:cs typeface="Courier New" panose="02070309020205020404" pitchFamily="49" charset="0"/>
              </a:rPr>
              <a:t>arp –s &lt;inet_addr&gt; &lt;eth_addr&gt; &lt;if_addr&gt;</a:t>
            </a:r>
            <a:br>
              <a:rPr lang="en-GB" sz="200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inet_addr </a:t>
            </a:r>
            <a:r>
              <a:rPr lang="en-GB" sz="1600">
                <a:cs typeface="Courier New" panose="02070309020205020404" pitchFamily="49" charset="0"/>
              </a:rPr>
              <a:t>= desired IP address for SIS3316 (</a:t>
            </a:r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212.60.16.200</a:t>
            </a:r>
            <a:r>
              <a:rPr lang="en-GB" sz="1600">
                <a:cs typeface="Courier New" panose="02070309020205020404" pitchFamily="49" charset="0"/>
              </a:rPr>
              <a:t>)</a:t>
            </a:r>
            <a:br>
              <a:rPr lang="en-GB" sz="1600">
                <a:cs typeface="Courier New" panose="02070309020205020404" pitchFamily="49" charset="0"/>
              </a:rPr>
            </a:br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eth_addr	 </a:t>
            </a:r>
            <a:r>
              <a:rPr lang="en-GB" sz="1600">
                <a:cs typeface="Courier New" panose="02070309020205020404" pitchFamily="49" charset="0"/>
              </a:rPr>
              <a:t>= MAC address </a:t>
            </a:r>
            <a:r>
              <a:rPr lang="en-GB" sz="1600">
                <a:cs typeface="Courier New" panose="02070309020205020404" pitchFamily="49" charset="0"/>
              </a:rPr>
              <a:t>of </a:t>
            </a:r>
            <a:r>
              <a:rPr lang="en-GB" sz="1600" smtClean="0">
                <a:cs typeface="Courier New" panose="02070309020205020404" pitchFamily="49" charset="0"/>
              </a:rPr>
              <a:t>SIS3316 </a:t>
            </a:r>
            <a:r>
              <a:rPr lang="en-GB" sz="1600">
                <a:cs typeface="Courier New" panose="02070309020205020404" pitchFamily="49" charset="0"/>
              </a:rPr>
              <a:t>(</a:t>
            </a:r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00-00-56-31-60-76</a:t>
            </a:r>
            <a:r>
              <a:rPr lang="en-GB" sz="1600">
                <a:cs typeface="Courier New" panose="02070309020205020404" pitchFamily="49" charset="0"/>
              </a:rPr>
              <a:t>)</a:t>
            </a:r>
            <a:br>
              <a:rPr lang="en-GB" sz="1600">
                <a:cs typeface="Courier New" panose="02070309020205020404" pitchFamily="49" charset="0"/>
              </a:rPr>
            </a:br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if_addr	 </a:t>
            </a:r>
            <a:r>
              <a:rPr lang="en-GB" sz="1600">
                <a:cs typeface="Courier New" panose="02070309020205020404" pitchFamily="49" charset="0"/>
              </a:rPr>
              <a:t>= IP address of wired </a:t>
            </a:r>
            <a:r>
              <a:rPr lang="en-GB" sz="1600">
                <a:cs typeface="Courier New" panose="02070309020205020404" pitchFamily="49" charset="0"/>
              </a:rPr>
              <a:t>network </a:t>
            </a:r>
            <a:r>
              <a:rPr lang="en-GB" sz="1600" smtClean="0">
                <a:cs typeface="Courier New" panose="02070309020205020404" pitchFamily="49" charset="0"/>
              </a:rPr>
              <a:t>connection</a:t>
            </a:r>
          </a:p>
          <a:p>
            <a:r>
              <a:rPr lang="en-GB" smtClean="0">
                <a:cs typeface="Courier New" panose="02070309020205020404" pitchFamily="49" charset="0"/>
              </a:rPr>
              <a:t>Communication verified using </a:t>
            </a:r>
            <a:r>
              <a:rPr lang="en-GB" sz="2000" smtClean="0">
                <a:latin typeface="Courier New" panose="02070309020205020404" pitchFamily="49" charset="0"/>
                <a:cs typeface="Courier New" panose="02070309020205020404" pitchFamily="49" charset="0"/>
              </a:rPr>
              <a:t>firsttest_userledtoggle.vi</a:t>
            </a:r>
            <a:br>
              <a:rPr lang="en-GB" sz="200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sz="2000" smtClean="0"/>
          </a:p>
        </p:txBody>
      </p:sp>
    </p:spTree>
    <p:extLst>
      <p:ext uri="{BB962C8B-B14F-4D97-AF65-F5344CB8AC3E}">
        <p14:creationId xmlns:p14="http://schemas.microsoft.com/office/powerpoint/2010/main" val="197340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Read out data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Trivial using provided </a:t>
            </a:r>
            <a:r>
              <a:rPr lang="en-GB" smtClean="0">
                <a:latin typeface="Courier New" panose="02070309020205020404" pitchFamily="49" charset="0"/>
                <a:cs typeface="Courier New" panose="02070309020205020404" pitchFamily="49" charset="0"/>
              </a:rPr>
              <a:t>sample_test.vi</a:t>
            </a:r>
            <a:endParaRPr lang="en-GB">
              <a:cs typeface="Courier New" panose="02070309020205020404" pitchFamily="49" charset="0"/>
            </a:endParaRPr>
          </a:p>
          <a:p>
            <a:pPr lvl="1"/>
            <a:r>
              <a:rPr lang="en-GB">
                <a:cs typeface="Courier New" panose="02070309020205020404" pitchFamily="49" charset="0"/>
              </a:rPr>
              <a:t>h</a:t>
            </a:r>
            <a:r>
              <a:rPr lang="en-GB" smtClean="0">
                <a:cs typeface="Courier New" panose="02070309020205020404" pitchFamily="49" charset="0"/>
              </a:rPr>
              <a:t>ad to modify to use internal trigger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t="13315" r="42187" b="7757"/>
          <a:stretch/>
        </p:blipFill>
        <p:spPr>
          <a:xfrm>
            <a:off x="2824708" y="2924944"/>
            <a:ext cx="3403476" cy="318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45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Read out data (external trigger)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NIM levels required</a:t>
            </a:r>
          </a:p>
          <a:p>
            <a:r>
              <a:rPr lang="en-GB" smtClean="0"/>
              <a:t>TGA12104 borrowed from Colin</a:t>
            </a:r>
          </a:p>
          <a:p>
            <a:r>
              <a:rPr lang="en-GB" smtClean="0">
                <a:latin typeface="+mj-lt"/>
                <a:cs typeface="Courier New" panose="02070309020205020404" pitchFamily="49" charset="0"/>
              </a:rPr>
              <a:t>Triggers as expected in </a:t>
            </a:r>
            <a:r>
              <a:rPr lang="en-GB" sz="2800" smtClean="0">
                <a:latin typeface="Courier New" panose="02070309020205020404" pitchFamily="49" charset="0"/>
                <a:cs typeface="Courier New" panose="02070309020205020404" pitchFamily="49" charset="0"/>
              </a:rPr>
              <a:t>sample_test.vi</a:t>
            </a:r>
            <a:endParaRPr lang="en-GB" sz="2800">
              <a:cs typeface="Courier New" panose="02070309020205020404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860032" y="1466200"/>
            <a:ext cx="3672408" cy="810672"/>
            <a:chOff x="4860032" y="1556792"/>
            <a:chExt cx="3672408" cy="81067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860032" y="1772816"/>
              <a:ext cx="10801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940152" y="1772816"/>
              <a:ext cx="0" cy="441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940152" y="2214156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300192" y="1772816"/>
              <a:ext cx="0" cy="441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300192" y="1772816"/>
              <a:ext cx="12241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680925" y="1998132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–0.8 V</a:t>
              </a:r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68344" y="15567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0 V</a:t>
              </a:r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6300192" y="2214156"/>
              <a:ext cx="12241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585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Lab setup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DB26D-5D8D-4AB5-A9A3-6FD6EA80F26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t="37083" b="34861"/>
          <a:stretch/>
        </p:blipFill>
        <p:spPr>
          <a:xfrm>
            <a:off x="3419872" y="3114303"/>
            <a:ext cx="3348370" cy="7149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laptop"/>
          <p:cNvSpPr>
            <a:spLocks noEditPoints="1" noChangeArrowheads="1"/>
          </p:cNvSpPr>
          <p:nvPr/>
        </p:nvSpPr>
        <p:spPr bwMode="auto">
          <a:xfrm>
            <a:off x="3256912" y="4293096"/>
            <a:ext cx="2467216" cy="18002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5138539" y="3559683"/>
            <a:ext cx="0" cy="733413"/>
          </a:xfrm>
          <a:prstGeom prst="line">
            <a:avLst/>
          </a:prstGeom>
          <a:ln w="38100" cmpd="sng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t="19583" b="27500"/>
          <a:stretch/>
        </p:blipFill>
        <p:spPr>
          <a:xfrm>
            <a:off x="3563888" y="1412776"/>
            <a:ext cx="3045882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8" name="Straight Connector 17"/>
          <p:cNvCxnSpPr/>
          <p:nvPr/>
        </p:nvCxnSpPr>
        <p:spPr>
          <a:xfrm flipV="1">
            <a:off x="5392663" y="2276872"/>
            <a:ext cx="216024" cy="1194922"/>
          </a:xfrm>
          <a:prstGeom prst="line">
            <a:avLst/>
          </a:prstGeom>
          <a:ln w="381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5821554" y="2276872"/>
            <a:ext cx="406630" cy="1282811"/>
          </a:xfrm>
          <a:prstGeom prst="line">
            <a:avLst/>
          </a:prstGeom>
          <a:ln w="381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87176" y="3755132"/>
            <a:ext cx="1074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c</a:t>
            </a:r>
            <a:r>
              <a:rPr lang="en-GB" sz="1600" smtClean="0">
                <a:solidFill>
                  <a:srgbClr val="FF0000"/>
                </a:solidFill>
              </a:rPr>
              <a:t>rossover</a:t>
            </a:r>
            <a:br>
              <a:rPr lang="en-GB" sz="1600" smtClean="0">
                <a:solidFill>
                  <a:srgbClr val="FF0000"/>
                </a:solidFill>
              </a:rPr>
            </a:br>
            <a:r>
              <a:rPr lang="en-GB" sz="1600" smtClean="0">
                <a:solidFill>
                  <a:srgbClr val="FF0000"/>
                </a:solidFill>
              </a:rPr>
              <a:t>cable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84168" y="2708920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solidFill>
                  <a:srgbClr val="00B050"/>
                </a:solidFill>
              </a:rPr>
              <a:t>10 MHz sine wave</a:t>
            </a:r>
            <a:endParaRPr lang="en-GB" sz="160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9632" y="1569566"/>
            <a:ext cx="2287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mtClean="0"/>
              <a:t>TGA12104 100 MHz</a:t>
            </a:r>
          </a:p>
          <a:p>
            <a:pPr algn="r"/>
            <a:r>
              <a:rPr lang="en-GB" smtClean="0"/>
              <a:t>Arbitrary Waveform</a:t>
            </a:r>
          </a:p>
          <a:p>
            <a:pPr algn="r"/>
            <a:r>
              <a:rPr lang="en-GB" smtClean="0"/>
              <a:t>Generator</a:t>
            </a:r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307134" y="2708920"/>
            <a:ext cx="1200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solidFill>
                  <a:srgbClr val="00B0F0"/>
                </a:solidFill>
              </a:rPr>
              <a:t>NIM trigger</a:t>
            </a:r>
            <a:endParaRPr lang="en-GB" sz="1600">
              <a:solidFill>
                <a:srgbClr val="00B0F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39752" y="327569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mtClean="0"/>
              <a:t>SIS3316</a:t>
            </a:r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296794" y="4725144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mtClean="0"/>
              <a:t>OXFONTDAQLAP01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400</Words>
  <Application>Microsoft Office PowerPoint</Application>
  <PresentationFormat>On-screen Show (4:3)</PresentationFormat>
  <Paragraphs>115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Commissioning the SIS3316 Digitizer</vt:lpstr>
      <vt:lpstr>Specification</vt:lpstr>
      <vt:lpstr>Documentation and software</vt:lpstr>
      <vt:lpstr>State of the included software</vt:lpstr>
      <vt:lpstr>Commissioning plan</vt:lpstr>
      <vt:lpstr>Establish communication</vt:lpstr>
      <vt:lpstr>Read out data</vt:lpstr>
      <vt:lpstr>Read out data (external trigger)</vt:lpstr>
      <vt:lpstr>Lab setup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66</cp:revision>
  <dcterms:created xsi:type="dcterms:W3CDTF">2009-05-21T13:39:04Z</dcterms:created>
  <dcterms:modified xsi:type="dcterms:W3CDTF">2014-04-24T08:01:24Z</dcterms:modified>
</cp:coreProperties>
</file>