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56" r:id="rId1"/>
  </p:sldMasterIdLst>
  <p:notesMasterIdLst>
    <p:notesMasterId r:id="rId23"/>
  </p:notesMasterIdLst>
  <p:sldIdLst>
    <p:sldId id="256" r:id="rId2"/>
    <p:sldId id="261" r:id="rId3"/>
    <p:sldId id="257" r:id="rId4"/>
    <p:sldId id="264" r:id="rId5"/>
    <p:sldId id="268" r:id="rId6"/>
    <p:sldId id="275" r:id="rId7"/>
    <p:sldId id="279" r:id="rId8"/>
    <p:sldId id="274" r:id="rId9"/>
    <p:sldId id="285" r:id="rId10"/>
    <p:sldId id="283" r:id="rId11"/>
    <p:sldId id="284" r:id="rId12"/>
    <p:sldId id="258" r:id="rId13"/>
    <p:sldId id="289" r:id="rId14"/>
    <p:sldId id="286" r:id="rId15"/>
    <p:sldId id="288" r:id="rId16"/>
    <p:sldId id="260" r:id="rId17"/>
    <p:sldId id="271" r:id="rId18"/>
    <p:sldId id="287" r:id="rId19"/>
    <p:sldId id="281" r:id="rId20"/>
    <p:sldId id="280" r:id="rId21"/>
    <p:sldId id="26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90" autoAdjust="0"/>
  </p:normalViewPr>
  <p:slideViewPr>
    <p:cSldViewPr>
      <p:cViewPr varScale="1">
        <p:scale>
          <a:sx n="108" d="100"/>
          <a:sy n="108" d="100"/>
        </p:scale>
        <p:origin x="-106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9" d="100"/>
          <a:sy n="89" d="100"/>
        </p:scale>
        <p:origin x="-312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B01CD-8EA4-483B-8498-D1BC344DF815}" type="datetimeFigureOut">
              <a:rPr lang="en-GB" smtClean="0"/>
              <a:t>02/05/2014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6CA47-C88C-4588-8575-143F45D066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944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36CA47-C88C-4588-8575-143F45D0664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8949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122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5307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127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4624"/>
            <a:ext cx="6923112" cy="1143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6923112" cy="49685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126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089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357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187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433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705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807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325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100000">
              <a:schemeClr val="tx1">
                <a:lumMod val="50000"/>
                <a:lumOff val="50000"/>
              </a:schemeClr>
            </a:gs>
            <a:gs pos="100000">
              <a:schemeClr val="bg2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accent6"/>
                </a:solidFill>
              </a:defRPr>
            </a:lvl1pPr>
          </a:lstStyle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accent6"/>
                </a:solidFill>
              </a:defRPr>
            </a:lvl1pPr>
          </a:lstStyle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accent6"/>
                </a:solidFill>
              </a:defRPr>
            </a:lvl1pPr>
          </a:lstStyle>
          <a:p>
            <a:fld id="{5305EBC8-A35B-4C0B-9C1A-FB930FEDEDA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019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Toohig Finalist Presentation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sz="4000" smtClean="0">
                <a:solidFill>
                  <a:schemeClr val="accent6"/>
                </a:solidFill>
              </a:rPr>
              <a:t>Douglas Bett</a:t>
            </a:r>
          </a:p>
          <a:p>
            <a:pPr algn="l"/>
            <a:r>
              <a:rPr lang="en-GB" sz="2800" smtClean="0">
                <a:solidFill>
                  <a:schemeClr val="accent6"/>
                </a:solidFill>
                <a:latin typeface="MS Gothic" panose="020B0609070205080204" pitchFamily="49" charset="-128"/>
                <a:ea typeface="MS Gothic" panose="020B0609070205080204" pitchFamily="49" charset="-128"/>
              </a:rPr>
              <a:t>UNIVERSITY OF OXFOR</a:t>
            </a:r>
            <a:r>
              <a:rPr lang="en-GB" sz="2800" smtClean="0">
                <a:solidFill>
                  <a:schemeClr val="accent6">
                    <a:lumMod val="75000"/>
                  </a:schemeClr>
                </a:solidFill>
                <a:latin typeface="MS Gothic" panose="020B0609070205080204" pitchFamily="49" charset="-128"/>
                <a:ea typeface="MS Gothic" panose="020B0609070205080204" pitchFamily="49" charset="-128"/>
              </a:rPr>
              <a:t>D</a:t>
            </a:r>
            <a:endParaRPr lang="en-GB" sz="2800">
              <a:solidFill>
                <a:schemeClr val="accent6">
                  <a:lumMod val="75000"/>
                </a:schemeClr>
              </a:solidFill>
              <a:latin typeface="MS Gothic" panose="020B0609070205080204" pitchFamily="49" charset="-128"/>
              <a:ea typeface="MS Gothic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024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BPM system performance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10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7" r="6863"/>
          <a:stretch/>
        </p:blipFill>
        <p:spPr>
          <a:xfrm>
            <a:off x="323528" y="1196752"/>
            <a:ext cx="3901012" cy="21602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832" y="3765949"/>
            <a:ext cx="4348464" cy="232734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4224540" y="1196752"/>
            <a:ext cx="1605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bg1"/>
                </a:solidFill>
              </a:rPr>
              <a:t>Dynamic range</a:t>
            </a:r>
            <a:br>
              <a:rPr lang="en-GB" b="1" smtClean="0">
                <a:solidFill>
                  <a:schemeClr val="bg1"/>
                </a:solidFill>
              </a:rPr>
            </a:br>
            <a:r>
              <a:rPr lang="en-GB" smtClean="0">
                <a:solidFill>
                  <a:schemeClr val="bg1"/>
                </a:solidFill>
              </a:rPr>
              <a:t>± 400 µm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72042" y="5446965"/>
            <a:ext cx="12039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bg1"/>
                </a:solidFill>
              </a:rPr>
              <a:t>Resolution</a:t>
            </a:r>
          </a:p>
          <a:p>
            <a:r>
              <a:rPr lang="en-GB" smtClean="0">
                <a:solidFill>
                  <a:schemeClr val="bg1"/>
                </a:solidFill>
              </a:rPr>
              <a:t>~ 300 nm</a:t>
            </a:r>
            <a:endParaRPr lang="en-GB">
              <a:solidFill>
                <a:schemeClr val="bg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7380312" y="0"/>
            <a:ext cx="1763688" cy="6237312"/>
            <a:chOff x="7380312" y="0"/>
            <a:chExt cx="1763688" cy="6237312"/>
          </a:xfrm>
        </p:grpSpPr>
        <p:sp>
          <p:nvSpPr>
            <p:cNvPr id="15" name="Rectangle 14"/>
            <p:cNvSpPr/>
            <p:nvPr/>
          </p:nvSpPr>
          <p:spPr>
            <a:xfrm>
              <a:off x="7380312" y="0"/>
              <a:ext cx="1763688" cy="62373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600">
                  <a:solidFill>
                    <a:schemeClr val="bg1"/>
                  </a:solidFill>
                </a:rPr>
                <a:t>Toohig Finalist</a:t>
              </a:r>
              <a:br>
                <a:rPr lang="en-GB" sz="1600">
                  <a:solidFill>
                    <a:schemeClr val="bg1"/>
                  </a:solidFill>
                </a:rPr>
              </a:br>
              <a:r>
                <a:rPr lang="en-GB" sz="1600" smtClean="0">
                  <a:solidFill>
                    <a:schemeClr val="bg1"/>
                  </a:solidFill>
                </a:rPr>
                <a:t>Presentation</a:t>
              </a:r>
            </a:p>
            <a:p>
              <a:r>
                <a:rPr lang="en-GB" sz="1600" smtClean="0">
                  <a:solidFill>
                    <a:schemeClr val="accent6"/>
                  </a:solidFill>
                </a:rPr>
                <a:t>Douglas Bett</a:t>
              </a:r>
            </a:p>
            <a:p>
              <a:r>
                <a:rPr lang="en-GB" sz="1200" smtClean="0">
                  <a:solidFill>
                    <a:schemeClr val="accent6"/>
                  </a:solidFill>
                </a:rPr>
                <a:t>UNIVERSITY OF OXFORD</a:t>
              </a:r>
            </a:p>
            <a:p>
              <a:endParaRPr lang="en-GB" sz="1600">
                <a:solidFill>
                  <a:srgbClr val="FFC000"/>
                </a:solidFill>
              </a:endParaRPr>
            </a:p>
            <a:p>
              <a:r>
                <a:rPr lang="en-GB" sz="1600" smtClean="0">
                  <a:solidFill>
                    <a:schemeClr val="bg1"/>
                  </a:solidFill>
                </a:rPr>
                <a:t>Contents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BACKGROUND</a:t>
              </a:r>
              <a:br>
                <a:rPr lang="en-GB" sz="1600" smtClean="0"/>
              </a:br>
              <a:r>
                <a:rPr lang="en-GB" sz="1400" smtClean="0"/>
                <a:t>- FONT concept</a:t>
              </a:r>
              <a:br>
                <a:rPr lang="en-GB" sz="1400" smtClean="0"/>
              </a:br>
              <a:r>
                <a:rPr lang="en-GB" sz="1400" smtClean="0"/>
                <a:t>- FONT5 schematic</a:t>
              </a:r>
              <a:br>
                <a:rPr lang="en-GB" sz="1400" smtClean="0"/>
              </a:br>
              <a:r>
                <a:rPr lang="en-GB" sz="1400" smtClean="0"/>
                <a:t>- FONT5 @ ATF2</a:t>
              </a:r>
            </a:p>
            <a:p>
              <a:r>
                <a:rPr lang="en-GB" sz="1400" smtClean="0"/>
                <a:t>- Upstream feedback</a:t>
              </a:r>
            </a:p>
            <a:p>
              <a:r>
                <a:rPr lang="en-GB" sz="1400" smtClean="0"/>
                <a:t>- BPM electronics</a:t>
              </a:r>
              <a:br>
                <a:rPr lang="en-GB" sz="1400" smtClean="0"/>
              </a:br>
              <a:r>
                <a:rPr lang="en-GB" sz="1400" smtClean="0"/>
                <a:t>- FONT5 firmware</a:t>
              </a:r>
              <a:br>
                <a:rPr lang="en-GB" sz="1400" smtClean="0"/>
              </a:br>
              <a:r>
                <a:rPr lang="en-GB" sz="1400" smtClean="0"/>
                <a:t>- </a:t>
              </a:r>
              <a:r>
                <a:rPr lang="en-GB" sz="1400" smtClean="0">
                  <a:solidFill>
                    <a:schemeClr val="accent6"/>
                  </a:solidFill>
                </a:rPr>
                <a:t>BPM performance</a:t>
              </a:r>
              <a:r>
                <a:rPr lang="en-GB" sz="1400" smtClean="0"/>
                <a:t/>
              </a:r>
              <a:br>
                <a:rPr lang="en-GB" sz="1400" smtClean="0"/>
              </a:br>
              <a:r>
                <a:rPr lang="en-GB" sz="1400" smtClean="0"/>
                <a:t>- Feedback results</a:t>
              </a:r>
            </a:p>
            <a:p>
              <a:endParaRPr lang="en-GB" sz="1600" smtClean="0"/>
            </a:p>
            <a:p>
              <a:r>
                <a:rPr lang="en-GB" sz="1400" smtClean="0"/>
                <a:t>ACCOMPLISHMENTS</a:t>
              </a:r>
              <a:br>
                <a:rPr lang="en-GB" sz="1400" smtClean="0"/>
              </a:br>
              <a:r>
                <a:rPr lang="en-GB" sz="1400" smtClean="0"/>
                <a:t>- LO phase</a:t>
              </a:r>
              <a:br>
                <a:rPr lang="en-GB" sz="1400" smtClean="0"/>
              </a:br>
              <a:r>
                <a:rPr lang="en-GB" sz="1400" smtClean="0"/>
                <a:t>- Long train firmware</a:t>
              </a:r>
              <a:br>
                <a:rPr lang="en-GB" sz="1400" smtClean="0"/>
              </a:br>
              <a:r>
                <a:rPr lang="en-GB" sz="1400" smtClean="0"/>
                <a:t>- FONT DAQ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WITHIN LARP</a:t>
              </a:r>
            </a:p>
            <a:p>
              <a:endParaRPr lang="en-GB" sz="1600"/>
            </a:p>
            <a:p>
              <a:r>
                <a:rPr lang="en-GB" sz="1600" smtClean="0"/>
                <a:t>Final</a:t>
              </a:r>
              <a:endParaRPr lang="en-GB" sz="1600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7380312" y="1052736"/>
              <a:ext cx="17636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1867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Feedback results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11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7" t="4840" r="2424"/>
          <a:stretch/>
        </p:blipFill>
        <p:spPr>
          <a:xfrm>
            <a:off x="323528" y="3861048"/>
            <a:ext cx="3106224" cy="2376264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1" name="Group 10"/>
          <p:cNvGrpSpPr/>
          <p:nvPr/>
        </p:nvGrpSpPr>
        <p:grpSpPr>
          <a:xfrm>
            <a:off x="7380312" y="0"/>
            <a:ext cx="1763688" cy="6237312"/>
            <a:chOff x="7380312" y="0"/>
            <a:chExt cx="1763688" cy="6237312"/>
          </a:xfrm>
        </p:grpSpPr>
        <p:sp>
          <p:nvSpPr>
            <p:cNvPr id="12" name="Rectangle 11"/>
            <p:cNvSpPr/>
            <p:nvPr/>
          </p:nvSpPr>
          <p:spPr>
            <a:xfrm>
              <a:off x="7380312" y="0"/>
              <a:ext cx="1763688" cy="62373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600">
                  <a:solidFill>
                    <a:schemeClr val="bg1"/>
                  </a:solidFill>
                </a:rPr>
                <a:t>Toohig Finalist</a:t>
              </a:r>
              <a:br>
                <a:rPr lang="en-GB" sz="1600">
                  <a:solidFill>
                    <a:schemeClr val="bg1"/>
                  </a:solidFill>
                </a:rPr>
              </a:br>
              <a:r>
                <a:rPr lang="en-GB" sz="1600" smtClean="0">
                  <a:solidFill>
                    <a:schemeClr val="bg1"/>
                  </a:solidFill>
                </a:rPr>
                <a:t>Presentation</a:t>
              </a:r>
            </a:p>
            <a:p>
              <a:r>
                <a:rPr lang="en-GB" sz="1600" smtClean="0">
                  <a:solidFill>
                    <a:schemeClr val="accent6"/>
                  </a:solidFill>
                </a:rPr>
                <a:t>Douglas Bett</a:t>
              </a:r>
            </a:p>
            <a:p>
              <a:r>
                <a:rPr lang="en-GB" sz="1200" smtClean="0">
                  <a:solidFill>
                    <a:schemeClr val="accent6"/>
                  </a:solidFill>
                </a:rPr>
                <a:t>UNIVERSITY OF OXFORD</a:t>
              </a:r>
            </a:p>
            <a:p>
              <a:endParaRPr lang="en-GB" sz="1600">
                <a:solidFill>
                  <a:srgbClr val="FFC000"/>
                </a:solidFill>
              </a:endParaRPr>
            </a:p>
            <a:p>
              <a:r>
                <a:rPr lang="en-GB" sz="1600" smtClean="0">
                  <a:solidFill>
                    <a:schemeClr val="bg1"/>
                  </a:solidFill>
                </a:rPr>
                <a:t>Contents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BACKGROUND</a:t>
              </a:r>
              <a:br>
                <a:rPr lang="en-GB" sz="1600" smtClean="0"/>
              </a:br>
              <a:r>
                <a:rPr lang="en-GB" sz="1400" smtClean="0"/>
                <a:t>- FONT concept</a:t>
              </a:r>
              <a:br>
                <a:rPr lang="en-GB" sz="1400" smtClean="0"/>
              </a:br>
              <a:r>
                <a:rPr lang="en-GB" sz="1400" smtClean="0"/>
                <a:t>- FONT5 schematic</a:t>
              </a:r>
              <a:br>
                <a:rPr lang="en-GB" sz="1400" smtClean="0"/>
              </a:br>
              <a:r>
                <a:rPr lang="en-GB" sz="1400" smtClean="0"/>
                <a:t>- FONT5 @ ATF2</a:t>
              </a:r>
            </a:p>
            <a:p>
              <a:r>
                <a:rPr lang="en-GB" sz="1400" smtClean="0"/>
                <a:t>- Upstream feedback</a:t>
              </a:r>
            </a:p>
            <a:p>
              <a:r>
                <a:rPr lang="en-GB" sz="1400" smtClean="0"/>
                <a:t>- BPM electronics</a:t>
              </a:r>
              <a:br>
                <a:rPr lang="en-GB" sz="1400" smtClean="0"/>
              </a:br>
              <a:r>
                <a:rPr lang="en-GB" sz="1400" smtClean="0"/>
                <a:t>- FONT5 firmware</a:t>
              </a:r>
              <a:br>
                <a:rPr lang="en-GB" sz="1400" smtClean="0"/>
              </a:br>
              <a:r>
                <a:rPr lang="en-GB" sz="1400" smtClean="0"/>
                <a:t>- BPM performance</a:t>
              </a:r>
              <a:br>
                <a:rPr lang="en-GB" sz="1400" smtClean="0"/>
              </a:br>
              <a:r>
                <a:rPr lang="en-GB" sz="1400" smtClean="0"/>
                <a:t>- </a:t>
              </a:r>
              <a:r>
                <a:rPr lang="en-GB" sz="1400" smtClean="0">
                  <a:solidFill>
                    <a:schemeClr val="accent6"/>
                  </a:solidFill>
                </a:rPr>
                <a:t>Feedback results</a:t>
              </a:r>
            </a:p>
            <a:p>
              <a:endParaRPr lang="en-GB" sz="1600" smtClean="0"/>
            </a:p>
            <a:p>
              <a:r>
                <a:rPr lang="en-GB" sz="1400" smtClean="0"/>
                <a:t>ACCOMPLISHMENTS</a:t>
              </a:r>
              <a:br>
                <a:rPr lang="en-GB" sz="1400" smtClean="0"/>
              </a:br>
              <a:r>
                <a:rPr lang="en-GB" sz="1400" smtClean="0"/>
                <a:t>- LO phase</a:t>
              </a:r>
              <a:br>
                <a:rPr lang="en-GB" sz="1400" smtClean="0"/>
              </a:br>
              <a:r>
                <a:rPr lang="en-GB" sz="1400" smtClean="0"/>
                <a:t>- Long train firmware</a:t>
              </a:r>
              <a:br>
                <a:rPr lang="en-GB" sz="1400" smtClean="0"/>
              </a:br>
              <a:r>
                <a:rPr lang="en-GB" sz="1400" smtClean="0"/>
                <a:t>- FONT DAQ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WITHIN LARP</a:t>
              </a:r>
            </a:p>
            <a:p>
              <a:endParaRPr lang="en-GB" sz="1600"/>
            </a:p>
            <a:p>
              <a:r>
                <a:rPr lang="en-GB" sz="1600" smtClean="0"/>
                <a:t>Final</a:t>
              </a:r>
              <a:endParaRPr lang="en-GB" sz="160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7380312" y="1052736"/>
              <a:ext cx="17636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3" t="5127" r="8077"/>
          <a:stretch/>
        </p:blipFill>
        <p:spPr>
          <a:xfrm>
            <a:off x="323528" y="980728"/>
            <a:ext cx="5133993" cy="275943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6" name="Straight Connector 15"/>
          <p:cNvCxnSpPr/>
          <p:nvPr/>
        </p:nvCxnSpPr>
        <p:spPr>
          <a:xfrm>
            <a:off x="956465" y="3064396"/>
            <a:ext cx="0" cy="1217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350993" y="3064396"/>
            <a:ext cx="0" cy="1217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965257" y="3125248"/>
            <a:ext cx="13681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40441" y="1120180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Added delay = 30 ns</a:t>
            </a:r>
          </a:p>
          <a:p>
            <a:r>
              <a:rPr lang="en-GB" smtClean="0">
                <a:sym typeface="Wingdings" panose="05000000000000000000" pitchFamily="2" charset="2"/>
              </a:rPr>
              <a:t> System latency = 155 ns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18257" y="4726014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Jitter of second bunch &lt; 500 nm</a:t>
            </a:r>
          </a:p>
        </p:txBody>
      </p:sp>
    </p:spTree>
    <p:extLst>
      <p:ext uri="{BB962C8B-B14F-4D97-AF65-F5344CB8AC3E}">
        <p14:creationId xmlns:p14="http://schemas.microsoft.com/office/powerpoint/2010/main" val="20955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smtClean="0">
                <a:solidFill>
                  <a:schemeClr val="bg1"/>
                </a:solidFill>
              </a:rPr>
              <a:t>Accomplishments</a:t>
            </a:r>
            <a:endParaRPr lang="en-GB" sz="360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12</a:t>
            </a:fld>
            <a:endParaRPr lang="en-GB"/>
          </a:p>
        </p:txBody>
      </p:sp>
      <p:sp>
        <p:nvSpPr>
          <p:cNvPr id="9" name="Content Placeholder 3"/>
          <p:cNvSpPr>
            <a:spLocks noGrp="1"/>
          </p:cNvSpPr>
          <p:nvPr>
            <p:ph idx="1"/>
          </p:nvPr>
        </p:nvSpPr>
        <p:spPr>
          <a:xfrm>
            <a:off x="179512" y="1268760"/>
            <a:ext cx="6696744" cy="4525963"/>
          </a:xfrm>
        </p:spPr>
        <p:txBody>
          <a:bodyPr/>
          <a:lstStyle/>
          <a:p>
            <a:r>
              <a:rPr lang="en-GB" smtClean="0"/>
              <a:t>LO phase sensitivity</a:t>
            </a:r>
          </a:p>
          <a:p>
            <a:endParaRPr lang="en-GB"/>
          </a:p>
          <a:p>
            <a:r>
              <a:rPr lang="en-GB" smtClean="0"/>
              <a:t>Long train firmware</a:t>
            </a:r>
          </a:p>
          <a:p>
            <a:endParaRPr lang="en-GB" smtClean="0"/>
          </a:p>
          <a:p>
            <a:r>
              <a:rPr lang="en-GB" smtClean="0"/>
              <a:t>FONT DAQ</a:t>
            </a:r>
            <a:endParaRPr lang="en-GB"/>
          </a:p>
        </p:txBody>
      </p:sp>
      <p:grpSp>
        <p:nvGrpSpPr>
          <p:cNvPr id="11" name="Group 10"/>
          <p:cNvGrpSpPr/>
          <p:nvPr/>
        </p:nvGrpSpPr>
        <p:grpSpPr>
          <a:xfrm>
            <a:off x="7380312" y="0"/>
            <a:ext cx="1763688" cy="6237312"/>
            <a:chOff x="7380312" y="0"/>
            <a:chExt cx="1763688" cy="6237312"/>
          </a:xfrm>
        </p:grpSpPr>
        <p:sp>
          <p:nvSpPr>
            <p:cNvPr id="12" name="Rectangle 11"/>
            <p:cNvSpPr/>
            <p:nvPr/>
          </p:nvSpPr>
          <p:spPr>
            <a:xfrm>
              <a:off x="7380312" y="0"/>
              <a:ext cx="1763688" cy="62373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600">
                  <a:solidFill>
                    <a:schemeClr val="bg1"/>
                  </a:solidFill>
                </a:rPr>
                <a:t>Toohig Finalist</a:t>
              </a:r>
              <a:br>
                <a:rPr lang="en-GB" sz="1600">
                  <a:solidFill>
                    <a:schemeClr val="bg1"/>
                  </a:solidFill>
                </a:rPr>
              </a:br>
              <a:r>
                <a:rPr lang="en-GB" sz="1600" smtClean="0">
                  <a:solidFill>
                    <a:schemeClr val="bg1"/>
                  </a:solidFill>
                </a:rPr>
                <a:t>Presentation</a:t>
              </a:r>
            </a:p>
            <a:p>
              <a:r>
                <a:rPr lang="en-GB" sz="1600" smtClean="0">
                  <a:solidFill>
                    <a:schemeClr val="accent6"/>
                  </a:solidFill>
                </a:rPr>
                <a:t>Douglas Bett</a:t>
              </a:r>
            </a:p>
            <a:p>
              <a:r>
                <a:rPr lang="en-GB" sz="1200" smtClean="0">
                  <a:solidFill>
                    <a:schemeClr val="accent6"/>
                  </a:solidFill>
                </a:rPr>
                <a:t>UNIVERSITY OF OXFORD</a:t>
              </a:r>
            </a:p>
            <a:p>
              <a:endParaRPr lang="en-GB" sz="1600">
                <a:solidFill>
                  <a:srgbClr val="FFC000"/>
                </a:solidFill>
              </a:endParaRPr>
            </a:p>
            <a:p>
              <a:r>
                <a:rPr lang="en-GB" sz="1600" smtClean="0">
                  <a:solidFill>
                    <a:schemeClr val="bg1"/>
                  </a:solidFill>
                </a:rPr>
                <a:t>Contents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BACKGROUND</a:t>
              </a:r>
              <a:br>
                <a:rPr lang="en-GB" sz="1600" smtClean="0"/>
              </a:br>
              <a:r>
                <a:rPr lang="en-GB" sz="1400" smtClean="0"/>
                <a:t>- FONT concept</a:t>
              </a:r>
              <a:br>
                <a:rPr lang="en-GB" sz="1400" smtClean="0"/>
              </a:br>
              <a:r>
                <a:rPr lang="en-GB" sz="1400" smtClean="0"/>
                <a:t>- FONT5 schematic</a:t>
              </a:r>
              <a:br>
                <a:rPr lang="en-GB" sz="1400" smtClean="0"/>
              </a:br>
              <a:r>
                <a:rPr lang="en-GB" sz="1400" smtClean="0"/>
                <a:t>- FONT5 @ ATF2</a:t>
              </a:r>
            </a:p>
            <a:p>
              <a:r>
                <a:rPr lang="en-GB" sz="1400" smtClean="0"/>
                <a:t>- Upstream feedback</a:t>
              </a:r>
            </a:p>
            <a:p>
              <a:r>
                <a:rPr lang="en-GB" sz="1400" smtClean="0"/>
                <a:t>- BPM electronics</a:t>
              </a:r>
              <a:br>
                <a:rPr lang="en-GB" sz="1400" smtClean="0"/>
              </a:br>
              <a:r>
                <a:rPr lang="en-GB" sz="1400" smtClean="0"/>
                <a:t>- FONT5 firmware</a:t>
              </a:r>
              <a:br>
                <a:rPr lang="en-GB" sz="1400" smtClean="0"/>
              </a:br>
              <a:r>
                <a:rPr lang="en-GB" sz="1400" smtClean="0"/>
                <a:t>- BPM performance</a:t>
              </a:r>
              <a:br>
                <a:rPr lang="en-GB" sz="1400" smtClean="0"/>
              </a:br>
              <a:r>
                <a:rPr lang="en-GB" sz="1400" smtClean="0"/>
                <a:t>- Feedback results</a:t>
              </a:r>
            </a:p>
            <a:p>
              <a:endParaRPr lang="en-GB" sz="1600" smtClean="0"/>
            </a:p>
            <a:p>
              <a:r>
                <a:rPr lang="en-GB" sz="1400" smtClean="0">
                  <a:solidFill>
                    <a:schemeClr val="accent6"/>
                  </a:solidFill>
                </a:rPr>
                <a:t>ACCOMPLISHMENTS</a:t>
              </a:r>
              <a:r>
                <a:rPr lang="en-GB" sz="1400" smtClean="0"/>
                <a:t/>
              </a:r>
              <a:br>
                <a:rPr lang="en-GB" sz="1400" smtClean="0"/>
              </a:br>
              <a:r>
                <a:rPr lang="en-GB" sz="1400" smtClean="0"/>
                <a:t>- LO phase</a:t>
              </a:r>
              <a:br>
                <a:rPr lang="en-GB" sz="1400" smtClean="0"/>
              </a:br>
              <a:r>
                <a:rPr lang="en-GB" sz="1400" smtClean="0"/>
                <a:t>- Long train firmware</a:t>
              </a:r>
              <a:br>
                <a:rPr lang="en-GB" sz="1400" smtClean="0"/>
              </a:br>
              <a:r>
                <a:rPr lang="en-GB" sz="1400" smtClean="0"/>
                <a:t>- FONT DAQ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WITHIN LARP</a:t>
              </a:r>
            </a:p>
            <a:p>
              <a:endParaRPr lang="en-GB" sz="1600"/>
            </a:p>
            <a:p>
              <a:r>
                <a:rPr lang="en-GB" sz="1600" smtClean="0"/>
                <a:t>Final</a:t>
              </a:r>
              <a:endParaRPr lang="en-GB" sz="160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7380312" y="1052736"/>
              <a:ext cx="17636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5990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LO phase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13</a:t>
            </a:fld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7380312" y="0"/>
            <a:ext cx="1763688" cy="6237312"/>
            <a:chOff x="7380312" y="0"/>
            <a:chExt cx="1763688" cy="6237312"/>
          </a:xfrm>
        </p:grpSpPr>
        <p:sp>
          <p:nvSpPr>
            <p:cNvPr id="9" name="Rectangle 8"/>
            <p:cNvSpPr/>
            <p:nvPr/>
          </p:nvSpPr>
          <p:spPr>
            <a:xfrm>
              <a:off x="7380312" y="0"/>
              <a:ext cx="1763688" cy="62373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600">
                  <a:solidFill>
                    <a:schemeClr val="bg1"/>
                  </a:solidFill>
                </a:rPr>
                <a:t>Toohig Finalist</a:t>
              </a:r>
              <a:br>
                <a:rPr lang="en-GB" sz="1600">
                  <a:solidFill>
                    <a:schemeClr val="bg1"/>
                  </a:solidFill>
                </a:rPr>
              </a:br>
              <a:r>
                <a:rPr lang="en-GB" sz="1600" smtClean="0">
                  <a:solidFill>
                    <a:schemeClr val="bg1"/>
                  </a:solidFill>
                </a:rPr>
                <a:t>Presentation</a:t>
              </a:r>
            </a:p>
            <a:p>
              <a:r>
                <a:rPr lang="en-GB" sz="1600" smtClean="0">
                  <a:solidFill>
                    <a:schemeClr val="accent6"/>
                  </a:solidFill>
                </a:rPr>
                <a:t>Douglas Bett</a:t>
              </a:r>
            </a:p>
            <a:p>
              <a:r>
                <a:rPr lang="en-GB" sz="1200" smtClean="0">
                  <a:solidFill>
                    <a:schemeClr val="accent6"/>
                  </a:solidFill>
                </a:rPr>
                <a:t>UNIVERSITY OF OXFORD</a:t>
              </a:r>
            </a:p>
            <a:p>
              <a:endParaRPr lang="en-GB" sz="1600">
                <a:solidFill>
                  <a:srgbClr val="FFC000"/>
                </a:solidFill>
              </a:endParaRPr>
            </a:p>
            <a:p>
              <a:r>
                <a:rPr lang="en-GB" sz="1600" smtClean="0">
                  <a:solidFill>
                    <a:schemeClr val="bg1"/>
                  </a:solidFill>
                </a:rPr>
                <a:t>Contents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BACKGROUND</a:t>
              </a:r>
              <a:br>
                <a:rPr lang="en-GB" sz="1600" smtClean="0"/>
              </a:br>
              <a:r>
                <a:rPr lang="en-GB" sz="1400" smtClean="0"/>
                <a:t>- FONT concept</a:t>
              </a:r>
              <a:br>
                <a:rPr lang="en-GB" sz="1400" smtClean="0"/>
              </a:br>
              <a:r>
                <a:rPr lang="en-GB" sz="1400" smtClean="0"/>
                <a:t>- FONT5 schematic</a:t>
              </a:r>
              <a:br>
                <a:rPr lang="en-GB" sz="1400" smtClean="0"/>
              </a:br>
              <a:r>
                <a:rPr lang="en-GB" sz="1400" smtClean="0"/>
                <a:t>- FONT5 @ ATF2</a:t>
              </a:r>
            </a:p>
            <a:p>
              <a:r>
                <a:rPr lang="en-GB" sz="1400" smtClean="0"/>
                <a:t>- Upstream feedback</a:t>
              </a:r>
            </a:p>
            <a:p>
              <a:r>
                <a:rPr lang="en-GB" sz="1400" smtClean="0"/>
                <a:t>- BPM electronics</a:t>
              </a:r>
              <a:br>
                <a:rPr lang="en-GB" sz="1400" smtClean="0"/>
              </a:br>
              <a:r>
                <a:rPr lang="en-GB" sz="1400" smtClean="0"/>
                <a:t>- FONT5 firmware</a:t>
              </a:r>
              <a:br>
                <a:rPr lang="en-GB" sz="1400" smtClean="0"/>
              </a:br>
              <a:r>
                <a:rPr lang="en-GB" sz="1400" smtClean="0"/>
                <a:t>- BPM performance</a:t>
              </a:r>
              <a:br>
                <a:rPr lang="en-GB" sz="1400" smtClean="0"/>
              </a:br>
              <a:r>
                <a:rPr lang="en-GB" sz="1400" smtClean="0"/>
                <a:t>- Feedback results</a:t>
              </a:r>
            </a:p>
            <a:p>
              <a:endParaRPr lang="en-GB" sz="1600" smtClean="0"/>
            </a:p>
            <a:p>
              <a:r>
                <a:rPr lang="en-GB" sz="1400" smtClean="0"/>
                <a:t>ACCOMPLISHMENTS</a:t>
              </a:r>
              <a:br>
                <a:rPr lang="en-GB" sz="1400" smtClean="0"/>
              </a:br>
              <a:r>
                <a:rPr lang="en-GB" sz="1400" smtClean="0"/>
                <a:t>- </a:t>
              </a:r>
              <a:r>
                <a:rPr lang="en-GB" sz="1400" smtClean="0">
                  <a:solidFill>
                    <a:schemeClr val="accent6"/>
                  </a:solidFill>
                </a:rPr>
                <a:t>LO phase</a:t>
              </a:r>
              <a:r>
                <a:rPr lang="en-GB" sz="1400" smtClean="0"/>
                <a:t/>
              </a:r>
              <a:br>
                <a:rPr lang="en-GB" sz="1400" smtClean="0"/>
              </a:br>
              <a:r>
                <a:rPr lang="en-GB" sz="1400" smtClean="0"/>
                <a:t>- Long train firmware</a:t>
              </a:r>
              <a:br>
                <a:rPr lang="en-GB" sz="1400" smtClean="0"/>
              </a:br>
              <a:r>
                <a:rPr lang="en-GB" sz="1400" smtClean="0"/>
                <a:t>- FONT DAQ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WITHIN LARP</a:t>
              </a:r>
            </a:p>
            <a:p>
              <a:endParaRPr lang="en-GB" sz="1600"/>
            </a:p>
            <a:p>
              <a:r>
                <a:rPr lang="en-GB" sz="1600" smtClean="0"/>
                <a:t>Final</a:t>
              </a:r>
              <a:endParaRPr lang="en-GB" sz="160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380312" y="1052736"/>
              <a:ext cx="17636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50" y="1309985"/>
            <a:ext cx="4141817" cy="2616106"/>
          </a:xfrm>
          <a:prstGeom prst="rect">
            <a:avLst/>
          </a:prstGeom>
          <a:ln>
            <a:solidFill>
              <a:schemeClr val="tx1"/>
            </a:solidFill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4572000" y="1331907"/>
                <a:ext cx="1997213" cy="25853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solidFill>
                          <a:schemeClr val="bg1"/>
                        </a:solidFill>
                        <a:latin typeface="Cambria Math"/>
                      </a:rPr>
                      <m:t>Δ</m:t>
                    </m:r>
                  </m:oMath>
                </a14:m>
                <a:r>
                  <a:rPr lang="en-GB" smtClean="0">
                    <a:solidFill>
                      <a:schemeClr val="bg1"/>
                    </a:solidFill>
                  </a:rPr>
                  <a:t> </a:t>
                </a:r>
                <a:r>
                  <a:rPr lang="en-GB" smtClean="0">
                    <a:solidFill>
                      <a:schemeClr val="bg1"/>
                    </a:solidFill>
                  </a:rPr>
                  <a:t>signal has large</a:t>
                </a:r>
              </a:p>
              <a:p>
                <a:r>
                  <a:rPr lang="en-GB">
                    <a:solidFill>
                      <a:schemeClr val="bg1"/>
                    </a:solidFill>
                  </a:rPr>
                  <a:t>q</a:t>
                </a:r>
                <a:r>
                  <a:rPr lang="en-GB" smtClean="0">
                    <a:solidFill>
                      <a:schemeClr val="bg1"/>
                    </a:solidFill>
                  </a:rPr>
                  <a:t>uadrature</a:t>
                </a:r>
                <a:br>
                  <a:rPr lang="en-GB" smtClean="0">
                    <a:solidFill>
                      <a:schemeClr val="bg1"/>
                    </a:solidFill>
                  </a:rPr>
                </a:br>
                <a:r>
                  <a:rPr lang="en-GB" smtClean="0">
                    <a:solidFill>
                      <a:schemeClr val="bg1"/>
                    </a:solidFill>
                  </a:rPr>
                  <a:t>component due</a:t>
                </a:r>
              </a:p>
              <a:p>
                <a:r>
                  <a:rPr lang="en-GB" smtClean="0">
                    <a:solidFill>
                      <a:schemeClr val="bg1"/>
                    </a:solidFill>
                  </a:rPr>
                  <a:t>to phase difference</a:t>
                </a:r>
                <a:br>
                  <a:rPr lang="en-GB" smtClean="0">
                    <a:solidFill>
                      <a:schemeClr val="bg1"/>
                    </a:solidFill>
                  </a:rPr>
                </a:br>
                <a:r>
                  <a:rPr lang="en-GB" smtClean="0">
                    <a:solidFill>
                      <a:schemeClr val="bg1"/>
                    </a:solidFill>
                  </a:rPr>
                  <a:t>between stripline</a:t>
                </a:r>
                <a:br>
                  <a:rPr lang="en-GB" smtClean="0">
                    <a:solidFill>
                      <a:schemeClr val="bg1"/>
                    </a:solidFill>
                  </a:rPr>
                </a:br>
                <a:r>
                  <a:rPr lang="en-GB" smtClean="0">
                    <a:solidFill>
                      <a:schemeClr val="bg1"/>
                    </a:solidFill>
                  </a:rPr>
                  <a:t>output signals </a:t>
                </a:r>
              </a:p>
              <a:p>
                <a:r>
                  <a:rPr lang="en-GB" smtClean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 LO phase jitter</a:t>
                </a:r>
                <a:br>
                  <a:rPr lang="en-GB" smtClean="0">
                    <a:solidFill>
                      <a:schemeClr val="bg1"/>
                    </a:solidFill>
                    <a:sym typeface="Wingdings" panose="05000000000000000000" pitchFamily="2" charset="2"/>
                  </a:rPr>
                </a:br>
                <a:r>
                  <a:rPr lang="en-GB" smtClean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appears as position</a:t>
                </a:r>
                <a:br>
                  <a:rPr lang="en-GB" smtClean="0">
                    <a:solidFill>
                      <a:schemeClr val="bg1"/>
                    </a:solidFill>
                    <a:sym typeface="Wingdings" panose="05000000000000000000" pitchFamily="2" charset="2"/>
                  </a:rPr>
                </a:br>
                <a:r>
                  <a:rPr lang="en-GB" smtClean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jitter</a:t>
                </a:r>
                <a:r>
                  <a:rPr lang="en-GB" smtClean="0">
                    <a:solidFill>
                      <a:schemeClr val="bg1"/>
                    </a:solidFill>
                  </a:rPr>
                  <a:t> </a:t>
                </a:r>
                <a:endParaRPr lang="en-GB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331907"/>
                <a:ext cx="1997213" cy="2585323"/>
              </a:xfrm>
              <a:prstGeom prst="rect">
                <a:avLst/>
              </a:prstGeom>
              <a:blipFill rotWithShape="1">
                <a:blip r:embed="rId3"/>
                <a:stretch>
                  <a:fillRect l="-2439" t="-1176" r="-2134" b="-25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2" t="1918" r="64615" b="54258"/>
          <a:stretch/>
        </p:blipFill>
        <p:spPr>
          <a:xfrm>
            <a:off x="311850" y="4044462"/>
            <a:ext cx="2217882" cy="202561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420791" y="4062046"/>
            <a:ext cx="342897" cy="1766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1907704" y="4571836"/>
                <a:ext cx="6863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solidFill>
                            <a:srgbClr val="0000FF"/>
                          </a:solidFill>
                          <a:latin typeface="Cambria Math"/>
                        </a:rPr>
                        <m:t>Δ</m:t>
                      </m:r>
                      <m:r>
                        <a:rPr lang="en-GB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/</m:t>
                      </m:r>
                      <m:sSub>
                        <m:sSubPr>
                          <m:ctrlPr>
                            <a:rPr lang="en-GB" b="0" i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I</m:t>
                          </m:r>
                        </m:sub>
                      </m:sSub>
                    </m:oMath>
                  </m:oMathPara>
                </a14:m>
                <a:endParaRPr lang="en-GB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4571836"/>
                <a:ext cx="686342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971600" y="4293096"/>
                <a:ext cx="806183" cy="3888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𝑄</m:t>
                          </m:r>
                        </m:sub>
                      </m:sSub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/</m:t>
                      </m:r>
                      <m:sSub>
                        <m:sSubPr>
                          <m:ctrlPr>
                            <a:rPr lang="en-GB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I</m:t>
                          </m:r>
                        </m:sub>
                      </m:sSub>
                    </m:oMath>
                  </m:oMathPara>
                </a14:m>
                <a:endParaRPr lang="en-GB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4293096"/>
                <a:ext cx="806183" cy="388889"/>
              </a:xfrm>
              <a:prstGeom prst="rect">
                <a:avLst/>
              </a:prstGeom>
              <a:blipFill rotWithShape="1">
                <a:blip r:embed="rId6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Connector 16"/>
          <p:cNvCxnSpPr/>
          <p:nvPr/>
        </p:nvCxnSpPr>
        <p:spPr>
          <a:xfrm>
            <a:off x="862752" y="4958752"/>
            <a:ext cx="14584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22898" y="4931876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627784" y="4327936"/>
            <a:ext cx="2736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By subtracting the spurious position component arising from the phase mismatch, the true position of the beam can be recovered.</a:t>
            </a:r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32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Long train firmware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f</a:t>
            </a:r>
            <a:r>
              <a:rPr lang="en-GB" smtClean="0"/>
              <a:t>or use with ATF2 fast extraction kicker</a:t>
            </a:r>
          </a:p>
          <a:p>
            <a:r>
              <a:rPr lang="en-GB"/>
              <a:t>u</a:t>
            </a:r>
            <a:r>
              <a:rPr lang="en-GB" smtClean="0"/>
              <a:t>sed for several diagnostic studies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14</a:t>
            </a:fld>
            <a:endParaRPr lang="en-GB"/>
          </a:p>
        </p:txBody>
      </p:sp>
      <p:pic>
        <p:nvPicPr>
          <p:cNvPr id="8" name="Picture 4" descr="dr_sum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2" t="4323" r="7522" b="5596"/>
          <a:stretch/>
        </p:blipFill>
        <p:spPr bwMode="auto">
          <a:xfrm>
            <a:off x="569409" y="2636912"/>
            <a:ext cx="3498535" cy="208578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97401" y="5169966"/>
            <a:ext cx="35705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Waveforms from FONT5 board monitoring ATF2 damping ring BPM over last 19 turns before extraction</a:t>
            </a:r>
            <a:endParaRPr lang="en-GB">
              <a:solidFill>
                <a:schemeClr val="bg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83568" y="4797152"/>
            <a:ext cx="3312368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619672" y="4777407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>
                <a:solidFill>
                  <a:schemeClr val="bg1"/>
                </a:solidFill>
              </a:rPr>
              <a:t>s</a:t>
            </a:r>
            <a:r>
              <a:rPr lang="en-GB" sz="1400" smtClean="0">
                <a:solidFill>
                  <a:schemeClr val="bg1"/>
                </a:solidFill>
              </a:rPr>
              <a:t>ample number</a:t>
            </a:r>
            <a:endParaRPr lang="en-GB" sz="140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67544" y="2780928"/>
            <a:ext cx="0" cy="187220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6200000">
            <a:off x="-289941" y="3535611"/>
            <a:ext cx="1063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smtClean="0">
                <a:solidFill>
                  <a:schemeClr val="bg1"/>
                </a:solidFill>
              </a:rPr>
              <a:t>ADC  counts</a:t>
            </a:r>
            <a:endParaRPr lang="en-GB">
              <a:solidFill>
                <a:schemeClr val="bg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7380312" y="0"/>
            <a:ext cx="1763688" cy="6237312"/>
            <a:chOff x="7380312" y="0"/>
            <a:chExt cx="1763688" cy="6237312"/>
          </a:xfrm>
        </p:grpSpPr>
        <p:sp>
          <p:nvSpPr>
            <p:cNvPr id="18" name="Rectangle 17"/>
            <p:cNvSpPr/>
            <p:nvPr/>
          </p:nvSpPr>
          <p:spPr>
            <a:xfrm>
              <a:off x="7380312" y="0"/>
              <a:ext cx="1763688" cy="62373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600">
                  <a:solidFill>
                    <a:schemeClr val="bg1"/>
                  </a:solidFill>
                </a:rPr>
                <a:t>Toohig Finalist</a:t>
              </a:r>
              <a:br>
                <a:rPr lang="en-GB" sz="1600">
                  <a:solidFill>
                    <a:schemeClr val="bg1"/>
                  </a:solidFill>
                </a:rPr>
              </a:br>
              <a:r>
                <a:rPr lang="en-GB" sz="1600" smtClean="0">
                  <a:solidFill>
                    <a:schemeClr val="bg1"/>
                  </a:solidFill>
                </a:rPr>
                <a:t>Presentation</a:t>
              </a:r>
            </a:p>
            <a:p>
              <a:r>
                <a:rPr lang="en-GB" sz="1600" smtClean="0">
                  <a:solidFill>
                    <a:schemeClr val="accent6"/>
                  </a:solidFill>
                </a:rPr>
                <a:t>Douglas Bett</a:t>
              </a:r>
            </a:p>
            <a:p>
              <a:r>
                <a:rPr lang="en-GB" sz="1200" smtClean="0">
                  <a:solidFill>
                    <a:schemeClr val="accent6"/>
                  </a:solidFill>
                </a:rPr>
                <a:t>UNIVERSITY OF OXFORD</a:t>
              </a:r>
            </a:p>
            <a:p>
              <a:endParaRPr lang="en-GB" sz="1600">
                <a:solidFill>
                  <a:srgbClr val="FFC000"/>
                </a:solidFill>
              </a:endParaRPr>
            </a:p>
            <a:p>
              <a:r>
                <a:rPr lang="en-GB" sz="1600" smtClean="0">
                  <a:solidFill>
                    <a:schemeClr val="bg1"/>
                  </a:solidFill>
                </a:rPr>
                <a:t>Contents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BACKGROUND</a:t>
              </a:r>
              <a:br>
                <a:rPr lang="en-GB" sz="1600" smtClean="0"/>
              </a:br>
              <a:r>
                <a:rPr lang="en-GB" sz="1400" smtClean="0"/>
                <a:t>- FONT concept</a:t>
              </a:r>
              <a:br>
                <a:rPr lang="en-GB" sz="1400" smtClean="0"/>
              </a:br>
              <a:r>
                <a:rPr lang="en-GB" sz="1400" smtClean="0"/>
                <a:t>- FONT5 schematic</a:t>
              </a:r>
              <a:br>
                <a:rPr lang="en-GB" sz="1400" smtClean="0"/>
              </a:br>
              <a:r>
                <a:rPr lang="en-GB" sz="1400" smtClean="0"/>
                <a:t>- FONT5 @ ATF2</a:t>
              </a:r>
            </a:p>
            <a:p>
              <a:r>
                <a:rPr lang="en-GB" sz="1400" smtClean="0"/>
                <a:t>- Upstream feedback</a:t>
              </a:r>
            </a:p>
            <a:p>
              <a:r>
                <a:rPr lang="en-GB" sz="1400" smtClean="0"/>
                <a:t>- BPM electronics</a:t>
              </a:r>
              <a:br>
                <a:rPr lang="en-GB" sz="1400" smtClean="0"/>
              </a:br>
              <a:r>
                <a:rPr lang="en-GB" sz="1400" smtClean="0"/>
                <a:t>- FONT5 firmware</a:t>
              </a:r>
              <a:br>
                <a:rPr lang="en-GB" sz="1400" smtClean="0"/>
              </a:br>
              <a:r>
                <a:rPr lang="en-GB" sz="1400" smtClean="0"/>
                <a:t>- BPM performance</a:t>
              </a:r>
              <a:br>
                <a:rPr lang="en-GB" sz="1400" smtClean="0"/>
              </a:br>
              <a:r>
                <a:rPr lang="en-GB" sz="1400" smtClean="0"/>
                <a:t>- Feedback results</a:t>
              </a:r>
            </a:p>
            <a:p>
              <a:endParaRPr lang="en-GB" sz="1600" smtClean="0"/>
            </a:p>
            <a:p>
              <a:r>
                <a:rPr lang="en-GB" sz="1400" smtClean="0"/>
                <a:t>ACCOMPLISHMENTS</a:t>
              </a:r>
              <a:br>
                <a:rPr lang="en-GB" sz="1400" smtClean="0"/>
              </a:br>
              <a:r>
                <a:rPr lang="en-GB" sz="1400" smtClean="0"/>
                <a:t>- LO phase</a:t>
              </a:r>
              <a:br>
                <a:rPr lang="en-GB" sz="1400" smtClean="0"/>
              </a:br>
              <a:r>
                <a:rPr lang="en-GB" sz="1400" smtClean="0"/>
                <a:t>- </a:t>
              </a:r>
              <a:r>
                <a:rPr lang="en-GB" sz="1400" smtClean="0">
                  <a:solidFill>
                    <a:schemeClr val="accent6"/>
                  </a:solidFill>
                </a:rPr>
                <a:t>Long train firmware</a:t>
              </a:r>
              <a:br>
                <a:rPr lang="en-GB" sz="1400" smtClean="0">
                  <a:solidFill>
                    <a:schemeClr val="accent6"/>
                  </a:solidFill>
                </a:rPr>
              </a:br>
              <a:r>
                <a:rPr lang="en-GB" sz="1400" smtClean="0"/>
                <a:t>- FONT DAQ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WITHIN LARP</a:t>
              </a:r>
            </a:p>
            <a:p>
              <a:endParaRPr lang="en-GB" sz="1600"/>
            </a:p>
            <a:p>
              <a:r>
                <a:rPr lang="en-GB" sz="1600" smtClean="0"/>
                <a:t>Final</a:t>
              </a:r>
              <a:endParaRPr lang="en-GB" sz="1600"/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7380312" y="1052736"/>
              <a:ext cx="17636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Picture 19" descr="Board-2_Raw-data.jpg"/>
          <p:cNvPicPr>
            <a:picLocks noChangeAspect="1"/>
          </p:cNvPicPr>
          <p:nvPr/>
        </p:nvPicPr>
        <p:blipFill>
          <a:blip r:embed="rId3" cstate="print"/>
          <a:srcRect l="6698" t="2797" r="7465" b="5017"/>
          <a:stretch>
            <a:fillRect/>
          </a:stretch>
        </p:blipFill>
        <p:spPr>
          <a:xfrm>
            <a:off x="4427984" y="2636912"/>
            <a:ext cx="2707177" cy="208578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5" name="Rectangle 24"/>
          <p:cNvSpPr/>
          <p:nvPr/>
        </p:nvSpPr>
        <p:spPr>
          <a:xfrm>
            <a:off x="467544" y="404664"/>
            <a:ext cx="93290" cy="3406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4313825" y="4737918"/>
            <a:ext cx="3066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Waveforms from a testbench</a:t>
            </a:r>
            <a:br>
              <a:rPr lang="en-GB" smtClean="0">
                <a:solidFill>
                  <a:schemeClr val="bg1"/>
                </a:solidFill>
              </a:rPr>
            </a:br>
            <a:r>
              <a:rPr lang="en-GB" smtClean="0">
                <a:solidFill>
                  <a:schemeClr val="bg1"/>
                </a:solidFill>
              </a:rPr>
              <a:t>setup designed to isolate</a:t>
            </a:r>
            <a:br>
              <a:rPr lang="en-GB" smtClean="0">
                <a:solidFill>
                  <a:schemeClr val="bg1"/>
                </a:solidFill>
              </a:rPr>
            </a:br>
            <a:r>
              <a:rPr lang="en-GB" smtClean="0">
                <a:solidFill>
                  <a:schemeClr val="bg1"/>
                </a:solidFill>
              </a:rPr>
              <a:t>sources of sample timing jitter</a:t>
            </a:r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97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FONT DAQ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15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26" y="1700808"/>
            <a:ext cx="5856650" cy="43924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6923112" cy="4968552"/>
          </a:xfrm>
        </p:spPr>
        <p:txBody>
          <a:bodyPr/>
          <a:lstStyle/>
          <a:p>
            <a:r>
              <a:rPr lang="en-GB" smtClean="0"/>
              <a:t>Written in LabVIEW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7380312" y="0"/>
            <a:ext cx="1763688" cy="6237312"/>
            <a:chOff x="7380312" y="0"/>
            <a:chExt cx="1763688" cy="6237312"/>
          </a:xfrm>
        </p:grpSpPr>
        <p:sp>
          <p:nvSpPr>
            <p:cNvPr id="12" name="Rectangle 11"/>
            <p:cNvSpPr/>
            <p:nvPr/>
          </p:nvSpPr>
          <p:spPr>
            <a:xfrm>
              <a:off x="7380312" y="0"/>
              <a:ext cx="1763688" cy="62373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600">
                  <a:solidFill>
                    <a:schemeClr val="bg1"/>
                  </a:solidFill>
                </a:rPr>
                <a:t>Toohig Finalist</a:t>
              </a:r>
              <a:br>
                <a:rPr lang="en-GB" sz="1600">
                  <a:solidFill>
                    <a:schemeClr val="bg1"/>
                  </a:solidFill>
                </a:rPr>
              </a:br>
              <a:r>
                <a:rPr lang="en-GB" sz="1600" smtClean="0">
                  <a:solidFill>
                    <a:schemeClr val="bg1"/>
                  </a:solidFill>
                </a:rPr>
                <a:t>Presentation</a:t>
              </a:r>
            </a:p>
            <a:p>
              <a:r>
                <a:rPr lang="en-GB" sz="1600" smtClean="0">
                  <a:solidFill>
                    <a:schemeClr val="accent6"/>
                  </a:solidFill>
                </a:rPr>
                <a:t>Douglas Bett</a:t>
              </a:r>
            </a:p>
            <a:p>
              <a:r>
                <a:rPr lang="en-GB" sz="1200" smtClean="0">
                  <a:solidFill>
                    <a:schemeClr val="accent6"/>
                  </a:solidFill>
                </a:rPr>
                <a:t>UNIVERSITY OF OXFORD</a:t>
              </a:r>
            </a:p>
            <a:p>
              <a:endParaRPr lang="en-GB" sz="1600">
                <a:solidFill>
                  <a:srgbClr val="FFC000"/>
                </a:solidFill>
              </a:endParaRPr>
            </a:p>
            <a:p>
              <a:r>
                <a:rPr lang="en-GB" sz="1600" smtClean="0">
                  <a:solidFill>
                    <a:schemeClr val="bg1"/>
                  </a:solidFill>
                </a:rPr>
                <a:t>Contents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BACKGROUND</a:t>
              </a:r>
              <a:br>
                <a:rPr lang="en-GB" sz="1600" smtClean="0"/>
              </a:br>
              <a:r>
                <a:rPr lang="en-GB" sz="1400" smtClean="0"/>
                <a:t>- FONT concept</a:t>
              </a:r>
              <a:br>
                <a:rPr lang="en-GB" sz="1400" smtClean="0"/>
              </a:br>
              <a:r>
                <a:rPr lang="en-GB" sz="1400" smtClean="0"/>
                <a:t>- FONT5 schematic</a:t>
              </a:r>
              <a:br>
                <a:rPr lang="en-GB" sz="1400" smtClean="0"/>
              </a:br>
              <a:r>
                <a:rPr lang="en-GB" sz="1400" smtClean="0"/>
                <a:t>- FONT5 @ ATF2</a:t>
              </a:r>
            </a:p>
            <a:p>
              <a:r>
                <a:rPr lang="en-GB" sz="1400" smtClean="0"/>
                <a:t>- Upstream feedback</a:t>
              </a:r>
            </a:p>
            <a:p>
              <a:r>
                <a:rPr lang="en-GB" sz="1400" smtClean="0"/>
                <a:t>- BPM electronics</a:t>
              </a:r>
              <a:br>
                <a:rPr lang="en-GB" sz="1400" smtClean="0"/>
              </a:br>
              <a:r>
                <a:rPr lang="en-GB" sz="1400" smtClean="0"/>
                <a:t>- FONT5 firmware</a:t>
              </a:r>
              <a:br>
                <a:rPr lang="en-GB" sz="1400" smtClean="0"/>
              </a:br>
              <a:r>
                <a:rPr lang="en-GB" sz="1400" smtClean="0"/>
                <a:t>- BPM performance</a:t>
              </a:r>
              <a:br>
                <a:rPr lang="en-GB" sz="1400" smtClean="0"/>
              </a:br>
              <a:r>
                <a:rPr lang="en-GB" sz="1400" smtClean="0"/>
                <a:t>- Feedback results</a:t>
              </a:r>
            </a:p>
            <a:p>
              <a:endParaRPr lang="en-GB" sz="1600" smtClean="0"/>
            </a:p>
            <a:p>
              <a:r>
                <a:rPr lang="en-GB" sz="1400" smtClean="0"/>
                <a:t>ACCOMPLISHMENTS</a:t>
              </a:r>
              <a:br>
                <a:rPr lang="en-GB" sz="1400" smtClean="0"/>
              </a:br>
              <a:r>
                <a:rPr lang="en-GB" sz="1400" smtClean="0"/>
                <a:t>- LO phase</a:t>
              </a:r>
              <a:br>
                <a:rPr lang="en-GB" sz="1400" smtClean="0"/>
              </a:br>
              <a:r>
                <a:rPr lang="en-GB" sz="1400" smtClean="0"/>
                <a:t>- Long train firmware</a:t>
              </a:r>
              <a:br>
                <a:rPr lang="en-GB" sz="1400" smtClean="0"/>
              </a:br>
              <a:r>
                <a:rPr lang="en-GB" sz="1400" smtClean="0"/>
                <a:t>- </a:t>
              </a:r>
              <a:r>
                <a:rPr lang="en-GB" sz="1400" smtClean="0">
                  <a:solidFill>
                    <a:schemeClr val="accent6"/>
                  </a:solidFill>
                </a:rPr>
                <a:t>FONT DAQ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WITHIN LARP</a:t>
              </a:r>
            </a:p>
            <a:p>
              <a:endParaRPr lang="en-GB" sz="1600"/>
            </a:p>
            <a:p>
              <a:r>
                <a:rPr lang="en-GB" sz="1600" smtClean="0"/>
                <a:t>Final</a:t>
              </a:r>
              <a:endParaRPr lang="en-GB" sz="160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7380312" y="1052736"/>
              <a:ext cx="17636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723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Within LARP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pending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16</a:t>
            </a:fld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7380312" y="0"/>
            <a:ext cx="1763688" cy="6237312"/>
            <a:chOff x="7380312" y="0"/>
            <a:chExt cx="1763688" cy="6237312"/>
          </a:xfrm>
        </p:grpSpPr>
        <p:sp>
          <p:nvSpPr>
            <p:cNvPr id="11" name="Rectangle 10"/>
            <p:cNvSpPr/>
            <p:nvPr/>
          </p:nvSpPr>
          <p:spPr>
            <a:xfrm>
              <a:off x="7380312" y="0"/>
              <a:ext cx="1763688" cy="62373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600">
                  <a:solidFill>
                    <a:schemeClr val="bg1"/>
                  </a:solidFill>
                </a:rPr>
                <a:t>Toohig Finalist</a:t>
              </a:r>
              <a:br>
                <a:rPr lang="en-GB" sz="1600">
                  <a:solidFill>
                    <a:schemeClr val="bg1"/>
                  </a:solidFill>
                </a:rPr>
              </a:br>
              <a:r>
                <a:rPr lang="en-GB" sz="1600" smtClean="0">
                  <a:solidFill>
                    <a:schemeClr val="bg1"/>
                  </a:solidFill>
                </a:rPr>
                <a:t>Presentation</a:t>
              </a:r>
            </a:p>
            <a:p>
              <a:r>
                <a:rPr lang="en-GB" sz="1600" smtClean="0">
                  <a:solidFill>
                    <a:schemeClr val="accent6"/>
                  </a:solidFill>
                </a:rPr>
                <a:t>Douglas Bett</a:t>
              </a:r>
            </a:p>
            <a:p>
              <a:r>
                <a:rPr lang="en-GB" sz="1200" smtClean="0">
                  <a:solidFill>
                    <a:schemeClr val="accent6"/>
                  </a:solidFill>
                </a:rPr>
                <a:t>UNIVERSITY OF OXFORD</a:t>
              </a:r>
            </a:p>
            <a:p>
              <a:endParaRPr lang="en-GB" sz="1600">
                <a:solidFill>
                  <a:srgbClr val="FFC000"/>
                </a:solidFill>
              </a:endParaRPr>
            </a:p>
            <a:p>
              <a:r>
                <a:rPr lang="en-GB" sz="1600" smtClean="0">
                  <a:solidFill>
                    <a:schemeClr val="bg1"/>
                  </a:solidFill>
                </a:rPr>
                <a:t>Contents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BACKGROUND</a:t>
              </a:r>
              <a:br>
                <a:rPr lang="en-GB" sz="1600" smtClean="0"/>
              </a:br>
              <a:r>
                <a:rPr lang="en-GB" sz="1400" smtClean="0"/>
                <a:t>- FONT concept</a:t>
              </a:r>
              <a:br>
                <a:rPr lang="en-GB" sz="1400" smtClean="0"/>
              </a:br>
              <a:r>
                <a:rPr lang="en-GB" sz="1400" smtClean="0"/>
                <a:t>- FONT5 schematic</a:t>
              </a:r>
              <a:br>
                <a:rPr lang="en-GB" sz="1400" smtClean="0"/>
              </a:br>
              <a:r>
                <a:rPr lang="en-GB" sz="1400" smtClean="0"/>
                <a:t>- FONT5 @ ATF2</a:t>
              </a:r>
            </a:p>
            <a:p>
              <a:r>
                <a:rPr lang="en-GB" sz="1400" smtClean="0"/>
                <a:t>- Upstream feedback</a:t>
              </a:r>
            </a:p>
            <a:p>
              <a:r>
                <a:rPr lang="en-GB" sz="1400" smtClean="0"/>
                <a:t>- BPM electronics</a:t>
              </a:r>
              <a:br>
                <a:rPr lang="en-GB" sz="1400" smtClean="0"/>
              </a:br>
              <a:r>
                <a:rPr lang="en-GB" sz="1400" smtClean="0"/>
                <a:t>- FONT5 firmware</a:t>
              </a:r>
              <a:br>
                <a:rPr lang="en-GB" sz="1400" smtClean="0"/>
              </a:br>
              <a:r>
                <a:rPr lang="en-GB" sz="1400" smtClean="0"/>
                <a:t>- BPM performance</a:t>
              </a:r>
              <a:br>
                <a:rPr lang="en-GB" sz="1400" smtClean="0"/>
              </a:br>
              <a:r>
                <a:rPr lang="en-GB" sz="1400" smtClean="0"/>
                <a:t>- Feedback results</a:t>
              </a:r>
            </a:p>
            <a:p>
              <a:endParaRPr lang="en-GB" sz="1600" smtClean="0"/>
            </a:p>
            <a:p>
              <a:r>
                <a:rPr lang="en-GB" sz="1400" smtClean="0"/>
                <a:t>ACCOMPLISHMENTS</a:t>
              </a:r>
              <a:br>
                <a:rPr lang="en-GB" sz="1400" smtClean="0"/>
              </a:br>
              <a:r>
                <a:rPr lang="en-GB" sz="1400" smtClean="0"/>
                <a:t>- LO phase</a:t>
              </a:r>
              <a:br>
                <a:rPr lang="en-GB" sz="1400" smtClean="0"/>
              </a:br>
              <a:r>
                <a:rPr lang="en-GB" sz="1400" smtClean="0"/>
                <a:t>- Long train firmware</a:t>
              </a:r>
              <a:br>
                <a:rPr lang="en-GB" sz="1400" smtClean="0"/>
              </a:br>
              <a:r>
                <a:rPr lang="en-GB" sz="1400" smtClean="0"/>
                <a:t>- FONT DAQ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>
                  <a:solidFill>
                    <a:schemeClr val="accent6"/>
                  </a:solidFill>
                </a:rPr>
                <a:t>WITHIN LARP</a:t>
              </a:r>
            </a:p>
            <a:p>
              <a:endParaRPr lang="en-GB" sz="1600"/>
            </a:p>
            <a:p>
              <a:r>
                <a:rPr lang="en-GB" sz="1600" smtClean="0"/>
                <a:t>Final</a:t>
              </a:r>
              <a:endParaRPr lang="en-GB" sz="160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7380312" y="1052736"/>
              <a:ext cx="17636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5889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smtClean="0"/>
              <a:t>Thank you for your attention!</a:t>
            </a:r>
          </a:p>
          <a:p>
            <a:pPr marL="0" indent="0">
              <a:buNone/>
            </a:pPr>
            <a:endParaRPr lang="en-GB" sz="440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GB" sz="4400" smtClean="0">
                <a:solidFill>
                  <a:schemeClr val="accent6"/>
                </a:solidFill>
              </a:rPr>
              <a:t>Questions?</a:t>
            </a:r>
            <a:endParaRPr lang="en-GB" sz="4400">
              <a:solidFill>
                <a:schemeClr val="accent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17</a:t>
            </a:fld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7380312" y="0"/>
            <a:ext cx="1763688" cy="6237312"/>
            <a:chOff x="7380312" y="0"/>
            <a:chExt cx="1763688" cy="6237312"/>
          </a:xfrm>
        </p:grpSpPr>
        <p:sp>
          <p:nvSpPr>
            <p:cNvPr id="9" name="Rectangle 8"/>
            <p:cNvSpPr/>
            <p:nvPr/>
          </p:nvSpPr>
          <p:spPr>
            <a:xfrm>
              <a:off x="7380312" y="0"/>
              <a:ext cx="1763688" cy="62373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600">
                  <a:solidFill>
                    <a:schemeClr val="bg1"/>
                  </a:solidFill>
                </a:rPr>
                <a:t>Toohig Finalist</a:t>
              </a:r>
              <a:br>
                <a:rPr lang="en-GB" sz="1600">
                  <a:solidFill>
                    <a:schemeClr val="bg1"/>
                  </a:solidFill>
                </a:rPr>
              </a:br>
              <a:r>
                <a:rPr lang="en-GB" sz="1600" smtClean="0">
                  <a:solidFill>
                    <a:schemeClr val="bg1"/>
                  </a:solidFill>
                </a:rPr>
                <a:t>Presentation</a:t>
              </a:r>
            </a:p>
            <a:p>
              <a:r>
                <a:rPr lang="en-GB" sz="1600" smtClean="0">
                  <a:solidFill>
                    <a:schemeClr val="accent6"/>
                  </a:solidFill>
                </a:rPr>
                <a:t>Douglas Bett</a:t>
              </a:r>
            </a:p>
            <a:p>
              <a:r>
                <a:rPr lang="en-GB" sz="1200" smtClean="0">
                  <a:solidFill>
                    <a:schemeClr val="accent6"/>
                  </a:solidFill>
                </a:rPr>
                <a:t>UNIVERSITY OF OXFORD</a:t>
              </a:r>
            </a:p>
            <a:p>
              <a:endParaRPr lang="en-GB" sz="1600">
                <a:solidFill>
                  <a:srgbClr val="FFC000"/>
                </a:solidFill>
              </a:endParaRPr>
            </a:p>
            <a:p>
              <a:r>
                <a:rPr lang="en-GB" sz="1600" smtClean="0">
                  <a:solidFill>
                    <a:schemeClr val="bg1"/>
                  </a:solidFill>
                </a:rPr>
                <a:t>Contents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BACKGROUND</a:t>
              </a:r>
              <a:br>
                <a:rPr lang="en-GB" sz="1600" smtClean="0"/>
              </a:br>
              <a:r>
                <a:rPr lang="en-GB" sz="1400" smtClean="0"/>
                <a:t>- FONT concept</a:t>
              </a:r>
              <a:br>
                <a:rPr lang="en-GB" sz="1400" smtClean="0"/>
              </a:br>
              <a:r>
                <a:rPr lang="en-GB" sz="1400" smtClean="0"/>
                <a:t>- FONT5 schematic</a:t>
              </a:r>
              <a:br>
                <a:rPr lang="en-GB" sz="1400" smtClean="0"/>
              </a:br>
              <a:r>
                <a:rPr lang="en-GB" sz="1400" smtClean="0"/>
                <a:t>- FONT5 @ ATF2</a:t>
              </a:r>
            </a:p>
            <a:p>
              <a:r>
                <a:rPr lang="en-GB" sz="1400" smtClean="0"/>
                <a:t>- Upstream feedback</a:t>
              </a:r>
            </a:p>
            <a:p>
              <a:r>
                <a:rPr lang="en-GB" sz="1400" smtClean="0"/>
                <a:t>- BPM electronics</a:t>
              </a:r>
              <a:br>
                <a:rPr lang="en-GB" sz="1400" smtClean="0"/>
              </a:br>
              <a:r>
                <a:rPr lang="en-GB" sz="1400" smtClean="0"/>
                <a:t>- FONT5 firmware</a:t>
              </a:r>
              <a:br>
                <a:rPr lang="en-GB" sz="1400" smtClean="0"/>
              </a:br>
              <a:r>
                <a:rPr lang="en-GB" sz="1400" smtClean="0"/>
                <a:t>- BPM performance</a:t>
              </a:r>
              <a:br>
                <a:rPr lang="en-GB" sz="1400" smtClean="0"/>
              </a:br>
              <a:r>
                <a:rPr lang="en-GB" sz="1400" smtClean="0"/>
                <a:t>- Feedback results</a:t>
              </a:r>
            </a:p>
            <a:p>
              <a:endParaRPr lang="en-GB" sz="1600" smtClean="0"/>
            </a:p>
            <a:p>
              <a:r>
                <a:rPr lang="en-GB" sz="1400" smtClean="0"/>
                <a:t>ACCOMPLISHMENTS</a:t>
              </a:r>
              <a:br>
                <a:rPr lang="en-GB" sz="1400" smtClean="0"/>
              </a:br>
              <a:r>
                <a:rPr lang="en-GB" sz="1400" smtClean="0"/>
                <a:t>- LO phase</a:t>
              </a:r>
              <a:br>
                <a:rPr lang="en-GB" sz="1400" smtClean="0"/>
              </a:br>
              <a:r>
                <a:rPr lang="en-GB" sz="1400" smtClean="0"/>
                <a:t>- Long train firmware</a:t>
              </a:r>
              <a:br>
                <a:rPr lang="en-GB" sz="1400" smtClean="0"/>
              </a:br>
              <a:r>
                <a:rPr lang="en-GB" sz="1400" smtClean="0"/>
                <a:t>- FONT DAQ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WITHIN LARP</a:t>
              </a:r>
            </a:p>
            <a:p>
              <a:endParaRPr lang="en-GB" sz="1600"/>
            </a:p>
            <a:p>
              <a:r>
                <a:rPr lang="en-GB" sz="1600" smtClean="0">
                  <a:solidFill>
                    <a:schemeClr val="accent6"/>
                  </a:solidFill>
                </a:rPr>
                <a:t>Final</a:t>
              </a:r>
              <a:endParaRPr lang="en-GB" sz="1600">
                <a:solidFill>
                  <a:schemeClr val="accent6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380312" y="1052736"/>
              <a:ext cx="17636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6137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Extras follow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552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Stripline BPM signals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19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6" t="5524" r="3516"/>
          <a:stretch/>
        </p:blipFill>
        <p:spPr>
          <a:xfrm>
            <a:off x="402138" y="3789040"/>
            <a:ext cx="4385886" cy="225750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69" t="4874" b="56725"/>
          <a:stretch/>
        </p:blipFill>
        <p:spPr>
          <a:xfrm>
            <a:off x="421642" y="1196752"/>
            <a:ext cx="5374494" cy="18002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563940" y="342900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Time domain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83884" y="3419708"/>
            <a:ext cx="1932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Frequency domain</a:t>
            </a:r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87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Contents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Background</a:t>
            </a:r>
          </a:p>
          <a:p>
            <a:endParaRPr lang="en-GB" smtClean="0"/>
          </a:p>
          <a:p>
            <a:r>
              <a:rPr lang="en-GB" smtClean="0"/>
              <a:t>Accomplishments</a:t>
            </a:r>
          </a:p>
          <a:p>
            <a:endParaRPr lang="en-GB" smtClean="0"/>
          </a:p>
          <a:p>
            <a:r>
              <a:rPr lang="en-GB" smtClean="0"/>
              <a:t>Within LARP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pPr/>
              <a:t>2</a:t>
            </a:fld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7380312" y="0"/>
            <a:ext cx="1763688" cy="6237312"/>
            <a:chOff x="7380312" y="0"/>
            <a:chExt cx="1763688" cy="6237312"/>
          </a:xfrm>
        </p:grpSpPr>
        <p:sp>
          <p:nvSpPr>
            <p:cNvPr id="8" name="Rectangle 7"/>
            <p:cNvSpPr/>
            <p:nvPr/>
          </p:nvSpPr>
          <p:spPr>
            <a:xfrm>
              <a:off x="7380312" y="0"/>
              <a:ext cx="1763688" cy="62373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600">
                  <a:solidFill>
                    <a:schemeClr val="bg1"/>
                  </a:solidFill>
                </a:rPr>
                <a:t>Toohig Finalist</a:t>
              </a:r>
              <a:br>
                <a:rPr lang="en-GB" sz="1600">
                  <a:solidFill>
                    <a:schemeClr val="bg1"/>
                  </a:solidFill>
                </a:rPr>
              </a:br>
              <a:r>
                <a:rPr lang="en-GB" sz="1600" smtClean="0">
                  <a:solidFill>
                    <a:schemeClr val="bg1"/>
                  </a:solidFill>
                </a:rPr>
                <a:t>Presentation</a:t>
              </a:r>
            </a:p>
            <a:p>
              <a:r>
                <a:rPr lang="en-GB" sz="1600" smtClean="0">
                  <a:solidFill>
                    <a:schemeClr val="accent6"/>
                  </a:solidFill>
                </a:rPr>
                <a:t>Douglas Bett</a:t>
              </a:r>
            </a:p>
            <a:p>
              <a:r>
                <a:rPr lang="en-GB" sz="1200" smtClean="0">
                  <a:solidFill>
                    <a:schemeClr val="accent6"/>
                  </a:solidFill>
                </a:rPr>
                <a:t>UNIVERSITY OF OXFORD</a:t>
              </a:r>
            </a:p>
            <a:p>
              <a:endParaRPr lang="en-GB" sz="1600">
                <a:solidFill>
                  <a:srgbClr val="FFC000"/>
                </a:solidFill>
              </a:endParaRPr>
            </a:p>
            <a:p>
              <a:r>
                <a:rPr lang="en-GB" sz="1600" smtClean="0">
                  <a:solidFill>
                    <a:schemeClr val="accent6"/>
                  </a:solidFill>
                </a:rPr>
                <a:t>Contents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BACKGROUND</a:t>
              </a:r>
              <a:br>
                <a:rPr lang="en-GB" sz="1600" smtClean="0"/>
              </a:br>
              <a:r>
                <a:rPr lang="en-GB" sz="1400" smtClean="0"/>
                <a:t>- FONT concept</a:t>
              </a:r>
              <a:br>
                <a:rPr lang="en-GB" sz="1400" smtClean="0"/>
              </a:br>
              <a:r>
                <a:rPr lang="en-GB" sz="1400" smtClean="0"/>
                <a:t>- FONT5 schematic</a:t>
              </a:r>
              <a:br>
                <a:rPr lang="en-GB" sz="1400" smtClean="0"/>
              </a:br>
              <a:r>
                <a:rPr lang="en-GB" sz="1400" smtClean="0"/>
                <a:t>- FONT5 @ ATF2</a:t>
              </a:r>
            </a:p>
            <a:p>
              <a:r>
                <a:rPr lang="en-GB" sz="1400" smtClean="0"/>
                <a:t>- Upstream feedback</a:t>
              </a:r>
            </a:p>
            <a:p>
              <a:r>
                <a:rPr lang="en-GB" sz="1400" smtClean="0"/>
                <a:t>- BPM electronics</a:t>
              </a:r>
              <a:br>
                <a:rPr lang="en-GB" sz="1400" smtClean="0"/>
              </a:br>
              <a:r>
                <a:rPr lang="en-GB" sz="1400" smtClean="0"/>
                <a:t>- FONT5 firmware</a:t>
              </a:r>
              <a:br>
                <a:rPr lang="en-GB" sz="1400" smtClean="0"/>
              </a:br>
              <a:r>
                <a:rPr lang="en-GB" sz="1400" smtClean="0"/>
                <a:t>- BPM performance</a:t>
              </a:r>
              <a:br>
                <a:rPr lang="en-GB" sz="1400" smtClean="0"/>
              </a:br>
              <a:r>
                <a:rPr lang="en-GB" sz="1400" smtClean="0"/>
                <a:t>- Feedback results</a:t>
              </a:r>
            </a:p>
            <a:p>
              <a:endParaRPr lang="en-GB" sz="1600" smtClean="0"/>
            </a:p>
            <a:p>
              <a:r>
                <a:rPr lang="en-GB" sz="1400" smtClean="0"/>
                <a:t>ACCOMPLISHMENTS</a:t>
              </a:r>
              <a:br>
                <a:rPr lang="en-GB" sz="1400" smtClean="0"/>
              </a:br>
              <a:r>
                <a:rPr lang="en-GB" sz="1400" smtClean="0"/>
                <a:t>- LO phase</a:t>
              </a:r>
              <a:br>
                <a:rPr lang="en-GB" sz="1400" smtClean="0"/>
              </a:br>
              <a:r>
                <a:rPr lang="en-GB" sz="1400" smtClean="0"/>
                <a:t>- Long train firmware</a:t>
              </a:r>
              <a:br>
                <a:rPr lang="en-GB" sz="1400" smtClean="0"/>
              </a:br>
              <a:r>
                <a:rPr lang="en-GB" sz="1400" smtClean="0"/>
                <a:t>- FONT DAQ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WITHIN LARP</a:t>
              </a:r>
            </a:p>
            <a:p>
              <a:endParaRPr lang="en-GB" sz="1600"/>
            </a:p>
            <a:p>
              <a:r>
                <a:rPr lang="en-GB" sz="1600" smtClean="0"/>
                <a:t>Final</a:t>
              </a:r>
              <a:endParaRPr lang="en-GB" sz="1600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7380312" y="1052736"/>
              <a:ext cx="17636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7507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FONT concept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20</a:t>
            </a:fld>
            <a:endParaRPr lang="en-GB"/>
          </a:p>
        </p:txBody>
      </p:sp>
      <p:sp>
        <p:nvSpPr>
          <p:cNvPr id="14" name="Oval 13"/>
          <p:cNvSpPr/>
          <p:nvPr/>
        </p:nvSpPr>
        <p:spPr>
          <a:xfrm rot="917155">
            <a:off x="1829904" y="3181590"/>
            <a:ext cx="864096" cy="7200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 rot="20682845" flipV="1">
            <a:off x="3702112" y="3325606"/>
            <a:ext cx="864096" cy="7200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 rot="917155">
            <a:off x="-618368" y="2380266"/>
            <a:ext cx="864096" cy="7200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 rot="20682845" flipV="1">
            <a:off x="6150384" y="2533518"/>
            <a:ext cx="864096" cy="7200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4560416" y="2564904"/>
            <a:ext cx="648072" cy="14401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4560416" y="3212976"/>
            <a:ext cx="648072" cy="14401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 flipV="1">
            <a:off x="4560416" y="4293096"/>
            <a:ext cx="648072" cy="14401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 flipV="1">
            <a:off x="4560416" y="3645024"/>
            <a:ext cx="648072" cy="14401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448911" y="2638653"/>
            <a:ext cx="16190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Poor alignment</a:t>
            </a:r>
          </a:p>
          <a:p>
            <a:pPr algn="ctr"/>
            <a:r>
              <a:rPr lang="en-GB" smtClean="0">
                <a:solidFill>
                  <a:schemeClr val="bg1"/>
                </a:solidFill>
              </a:rPr>
              <a:t>Low luminosity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267744" y="2638653"/>
            <a:ext cx="20525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mtClean="0">
                <a:solidFill>
                  <a:schemeClr val="bg1"/>
                </a:solidFill>
              </a:rPr>
              <a:t>Good alignment</a:t>
            </a:r>
          </a:p>
          <a:p>
            <a:pPr algn="ctr"/>
            <a:r>
              <a:rPr lang="en-GB" smtClean="0">
                <a:solidFill>
                  <a:schemeClr val="bg1"/>
                </a:solidFill>
              </a:rPr>
              <a:t>Luminosity restored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08145" y="4365104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bg1"/>
                </a:solidFill>
              </a:rPr>
              <a:t>BPM</a:t>
            </a:r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438307" y="2276872"/>
            <a:ext cx="749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bg1"/>
                </a:solidFill>
              </a:rPr>
              <a:t>kicker</a:t>
            </a:r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292080" y="3356992"/>
            <a:ext cx="720080" cy="2880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/>
              <a:t>FONT</a:t>
            </a:r>
            <a:endParaRPr lang="en-GB"/>
          </a:p>
        </p:txBody>
      </p:sp>
      <p:cxnSp>
        <p:nvCxnSpPr>
          <p:cNvPr id="48" name="Straight Arrow Connector 47"/>
          <p:cNvCxnSpPr/>
          <p:nvPr/>
        </p:nvCxnSpPr>
        <p:spPr>
          <a:xfrm flipV="1">
            <a:off x="4884452" y="3645024"/>
            <a:ext cx="407628" cy="7200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 flipV="1">
            <a:off x="4884452" y="3284984"/>
            <a:ext cx="407628" cy="7200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71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96296E-6 L 0.10174 0.0412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7" y="206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00047 L -0.10295 0.04143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22" y="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174 0.04121 L 0.2908 0.146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44" y="5255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295 0.04143 L -0.25261 0.1358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83" y="472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22222E-6 L -0.15191 0.05764 " pathEditMode="relative" ptsTypes="AA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81481E-6 L 0.17378 0.07408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81" y="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191 0.05764 L -0.37726 0.13588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67" y="3912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378 0.07408 L 0.37066 0.15811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44" y="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pat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944 0.15811 L 0.55972 0.23172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4" y="3681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pat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7066 0.13588 L -0.53472 0.2199 " pathEditMode="relative" rAng="0" ptsTypes="AA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12" y="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  <p:bldP spid="15" grpId="1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40" grpId="0"/>
      <p:bldP spid="40" grpId="1"/>
      <p:bldP spid="42" grpId="0"/>
      <p:bldP spid="42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Collaboration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ATF2 – KEK, Japan</a:t>
            </a:r>
          </a:p>
          <a:p>
            <a:r>
              <a:rPr lang="en-GB" smtClean="0"/>
              <a:t>CTF3 – CERN, Switzerland</a:t>
            </a:r>
          </a:p>
          <a:p>
            <a:pPr lvl="1"/>
            <a:r>
              <a:rPr lang="en-GB" smtClean="0"/>
              <a:t>Phase stuff</a:t>
            </a:r>
          </a:p>
          <a:p>
            <a:r>
              <a:rPr lang="en-GB" smtClean="0"/>
              <a:t>KNU - New IPBPM readout system</a:t>
            </a:r>
          </a:p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15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Background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MPhys</a:t>
            </a:r>
            <a:br>
              <a:rPr lang="en-GB" smtClean="0"/>
            </a:br>
            <a:r>
              <a:rPr lang="en-GB" sz="2400" smtClean="0"/>
              <a:t>University of Oxford</a:t>
            </a:r>
          </a:p>
          <a:p>
            <a:r>
              <a:rPr lang="en-GB" smtClean="0"/>
              <a:t>DPhil (Particle Physics)</a:t>
            </a:r>
            <a:br>
              <a:rPr lang="en-GB" smtClean="0"/>
            </a:br>
            <a:r>
              <a:rPr lang="en-GB" sz="2400" smtClean="0"/>
              <a:t>University of Oxford</a:t>
            </a:r>
            <a:r>
              <a:rPr lang="en-GB" smtClean="0"/>
              <a:t/>
            </a:r>
            <a:br>
              <a:rPr lang="en-GB" smtClean="0"/>
            </a:br>
            <a:r>
              <a:rPr lang="en-GB" smtClean="0"/>
              <a:t>Thesis title: </a:t>
            </a:r>
            <a:r>
              <a:rPr lang="en-GB" i="1" smtClean="0"/>
              <a:t>“The Development of a Fast Intra-train Beam-based Feedback System Capable of Operating on the Bunch Trains of the International Linear Collider”</a:t>
            </a:r>
          </a:p>
          <a:p>
            <a:r>
              <a:rPr lang="en-GB" smtClean="0"/>
              <a:t>Post-doctoral Research Assistant</a:t>
            </a:r>
            <a:br>
              <a:rPr lang="en-GB" smtClean="0"/>
            </a:br>
            <a:r>
              <a:rPr lang="en-GB" sz="2400" smtClean="0"/>
              <a:t>John Adams Institute (University of Oxford)</a:t>
            </a:r>
            <a:r>
              <a:rPr lang="en-GB" smtClean="0"/>
              <a:t/>
            </a:r>
            <a:br>
              <a:rPr lang="en-GB" smtClean="0"/>
            </a:br>
            <a:endParaRPr lang="en-GB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305EBC8-A35B-4C0B-9C1A-FB930FEDEDA3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1" t="2469" b="17406"/>
          <a:stretch/>
        </p:blipFill>
        <p:spPr>
          <a:xfrm>
            <a:off x="4067944" y="908720"/>
            <a:ext cx="3153230" cy="2055574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10" name="Group 9"/>
          <p:cNvGrpSpPr/>
          <p:nvPr/>
        </p:nvGrpSpPr>
        <p:grpSpPr>
          <a:xfrm>
            <a:off x="7380312" y="0"/>
            <a:ext cx="1763688" cy="6237312"/>
            <a:chOff x="7380312" y="0"/>
            <a:chExt cx="1763688" cy="6237312"/>
          </a:xfrm>
        </p:grpSpPr>
        <p:sp>
          <p:nvSpPr>
            <p:cNvPr id="11" name="Rectangle 10"/>
            <p:cNvSpPr/>
            <p:nvPr/>
          </p:nvSpPr>
          <p:spPr>
            <a:xfrm>
              <a:off x="7380312" y="0"/>
              <a:ext cx="1763688" cy="62373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600">
                  <a:solidFill>
                    <a:schemeClr val="bg1"/>
                  </a:solidFill>
                </a:rPr>
                <a:t>Toohig Finalist</a:t>
              </a:r>
              <a:br>
                <a:rPr lang="en-GB" sz="1600">
                  <a:solidFill>
                    <a:schemeClr val="bg1"/>
                  </a:solidFill>
                </a:rPr>
              </a:br>
              <a:r>
                <a:rPr lang="en-GB" sz="1600" smtClean="0">
                  <a:solidFill>
                    <a:schemeClr val="bg1"/>
                  </a:solidFill>
                </a:rPr>
                <a:t>Presentation</a:t>
              </a:r>
            </a:p>
            <a:p>
              <a:r>
                <a:rPr lang="en-GB" sz="1600" smtClean="0">
                  <a:solidFill>
                    <a:schemeClr val="accent6"/>
                  </a:solidFill>
                </a:rPr>
                <a:t>Douglas Bett</a:t>
              </a:r>
            </a:p>
            <a:p>
              <a:r>
                <a:rPr lang="en-GB" sz="1200" smtClean="0">
                  <a:solidFill>
                    <a:schemeClr val="accent6"/>
                  </a:solidFill>
                </a:rPr>
                <a:t>UNIVERSITY OF OXFORD</a:t>
              </a:r>
            </a:p>
            <a:p>
              <a:endParaRPr lang="en-GB" sz="1600">
                <a:solidFill>
                  <a:srgbClr val="FFC000"/>
                </a:solidFill>
              </a:endParaRPr>
            </a:p>
            <a:p>
              <a:r>
                <a:rPr lang="en-GB" sz="1600" smtClean="0">
                  <a:solidFill>
                    <a:schemeClr val="bg1"/>
                  </a:solidFill>
                </a:rPr>
                <a:t>Contents</a:t>
              </a:r>
              <a:br>
                <a:rPr lang="en-GB" sz="1600" smtClean="0">
                  <a:solidFill>
                    <a:schemeClr val="bg1"/>
                  </a:solidFill>
                </a:rPr>
              </a:br>
              <a:endParaRPr lang="en-GB" sz="1600" smtClean="0">
                <a:solidFill>
                  <a:schemeClr val="bg1"/>
                </a:solidFill>
              </a:endParaRPr>
            </a:p>
            <a:p>
              <a:r>
                <a:rPr lang="en-GB" sz="1600" smtClean="0">
                  <a:solidFill>
                    <a:schemeClr val="accent6"/>
                  </a:solidFill>
                </a:rPr>
                <a:t>BACKGROUND</a:t>
              </a:r>
              <a:r>
                <a:rPr lang="en-GB" sz="1600" smtClean="0">
                  <a:solidFill>
                    <a:schemeClr val="bg1"/>
                  </a:solidFill>
                </a:rPr>
                <a:t/>
              </a:r>
              <a:br>
                <a:rPr lang="en-GB" sz="1600" smtClean="0">
                  <a:solidFill>
                    <a:schemeClr val="bg1"/>
                  </a:solidFill>
                </a:rPr>
              </a:br>
              <a:r>
                <a:rPr lang="en-GB" sz="1400" smtClean="0">
                  <a:solidFill>
                    <a:schemeClr val="bg1"/>
                  </a:solidFill>
                </a:rPr>
                <a:t>- FONT concept</a:t>
              </a:r>
              <a:br>
                <a:rPr lang="en-GB" sz="1400" smtClean="0">
                  <a:solidFill>
                    <a:schemeClr val="bg1"/>
                  </a:solidFill>
                </a:rPr>
              </a:br>
              <a:r>
                <a:rPr lang="en-GB" sz="1400" smtClean="0">
                  <a:solidFill>
                    <a:schemeClr val="bg1"/>
                  </a:solidFill>
                </a:rPr>
                <a:t>- FONT5 schematic</a:t>
              </a:r>
              <a:br>
                <a:rPr lang="en-GB" sz="1400" smtClean="0">
                  <a:solidFill>
                    <a:schemeClr val="bg1"/>
                  </a:solidFill>
                </a:rPr>
              </a:br>
              <a:r>
                <a:rPr lang="en-GB" sz="1400" smtClean="0">
                  <a:solidFill>
                    <a:schemeClr val="bg1"/>
                  </a:solidFill>
                </a:rPr>
                <a:t>- FONT5 @ ATF2</a:t>
              </a:r>
            </a:p>
            <a:p>
              <a:r>
                <a:rPr lang="en-GB" sz="1400" smtClean="0">
                  <a:solidFill>
                    <a:schemeClr val="bg1"/>
                  </a:solidFill>
                </a:rPr>
                <a:t>- Upstream feedback</a:t>
              </a:r>
            </a:p>
            <a:p>
              <a:r>
                <a:rPr lang="en-GB" sz="1400" smtClean="0">
                  <a:solidFill>
                    <a:schemeClr val="bg1"/>
                  </a:solidFill>
                </a:rPr>
                <a:t>- BPM electronics</a:t>
              </a:r>
              <a:br>
                <a:rPr lang="en-GB" sz="1400" smtClean="0">
                  <a:solidFill>
                    <a:schemeClr val="bg1"/>
                  </a:solidFill>
                </a:rPr>
              </a:br>
              <a:r>
                <a:rPr lang="en-GB" sz="1400" smtClean="0">
                  <a:solidFill>
                    <a:schemeClr val="bg1"/>
                  </a:solidFill>
                </a:rPr>
                <a:t>- FONT5 firmware</a:t>
              </a:r>
              <a:br>
                <a:rPr lang="en-GB" sz="1400" smtClean="0">
                  <a:solidFill>
                    <a:schemeClr val="bg1"/>
                  </a:solidFill>
                </a:rPr>
              </a:br>
              <a:r>
                <a:rPr lang="en-GB" sz="1400" smtClean="0">
                  <a:solidFill>
                    <a:schemeClr val="bg1"/>
                  </a:solidFill>
                </a:rPr>
                <a:t>- BPM performance</a:t>
              </a:r>
              <a:br>
                <a:rPr lang="en-GB" sz="1400" smtClean="0">
                  <a:solidFill>
                    <a:schemeClr val="bg1"/>
                  </a:solidFill>
                </a:rPr>
              </a:br>
              <a:r>
                <a:rPr lang="en-GB" sz="1400" smtClean="0">
                  <a:solidFill>
                    <a:schemeClr val="bg1"/>
                  </a:solidFill>
                </a:rPr>
                <a:t>- Feedback results</a:t>
              </a:r>
            </a:p>
            <a:p>
              <a:endParaRPr lang="en-GB" sz="1600" smtClean="0">
                <a:solidFill>
                  <a:schemeClr val="bg1"/>
                </a:solidFill>
              </a:endParaRPr>
            </a:p>
            <a:p>
              <a:r>
                <a:rPr lang="en-GB" sz="1400" smtClean="0">
                  <a:solidFill>
                    <a:schemeClr val="bg1"/>
                  </a:solidFill>
                </a:rPr>
                <a:t>ACCOMPLISHMENTS</a:t>
              </a:r>
              <a:r>
                <a:rPr lang="en-GB" sz="1400" smtClean="0"/>
                <a:t/>
              </a:r>
              <a:br>
                <a:rPr lang="en-GB" sz="1400" smtClean="0"/>
              </a:br>
              <a:r>
                <a:rPr lang="en-GB" sz="1400" smtClean="0"/>
                <a:t>- LO phase</a:t>
              </a:r>
              <a:br>
                <a:rPr lang="en-GB" sz="1400" smtClean="0"/>
              </a:br>
              <a:r>
                <a:rPr lang="en-GB" sz="1400" smtClean="0"/>
                <a:t>- Long train firmware</a:t>
              </a:r>
              <a:br>
                <a:rPr lang="en-GB" sz="1400" smtClean="0"/>
              </a:br>
              <a:r>
                <a:rPr lang="en-GB" sz="1400" smtClean="0"/>
                <a:t>- FONT DAQ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WITHIN LARP</a:t>
              </a:r>
            </a:p>
            <a:p>
              <a:endParaRPr lang="en-GB" sz="1600"/>
            </a:p>
            <a:p>
              <a:r>
                <a:rPr lang="en-GB" sz="1600" smtClean="0"/>
                <a:t>Final</a:t>
              </a:r>
              <a:endParaRPr lang="en-GB" sz="160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7380312" y="1052736"/>
              <a:ext cx="17636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0614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FONT concept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Feedback on Nanosecond Timescales</a:t>
            </a:r>
          </a:p>
          <a:p>
            <a:r>
              <a:rPr lang="en-GB" smtClean="0"/>
              <a:t>Position feedback system for future LC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4</a:t>
            </a:fld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" t="6453" r="1389" b="4905"/>
          <a:stretch/>
        </p:blipFill>
        <p:spPr>
          <a:xfrm>
            <a:off x="683568" y="2636912"/>
            <a:ext cx="6342854" cy="3168352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0" name="Group 9"/>
          <p:cNvGrpSpPr/>
          <p:nvPr/>
        </p:nvGrpSpPr>
        <p:grpSpPr>
          <a:xfrm>
            <a:off x="7380312" y="0"/>
            <a:ext cx="1763688" cy="6237312"/>
            <a:chOff x="7380312" y="0"/>
            <a:chExt cx="1763688" cy="6237312"/>
          </a:xfrm>
        </p:grpSpPr>
        <p:sp>
          <p:nvSpPr>
            <p:cNvPr id="11" name="Rectangle 10"/>
            <p:cNvSpPr/>
            <p:nvPr/>
          </p:nvSpPr>
          <p:spPr>
            <a:xfrm>
              <a:off x="7380312" y="0"/>
              <a:ext cx="1763688" cy="62373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600">
                  <a:solidFill>
                    <a:schemeClr val="bg1"/>
                  </a:solidFill>
                </a:rPr>
                <a:t>Toohig Finalist</a:t>
              </a:r>
              <a:br>
                <a:rPr lang="en-GB" sz="1600">
                  <a:solidFill>
                    <a:schemeClr val="bg1"/>
                  </a:solidFill>
                </a:rPr>
              </a:br>
              <a:r>
                <a:rPr lang="en-GB" sz="1600" smtClean="0">
                  <a:solidFill>
                    <a:schemeClr val="bg1"/>
                  </a:solidFill>
                </a:rPr>
                <a:t>Presentation</a:t>
              </a:r>
            </a:p>
            <a:p>
              <a:r>
                <a:rPr lang="en-GB" sz="1600" smtClean="0">
                  <a:solidFill>
                    <a:schemeClr val="accent6"/>
                  </a:solidFill>
                </a:rPr>
                <a:t>Douglas Bett</a:t>
              </a:r>
            </a:p>
            <a:p>
              <a:r>
                <a:rPr lang="en-GB" sz="1200" smtClean="0">
                  <a:solidFill>
                    <a:schemeClr val="accent6"/>
                  </a:solidFill>
                </a:rPr>
                <a:t>UNIVERSITY OF OXFORD</a:t>
              </a:r>
            </a:p>
            <a:p>
              <a:endParaRPr lang="en-GB" sz="1600">
                <a:solidFill>
                  <a:srgbClr val="FFC000"/>
                </a:solidFill>
              </a:endParaRPr>
            </a:p>
            <a:p>
              <a:r>
                <a:rPr lang="en-GB" sz="1600" smtClean="0">
                  <a:solidFill>
                    <a:schemeClr val="bg1"/>
                  </a:solidFill>
                </a:rPr>
                <a:t>Contents</a:t>
              </a:r>
              <a:br>
                <a:rPr lang="en-GB" sz="1600" smtClean="0">
                  <a:solidFill>
                    <a:schemeClr val="bg1"/>
                  </a:solidFill>
                </a:rPr>
              </a:br>
              <a:endParaRPr lang="en-GB" sz="1600" smtClean="0">
                <a:solidFill>
                  <a:schemeClr val="bg1"/>
                </a:solidFill>
              </a:endParaRPr>
            </a:p>
            <a:p>
              <a:r>
                <a:rPr lang="en-GB" sz="1600" smtClean="0">
                  <a:solidFill>
                    <a:schemeClr val="bg1"/>
                  </a:solidFill>
                </a:rPr>
                <a:t>BACKGROUND</a:t>
              </a:r>
              <a:br>
                <a:rPr lang="en-GB" sz="1600" smtClean="0">
                  <a:solidFill>
                    <a:schemeClr val="bg1"/>
                  </a:solidFill>
                </a:rPr>
              </a:br>
              <a:r>
                <a:rPr lang="en-GB" sz="1400" smtClean="0">
                  <a:solidFill>
                    <a:schemeClr val="bg1"/>
                  </a:solidFill>
                </a:rPr>
                <a:t>- </a:t>
              </a:r>
              <a:r>
                <a:rPr lang="en-GB" sz="1400" smtClean="0">
                  <a:solidFill>
                    <a:schemeClr val="accent6"/>
                  </a:solidFill>
                </a:rPr>
                <a:t>FONT concept</a:t>
              </a:r>
              <a:r>
                <a:rPr lang="en-GB" sz="1400" smtClean="0">
                  <a:solidFill>
                    <a:schemeClr val="bg1"/>
                  </a:solidFill>
                </a:rPr>
                <a:t/>
              </a:r>
              <a:br>
                <a:rPr lang="en-GB" sz="1400" smtClean="0">
                  <a:solidFill>
                    <a:schemeClr val="bg1"/>
                  </a:solidFill>
                </a:rPr>
              </a:br>
              <a:r>
                <a:rPr lang="en-GB" sz="1400" smtClean="0">
                  <a:solidFill>
                    <a:schemeClr val="bg1"/>
                  </a:solidFill>
                </a:rPr>
                <a:t>- FONT5 schematic</a:t>
              </a:r>
              <a:br>
                <a:rPr lang="en-GB" sz="1400" smtClean="0">
                  <a:solidFill>
                    <a:schemeClr val="bg1"/>
                  </a:solidFill>
                </a:rPr>
              </a:br>
              <a:r>
                <a:rPr lang="en-GB" sz="1400" smtClean="0">
                  <a:solidFill>
                    <a:schemeClr val="bg1"/>
                  </a:solidFill>
                </a:rPr>
                <a:t>- FONT5 @ ATF2</a:t>
              </a:r>
            </a:p>
            <a:p>
              <a:r>
                <a:rPr lang="en-GB" sz="1400" smtClean="0">
                  <a:solidFill>
                    <a:schemeClr val="bg1"/>
                  </a:solidFill>
                </a:rPr>
                <a:t>- Upstream feedback</a:t>
              </a:r>
            </a:p>
            <a:p>
              <a:r>
                <a:rPr lang="en-GB" sz="1400" smtClean="0">
                  <a:solidFill>
                    <a:schemeClr val="bg1"/>
                  </a:solidFill>
                </a:rPr>
                <a:t>- BPM electronics</a:t>
              </a:r>
              <a:br>
                <a:rPr lang="en-GB" sz="1400" smtClean="0">
                  <a:solidFill>
                    <a:schemeClr val="bg1"/>
                  </a:solidFill>
                </a:rPr>
              </a:br>
              <a:r>
                <a:rPr lang="en-GB" sz="1400" smtClean="0">
                  <a:solidFill>
                    <a:schemeClr val="bg1"/>
                  </a:solidFill>
                </a:rPr>
                <a:t>- FONT5 firmware</a:t>
              </a:r>
              <a:br>
                <a:rPr lang="en-GB" sz="1400" smtClean="0">
                  <a:solidFill>
                    <a:schemeClr val="bg1"/>
                  </a:solidFill>
                </a:rPr>
              </a:br>
              <a:r>
                <a:rPr lang="en-GB" sz="1400" smtClean="0">
                  <a:solidFill>
                    <a:schemeClr val="bg1"/>
                  </a:solidFill>
                </a:rPr>
                <a:t>- BPM performance</a:t>
              </a:r>
              <a:br>
                <a:rPr lang="en-GB" sz="1400" smtClean="0">
                  <a:solidFill>
                    <a:schemeClr val="bg1"/>
                  </a:solidFill>
                </a:rPr>
              </a:br>
              <a:r>
                <a:rPr lang="en-GB" sz="1400" smtClean="0">
                  <a:solidFill>
                    <a:schemeClr val="bg1"/>
                  </a:solidFill>
                </a:rPr>
                <a:t>- Feedback results</a:t>
              </a:r>
            </a:p>
            <a:p>
              <a:endParaRPr lang="en-GB" sz="1600" smtClean="0">
                <a:solidFill>
                  <a:schemeClr val="bg1"/>
                </a:solidFill>
              </a:endParaRPr>
            </a:p>
            <a:p>
              <a:r>
                <a:rPr lang="en-GB" sz="1400" smtClean="0">
                  <a:solidFill>
                    <a:schemeClr val="bg1"/>
                  </a:solidFill>
                </a:rPr>
                <a:t>ACCOMPLISHMENTS</a:t>
              </a:r>
              <a:br>
                <a:rPr lang="en-GB" sz="1400" smtClean="0">
                  <a:solidFill>
                    <a:schemeClr val="bg1"/>
                  </a:solidFill>
                </a:rPr>
              </a:br>
              <a:r>
                <a:rPr lang="en-GB" sz="1400" smtClean="0">
                  <a:solidFill>
                    <a:schemeClr val="bg1"/>
                  </a:solidFill>
                </a:rPr>
                <a:t>- LO phase</a:t>
              </a:r>
              <a:br>
                <a:rPr lang="en-GB" sz="1400" smtClean="0">
                  <a:solidFill>
                    <a:schemeClr val="bg1"/>
                  </a:solidFill>
                </a:rPr>
              </a:br>
              <a:r>
                <a:rPr lang="en-GB" sz="1400" smtClean="0">
                  <a:solidFill>
                    <a:schemeClr val="bg1"/>
                  </a:solidFill>
                </a:rPr>
                <a:t>- Long train firmware</a:t>
              </a:r>
              <a:br>
                <a:rPr lang="en-GB" sz="1400" smtClean="0">
                  <a:solidFill>
                    <a:schemeClr val="bg1"/>
                  </a:solidFill>
                </a:rPr>
              </a:br>
              <a:r>
                <a:rPr lang="en-GB" sz="1400" smtClean="0">
                  <a:solidFill>
                    <a:schemeClr val="bg1"/>
                  </a:solidFill>
                </a:rPr>
                <a:t>- FONT DAQ</a:t>
              </a:r>
              <a:r>
                <a:rPr lang="en-GB" sz="1600" smtClean="0">
                  <a:solidFill>
                    <a:schemeClr val="bg1"/>
                  </a:solidFill>
                </a:rPr>
                <a:t/>
              </a:r>
              <a:br>
                <a:rPr lang="en-GB" sz="1600" smtClean="0">
                  <a:solidFill>
                    <a:schemeClr val="bg1"/>
                  </a:solidFill>
                </a:rPr>
              </a:br>
              <a:endParaRPr lang="en-GB" sz="1600" smtClean="0">
                <a:solidFill>
                  <a:schemeClr val="bg1"/>
                </a:solidFill>
              </a:endParaRPr>
            </a:p>
            <a:p>
              <a:r>
                <a:rPr lang="en-GB" sz="1600" smtClean="0">
                  <a:solidFill>
                    <a:schemeClr val="bg1"/>
                  </a:solidFill>
                </a:rPr>
                <a:t>WITHIN LARP</a:t>
              </a:r>
            </a:p>
            <a:p>
              <a:endParaRPr lang="en-GB" sz="1600"/>
            </a:p>
            <a:p>
              <a:r>
                <a:rPr lang="en-GB" sz="1600" smtClean="0"/>
                <a:t>Final</a:t>
              </a:r>
              <a:endParaRPr lang="en-GB" sz="160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7380312" y="1052736"/>
              <a:ext cx="17636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33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84" b="7449"/>
          <a:stretch/>
        </p:blipFill>
        <p:spPr>
          <a:xfrm>
            <a:off x="294994" y="1211145"/>
            <a:ext cx="4421022" cy="502616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5</a:t>
            </a:fld>
            <a:endParaRPr lang="en-GB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FONT5 schematic</a:t>
            </a:r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4858509" y="1342509"/>
            <a:ext cx="10816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Beamline</a:t>
            </a:r>
            <a:br>
              <a:rPr lang="en-GB" smtClean="0">
                <a:solidFill>
                  <a:schemeClr val="bg1"/>
                </a:solidFill>
              </a:rPr>
            </a:br>
            <a:r>
              <a:rPr lang="en-GB" smtClean="0">
                <a:solidFill>
                  <a:schemeClr val="bg1"/>
                </a:solidFill>
              </a:rPr>
              <a:t>hardware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58509" y="2348880"/>
            <a:ext cx="10816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Support</a:t>
            </a:r>
            <a:br>
              <a:rPr lang="en-GB" smtClean="0">
                <a:solidFill>
                  <a:schemeClr val="bg1"/>
                </a:solidFill>
              </a:rPr>
            </a:br>
            <a:r>
              <a:rPr lang="en-GB" smtClean="0">
                <a:solidFill>
                  <a:schemeClr val="bg1"/>
                </a:solidFill>
              </a:rPr>
              <a:t>hardware</a:t>
            </a:r>
            <a:endParaRPr lang="en-GB">
              <a:solidFill>
                <a:schemeClr val="bg1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4716016" y="2204864"/>
            <a:ext cx="151216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716016" y="3212976"/>
            <a:ext cx="151216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716016" y="4221088"/>
            <a:ext cx="151216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23528" y="2204864"/>
            <a:ext cx="439248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40792" y="3212976"/>
            <a:ext cx="437522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23528" y="4221088"/>
            <a:ext cx="437522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860032" y="3430741"/>
            <a:ext cx="12765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Feedback</a:t>
            </a:r>
            <a:br>
              <a:rPr lang="en-GB" smtClean="0">
                <a:solidFill>
                  <a:schemeClr val="bg1"/>
                </a:solidFill>
              </a:rPr>
            </a:br>
            <a:r>
              <a:rPr lang="en-GB" smtClean="0">
                <a:solidFill>
                  <a:schemeClr val="bg1"/>
                </a:solidFill>
              </a:rPr>
              <a:t>control unit</a:t>
            </a:r>
            <a:endParaRPr lang="en-GB">
              <a:solidFill>
                <a:schemeClr val="bg1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323528" y="5373216"/>
            <a:ext cx="437522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4716016" y="5373216"/>
            <a:ext cx="151216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860032" y="4510861"/>
            <a:ext cx="1017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User</a:t>
            </a:r>
          </a:p>
          <a:p>
            <a:r>
              <a:rPr lang="en-GB" smtClean="0">
                <a:solidFill>
                  <a:schemeClr val="bg1"/>
                </a:solidFill>
              </a:rPr>
              <a:t>interface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851006" y="5518973"/>
            <a:ext cx="10222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Interpret</a:t>
            </a:r>
            <a:br>
              <a:rPr lang="en-GB" smtClean="0">
                <a:solidFill>
                  <a:schemeClr val="bg1"/>
                </a:solidFill>
              </a:rPr>
            </a:br>
            <a:r>
              <a:rPr lang="en-GB" smtClean="0">
                <a:solidFill>
                  <a:schemeClr val="bg1"/>
                </a:solidFill>
              </a:rPr>
              <a:t>data</a:t>
            </a:r>
            <a:endParaRPr lang="en-GB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7380312" y="0"/>
            <a:ext cx="1763688" cy="6237312"/>
            <a:chOff x="7380312" y="0"/>
            <a:chExt cx="1763688" cy="6237312"/>
          </a:xfrm>
        </p:grpSpPr>
        <p:sp>
          <p:nvSpPr>
            <p:cNvPr id="24" name="Rectangle 23"/>
            <p:cNvSpPr/>
            <p:nvPr/>
          </p:nvSpPr>
          <p:spPr>
            <a:xfrm>
              <a:off x="7380312" y="0"/>
              <a:ext cx="1763688" cy="62373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600">
                  <a:solidFill>
                    <a:schemeClr val="bg1"/>
                  </a:solidFill>
                </a:rPr>
                <a:t>Toohig Finalist</a:t>
              </a:r>
              <a:br>
                <a:rPr lang="en-GB" sz="1600">
                  <a:solidFill>
                    <a:schemeClr val="bg1"/>
                  </a:solidFill>
                </a:rPr>
              </a:br>
              <a:r>
                <a:rPr lang="en-GB" sz="1600" smtClean="0">
                  <a:solidFill>
                    <a:schemeClr val="bg1"/>
                  </a:solidFill>
                </a:rPr>
                <a:t>Presentation</a:t>
              </a:r>
            </a:p>
            <a:p>
              <a:r>
                <a:rPr lang="en-GB" sz="1600" smtClean="0">
                  <a:solidFill>
                    <a:schemeClr val="accent6"/>
                  </a:solidFill>
                </a:rPr>
                <a:t>Douglas Bett</a:t>
              </a:r>
            </a:p>
            <a:p>
              <a:r>
                <a:rPr lang="en-GB" sz="1200" smtClean="0">
                  <a:solidFill>
                    <a:schemeClr val="accent6"/>
                  </a:solidFill>
                </a:rPr>
                <a:t>UNIVERSITY OF OXFORD</a:t>
              </a:r>
            </a:p>
            <a:p>
              <a:endParaRPr lang="en-GB" sz="1600">
                <a:solidFill>
                  <a:srgbClr val="FFC000"/>
                </a:solidFill>
              </a:endParaRPr>
            </a:p>
            <a:p>
              <a:r>
                <a:rPr lang="en-GB" sz="1600" smtClean="0">
                  <a:solidFill>
                    <a:schemeClr val="bg1"/>
                  </a:solidFill>
                </a:rPr>
                <a:t>Contents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BACKGROUND</a:t>
              </a:r>
              <a:br>
                <a:rPr lang="en-GB" sz="1600" smtClean="0"/>
              </a:br>
              <a:r>
                <a:rPr lang="en-GB" sz="1400" smtClean="0"/>
                <a:t>- FONT concept</a:t>
              </a:r>
              <a:br>
                <a:rPr lang="en-GB" sz="1400" smtClean="0"/>
              </a:br>
              <a:r>
                <a:rPr lang="en-GB" sz="1400" smtClean="0"/>
                <a:t>- </a:t>
              </a:r>
              <a:r>
                <a:rPr lang="en-GB" sz="1400" smtClean="0">
                  <a:solidFill>
                    <a:schemeClr val="accent6"/>
                  </a:solidFill>
                </a:rPr>
                <a:t>FONT5 schematic</a:t>
              </a:r>
              <a:r>
                <a:rPr lang="en-GB" sz="1400" smtClean="0"/>
                <a:t/>
              </a:r>
              <a:br>
                <a:rPr lang="en-GB" sz="1400" smtClean="0"/>
              </a:br>
              <a:r>
                <a:rPr lang="en-GB" sz="1400" smtClean="0"/>
                <a:t>- FONT5 @ ATF2</a:t>
              </a:r>
            </a:p>
            <a:p>
              <a:r>
                <a:rPr lang="en-GB" sz="1400" smtClean="0"/>
                <a:t>- Upstream feedback</a:t>
              </a:r>
            </a:p>
            <a:p>
              <a:r>
                <a:rPr lang="en-GB" sz="1400" smtClean="0"/>
                <a:t>- BPM electronics</a:t>
              </a:r>
              <a:br>
                <a:rPr lang="en-GB" sz="1400" smtClean="0"/>
              </a:br>
              <a:r>
                <a:rPr lang="en-GB" sz="1400" smtClean="0"/>
                <a:t>- FONT5 firmware</a:t>
              </a:r>
              <a:br>
                <a:rPr lang="en-GB" sz="1400" smtClean="0"/>
              </a:br>
              <a:r>
                <a:rPr lang="en-GB" sz="1400" smtClean="0"/>
                <a:t>- BPM performance</a:t>
              </a:r>
              <a:br>
                <a:rPr lang="en-GB" sz="1400" smtClean="0"/>
              </a:br>
              <a:r>
                <a:rPr lang="en-GB" sz="1400" smtClean="0"/>
                <a:t>- Feedback results</a:t>
              </a:r>
            </a:p>
            <a:p>
              <a:endParaRPr lang="en-GB" sz="1600" smtClean="0"/>
            </a:p>
            <a:p>
              <a:r>
                <a:rPr lang="en-GB" sz="1400" smtClean="0"/>
                <a:t>ACCOMPLISHMENTS</a:t>
              </a:r>
              <a:br>
                <a:rPr lang="en-GB" sz="1400" smtClean="0"/>
              </a:br>
              <a:r>
                <a:rPr lang="en-GB" sz="1400" smtClean="0"/>
                <a:t>- LO phase</a:t>
              </a:r>
              <a:br>
                <a:rPr lang="en-GB" sz="1400" smtClean="0"/>
              </a:br>
              <a:r>
                <a:rPr lang="en-GB" sz="1400" smtClean="0"/>
                <a:t>- Long train firmware</a:t>
              </a:r>
              <a:br>
                <a:rPr lang="en-GB" sz="1400" smtClean="0"/>
              </a:br>
              <a:r>
                <a:rPr lang="en-GB" sz="1400" smtClean="0"/>
                <a:t>- FONT DAQ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WITHIN LARP</a:t>
              </a:r>
            </a:p>
            <a:p>
              <a:endParaRPr lang="en-GB" sz="1600"/>
            </a:p>
            <a:p>
              <a:r>
                <a:rPr lang="en-GB" sz="1600" smtClean="0"/>
                <a:t>Final</a:t>
              </a:r>
              <a:endParaRPr lang="en-GB" sz="1600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7380312" y="1052736"/>
              <a:ext cx="17636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6347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FONT5 at ATF2 (KEK)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621" y="1844824"/>
            <a:ext cx="6776659" cy="3384376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7" name="Group 26"/>
          <p:cNvGrpSpPr/>
          <p:nvPr/>
        </p:nvGrpSpPr>
        <p:grpSpPr>
          <a:xfrm>
            <a:off x="323528" y="980728"/>
            <a:ext cx="5184576" cy="647201"/>
            <a:chOff x="1187624" y="980728"/>
            <a:chExt cx="5184576" cy="647201"/>
          </a:xfrm>
        </p:grpSpPr>
        <p:cxnSp>
          <p:nvCxnSpPr>
            <p:cNvPr id="26" name="Straight Arrow Connector 25"/>
            <p:cNvCxnSpPr/>
            <p:nvPr/>
          </p:nvCxnSpPr>
          <p:spPr>
            <a:xfrm flipH="1">
              <a:off x="1331640" y="1304763"/>
              <a:ext cx="367240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4283968" y="1124744"/>
              <a:ext cx="360040" cy="36004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smtClean="0">
                  <a:solidFill>
                    <a:schemeClr val="bg1"/>
                  </a:solidFill>
                </a:rPr>
                <a:t>K1</a:t>
              </a:r>
              <a:endParaRPr lang="en-GB" sz="1200">
                <a:solidFill>
                  <a:schemeClr val="bg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851920" y="1124744"/>
              <a:ext cx="360040" cy="36004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smtClean="0">
                  <a:solidFill>
                    <a:schemeClr val="bg1"/>
                  </a:solidFill>
                </a:rPr>
                <a:t>K2</a:t>
              </a:r>
              <a:endParaRPr lang="en-GB" sz="1200">
                <a:solidFill>
                  <a:schemeClr val="bg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419872" y="1124744"/>
              <a:ext cx="360040" cy="36004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smtClean="0">
                  <a:solidFill>
                    <a:schemeClr val="bg1"/>
                  </a:solidFill>
                </a:rPr>
                <a:t>P2</a:t>
              </a:r>
              <a:endParaRPr lang="en-GB" sz="1200">
                <a:solidFill>
                  <a:schemeClr val="bg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987824" y="1124744"/>
              <a:ext cx="360040" cy="36004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smtClean="0">
                  <a:solidFill>
                    <a:schemeClr val="bg1"/>
                  </a:solidFill>
                </a:rPr>
                <a:t>P3</a:t>
              </a:r>
              <a:endParaRPr lang="en-GB" sz="1200">
                <a:solidFill>
                  <a:schemeClr val="bg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763688" y="1124744"/>
              <a:ext cx="360040" cy="36004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>
                  <a:solidFill>
                    <a:schemeClr val="bg1"/>
                  </a:solidFill>
                </a:rPr>
                <a:t>F</a:t>
              </a:r>
              <a:r>
                <a:rPr lang="en-GB" sz="1200" smtClean="0">
                  <a:solidFill>
                    <a:schemeClr val="bg1"/>
                  </a:solidFill>
                </a:rPr>
                <a:t>F</a:t>
              </a:r>
              <a:endParaRPr lang="en-GB" sz="140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195722" y="980728"/>
              <a:ext cx="110447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>
                  <a:solidFill>
                    <a:schemeClr val="bg1"/>
                  </a:solidFill>
                </a:rPr>
                <a:t>Upstream</a:t>
              </a:r>
              <a:br>
                <a:rPr lang="en-GB" smtClean="0">
                  <a:solidFill>
                    <a:schemeClr val="bg1"/>
                  </a:solidFill>
                </a:rPr>
              </a:br>
              <a:r>
                <a:rPr lang="en-GB" smtClean="0">
                  <a:solidFill>
                    <a:schemeClr val="bg1"/>
                  </a:solidFill>
                </a:rPr>
                <a:t>feedback</a:t>
              </a:r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1187624" y="981598"/>
              <a:ext cx="5184576" cy="646331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8" name="Rounded Rectangle 27"/>
          <p:cNvSpPr/>
          <p:nvPr/>
        </p:nvSpPr>
        <p:spPr>
          <a:xfrm>
            <a:off x="2303748" y="2419216"/>
            <a:ext cx="2027878" cy="10801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/>
          <p:cNvCxnSpPr>
            <a:stCxn id="28" idx="1"/>
          </p:cNvCxnSpPr>
          <p:nvPr/>
        </p:nvCxnSpPr>
        <p:spPr>
          <a:xfrm flipH="1" flipV="1">
            <a:off x="323528" y="1627929"/>
            <a:ext cx="1980220" cy="8452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28" idx="3"/>
          </p:cNvCxnSpPr>
          <p:nvPr/>
        </p:nvCxnSpPr>
        <p:spPr>
          <a:xfrm flipV="1">
            <a:off x="4331626" y="1627059"/>
            <a:ext cx="1176478" cy="8461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323528" y="5445224"/>
            <a:ext cx="4008098" cy="648072"/>
            <a:chOff x="323528" y="5445224"/>
            <a:chExt cx="4008098" cy="648072"/>
          </a:xfrm>
        </p:grpSpPr>
        <p:cxnSp>
          <p:nvCxnSpPr>
            <p:cNvPr id="37" name="Straight Arrow Connector 36"/>
            <p:cNvCxnSpPr/>
            <p:nvPr/>
          </p:nvCxnSpPr>
          <p:spPr>
            <a:xfrm flipH="1">
              <a:off x="539552" y="5769260"/>
              <a:ext cx="219624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2874221" y="5579948"/>
              <a:ext cx="1265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>
                  <a:solidFill>
                    <a:schemeClr val="bg1"/>
                  </a:solidFill>
                </a:rPr>
                <a:t>IP feedback</a:t>
              </a:r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763688" y="5589240"/>
              <a:ext cx="360040" cy="36004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smtClean="0">
                  <a:solidFill>
                    <a:schemeClr val="bg1"/>
                  </a:solidFill>
                </a:rPr>
                <a:t>IPK</a:t>
              </a:r>
              <a:endParaRPr lang="en-GB" sz="1050">
                <a:solidFill>
                  <a:schemeClr val="bg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187624" y="5589240"/>
              <a:ext cx="360040" cy="36004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smtClean="0">
                  <a:solidFill>
                    <a:schemeClr val="bg1"/>
                  </a:solidFill>
                </a:rPr>
                <a:t>IPB</a:t>
              </a:r>
              <a:endParaRPr lang="en-GB" sz="1100">
                <a:solidFill>
                  <a:schemeClr val="bg1"/>
                </a:solidFill>
              </a:endParaRP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323528" y="5445224"/>
              <a:ext cx="4008098" cy="648072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2" name="Rounded Rectangle 41"/>
          <p:cNvSpPr/>
          <p:nvPr/>
        </p:nvSpPr>
        <p:spPr>
          <a:xfrm>
            <a:off x="971600" y="2420888"/>
            <a:ext cx="371694" cy="10801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Straight Connector 43"/>
          <p:cNvCxnSpPr>
            <a:stCxn id="42" idx="1"/>
          </p:cNvCxnSpPr>
          <p:nvPr/>
        </p:nvCxnSpPr>
        <p:spPr>
          <a:xfrm flipH="1">
            <a:off x="323528" y="2474894"/>
            <a:ext cx="648072" cy="30423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42" idx="3"/>
          </p:cNvCxnSpPr>
          <p:nvPr/>
        </p:nvCxnSpPr>
        <p:spPr>
          <a:xfrm>
            <a:off x="1343294" y="2474894"/>
            <a:ext cx="2988332" cy="30423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>
            <a:off x="7380312" y="0"/>
            <a:ext cx="1763688" cy="6237312"/>
            <a:chOff x="7380312" y="0"/>
            <a:chExt cx="1763688" cy="6237312"/>
          </a:xfrm>
        </p:grpSpPr>
        <p:sp>
          <p:nvSpPr>
            <p:cNvPr id="50" name="Rectangle 49"/>
            <p:cNvSpPr/>
            <p:nvPr/>
          </p:nvSpPr>
          <p:spPr>
            <a:xfrm>
              <a:off x="7380312" y="0"/>
              <a:ext cx="1763688" cy="62373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600">
                  <a:solidFill>
                    <a:schemeClr val="bg1"/>
                  </a:solidFill>
                </a:rPr>
                <a:t>Toohig Finalist</a:t>
              </a:r>
              <a:br>
                <a:rPr lang="en-GB" sz="1600">
                  <a:solidFill>
                    <a:schemeClr val="bg1"/>
                  </a:solidFill>
                </a:rPr>
              </a:br>
              <a:r>
                <a:rPr lang="en-GB" sz="1600" smtClean="0">
                  <a:solidFill>
                    <a:schemeClr val="bg1"/>
                  </a:solidFill>
                </a:rPr>
                <a:t>Presentation</a:t>
              </a:r>
            </a:p>
            <a:p>
              <a:r>
                <a:rPr lang="en-GB" sz="1600" smtClean="0">
                  <a:solidFill>
                    <a:schemeClr val="accent6"/>
                  </a:solidFill>
                </a:rPr>
                <a:t>Douglas Bett</a:t>
              </a:r>
            </a:p>
            <a:p>
              <a:r>
                <a:rPr lang="en-GB" sz="1200" smtClean="0">
                  <a:solidFill>
                    <a:schemeClr val="accent6"/>
                  </a:solidFill>
                </a:rPr>
                <a:t>UNIVERSITY OF OXFORD</a:t>
              </a:r>
            </a:p>
            <a:p>
              <a:endParaRPr lang="en-GB" sz="1600">
                <a:solidFill>
                  <a:srgbClr val="FFC000"/>
                </a:solidFill>
              </a:endParaRPr>
            </a:p>
            <a:p>
              <a:r>
                <a:rPr lang="en-GB" sz="1600" smtClean="0">
                  <a:solidFill>
                    <a:schemeClr val="bg1"/>
                  </a:solidFill>
                </a:rPr>
                <a:t>Contents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BACKGROUND</a:t>
              </a:r>
              <a:br>
                <a:rPr lang="en-GB" sz="1600" smtClean="0"/>
              </a:br>
              <a:r>
                <a:rPr lang="en-GB" sz="1400" smtClean="0"/>
                <a:t>- FONT concept</a:t>
              </a:r>
              <a:br>
                <a:rPr lang="en-GB" sz="1400" smtClean="0"/>
              </a:br>
              <a:r>
                <a:rPr lang="en-GB" sz="1400" smtClean="0"/>
                <a:t>- FONT5 schematic</a:t>
              </a:r>
              <a:br>
                <a:rPr lang="en-GB" sz="1400" smtClean="0"/>
              </a:br>
              <a:r>
                <a:rPr lang="en-GB" sz="1400" smtClean="0"/>
                <a:t>- </a:t>
              </a:r>
              <a:r>
                <a:rPr lang="en-GB" sz="1400" smtClean="0">
                  <a:solidFill>
                    <a:schemeClr val="accent6"/>
                  </a:solidFill>
                </a:rPr>
                <a:t>FONT5 @ ATF2</a:t>
              </a:r>
            </a:p>
            <a:p>
              <a:r>
                <a:rPr lang="en-GB" sz="1400" smtClean="0"/>
                <a:t>- Upstream feedback</a:t>
              </a:r>
            </a:p>
            <a:p>
              <a:r>
                <a:rPr lang="en-GB" sz="1400" smtClean="0"/>
                <a:t>- BPM electronics</a:t>
              </a:r>
              <a:br>
                <a:rPr lang="en-GB" sz="1400" smtClean="0"/>
              </a:br>
              <a:r>
                <a:rPr lang="en-GB" sz="1400" smtClean="0"/>
                <a:t>- FONT5 firmware</a:t>
              </a:r>
              <a:br>
                <a:rPr lang="en-GB" sz="1400" smtClean="0"/>
              </a:br>
              <a:r>
                <a:rPr lang="en-GB" sz="1400" smtClean="0"/>
                <a:t>- BPM performance</a:t>
              </a:r>
              <a:br>
                <a:rPr lang="en-GB" sz="1400" smtClean="0"/>
              </a:br>
              <a:r>
                <a:rPr lang="en-GB" sz="1400" smtClean="0"/>
                <a:t>- Feedback results</a:t>
              </a:r>
            </a:p>
            <a:p>
              <a:endParaRPr lang="en-GB" sz="1600" smtClean="0"/>
            </a:p>
            <a:p>
              <a:r>
                <a:rPr lang="en-GB" sz="1400" smtClean="0"/>
                <a:t>ACCOMPLISHMENTS</a:t>
              </a:r>
              <a:br>
                <a:rPr lang="en-GB" sz="1400" smtClean="0"/>
              </a:br>
              <a:r>
                <a:rPr lang="en-GB" sz="1400" smtClean="0"/>
                <a:t>- LO phase</a:t>
              </a:r>
              <a:br>
                <a:rPr lang="en-GB" sz="1400" smtClean="0"/>
              </a:br>
              <a:r>
                <a:rPr lang="en-GB" sz="1400" smtClean="0"/>
                <a:t>- Long train firmware</a:t>
              </a:r>
              <a:br>
                <a:rPr lang="en-GB" sz="1400" smtClean="0"/>
              </a:br>
              <a:r>
                <a:rPr lang="en-GB" sz="1400" smtClean="0"/>
                <a:t>- FONT DAQ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WITHIN LARP</a:t>
              </a:r>
            </a:p>
            <a:p>
              <a:endParaRPr lang="en-GB" sz="1600"/>
            </a:p>
            <a:p>
              <a:r>
                <a:rPr lang="en-GB" sz="1600" smtClean="0"/>
                <a:t>Final</a:t>
              </a:r>
              <a:endParaRPr lang="en-GB" sz="1600"/>
            </a:p>
          </p:txBody>
        </p:sp>
        <p:cxnSp>
          <p:nvCxnSpPr>
            <p:cNvPr id="51" name="Straight Connector 50"/>
            <p:cNvCxnSpPr/>
            <p:nvPr/>
          </p:nvCxnSpPr>
          <p:spPr>
            <a:xfrm>
              <a:off x="7380312" y="1052736"/>
              <a:ext cx="17636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283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Upstream feedback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57" t="14758" r="7095" b="3938"/>
          <a:stretch/>
        </p:blipFill>
        <p:spPr>
          <a:xfrm>
            <a:off x="4788023" y="965833"/>
            <a:ext cx="2271041" cy="1743087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53" t="25334" r="19117" b="5429"/>
          <a:stretch/>
        </p:blipFill>
        <p:spPr>
          <a:xfrm>
            <a:off x="395536" y="971177"/>
            <a:ext cx="1728192" cy="1737743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2213152" y="965833"/>
            <a:ext cx="1998808" cy="1383047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5" t="1666" r="35096" b="1795"/>
          <a:stretch/>
        </p:blipFill>
        <p:spPr>
          <a:xfrm>
            <a:off x="395536" y="3794384"/>
            <a:ext cx="1264278" cy="231630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18" t="1154" r="34135" b="4487"/>
          <a:stretch/>
        </p:blipFill>
        <p:spPr>
          <a:xfrm>
            <a:off x="5790500" y="3789040"/>
            <a:ext cx="1268565" cy="2378296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323528" y="2708920"/>
            <a:ext cx="19236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bg1"/>
                </a:solidFill>
              </a:rPr>
              <a:t>stripline BPMs</a:t>
            </a:r>
          </a:p>
          <a:p>
            <a:r>
              <a:rPr lang="en-GB" smtClean="0">
                <a:solidFill>
                  <a:schemeClr val="bg1"/>
                </a:solidFill>
              </a:rPr>
              <a:t>Length = 120 mm  </a:t>
            </a:r>
            <a:br>
              <a:rPr lang="en-GB" smtClean="0">
                <a:solidFill>
                  <a:schemeClr val="bg1"/>
                </a:solidFill>
              </a:rPr>
            </a:br>
            <a:r>
              <a:rPr lang="en-GB" smtClean="0">
                <a:solidFill>
                  <a:schemeClr val="bg1"/>
                </a:solidFill>
              </a:rPr>
              <a:t>Radius = 12 mm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45486" y="4964975"/>
            <a:ext cx="24224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bg1"/>
                </a:solidFill>
              </a:rPr>
              <a:t>FONT5 digital board</a:t>
            </a:r>
            <a:br>
              <a:rPr lang="en-GB" b="1" smtClean="0">
                <a:solidFill>
                  <a:schemeClr val="bg1"/>
                </a:solidFill>
              </a:rPr>
            </a:br>
            <a:r>
              <a:rPr lang="en-GB" smtClean="0">
                <a:solidFill>
                  <a:schemeClr val="bg1"/>
                </a:solidFill>
              </a:rPr>
              <a:t>Virtex-5 FPGA</a:t>
            </a:r>
          </a:p>
          <a:p>
            <a:r>
              <a:rPr lang="en-GB" smtClean="0">
                <a:solidFill>
                  <a:schemeClr val="bg1"/>
                </a:solidFill>
              </a:rPr>
              <a:t>9 ADC inputs (357 MHz)</a:t>
            </a:r>
          </a:p>
          <a:p>
            <a:r>
              <a:rPr lang="en-GB" smtClean="0">
                <a:solidFill>
                  <a:schemeClr val="bg1"/>
                </a:solidFill>
              </a:rPr>
              <a:t>2 DAC outputs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123728" y="2300679"/>
                <a:ext cx="2431178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smtClean="0">
                    <a:solidFill>
                      <a:schemeClr val="bg1"/>
                    </a:solidFill>
                  </a:rPr>
                  <a:t>FONT BPM processors</a:t>
                </a:r>
              </a:p>
              <a:p>
                <a:r>
                  <a:rPr lang="en-GB" b="0" smtClean="0">
                    <a:solidFill>
                      <a:schemeClr val="bg1"/>
                    </a:solidFill>
                  </a:rPr>
                  <a:t>Form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solidFill>
                          <a:schemeClr val="bg1"/>
                        </a:solidFill>
                        <a:latin typeface="Cambria Math"/>
                      </a:rPr>
                      <m:t>Δ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/>
                      </a:rPr>
                      <m:t>,</m:t>
                    </m:r>
                    <m:r>
                      <a:rPr lang="en-GB" b="0" i="0" smtClean="0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b="0" i="0" smtClean="0">
                        <a:solidFill>
                          <a:schemeClr val="bg1"/>
                        </a:solidFill>
                        <a:latin typeface="Cambria Math"/>
                      </a:rPr>
                      <m:t>Σ</m:t>
                    </m:r>
                  </m:oMath>
                </a14:m>
                <a:r>
                  <a:rPr lang="en-GB" smtClean="0">
                    <a:solidFill>
                      <a:schemeClr val="bg1"/>
                    </a:solidFill>
                  </a:rPr>
                  <a:t> signals</a:t>
                </a:r>
                <a:br>
                  <a:rPr lang="en-GB" smtClean="0">
                    <a:solidFill>
                      <a:schemeClr val="bg1"/>
                    </a:solidFill>
                  </a:rPr>
                </a:br>
                <a:r>
                  <a:rPr lang="en-GB" smtClean="0">
                    <a:solidFill>
                      <a:schemeClr val="bg1"/>
                    </a:solidFill>
                  </a:rPr>
                  <a:t>Downmix with 714 MHz</a:t>
                </a:r>
                <a:r>
                  <a:rPr lang="en-GB" smtClean="0"/>
                  <a:t/>
                </a:r>
                <a:br>
                  <a:rPr lang="en-GB" smtClean="0"/>
                </a:br>
                <a:endParaRPr lang="en-GB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2300679"/>
                <a:ext cx="2431178" cy="1200329"/>
              </a:xfrm>
              <a:prstGeom prst="rect">
                <a:avLst/>
              </a:prstGeom>
              <a:blipFill rotWithShape="1">
                <a:blip r:embed="rId7"/>
                <a:stretch>
                  <a:fillRect l="-2005" t="-2538" r="-15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3635896" y="3789040"/>
            <a:ext cx="21169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smtClean="0">
                <a:solidFill>
                  <a:schemeClr val="bg1"/>
                </a:solidFill>
              </a:rPr>
              <a:t>Kicker amplifiers</a:t>
            </a:r>
            <a:br>
              <a:rPr lang="en-GB" b="1" smtClean="0">
                <a:solidFill>
                  <a:schemeClr val="bg1"/>
                </a:solidFill>
              </a:rPr>
            </a:br>
            <a:r>
              <a:rPr lang="en-GB">
                <a:solidFill>
                  <a:schemeClr val="bg1"/>
                </a:solidFill>
              </a:rPr>
              <a:t>35 ns rise time</a:t>
            </a:r>
            <a:endParaRPr lang="en-GB" b="1" smtClean="0">
              <a:solidFill>
                <a:schemeClr val="bg1"/>
              </a:solidFill>
            </a:endParaRPr>
          </a:p>
          <a:p>
            <a:pPr algn="r"/>
            <a:r>
              <a:rPr lang="en-GB" smtClean="0">
                <a:solidFill>
                  <a:schemeClr val="bg1"/>
                </a:solidFill>
              </a:rPr>
              <a:t>30 A of drive current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436096" y="2708920"/>
            <a:ext cx="16718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>
                <a:solidFill>
                  <a:schemeClr val="bg1"/>
                </a:solidFill>
              </a:rPr>
              <a:t>s</a:t>
            </a:r>
            <a:r>
              <a:rPr lang="en-GB" b="1" smtClean="0">
                <a:solidFill>
                  <a:schemeClr val="bg1"/>
                </a:solidFill>
              </a:rPr>
              <a:t>tripline kickers</a:t>
            </a:r>
            <a:r>
              <a:rPr lang="en-GB" smtClean="0">
                <a:solidFill>
                  <a:schemeClr val="bg1"/>
                </a:solidFill>
              </a:rPr>
              <a:t/>
            </a:r>
            <a:br>
              <a:rPr lang="en-GB" smtClean="0">
                <a:solidFill>
                  <a:schemeClr val="bg1"/>
                </a:solidFill>
              </a:rPr>
            </a:br>
            <a:r>
              <a:rPr lang="en-GB" smtClean="0">
                <a:solidFill>
                  <a:schemeClr val="bg1"/>
                </a:solidFill>
              </a:rPr>
              <a:t>3 ns fill time</a:t>
            </a:r>
            <a:br>
              <a:rPr lang="en-GB" smtClean="0">
                <a:solidFill>
                  <a:schemeClr val="bg1"/>
                </a:solidFill>
              </a:rPr>
            </a:br>
            <a:r>
              <a:rPr lang="en-GB" smtClean="0">
                <a:solidFill>
                  <a:schemeClr val="bg1"/>
                </a:solidFill>
              </a:rPr>
              <a:t>20 µrad kick</a:t>
            </a:r>
            <a:endParaRPr lang="en-GB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7380312" y="0"/>
            <a:ext cx="1763688" cy="6237312"/>
            <a:chOff x="7380312" y="0"/>
            <a:chExt cx="1763688" cy="6237312"/>
          </a:xfrm>
        </p:grpSpPr>
        <p:sp>
          <p:nvSpPr>
            <p:cNvPr id="23" name="Rectangle 22"/>
            <p:cNvSpPr/>
            <p:nvPr/>
          </p:nvSpPr>
          <p:spPr>
            <a:xfrm>
              <a:off x="7380312" y="0"/>
              <a:ext cx="1763688" cy="62373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600">
                  <a:solidFill>
                    <a:schemeClr val="bg1"/>
                  </a:solidFill>
                </a:rPr>
                <a:t>Toohig Finalist</a:t>
              </a:r>
              <a:br>
                <a:rPr lang="en-GB" sz="1600">
                  <a:solidFill>
                    <a:schemeClr val="bg1"/>
                  </a:solidFill>
                </a:rPr>
              </a:br>
              <a:r>
                <a:rPr lang="en-GB" sz="1600" smtClean="0">
                  <a:solidFill>
                    <a:schemeClr val="bg1"/>
                  </a:solidFill>
                </a:rPr>
                <a:t>Presentation</a:t>
              </a:r>
            </a:p>
            <a:p>
              <a:r>
                <a:rPr lang="en-GB" sz="1600" smtClean="0">
                  <a:solidFill>
                    <a:schemeClr val="accent6"/>
                  </a:solidFill>
                </a:rPr>
                <a:t>Douglas Bett</a:t>
              </a:r>
            </a:p>
            <a:p>
              <a:r>
                <a:rPr lang="en-GB" sz="1200" smtClean="0">
                  <a:solidFill>
                    <a:schemeClr val="accent6"/>
                  </a:solidFill>
                </a:rPr>
                <a:t>UNIVERSITY OF OXFORD</a:t>
              </a:r>
            </a:p>
            <a:p>
              <a:endParaRPr lang="en-GB" sz="1600">
                <a:solidFill>
                  <a:srgbClr val="FFC000"/>
                </a:solidFill>
              </a:endParaRPr>
            </a:p>
            <a:p>
              <a:r>
                <a:rPr lang="en-GB" sz="1600" smtClean="0">
                  <a:solidFill>
                    <a:schemeClr val="bg1"/>
                  </a:solidFill>
                </a:rPr>
                <a:t>Contents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BACKGROUND</a:t>
              </a:r>
              <a:br>
                <a:rPr lang="en-GB" sz="1600" smtClean="0"/>
              </a:br>
              <a:r>
                <a:rPr lang="en-GB" sz="1400" smtClean="0"/>
                <a:t>- FONT concept</a:t>
              </a:r>
              <a:br>
                <a:rPr lang="en-GB" sz="1400" smtClean="0"/>
              </a:br>
              <a:r>
                <a:rPr lang="en-GB" sz="1400" smtClean="0"/>
                <a:t>- FONT5 schematic</a:t>
              </a:r>
              <a:br>
                <a:rPr lang="en-GB" sz="1400" smtClean="0"/>
              </a:br>
              <a:r>
                <a:rPr lang="en-GB" sz="1400" smtClean="0"/>
                <a:t>- FONT5 @ ATF2</a:t>
              </a:r>
            </a:p>
            <a:p>
              <a:r>
                <a:rPr lang="en-GB" sz="1400" smtClean="0"/>
                <a:t>- </a:t>
              </a:r>
              <a:r>
                <a:rPr lang="en-GB" sz="1400" smtClean="0">
                  <a:solidFill>
                    <a:schemeClr val="accent6"/>
                  </a:solidFill>
                </a:rPr>
                <a:t>Upstream feedback</a:t>
              </a:r>
            </a:p>
            <a:p>
              <a:r>
                <a:rPr lang="en-GB" sz="1400" smtClean="0"/>
                <a:t>- BPM electronics</a:t>
              </a:r>
              <a:br>
                <a:rPr lang="en-GB" sz="1400" smtClean="0"/>
              </a:br>
              <a:r>
                <a:rPr lang="en-GB" sz="1400" smtClean="0"/>
                <a:t>- FONT5 firmware</a:t>
              </a:r>
              <a:br>
                <a:rPr lang="en-GB" sz="1400" smtClean="0"/>
              </a:br>
              <a:r>
                <a:rPr lang="en-GB" sz="1400" smtClean="0"/>
                <a:t>- BPM performance</a:t>
              </a:r>
              <a:br>
                <a:rPr lang="en-GB" sz="1400" smtClean="0"/>
              </a:br>
              <a:r>
                <a:rPr lang="en-GB" sz="1400" smtClean="0"/>
                <a:t>- Feedback results</a:t>
              </a:r>
            </a:p>
            <a:p>
              <a:endParaRPr lang="en-GB" sz="1600" smtClean="0"/>
            </a:p>
            <a:p>
              <a:r>
                <a:rPr lang="en-GB" sz="1400" smtClean="0"/>
                <a:t>ACCOMPLISHMENTS</a:t>
              </a:r>
              <a:br>
                <a:rPr lang="en-GB" sz="1400" smtClean="0"/>
              </a:br>
              <a:r>
                <a:rPr lang="en-GB" sz="1400" smtClean="0"/>
                <a:t>- LO phase</a:t>
              </a:r>
              <a:br>
                <a:rPr lang="en-GB" sz="1400" smtClean="0"/>
              </a:br>
              <a:r>
                <a:rPr lang="en-GB" sz="1400" smtClean="0"/>
                <a:t>- Long train firmware</a:t>
              </a:r>
              <a:br>
                <a:rPr lang="en-GB" sz="1400" smtClean="0"/>
              </a:br>
              <a:r>
                <a:rPr lang="en-GB" sz="1400" smtClean="0"/>
                <a:t>- FONT DAQ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WITHIN LARP</a:t>
              </a:r>
            </a:p>
            <a:p>
              <a:endParaRPr lang="en-GB" sz="1600"/>
            </a:p>
            <a:p>
              <a:r>
                <a:rPr lang="en-GB" sz="1600" smtClean="0"/>
                <a:t>Final</a:t>
              </a:r>
              <a:endParaRPr lang="en-GB" sz="1600"/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7380312" y="1052736"/>
              <a:ext cx="17636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907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BPM electronics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96752"/>
            <a:ext cx="6624737" cy="4968552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1" name="Group 10"/>
          <p:cNvGrpSpPr/>
          <p:nvPr/>
        </p:nvGrpSpPr>
        <p:grpSpPr>
          <a:xfrm>
            <a:off x="7380312" y="0"/>
            <a:ext cx="1763688" cy="6237312"/>
            <a:chOff x="7380312" y="0"/>
            <a:chExt cx="1763688" cy="6237312"/>
          </a:xfrm>
        </p:grpSpPr>
        <p:sp>
          <p:nvSpPr>
            <p:cNvPr id="12" name="Rectangle 11"/>
            <p:cNvSpPr/>
            <p:nvPr/>
          </p:nvSpPr>
          <p:spPr>
            <a:xfrm>
              <a:off x="7380312" y="0"/>
              <a:ext cx="1763688" cy="62373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600">
                  <a:solidFill>
                    <a:schemeClr val="bg1"/>
                  </a:solidFill>
                </a:rPr>
                <a:t>Toohig Finalist</a:t>
              </a:r>
              <a:br>
                <a:rPr lang="en-GB" sz="1600">
                  <a:solidFill>
                    <a:schemeClr val="bg1"/>
                  </a:solidFill>
                </a:rPr>
              </a:br>
              <a:r>
                <a:rPr lang="en-GB" sz="1600" smtClean="0">
                  <a:solidFill>
                    <a:schemeClr val="bg1"/>
                  </a:solidFill>
                </a:rPr>
                <a:t>Presentation</a:t>
              </a:r>
            </a:p>
            <a:p>
              <a:r>
                <a:rPr lang="en-GB" sz="1600" smtClean="0">
                  <a:solidFill>
                    <a:schemeClr val="accent6"/>
                  </a:solidFill>
                </a:rPr>
                <a:t>Douglas Bett</a:t>
              </a:r>
            </a:p>
            <a:p>
              <a:r>
                <a:rPr lang="en-GB" sz="1200" smtClean="0">
                  <a:solidFill>
                    <a:schemeClr val="accent6"/>
                  </a:solidFill>
                </a:rPr>
                <a:t>UNIVERSITY OF OXFORD</a:t>
              </a:r>
            </a:p>
            <a:p>
              <a:endParaRPr lang="en-GB" sz="1600">
                <a:solidFill>
                  <a:srgbClr val="FFC000"/>
                </a:solidFill>
              </a:endParaRPr>
            </a:p>
            <a:p>
              <a:r>
                <a:rPr lang="en-GB" sz="1600" smtClean="0">
                  <a:solidFill>
                    <a:schemeClr val="bg1"/>
                  </a:solidFill>
                </a:rPr>
                <a:t>Contents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BACKGROUND</a:t>
              </a:r>
              <a:br>
                <a:rPr lang="en-GB" sz="1600" smtClean="0"/>
              </a:br>
              <a:r>
                <a:rPr lang="en-GB" sz="1400" smtClean="0"/>
                <a:t>- FONT concept</a:t>
              </a:r>
              <a:br>
                <a:rPr lang="en-GB" sz="1400" smtClean="0"/>
              </a:br>
              <a:r>
                <a:rPr lang="en-GB" sz="1400" smtClean="0"/>
                <a:t>- FONT5 schematic</a:t>
              </a:r>
              <a:br>
                <a:rPr lang="en-GB" sz="1400" smtClean="0"/>
              </a:br>
              <a:r>
                <a:rPr lang="en-GB" sz="1400" smtClean="0"/>
                <a:t>- FONT5 @ ATF2</a:t>
              </a:r>
            </a:p>
            <a:p>
              <a:r>
                <a:rPr lang="en-GB" sz="1400" smtClean="0"/>
                <a:t>- Upstream feedback</a:t>
              </a:r>
            </a:p>
            <a:p>
              <a:r>
                <a:rPr lang="en-GB" sz="1400" smtClean="0"/>
                <a:t>- </a:t>
              </a:r>
              <a:r>
                <a:rPr lang="en-GB" sz="1400" smtClean="0">
                  <a:solidFill>
                    <a:schemeClr val="accent6"/>
                  </a:solidFill>
                </a:rPr>
                <a:t>BPM electronics</a:t>
              </a:r>
              <a:r>
                <a:rPr lang="en-GB" sz="1400" smtClean="0"/>
                <a:t/>
              </a:r>
              <a:br>
                <a:rPr lang="en-GB" sz="1400" smtClean="0"/>
              </a:br>
              <a:r>
                <a:rPr lang="en-GB" sz="1400" smtClean="0"/>
                <a:t>- FONT5 firmware</a:t>
              </a:r>
              <a:br>
                <a:rPr lang="en-GB" sz="1400" smtClean="0"/>
              </a:br>
              <a:r>
                <a:rPr lang="en-GB" sz="1400" smtClean="0"/>
                <a:t>- BPM performance</a:t>
              </a:r>
              <a:br>
                <a:rPr lang="en-GB" sz="1400" smtClean="0"/>
              </a:br>
              <a:r>
                <a:rPr lang="en-GB" sz="1400" smtClean="0"/>
                <a:t>- Feedback results</a:t>
              </a:r>
            </a:p>
            <a:p>
              <a:endParaRPr lang="en-GB" sz="1600" smtClean="0"/>
            </a:p>
            <a:p>
              <a:r>
                <a:rPr lang="en-GB" sz="1400" smtClean="0"/>
                <a:t>ACCOMPLISHMENTS</a:t>
              </a:r>
              <a:br>
                <a:rPr lang="en-GB" sz="1400" smtClean="0"/>
              </a:br>
              <a:r>
                <a:rPr lang="en-GB" sz="1400" smtClean="0"/>
                <a:t>- LO phase</a:t>
              </a:r>
              <a:br>
                <a:rPr lang="en-GB" sz="1400" smtClean="0"/>
              </a:br>
              <a:r>
                <a:rPr lang="en-GB" sz="1400" smtClean="0"/>
                <a:t>- Long train firmware</a:t>
              </a:r>
              <a:br>
                <a:rPr lang="en-GB" sz="1400" smtClean="0"/>
              </a:br>
              <a:r>
                <a:rPr lang="en-GB" sz="1400" smtClean="0"/>
                <a:t>- FONT DAQ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WITHIN LARP</a:t>
              </a:r>
            </a:p>
            <a:p>
              <a:endParaRPr lang="en-GB" sz="1600"/>
            </a:p>
            <a:p>
              <a:r>
                <a:rPr lang="en-GB" sz="1600" smtClean="0"/>
                <a:t>Final</a:t>
              </a:r>
              <a:endParaRPr lang="en-GB" sz="160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7380312" y="1052736"/>
              <a:ext cx="17636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508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FONT5 firmware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May 7,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Joint LARP CM22 / HiLumi-LHC Collaboration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5EBC8-A35B-4C0B-9C1A-FB930FEDEDA3}" type="slidenum">
              <a:rPr lang="en-GB" smtClean="0"/>
              <a:t>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16832"/>
            <a:ext cx="5617632" cy="421322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6923112" cy="4968552"/>
          </a:xfrm>
        </p:spPr>
        <p:txBody>
          <a:bodyPr/>
          <a:lstStyle/>
          <a:p>
            <a:r>
              <a:rPr lang="en-GB" smtClean="0"/>
              <a:t>Written in Verilog HDL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7380312" y="0"/>
            <a:ext cx="1763688" cy="6237312"/>
            <a:chOff x="7380312" y="0"/>
            <a:chExt cx="1763688" cy="6237312"/>
          </a:xfrm>
        </p:grpSpPr>
        <p:sp>
          <p:nvSpPr>
            <p:cNvPr id="12" name="Rectangle 11"/>
            <p:cNvSpPr/>
            <p:nvPr/>
          </p:nvSpPr>
          <p:spPr>
            <a:xfrm>
              <a:off x="7380312" y="0"/>
              <a:ext cx="1763688" cy="62373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600">
                  <a:solidFill>
                    <a:schemeClr val="bg1"/>
                  </a:solidFill>
                </a:rPr>
                <a:t>Toohig Finalist</a:t>
              </a:r>
              <a:br>
                <a:rPr lang="en-GB" sz="1600">
                  <a:solidFill>
                    <a:schemeClr val="bg1"/>
                  </a:solidFill>
                </a:rPr>
              </a:br>
              <a:r>
                <a:rPr lang="en-GB" sz="1600" smtClean="0">
                  <a:solidFill>
                    <a:schemeClr val="bg1"/>
                  </a:solidFill>
                </a:rPr>
                <a:t>Presentation</a:t>
              </a:r>
            </a:p>
            <a:p>
              <a:r>
                <a:rPr lang="en-GB" sz="1600" smtClean="0">
                  <a:solidFill>
                    <a:schemeClr val="accent6"/>
                  </a:solidFill>
                </a:rPr>
                <a:t>Douglas Bett</a:t>
              </a:r>
            </a:p>
            <a:p>
              <a:r>
                <a:rPr lang="en-GB" sz="1200" smtClean="0">
                  <a:solidFill>
                    <a:schemeClr val="accent6"/>
                  </a:solidFill>
                </a:rPr>
                <a:t>UNIVERSITY OF OXFORD</a:t>
              </a:r>
            </a:p>
            <a:p>
              <a:endParaRPr lang="en-GB" sz="1600">
                <a:solidFill>
                  <a:srgbClr val="FFC000"/>
                </a:solidFill>
              </a:endParaRPr>
            </a:p>
            <a:p>
              <a:r>
                <a:rPr lang="en-GB" sz="1600" smtClean="0">
                  <a:solidFill>
                    <a:schemeClr val="bg1"/>
                  </a:solidFill>
                </a:rPr>
                <a:t>Contents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BACKGROUND</a:t>
              </a:r>
              <a:br>
                <a:rPr lang="en-GB" sz="1600" smtClean="0"/>
              </a:br>
              <a:r>
                <a:rPr lang="en-GB" sz="1400" smtClean="0"/>
                <a:t>- FONT concept</a:t>
              </a:r>
              <a:br>
                <a:rPr lang="en-GB" sz="1400" smtClean="0"/>
              </a:br>
              <a:r>
                <a:rPr lang="en-GB" sz="1400" smtClean="0"/>
                <a:t>- FONT5 schematic</a:t>
              </a:r>
              <a:br>
                <a:rPr lang="en-GB" sz="1400" smtClean="0"/>
              </a:br>
              <a:r>
                <a:rPr lang="en-GB" sz="1400" smtClean="0"/>
                <a:t>- FONT5 @ ATF2</a:t>
              </a:r>
            </a:p>
            <a:p>
              <a:r>
                <a:rPr lang="en-GB" sz="1400" smtClean="0"/>
                <a:t>- Upstream feedback</a:t>
              </a:r>
            </a:p>
            <a:p>
              <a:r>
                <a:rPr lang="en-GB" sz="1400" smtClean="0"/>
                <a:t>- BPM electronics</a:t>
              </a:r>
              <a:br>
                <a:rPr lang="en-GB" sz="1400" smtClean="0"/>
              </a:br>
              <a:r>
                <a:rPr lang="en-GB" sz="1400" smtClean="0"/>
                <a:t>- </a:t>
              </a:r>
              <a:r>
                <a:rPr lang="en-GB" sz="1400" smtClean="0">
                  <a:solidFill>
                    <a:schemeClr val="accent6"/>
                  </a:solidFill>
                </a:rPr>
                <a:t>FONT5 firmware</a:t>
              </a:r>
              <a:r>
                <a:rPr lang="en-GB" sz="1400" smtClean="0"/>
                <a:t/>
              </a:r>
              <a:br>
                <a:rPr lang="en-GB" sz="1400" smtClean="0"/>
              </a:br>
              <a:r>
                <a:rPr lang="en-GB" sz="1400" smtClean="0"/>
                <a:t>- BPM performance</a:t>
              </a:r>
              <a:br>
                <a:rPr lang="en-GB" sz="1400" smtClean="0"/>
              </a:br>
              <a:r>
                <a:rPr lang="en-GB" sz="1400" smtClean="0"/>
                <a:t>- Feedback results</a:t>
              </a:r>
            </a:p>
            <a:p>
              <a:endParaRPr lang="en-GB" sz="1600" smtClean="0"/>
            </a:p>
            <a:p>
              <a:r>
                <a:rPr lang="en-GB" sz="1400" smtClean="0"/>
                <a:t>ACCOMPLISHMENTS</a:t>
              </a:r>
              <a:br>
                <a:rPr lang="en-GB" sz="1400" smtClean="0"/>
              </a:br>
              <a:r>
                <a:rPr lang="en-GB" sz="1400" smtClean="0"/>
                <a:t>- LO phase</a:t>
              </a:r>
              <a:br>
                <a:rPr lang="en-GB" sz="1400" smtClean="0"/>
              </a:br>
              <a:r>
                <a:rPr lang="en-GB" sz="1400" smtClean="0"/>
                <a:t>- Long train firmware</a:t>
              </a:r>
              <a:br>
                <a:rPr lang="en-GB" sz="1400" smtClean="0"/>
              </a:br>
              <a:r>
                <a:rPr lang="en-GB" sz="1400" smtClean="0"/>
                <a:t>- FONT DAQ</a:t>
              </a:r>
              <a:r>
                <a:rPr lang="en-GB" sz="1600" smtClean="0"/>
                <a:t/>
              </a:r>
              <a:br>
                <a:rPr lang="en-GB" sz="1600" smtClean="0"/>
              </a:br>
              <a:endParaRPr lang="en-GB" sz="1600" smtClean="0"/>
            </a:p>
            <a:p>
              <a:r>
                <a:rPr lang="en-GB" sz="1600" smtClean="0"/>
                <a:t>WITHIN LARP</a:t>
              </a:r>
            </a:p>
            <a:p>
              <a:endParaRPr lang="en-GB" sz="1600"/>
            </a:p>
            <a:p>
              <a:r>
                <a:rPr lang="en-GB" sz="1600" smtClean="0"/>
                <a:t>Final</a:t>
              </a:r>
              <a:endParaRPr lang="en-GB" sz="160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7380312" y="1052736"/>
              <a:ext cx="176368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4623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3960</TotalTime>
  <Words>573</Words>
  <Application>Microsoft Office PowerPoint</Application>
  <PresentationFormat>On-screen Show (4:3)</PresentationFormat>
  <Paragraphs>370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Toohig Finalist Presentation</vt:lpstr>
      <vt:lpstr>Contents</vt:lpstr>
      <vt:lpstr>Background</vt:lpstr>
      <vt:lpstr>FONT concept</vt:lpstr>
      <vt:lpstr>FONT5 schematic</vt:lpstr>
      <vt:lpstr>FONT5 at ATF2 (KEK)</vt:lpstr>
      <vt:lpstr>Upstream feedback</vt:lpstr>
      <vt:lpstr>BPM electronics</vt:lpstr>
      <vt:lpstr>FONT5 firmware</vt:lpstr>
      <vt:lpstr>BPM system performance</vt:lpstr>
      <vt:lpstr>Feedback results</vt:lpstr>
      <vt:lpstr>Accomplishments</vt:lpstr>
      <vt:lpstr>LO phase</vt:lpstr>
      <vt:lpstr>Long train firmware</vt:lpstr>
      <vt:lpstr>FONT DAQ</vt:lpstr>
      <vt:lpstr>Within LARP</vt:lpstr>
      <vt:lpstr>PowerPoint Presentation</vt:lpstr>
      <vt:lpstr>Extras follow</vt:lpstr>
      <vt:lpstr>Stripline BPM signals</vt:lpstr>
      <vt:lpstr>FONT concept</vt:lpstr>
      <vt:lpstr>Collaboration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97</cp:revision>
  <dcterms:created xsi:type="dcterms:W3CDTF">2014-04-28T11:09:40Z</dcterms:created>
  <dcterms:modified xsi:type="dcterms:W3CDTF">2014-05-02T13:55:13Z</dcterms:modified>
</cp:coreProperties>
</file>