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7" r:id="rId22"/>
    <p:sldId id="274" r:id="rId23"/>
    <p:sldId id="278" r:id="rId24"/>
    <p:sldId id="279" r:id="rId25"/>
    <p:sldId id="280" r:id="rId26"/>
    <p:sldId id="281" r:id="rId27"/>
    <p:sldId id="282" r:id="rId28"/>
    <p:sldId id="284" r:id="rId29"/>
    <p:sldId id="286" r:id="rId30"/>
    <p:sldId id="285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4A922-867E-4029-8919-8DE9FA420774}" type="datetimeFigureOut">
              <a:rPr lang="en-GB" smtClean="0"/>
              <a:t>08/05/2014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F99AE-3F6E-4A27-B991-E0C6FB3F27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0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99AE-3F6E-4A27-B991-E0C6FB3F270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1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4E84-0BE3-4457-A7BD-5A66A20EAEED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03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B1E-32A1-4ED8-867F-3E4E4E4412F6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9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45C-D55D-4BB9-AA7B-67865C4B5C1A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122A-C082-45AB-AC8B-50D61F105E5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5256-B321-4DA0-BFCF-70D7A06B4624}" type="datetime1">
              <a:rPr lang="en-GB" smtClean="0"/>
              <a:t>08/05/2014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4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3576F-7A04-496A-B652-19F3D6DA90BB}" type="datetime1">
              <a:rPr lang="en-GB" smtClean="0"/>
              <a:t>08/05/2014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1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E11-C5C6-4504-991D-4311A8EC8031}" type="datetime1">
              <a:rPr lang="en-GB" smtClean="0"/>
              <a:t>08/05/2014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37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FE1F-0BF1-421F-9A86-14A2063F25AF}" type="datetime1">
              <a:rPr lang="en-GB" smtClean="0"/>
              <a:t>08/05/2014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53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3B5A-C93C-4826-99F0-B0783D960F0F}" type="datetime1">
              <a:rPr lang="en-GB" smtClean="0"/>
              <a:t>08/05/2014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1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247F-227C-463A-959A-5ED598089593}" type="datetime1">
              <a:rPr lang="en-GB" smtClean="0"/>
              <a:t>08/05/2014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6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A69C1-75B9-46E9-87B6-E54A4D6EA645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81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Results From FONT5/ Phase </a:t>
            </a:r>
            <a:r>
              <a:rPr lang="en-GB" dirty="0" err="1" smtClean="0"/>
              <a:t>Feedforward</a:t>
            </a:r>
            <a:r>
              <a:rPr lang="en-GB" dirty="0" smtClean="0"/>
              <a:t> Optics Tests </a:t>
            </a:r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April 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</a:p>
          <a:p>
            <a:r>
              <a:rPr lang="en-GB" dirty="0" smtClean="0"/>
              <a:t>Glenn Christian</a:t>
            </a:r>
          </a:p>
          <a:p>
            <a:r>
              <a:rPr lang="en-GB" dirty="0"/>
              <a:t>Piotr </a:t>
            </a:r>
            <a:r>
              <a:rPr lang="en-GB" dirty="0" err="1"/>
              <a:t>Skowronski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9802-D763-47C5-B572-1B470A4DF487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032448" cy="365125"/>
          </a:xfrm>
        </p:spPr>
        <p:txBody>
          <a:bodyPr/>
          <a:lstStyle/>
          <a:p>
            <a:r>
              <a:rPr lang="en-GB" dirty="0" smtClean="0"/>
              <a:t>PFF Tests, 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125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11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20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Scan (</a:t>
            </a:r>
            <a:r>
              <a:rPr lang="en-GB" dirty="0" err="1" smtClean="0"/>
              <a:t>Frascati</a:t>
            </a:r>
            <a:r>
              <a:rPr lang="en-GB" dirty="0" smtClean="0"/>
              <a:t> Monitor Calibration)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19 point scan of reference LO through 180 degrees.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12</a:t>
            </a:fld>
            <a:endParaRPr lang="en-GB"/>
          </a:p>
        </p:txBody>
      </p:sp>
      <p:pic>
        <p:nvPicPr>
          <p:cNvPr id="6146" name="Picture 2" descr="C:\Users\User\Desktop\PFFplots\fontLOscan_allDiodeMix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4" y="1484784"/>
            <a:ext cx="9162393" cy="49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LO Scan: Mixer/</a:t>
            </a:r>
            <a:r>
              <a:rPr lang="en-GB" dirty="0" err="1" smtClean="0"/>
              <a:t>sqrt</a:t>
            </a:r>
            <a:r>
              <a:rPr lang="en-GB" dirty="0" smtClean="0"/>
              <a:t>(Diode)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13</a:t>
            </a:fld>
            <a:endParaRPr lang="en-GB"/>
          </a:p>
        </p:txBody>
      </p:sp>
      <p:pic>
        <p:nvPicPr>
          <p:cNvPr id="7170" name="Picture 2" descr="C:\Users\User\Desktop\PFFplots\fontLOscan_allMixerOverRootDiod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9" r="7859"/>
          <a:stretch/>
        </p:blipFill>
        <p:spPr bwMode="auto">
          <a:xfrm>
            <a:off x="0" y="1344245"/>
            <a:ext cx="9143999" cy="460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44894" y="976740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Proportional to sin(phi).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3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Sine fit to Mixer/</a:t>
            </a:r>
            <a:r>
              <a:rPr lang="en-GB" dirty="0" err="1" smtClean="0"/>
              <a:t>sqrt</a:t>
            </a:r>
            <a:r>
              <a:rPr lang="en-GB" dirty="0" smtClean="0"/>
              <a:t>(Diode): Sample 400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158417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Few points at start/end maybe should be removed.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14</a:t>
            </a:fld>
            <a:endParaRPr lang="en-GB"/>
          </a:p>
        </p:txBody>
      </p:sp>
      <p:pic>
        <p:nvPicPr>
          <p:cNvPr id="8194" name="Picture 2" descr="C:\Users\User\Desktop\PFFplots\fontLOscan_fitSamp4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4" y="1728875"/>
            <a:ext cx="9057256" cy="469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"/>
            <a:ext cx="8229600" cy="837321"/>
          </a:xfrm>
        </p:spPr>
        <p:txBody>
          <a:bodyPr/>
          <a:lstStyle/>
          <a:p>
            <a:r>
              <a:rPr lang="en-GB" dirty="0" smtClean="0"/>
              <a:t>Fitted amplitude vs. Sample no.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Central location of phase switches removed.</a:t>
            </a:r>
          </a:p>
          <a:p>
            <a:r>
              <a:rPr lang="en-GB" dirty="0" smtClean="0"/>
              <a:t>10% change start/end pulse.</a:t>
            </a:r>
          </a:p>
          <a:p>
            <a:r>
              <a:rPr lang="en-GB" dirty="0" smtClean="0"/>
              <a:t>Oscillations in central part of pulse caused by transient of phase switches?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15</a:t>
            </a:fld>
            <a:endParaRPr lang="en-GB"/>
          </a:p>
        </p:txBody>
      </p:sp>
      <p:pic>
        <p:nvPicPr>
          <p:cNvPr id="9218" name="Picture 2" descr="C:\Users\User\Desktop\PFFplots\fontLOscan_fittedamplitu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0" y="2045639"/>
            <a:ext cx="8210636" cy="439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79460" y="2795119"/>
            <a:ext cx="3505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Mean Amplitude: 74.7</a:t>
            </a:r>
          </a:p>
          <a:p>
            <a:pPr algn="ctr"/>
            <a:r>
              <a:rPr lang="en-GB" b="1" dirty="0" smtClean="0"/>
              <a:t>Phi = </a:t>
            </a:r>
            <a:r>
              <a:rPr lang="en-GB" b="1" dirty="0" err="1" smtClean="0"/>
              <a:t>asin</a:t>
            </a:r>
            <a:r>
              <a:rPr lang="en-GB" b="1" dirty="0" smtClean="0"/>
              <a:t>(Mixer/74.7*</a:t>
            </a:r>
            <a:r>
              <a:rPr lang="en-GB" b="1" dirty="0" err="1" smtClean="0"/>
              <a:t>sqrt</a:t>
            </a:r>
            <a:r>
              <a:rPr lang="en-GB" b="1" dirty="0" smtClean="0"/>
              <a:t>(Diode))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393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PFF Optics for TL2 Horizontal Chicane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728192"/>
          </a:xfrm>
        </p:spPr>
        <p:txBody>
          <a:bodyPr>
            <a:noAutofit/>
          </a:bodyPr>
          <a:lstStyle/>
          <a:p>
            <a:r>
              <a:rPr lang="en-GB" sz="2400" dirty="0" smtClean="0"/>
              <a:t>New PFF optics based on corrected MADX model for TL2.</a:t>
            </a:r>
          </a:p>
          <a:p>
            <a:r>
              <a:rPr lang="en-GB" sz="2400" dirty="0" smtClean="0"/>
              <a:t>Only 10 degree correction but low dispersion (1.2m) – will be used for initial PFF tests.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16</a:t>
            </a:fld>
            <a:endParaRPr lang="en-GB"/>
          </a:p>
        </p:txBody>
      </p:sp>
      <p:pic>
        <p:nvPicPr>
          <p:cNvPr id="10242" name="Picture 2" descr="C:\Users\User\Downloads\horizontal_r52_kickToki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15624"/>
            <a:ext cx="4752527" cy="409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1800200"/>
          </a:xfrm>
        </p:spPr>
        <p:txBody>
          <a:bodyPr>
            <a:noAutofit/>
          </a:bodyPr>
          <a:lstStyle/>
          <a:p>
            <a:r>
              <a:rPr lang="en-GB" sz="2400" dirty="0" smtClean="0"/>
              <a:t>New PFF optics based on corrected MADX model for TL2.</a:t>
            </a:r>
          </a:p>
          <a:p>
            <a:r>
              <a:rPr lang="en-GB" sz="2400" dirty="0" smtClean="0"/>
              <a:t>Only 10 degree correction but low dispersion (1.2m) – will be used for initial tests.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17</a:t>
            </a:fld>
            <a:endParaRPr lang="en-GB"/>
          </a:p>
        </p:txBody>
      </p:sp>
      <p:pic>
        <p:nvPicPr>
          <p:cNvPr id="10244" name="Picture 4" descr="C:\Users\User\Downloads\Horizontal_D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352" y="2293378"/>
            <a:ext cx="4698447" cy="41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PFF Optics for TL2 Horizontal Chicane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602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1800200"/>
          </a:xfrm>
        </p:spPr>
        <p:txBody>
          <a:bodyPr>
            <a:noAutofit/>
          </a:bodyPr>
          <a:lstStyle/>
          <a:p>
            <a:r>
              <a:rPr lang="en-GB" sz="2400" dirty="0" smtClean="0"/>
              <a:t>New PFF optics based on corrected MADX model for TL2.</a:t>
            </a:r>
          </a:p>
          <a:p>
            <a:r>
              <a:rPr lang="en-GB" sz="2400" dirty="0" smtClean="0"/>
              <a:t>Only 10 degree correction but low dispersion (1.2m) – will be used for initial tests.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18</a:t>
            </a:fld>
            <a:endParaRPr lang="en-GB"/>
          </a:p>
        </p:txBody>
      </p:sp>
      <p:pic>
        <p:nvPicPr>
          <p:cNvPr id="10243" name="Picture 3" descr="C:\Users\User\Downloads\Horizontal_BxB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3"/>
            <a:ext cx="5256584" cy="425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PFF Optics for TL2 Horizontal Chicane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602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Phase Propagation: </a:t>
            </a:r>
            <a:r>
              <a:rPr lang="en-GB" sz="2400" b="1" dirty="0" err="1" smtClean="0"/>
              <a:t>Frascati</a:t>
            </a:r>
            <a:r>
              <a:rPr lang="en-GB" sz="2400" b="1" dirty="0" smtClean="0"/>
              <a:t> Monitor (CT) to PETS Monitor (TBL)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1830934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Frascati</a:t>
            </a:r>
            <a:r>
              <a:rPr lang="en-GB" sz="2000" dirty="0" smtClean="0"/>
              <a:t> vs. PETS pulse shape.</a:t>
            </a:r>
          </a:p>
          <a:p>
            <a:r>
              <a:rPr lang="en-GB" sz="2000" dirty="0" smtClean="0"/>
              <a:t>Need to check alignment of sampling windows but general agreement in shape is pretty good.</a:t>
            </a:r>
          </a:p>
          <a:p>
            <a:r>
              <a:rPr lang="en-GB" sz="2000" dirty="0" smtClean="0"/>
              <a:t>Directly phase from calibration with mean offset removed (no cheating with scaling).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19</a:t>
            </a:fld>
            <a:endParaRPr lang="en-GB"/>
          </a:p>
        </p:txBody>
      </p:sp>
      <p:pic>
        <p:nvPicPr>
          <p:cNvPr id="1026" name="Picture 2" descr="C:\Users\User\Downloads\frascatiVsPETSPul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5489" r="8303" b="3203"/>
          <a:stretch/>
        </p:blipFill>
        <p:spPr bwMode="auto">
          <a:xfrm>
            <a:off x="1259632" y="2420888"/>
            <a:ext cx="6893835" cy="384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797691" y="5069538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  <a:latin typeface="Arial"/>
              </a:rPr>
              <a:t>1.2 µs</a:t>
            </a:r>
            <a:endParaRPr lang="en-GB" sz="2400" dirty="0">
              <a:solidFill>
                <a:sysClr val="windowText" lastClr="000000"/>
              </a:solidFill>
              <a:latin typeface="Arial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 flipV="1">
            <a:off x="4827140" y="5300370"/>
            <a:ext cx="3057228" cy="1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2" name="Straight Arrow Connector 21"/>
          <p:cNvCxnSpPr/>
          <p:nvPr/>
        </p:nvCxnSpPr>
        <p:spPr>
          <a:xfrm flipH="1">
            <a:off x="1691680" y="5300371"/>
            <a:ext cx="2106012" cy="0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3" name="TextBox 22"/>
          <p:cNvSpPr txBox="1"/>
          <p:nvPr/>
        </p:nvSpPr>
        <p:spPr>
          <a:xfrm>
            <a:off x="4704304" y="4211796"/>
            <a:ext cx="64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  <a:latin typeface="Arial"/>
              </a:rPr>
              <a:t>50</a:t>
            </a:r>
            <a:r>
              <a:rPr lang="en-GB" sz="2400" baseline="30000" dirty="0" smtClean="0">
                <a:solidFill>
                  <a:sysClr val="windowText" lastClr="000000"/>
                </a:solidFill>
                <a:latin typeface="Arial"/>
              </a:rPr>
              <a:t>o</a:t>
            </a:r>
            <a:endParaRPr lang="en-GB" sz="2400" baseline="30000" dirty="0">
              <a:solidFill>
                <a:sysClr val="windowText" lastClr="000000"/>
              </a:solidFill>
              <a:latin typeface="Arial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973934" y="4581128"/>
            <a:ext cx="2193" cy="1368152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5" name="Straight Arrow Connector 24"/>
          <p:cNvCxnSpPr/>
          <p:nvPr/>
        </p:nvCxnSpPr>
        <p:spPr>
          <a:xfrm flipH="1" flipV="1">
            <a:off x="4971743" y="2996513"/>
            <a:ext cx="4384" cy="1215283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</p:spTree>
    <p:extLst>
      <p:ext uri="{BB962C8B-B14F-4D97-AF65-F5344CB8AC3E}">
        <p14:creationId xmlns:p14="http://schemas.microsoft.com/office/powerpoint/2010/main" val="41209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Initial results </a:t>
            </a:r>
            <a:r>
              <a:rPr lang="en-GB" dirty="0" smtClean="0"/>
              <a:t>from data taking 15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</a:p>
          <a:p>
            <a:pPr lvl="1"/>
            <a:r>
              <a:rPr lang="en-GB" dirty="0" smtClean="0"/>
              <a:t>Tests with </a:t>
            </a:r>
            <a:r>
              <a:rPr lang="en-GB" dirty="0" smtClean="0"/>
              <a:t>FONT5 board.</a:t>
            </a:r>
          </a:p>
          <a:p>
            <a:pPr lvl="2"/>
            <a:r>
              <a:rPr lang="en-GB" dirty="0" smtClean="0"/>
              <a:t>General tests</a:t>
            </a:r>
            <a:endParaRPr lang="en-GB" dirty="0" smtClean="0"/>
          </a:p>
          <a:p>
            <a:pPr lvl="2"/>
            <a:r>
              <a:rPr lang="en-GB" dirty="0" smtClean="0"/>
              <a:t>Viewing </a:t>
            </a:r>
            <a:r>
              <a:rPr lang="en-GB" dirty="0" err="1" smtClean="0"/>
              <a:t>Frascati</a:t>
            </a:r>
            <a:r>
              <a:rPr lang="en-GB" dirty="0" smtClean="0"/>
              <a:t> monitor signals.</a:t>
            </a:r>
          </a:p>
          <a:p>
            <a:pPr lvl="2"/>
            <a:r>
              <a:rPr lang="en-GB" dirty="0" err="1" smtClean="0"/>
              <a:t>Frascati</a:t>
            </a:r>
            <a:r>
              <a:rPr lang="en-GB" dirty="0" smtClean="0"/>
              <a:t> monitor calibration.</a:t>
            </a:r>
          </a:p>
          <a:p>
            <a:pPr lvl="2"/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correction output.</a:t>
            </a:r>
          </a:p>
          <a:p>
            <a:pPr lvl="1"/>
            <a:r>
              <a:rPr lang="en-GB" dirty="0" smtClean="0"/>
              <a:t>TL2 phase </a:t>
            </a:r>
            <a:r>
              <a:rPr lang="en-GB" dirty="0" err="1" smtClean="0"/>
              <a:t>feedforward</a:t>
            </a:r>
            <a:r>
              <a:rPr lang="en-GB" dirty="0" smtClean="0"/>
              <a:t> optics.</a:t>
            </a:r>
          </a:p>
          <a:p>
            <a:pPr lvl="1"/>
            <a:r>
              <a:rPr lang="en-GB" dirty="0" smtClean="0"/>
              <a:t>Optics/phase propagation studies.</a:t>
            </a:r>
          </a:p>
          <a:p>
            <a:pPr lvl="2"/>
            <a:r>
              <a:rPr lang="en-GB" dirty="0" smtClean="0"/>
              <a:t>Comparisons between </a:t>
            </a:r>
            <a:r>
              <a:rPr lang="en-GB" dirty="0" err="1" smtClean="0"/>
              <a:t>Frascati</a:t>
            </a:r>
            <a:r>
              <a:rPr lang="en-GB" dirty="0" smtClean="0"/>
              <a:t> and PETS phase measurements.</a:t>
            </a:r>
          </a:p>
          <a:p>
            <a:pPr lvl="2"/>
            <a:r>
              <a:rPr lang="en-GB" dirty="0" smtClean="0"/>
              <a:t>Using correctors in TL2 chicane to shift phase (data and comparison to model).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BA06-838E-42A5-A0B2-5BCF2DA509B9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4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Phase Propagation: </a:t>
            </a:r>
            <a:r>
              <a:rPr lang="en-GB" sz="2400" b="1" dirty="0" err="1" smtClean="0"/>
              <a:t>Frascati</a:t>
            </a:r>
            <a:r>
              <a:rPr lang="en-GB" sz="2400" b="1" dirty="0" smtClean="0"/>
              <a:t> Monitor (CT) to PETS Monitor (TBL)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822821"/>
          </a:xfrm>
        </p:spPr>
        <p:txBody>
          <a:bodyPr>
            <a:noAutofit/>
          </a:bodyPr>
          <a:lstStyle/>
          <a:p>
            <a:r>
              <a:rPr lang="en-GB" sz="2000" dirty="0" smtClean="0"/>
              <a:t>Mean phase.</a:t>
            </a:r>
          </a:p>
          <a:p>
            <a:r>
              <a:rPr lang="en-GB" sz="2000" dirty="0" smtClean="0"/>
              <a:t>Drift of around +/- 4 degrees in 5 </a:t>
            </a:r>
            <a:r>
              <a:rPr lang="en-GB" sz="2000" dirty="0" err="1" smtClean="0"/>
              <a:t>mins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20</a:t>
            </a:fld>
            <a:endParaRPr lang="en-GB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t="6076" r="5304" b="3731"/>
          <a:stretch/>
        </p:blipFill>
        <p:spPr bwMode="auto">
          <a:xfrm>
            <a:off x="1691680" y="1553384"/>
            <a:ext cx="5184576" cy="485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653005" y="5548631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  <a:latin typeface="Arial"/>
              </a:rPr>
              <a:t>5 </a:t>
            </a:r>
            <a:r>
              <a:rPr lang="en-GB" sz="2400" b="1" dirty="0" err="1" smtClean="0">
                <a:solidFill>
                  <a:sysClr val="windowText" lastClr="000000"/>
                </a:solidFill>
                <a:latin typeface="Arial"/>
              </a:rPr>
              <a:t>mins</a:t>
            </a:r>
            <a:endParaRPr lang="en-GB" sz="2400" b="1" dirty="0">
              <a:solidFill>
                <a:sysClr val="windowText" lastClr="000000"/>
              </a:solidFill>
              <a:latin typeface="Arial"/>
            </a:endParaRPr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>
            <a:off x="2195736" y="5779464"/>
            <a:ext cx="1457269" cy="0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/>
          <p:nvPr/>
        </p:nvCxnSpPr>
        <p:spPr>
          <a:xfrm>
            <a:off x="4788024" y="5785536"/>
            <a:ext cx="1871965" cy="0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4" name="TextBox 23"/>
          <p:cNvSpPr txBox="1"/>
          <p:nvPr/>
        </p:nvSpPr>
        <p:spPr>
          <a:xfrm>
            <a:off x="5590346" y="3553113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  <a:latin typeface="Arial"/>
              </a:rPr>
              <a:t>5</a:t>
            </a:r>
            <a:r>
              <a:rPr lang="en-GB" sz="2400" baseline="30000" dirty="0" smtClean="0">
                <a:solidFill>
                  <a:sysClr val="windowText" lastClr="000000"/>
                </a:solidFill>
                <a:latin typeface="Arial"/>
              </a:rPr>
              <a:t>o</a:t>
            </a:r>
            <a:endParaRPr lang="en-GB" sz="2400" baseline="30000" dirty="0">
              <a:solidFill>
                <a:sysClr val="windowText" lastClr="000000"/>
              </a:solidFill>
              <a:latin typeface="Arial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796136" y="3110404"/>
            <a:ext cx="0" cy="502383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6" name="Straight Arrow Connector 25"/>
          <p:cNvCxnSpPr/>
          <p:nvPr/>
        </p:nvCxnSpPr>
        <p:spPr>
          <a:xfrm>
            <a:off x="5803574" y="3931365"/>
            <a:ext cx="0" cy="490420"/>
          </a:xfrm>
          <a:prstGeom prst="straightConnector1">
            <a:avLst/>
          </a:prstGeom>
          <a:noFill/>
          <a:ln w="57150" cap="flat" cmpd="sng" algn="ctr">
            <a:solidFill>
              <a:srgbClr val="4D4D4D">
                <a:lumMod val="50000"/>
              </a:srgbClr>
            </a:solidFill>
            <a:prstDash val="solid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</p:spTree>
    <p:extLst>
      <p:ext uri="{BB962C8B-B14F-4D97-AF65-F5344CB8AC3E}">
        <p14:creationId xmlns:p14="http://schemas.microsoft.com/office/powerpoint/2010/main" val="253113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Phase Propagation: </a:t>
            </a:r>
            <a:r>
              <a:rPr lang="en-GB" sz="2400" b="1" dirty="0" err="1" smtClean="0"/>
              <a:t>Frascati</a:t>
            </a:r>
            <a:r>
              <a:rPr lang="en-GB" sz="2400" b="1" dirty="0" smtClean="0"/>
              <a:t> Monitor (CT) to PETS Monitor (TBL)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21</a:t>
            </a:fld>
            <a:endParaRPr lang="en-GB"/>
          </a:p>
        </p:txBody>
      </p:sp>
      <p:pic>
        <p:nvPicPr>
          <p:cNvPr id="13314" name="Picture 2" descr="C:\Users\User\Desktop\PFFplots\PhaseFeedforward\stdMeanPulsePhase_FrascatiVsPET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5" t="4392" r="7641" b="3151"/>
          <a:stretch/>
        </p:blipFill>
        <p:spPr bwMode="auto">
          <a:xfrm>
            <a:off x="572437" y="1556792"/>
            <a:ext cx="8032011" cy="453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885163"/>
            <a:ext cx="8229600" cy="89269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Standard deviation in mean phase.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685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Propagation: </a:t>
            </a:r>
            <a:r>
              <a:rPr lang="en-GB" dirty="0" err="1" smtClean="0"/>
              <a:t>Frascati</a:t>
            </a:r>
            <a:r>
              <a:rPr lang="en-GB" dirty="0" smtClean="0"/>
              <a:t> Monitor (CT) to PETS Monitor (TBL)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GB" dirty="0"/>
              <a:t>~</a:t>
            </a:r>
            <a:r>
              <a:rPr lang="en-GB" dirty="0" smtClean="0"/>
              <a:t>15% growth in phase error.</a:t>
            </a:r>
          </a:p>
          <a:p>
            <a:r>
              <a:rPr lang="en-GB" dirty="0" smtClean="0"/>
              <a:t>Correlation: 0.67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22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r="8053"/>
          <a:stretch/>
        </p:blipFill>
        <p:spPr bwMode="auto">
          <a:xfrm>
            <a:off x="368879" y="2296933"/>
            <a:ext cx="8406242" cy="408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9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en-GB" dirty="0" smtClean="0"/>
              <a:t>Corrector Kick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324036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2 correctors installed around the phase </a:t>
            </a:r>
            <a:r>
              <a:rPr lang="en-GB" dirty="0" err="1" smtClean="0"/>
              <a:t>feedforward</a:t>
            </a:r>
            <a:r>
              <a:rPr lang="en-GB" dirty="0" smtClean="0"/>
              <a:t> kickers.</a:t>
            </a:r>
          </a:p>
          <a:p>
            <a:r>
              <a:rPr lang="en-GB" dirty="0" smtClean="0"/>
              <a:t>Will be used to provide a slow phase feedback – prevent drifts outside the </a:t>
            </a:r>
            <a:r>
              <a:rPr lang="en-GB" dirty="0" err="1" smtClean="0"/>
              <a:t>feedforward</a:t>
            </a:r>
            <a:r>
              <a:rPr lang="en-GB" dirty="0" smtClean="0"/>
              <a:t> range.</a:t>
            </a:r>
          </a:p>
          <a:p>
            <a:r>
              <a:rPr lang="en-GB" dirty="0" smtClean="0"/>
              <a:t>First tests using constant corrector kicks to manipulate phase.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23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25"/>
          <a:stretch/>
        </p:blipFill>
        <p:spPr bwMode="auto">
          <a:xfrm>
            <a:off x="1732643" y="3823202"/>
            <a:ext cx="4783574" cy="263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7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GB" dirty="0" smtClean="0"/>
              <a:t>Corrector Kick Tests – Model Prediction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01" y="836712"/>
            <a:ext cx="8229600" cy="18722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correctors are offset from the (middle of the) kickers by ~30cm.</a:t>
            </a:r>
          </a:p>
          <a:p>
            <a:pPr lvl="1"/>
            <a:r>
              <a:rPr lang="en-GB" dirty="0" smtClean="0"/>
              <a:t>The chicane optics is closed for the PFF kickers but not for the correctors!</a:t>
            </a:r>
          </a:p>
          <a:p>
            <a:r>
              <a:rPr lang="en-GB" dirty="0" smtClean="0"/>
              <a:t>The orbit can be closed by applying 80% of the first corrector kick to the second corrector.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24</a:t>
            </a:fld>
            <a:endParaRPr lang="en-GB"/>
          </a:p>
        </p:txBody>
      </p:sp>
      <p:pic>
        <p:nvPicPr>
          <p:cNvPr id="14338" name="Picture 2" descr="C:\Users\User\Desktop\PFFplots\KickVsCorrsOrbitComparis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r="7862"/>
          <a:stretch/>
        </p:blipFill>
        <p:spPr bwMode="auto">
          <a:xfrm>
            <a:off x="676094" y="2691827"/>
            <a:ext cx="7928354" cy="374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9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Phase shift:</a:t>
            </a:r>
          </a:p>
          <a:p>
            <a:pPr lvl="1"/>
            <a:r>
              <a:rPr lang="en-GB" dirty="0" smtClean="0"/>
              <a:t>Data: 9.3 degrees / A</a:t>
            </a:r>
          </a:p>
          <a:p>
            <a:pPr lvl="1"/>
            <a:r>
              <a:rPr lang="en-GB" dirty="0" smtClean="0"/>
              <a:t>Model: 10.2 degrees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25</a:t>
            </a:fld>
            <a:endParaRPr lang="en-GB"/>
          </a:p>
        </p:txBody>
      </p:sp>
      <p:pic>
        <p:nvPicPr>
          <p:cNvPr id="15362" name="Picture 2" descr="C:\Users\User\Desktop\PFFplots\PhaseFeedforward\fitkickVsPhaseShif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564" y="3252161"/>
            <a:ext cx="3912436" cy="293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PFFplots\PhaseFeedforward\kickVsPhaseShi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159" y="3140968"/>
            <a:ext cx="5565043" cy="304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2.4 mm / A</a:t>
            </a:r>
          </a:p>
          <a:p>
            <a:pPr lvl="1"/>
            <a:r>
              <a:rPr lang="en-GB" dirty="0" smtClean="0"/>
              <a:t>Model: 2.3 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26</a:t>
            </a:fld>
            <a:endParaRPr lang="en-GB"/>
          </a:p>
        </p:txBody>
      </p:sp>
      <p:pic>
        <p:nvPicPr>
          <p:cNvPr id="16386" name="Picture 2" descr="C:\Users\User\Desktop\PFFplots\PhaseFeedforward\kickVsPos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749258" cy="369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6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44015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2.4 mm / A</a:t>
            </a:r>
          </a:p>
          <a:p>
            <a:pPr lvl="1"/>
            <a:r>
              <a:rPr lang="en-GB" dirty="0" smtClean="0"/>
              <a:t>Model: 2.3 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27</a:t>
            </a:fld>
            <a:endParaRPr lang="en-GB"/>
          </a:p>
        </p:txBody>
      </p:sp>
      <p:pic>
        <p:nvPicPr>
          <p:cNvPr id="17410" name="Picture 2" descr="C:\Users\User\Desktop\PFFplots\PhaseFeedforward\kickVsPosition_allBPM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6" t="5615" r="6919" b="4637"/>
          <a:stretch/>
        </p:blipFill>
        <p:spPr bwMode="auto">
          <a:xfrm>
            <a:off x="859159" y="2276872"/>
            <a:ext cx="7119257" cy="40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56689" y="2420888"/>
            <a:ext cx="17366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BPMs: TL2 - TBL</a:t>
            </a:r>
          </a:p>
          <a:p>
            <a:r>
              <a:rPr lang="en-GB" b="1" dirty="0" smtClean="0"/>
              <a:t>TL2 Chicane: 5-8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1907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Phase shift:</a:t>
            </a:r>
          </a:p>
          <a:p>
            <a:pPr lvl="1"/>
            <a:r>
              <a:rPr lang="en-GB" dirty="0" smtClean="0"/>
              <a:t>Data: 6.3 degrees / A</a:t>
            </a:r>
          </a:p>
          <a:p>
            <a:pPr lvl="1"/>
            <a:r>
              <a:rPr lang="en-GB" dirty="0" smtClean="0"/>
              <a:t>Model: 7.2 degrees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28</a:t>
            </a:fld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3335956"/>
            <a:ext cx="4067944" cy="243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5159" y="3244370"/>
            <a:ext cx="5565043" cy="283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505947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-3 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4709536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 A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4479061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 A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4211796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 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0294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29</a:t>
            </a:fld>
            <a:endParaRPr lang="en-GB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8" t="5645" r="7829" b="4385"/>
          <a:stretch/>
        </p:blipFill>
        <p:spPr bwMode="auto">
          <a:xfrm>
            <a:off x="179512" y="1324989"/>
            <a:ext cx="8856984" cy="491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4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System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EC9D-F070-4FBA-91AB-5D6C6415917A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875"/>
            <a:ext cx="9143999" cy="4438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&quot;No&quot; Symbol 2"/>
          <p:cNvSpPr/>
          <p:nvPr/>
        </p:nvSpPr>
        <p:spPr>
          <a:xfrm>
            <a:off x="7773010" y="5068281"/>
            <a:ext cx="792088" cy="792088"/>
          </a:xfrm>
          <a:prstGeom prst="noSmoking">
            <a:avLst/>
          </a:prstGeom>
          <a:solidFill>
            <a:srgbClr val="FF0000">
              <a:alpha val="61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&quot;No&quot; Symbol 13"/>
          <p:cNvSpPr/>
          <p:nvPr/>
        </p:nvSpPr>
        <p:spPr>
          <a:xfrm>
            <a:off x="1813924" y="3749690"/>
            <a:ext cx="792088" cy="792088"/>
          </a:xfrm>
          <a:prstGeom prst="noSmoking">
            <a:avLst/>
          </a:prstGeom>
          <a:solidFill>
            <a:srgbClr val="FF0000">
              <a:alpha val="61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0" y="3962368"/>
            <a:ext cx="432048" cy="43204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ɸ</a:t>
            </a:r>
            <a:endParaRPr lang="en-GB" sz="2800" b="1" dirty="0"/>
          </a:p>
        </p:txBody>
      </p:sp>
      <p:cxnSp>
        <p:nvCxnSpPr>
          <p:cNvPr id="17" name="Straight Arrow Connector 16"/>
          <p:cNvCxnSpPr>
            <a:stCxn id="14" idx="2"/>
          </p:cNvCxnSpPr>
          <p:nvPr/>
        </p:nvCxnSpPr>
        <p:spPr>
          <a:xfrm flipH="1">
            <a:off x="432048" y="4145734"/>
            <a:ext cx="138187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7" y="4421950"/>
            <a:ext cx="1546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PETS Phase Measurement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741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44015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1.0 mm / A</a:t>
            </a:r>
          </a:p>
          <a:p>
            <a:pPr lvl="1"/>
            <a:r>
              <a:rPr lang="en-GB" dirty="0" smtClean="0"/>
              <a:t>Model: 1.2 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30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5269" r="6411" b="3494"/>
          <a:stretch/>
        </p:blipFill>
        <p:spPr bwMode="auto">
          <a:xfrm>
            <a:off x="539552" y="2283756"/>
            <a:ext cx="7848872" cy="416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0273" y="2420888"/>
            <a:ext cx="17366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BPMs: TL2 - TBL</a:t>
            </a:r>
          </a:p>
          <a:p>
            <a:r>
              <a:rPr lang="en-GB" b="1" dirty="0" smtClean="0"/>
              <a:t>TL2 Chicane: 5-8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743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008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Very productive day of data taking. Only initial results here, still a lot that can be looked at in this data.</a:t>
            </a:r>
          </a:p>
          <a:p>
            <a:r>
              <a:rPr lang="en-GB" dirty="0" smtClean="0"/>
              <a:t>Digital processor:</a:t>
            </a:r>
          </a:p>
          <a:p>
            <a:pPr lvl="1"/>
            <a:r>
              <a:rPr lang="en-GB" dirty="0" smtClean="0"/>
              <a:t>Filtering to remove ADC droop is working.</a:t>
            </a:r>
          </a:p>
          <a:p>
            <a:pPr lvl="1"/>
            <a:r>
              <a:rPr lang="en-GB" dirty="0" smtClean="0"/>
              <a:t>Noise on DAC output is out of bandwidth for the correction so not a concern.</a:t>
            </a:r>
          </a:p>
          <a:p>
            <a:pPr lvl="1"/>
            <a:r>
              <a:rPr lang="en-GB" dirty="0" smtClean="0"/>
              <a:t>Correction Latency ~65 ns.</a:t>
            </a:r>
          </a:p>
          <a:p>
            <a:r>
              <a:rPr lang="en-GB" dirty="0" err="1" smtClean="0"/>
              <a:t>Frascati</a:t>
            </a:r>
            <a:r>
              <a:rPr lang="en-GB" dirty="0" smtClean="0"/>
              <a:t> monitor calibration:</a:t>
            </a:r>
          </a:p>
          <a:p>
            <a:pPr lvl="1"/>
            <a:r>
              <a:rPr lang="en-GB" dirty="0" smtClean="0"/>
              <a:t>Some dependence on fitted amplitude along the pulse at 10% level (start/end).</a:t>
            </a:r>
          </a:p>
          <a:p>
            <a:pPr lvl="1"/>
            <a:r>
              <a:rPr lang="en-GB" dirty="0" smtClean="0"/>
              <a:t>Should look at calibration without phase switches.</a:t>
            </a:r>
          </a:p>
          <a:p>
            <a:r>
              <a:rPr lang="en-GB" dirty="0" err="1" smtClean="0"/>
              <a:t>Frascati</a:t>
            </a:r>
            <a:r>
              <a:rPr lang="en-GB" dirty="0" smtClean="0"/>
              <a:t> vs. PETS monitor comparison</a:t>
            </a:r>
          </a:p>
          <a:p>
            <a:pPr lvl="1"/>
            <a:r>
              <a:rPr lang="en-GB" dirty="0" smtClean="0"/>
              <a:t>Overall pulse shape is consistent in both monitors.</a:t>
            </a:r>
          </a:p>
          <a:p>
            <a:pPr lvl="1"/>
            <a:r>
              <a:rPr lang="en-GB" dirty="0" smtClean="0"/>
              <a:t>~15% growth in phase error between the two monitors.</a:t>
            </a:r>
          </a:p>
          <a:p>
            <a:pPr lvl="1"/>
            <a:r>
              <a:rPr lang="en-GB" dirty="0" smtClean="0"/>
              <a:t>~70% correlation between the two.</a:t>
            </a:r>
          </a:p>
          <a:p>
            <a:r>
              <a:rPr lang="en-GB" dirty="0" smtClean="0"/>
              <a:t>Phase stability: </a:t>
            </a:r>
          </a:p>
          <a:p>
            <a:pPr lvl="1"/>
            <a:r>
              <a:rPr lang="en-GB" dirty="0" smtClean="0"/>
              <a:t>Slow drifts of ~+/- 4 degrees in range of slow correction.</a:t>
            </a:r>
          </a:p>
          <a:p>
            <a:r>
              <a:rPr lang="en-GB" dirty="0" smtClean="0"/>
              <a:t>Corrector kick tests</a:t>
            </a:r>
          </a:p>
          <a:p>
            <a:pPr lvl="1"/>
            <a:r>
              <a:rPr lang="en-GB" dirty="0" smtClean="0"/>
              <a:t>Orbit not closed with equal amplitude kicks from corrector, but is closed with 80% applied to the 2</a:t>
            </a:r>
            <a:r>
              <a:rPr lang="en-GB" baseline="30000" dirty="0" smtClean="0"/>
              <a:t>nd</a:t>
            </a:r>
            <a:r>
              <a:rPr lang="en-GB" dirty="0" smtClean="0"/>
              <a:t> corrector.</a:t>
            </a:r>
          </a:p>
          <a:p>
            <a:pPr lvl="1"/>
            <a:r>
              <a:rPr lang="en-GB" dirty="0" smtClean="0"/>
              <a:t>Phase shifts/position offsets in agreement with model.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with </a:t>
            </a:r>
            <a:r>
              <a:rPr lang="en-GB" dirty="0" smtClean="0"/>
              <a:t>FONT5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Second time </a:t>
            </a:r>
            <a:r>
              <a:rPr lang="en-GB" dirty="0" smtClean="0"/>
              <a:t>FONT5 board used </a:t>
            </a:r>
            <a:r>
              <a:rPr lang="en-GB" dirty="0" smtClean="0"/>
              <a:t>at CERN.</a:t>
            </a:r>
          </a:p>
          <a:p>
            <a:pPr lvl="1"/>
            <a:r>
              <a:rPr lang="en-GB" dirty="0" smtClean="0"/>
              <a:t>First tests were successful but identified one or two issues to be fixed (e.g. droop in ADC response).</a:t>
            </a:r>
          </a:p>
          <a:p>
            <a:pPr lvl="1"/>
            <a:r>
              <a:rPr lang="en-GB" dirty="0" smtClean="0"/>
              <a:t>New phase </a:t>
            </a:r>
            <a:r>
              <a:rPr lang="en-GB" dirty="0" err="1" smtClean="0"/>
              <a:t>feedforward</a:t>
            </a:r>
            <a:r>
              <a:rPr lang="en-GB" dirty="0" smtClean="0"/>
              <a:t> firmware now implemented.</a:t>
            </a:r>
          </a:p>
          <a:p>
            <a:r>
              <a:rPr lang="en-GB" dirty="0" err="1" smtClean="0"/>
              <a:t>LabVIEW</a:t>
            </a:r>
            <a:r>
              <a:rPr lang="en-GB" dirty="0" smtClean="0"/>
              <a:t> DAQ run locally on PC  in gallery. Will look at integrating with the control system in the future.</a:t>
            </a:r>
          </a:p>
          <a:p>
            <a:pPr lvl="1"/>
            <a:r>
              <a:rPr lang="en-GB" dirty="0" smtClean="0"/>
              <a:t>Split signals to be able to acquire both at the same time.</a:t>
            </a:r>
          </a:p>
          <a:p>
            <a:r>
              <a:rPr lang="en-GB" dirty="0" smtClean="0"/>
              <a:t>Viewing inputs from </a:t>
            </a:r>
            <a:r>
              <a:rPr lang="en-GB" dirty="0" err="1" smtClean="0"/>
              <a:t>Frascati</a:t>
            </a:r>
            <a:r>
              <a:rPr lang="en-GB" dirty="0" smtClean="0"/>
              <a:t> monitor, output PFF correction, monitor calibration etc.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7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GB" dirty="0" smtClean="0"/>
              <a:t>IIR Filter on Processor ADCs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17062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AC coupling seen on ADC outputs during first tests in May 2013.</a:t>
            </a:r>
          </a:p>
          <a:p>
            <a:endParaRPr lang="en-GB" dirty="0" smtClean="0"/>
          </a:p>
          <a:p>
            <a:r>
              <a:rPr lang="en-GB" dirty="0" smtClean="0"/>
              <a:t>Transformers changed to reduce droop and exponential filter implemented in firmware to eliminate remaining component.</a:t>
            </a:r>
          </a:p>
          <a:p>
            <a:endParaRPr lang="en-GB" dirty="0" smtClean="0"/>
          </a:p>
          <a:p>
            <a:r>
              <a:rPr lang="en-GB" dirty="0" smtClean="0"/>
              <a:t>Filter adds delay of 3 clock cycles.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2503-F4DD-401D-9EF6-05CEE5F8CE56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5</a:t>
            </a:fld>
            <a:endParaRPr lang="en-GB"/>
          </a:p>
        </p:txBody>
      </p:sp>
      <p:pic>
        <p:nvPicPr>
          <p:cNvPr id="1026" name="Picture 2" descr="C:\Users\User\Desktop\GlennPlots\filtering_di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79346"/>
            <a:ext cx="4572001" cy="337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GlennPlots\filtering_mix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79347"/>
            <a:ext cx="4571999" cy="33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912"/>
            <a:ext cx="8229600" cy="1143000"/>
          </a:xfrm>
        </p:spPr>
        <p:txBody>
          <a:bodyPr/>
          <a:lstStyle/>
          <a:p>
            <a:r>
              <a:rPr lang="en-GB" dirty="0" smtClean="0"/>
              <a:t>Corrupted Pulses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2736304"/>
          </a:xfrm>
        </p:spPr>
        <p:txBody>
          <a:bodyPr/>
          <a:lstStyle/>
          <a:p>
            <a:r>
              <a:rPr lang="en-GB" dirty="0" smtClean="0"/>
              <a:t>A few scrambled pulses observed on diode channel.</a:t>
            </a:r>
          </a:p>
          <a:p>
            <a:r>
              <a:rPr lang="en-GB" dirty="0" smtClean="0"/>
              <a:t>Caused by firmware bug (1/128 chance of timestamp being mistaken for data).</a:t>
            </a:r>
          </a:p>
          <a:p>
            <a:r>
              <a:rPr lang="en-GB" dirty="0" smtClean="0"/>
              <a:t>Now fixed.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6</a:t>
            </a:fld>
            <a:endParaRPr lang="en-GB"/>
          </a:p>
        </p:txBody>
      </p:sp>
      <p:pic>
        <p:nvPicPr>
          <p:cNvPr id="2051" name="Picture 3" descr="C:\Users\User\Desktop\GlennPlots\diode_signa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559" y="3573016"/>
            <a:ext cx="5996882" cy="276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8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48"/>
            <a:ext cx="8229600" cy="7326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DAC Output (Output PFF correction)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5202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Observed signal that will be sent to amplifiers for PFF correction.</a:t>
            </a:r>
          </a:p>
          <a:p>
            <a:r>
              <a:rPr lang="en-GB" dirty="0" smtClean="0"/>
              <a:t>Offset between DAC output (blue) and input signal (green/red) shows latency of the processor: ~23 clock cycles/~65ns.</a:t>
            </a:r>
          </a:p>
          <a:p>
            <a:r>
              <a:rPr lang="en-GB" dirty="0" smtClean="0"/>
              <a:t>Final design optimisations should reduce this by a few clock cycles.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7</a:t>
            </a:fld>
            <a:endParaRPr lang="en-GB"/>
          </a:p>
        </p:txBody>
      </p:sp>
      <p:pic>
        <p:nvPicPr>
          <p:cNvPr id="3074" name="Picture 2" descr="C:\Users\User\Desktop\GlennPlots\DACoupu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9" t="3151" r="7739" b="4574"/>
          <a:stretch/>
        </p:blipFill>
        <p:spPr bwMode="auto">
          <a:xfrm>
            <a:off x="1907704" y="2780928"/>
            <a:ext cx="6825150" cy="369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1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360 MHz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8</a:t>
            </a:fld>
            <a:endParaRPr lang="en-GB"/>
          </a:p>
        </p:txBody>
      </p:sp>
      <p:pic>
        <p:nvPicPr>
          <p:cNvPr id="4098" name="Picture 2" descr="C:\Users\User\Desktop\GlennPlots\360MHh-2.5GH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420888"/>
            <a:ext cx="4953067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FULL BANDWIDTH OF SCOPE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920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08/05/2014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9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250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1407</Words>
  <Application>Microsoft Office PowerPoint</Application>
  <PresentationFormat>On-screen Show (4:3)</PresentationFormat>
  <Paragraphs>244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Initial Results From FONT5/ Phase Feedforward Optics Tests 15th April 2014</vt:lpstr>
      <vt:lpstr>Introduction</vt:lpstr>
      <vt:lpstr>Phase Feedforward System Layout</vt:lpstr>
      <vt:lpstr>Tests with FONT5 Board</vt:lpstr>
      <vt:lpstr>IIR Filter on Processor ADCs</vt:lpstr>
      <vt:lpstr>Corrupted Pulses</vt:lpstr>
      <vt:lpstr>DAC Output (Output PFF correction)</vt:lpstr>
      <vt:lpstr>Noise on DAC Output</vt:lpstr>
      <vt:lpstr>Noise on DAC Output</vt:lpstr>
      <vt:lpstr>Noise on DAC Output</vt:lpstr>
      <vt:lpstr>Noise on DAC Output</vt:lpstr>
      <vt:lpstr>LO Scan (Frascati Monitor Calibration)</vt:lpstr>
      <vt:lpstr>LO Scan: Mixer/sqrt(Diode)</vt:lpstr>
      <vt:lpstr>Sine fit to Mixer/sqrt(Diode): Sample 400</vt:lpstr>
      <vt:lpstr>Fitted amplitude vs. Sample no.</vt:lpstr>
      <vt:lpstr>PFF Optics for TL2 Horizontal Chicane</vt:lpstr>
      <vt:lpstr>PowerPoint Presentation</vt:lpstr>
      <vt:lpstr>PowerPoint Presentation</vt:lpstr>
      <vt:lpstr>Phase Propagation: Frascati Monitor (CT) to PETS Monitor (TBL)</vt:lpstr>
      <vt:lpstr>Phase Propagation: Frascati Monitor (CT) to PETS Monitor (TBL)</vt:lpstr>
      <vt:lpstr>Phase Propagation: Frascati Monitor (CT) to PETS Monitor (TBL)</vt:lpstr>
      <vt:lpstr>Phase Propagation: Frascati Monitor (CT) to PETS Monitor (TBL)</vt:lpstr>
      <vt:lpstr>Corrector Kick Tests</vt:lpstr>
      <vt:lpstr>Corrector Kick Tests – Model Prediction</vt:lpstr>
      <vt:lpstr>Corrector Kick Tests: Equal Amplitude</vt:lpstr>
      <vt:lpstr>Corrector Kick Tests: Equal Amplitude</vt:lpstr>
      <vt:lpstr>Corrector Kick Tests: Equal Amplitude</vt:lpstr>
      <vt:lpstr>Corrector Kick Tests: 70% 2nd Corrector</vt:lpstr>
      <vt:lpstr>Corrector Kick Tests: 70% 2nd Corrector</vt:lpstr>
      <vt:lpstr>Corrector Kick Tests: 70% 2nd Corrector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Tests 15th April 2014</dc:title>
  <dc:creator>Windows User</dc:creator>
  <cp:lastModifiedBy>Windows User</cp:lastModifiedBy>
  <cp:revision>36</cp:revision>
  <dcterms:created xsi:type="dcterms:W3CDTF">2014-04-28T20:13:03Z</dcterms:created>
  <dcterms:modified xsi:type="dcterms:W3CDTF">2014-05-08T16:34:58Z</dcterms:modified>
</cp:coreProperties>
</file>