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>
        <p:scale>
          <a:sx n="100" d="100"/>
          <a:sy n="100" d="100"/>
        </p:scale>
        <p:origin x="-5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9 May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9 May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9 May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9 May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9 May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9 May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9 May 2014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9 May 2014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9 May 2014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9 May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9 May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 9 May 2014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D. R. Bett</a:t>
            </a:r>
            <a:endParaRPr lang="en-US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9 May 2014</a:t>
            </a:r>
            <a:endParaRPr lang="en-US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SIS3316 external clock</a:t>
            </a:r>
            <a:endParaRPr lang="en-US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D. R. Bett</a:t>
            </a:r>
            <a:endParaRPr lang="en-US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</a:t>
            </a:r>
            <a:r>
              <a:rPr lang="en-GB" smtClean="0"/>
              <a:t>ample_test.vi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9 May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6" t="13151" b="7812"/>
          <a:stretch/>
        </p:blipFill>
        <p:spPr bwMode="auto">
          <a:xfrm>
            <a:off x="323528" y="1844824"/>
            <a:ext cx="8503350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786658" y="2113806"/>
            <a:ext cx="576064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074690" y="1628800"/>
            <a:ext cx="489198" cy="48500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63888" y="1403484"/>
            <a:ext cx="327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e</a:t>
            </a:r>
            <a:r>
              <a:rPr lang="en-GB" smtClean="0">
                <a:solidFill>
                  <a:srgbClr val="FF0000"/>
                </a:solidFill>
              </a:rPr>
              <a:t>nable/disable external trigger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214786" y="2502421"/>
            <a:ext cx="360040" cy="504056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15" idx="0"/>
          </p:cNvCxnSpPr>
          <p:nvPr/>
        </p:nvCxnSpPr>
        <p:spPr>
          <a:xfrm flipV="1">
            <a:off x="1752511" y="3006478"/>
            <a:ext cx="642295" cy="85457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7544" y="3861048"/>
            <a:ext cx="25699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solidFill>
                  <a:srgbClr val="00B050"/>
                </a:solidFill>
              </a:rPr>
              <a:t>c</a:t>
            </a:r>
            <a:r>
              <a:rPr lang="en-GB" smtClean="0">
                <a:solidFill>
                  <a:srgbClr val="00B050"/>
                </a:solidFill>
              </a:rPr>
              <a:t>onfigure</a:t>
            </a:r>
            <a:br>
              <a:rPr lang="en-GB" smtClean="0">
                <a:solidFill>
                  <a:srgbClr val="00B050"/>
                </a:solidFill>
              </a:rPr>
            </a:br>
            <a:r>
              <a:rPr lang="en-GB" smtClean="0">
                <a:solidFill>
                  <a:srgbClr val="00B050"/>
                </a:solidFill>
              </a:rPr>
              <a:t>digitizer</a:t>
            </a:r>
            <a:br>
              <a:rPr lang="en-GB" smtClean="0">
                <a:solidFill>
                  <a:srgbClr val="00B050"/>
                </a:solidFill>
              </a:rPr>
            </a:br>
            <a:r>
              <a:rPr lang="en-GB" smtClean="0">
                <a:solidFill>
                  <a:srgbClr val="00B050"/>
                </a:solidFill>
              </a:rPr>
              <a:t>(sis3316_udp_setup.vi)</a:t>
            </a:r>
            <a:endParaRPr lang="en-GB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52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</a:t>
            </a:r>
            <a:r>
              <a:rPr lang="en-GB" smtClean="0"/>
              <a:t>is3316_udp_setup.vi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9 May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4" t="24740" r="6839" b="21384"/>
          <a:stretch/>
        </p:blipFill>
        <p:spPr bwMode="auto">
          <a:xfrm>
            <a:off x="971600" y="2492896"/>
            <a:ext cx="7356987" cy="2840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1547664" y="2852936"/>
            <a:ext cx="1512168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>
            <a:endCxn id="7" idx="0"/>
          </p:cNvCxnSpPr>
          <p:nvPr/>
        </p:nvCxnSpPr>
        <p:spPr>
          <a:xfrm flipH="1">
            <a:off x="2303748" y="2132856"/>
            <a:ext cx="396044" cy="7200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709682" y="1700808"/>
            <a:ext cx="2502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r</a:t>
            </a:r>
            <a:r>
              <a:rPr lang="en-GB" smtClean="0">
                <a:solidFill>
                  <a:srgbClr val="FF0000"/>
                </a:solidFill>
              </a:rPr>
              <a:t>ead setup.txt file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586858" y="3573016"/>
            <a:ext cx="648072" cy="72008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>
            <a:endCxn id="11" idx="0"/>
          </p:cNvCxnSpPr>
          <p:nvPr/>
        </p:nvCxnSpPr>
        <p:spPr>
          <a:xfrm flipH="1">
            <a:off x="4910894" y="2276872"/>
            <a:ext cx="324036" cy="129614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95234" y="1630541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00B050"/>
                </a:solidFill>
              </a:rPr>
              <a:t>w</a:t>
            </a:r>
            <a:r>
              <a:rPr lang="en-GB" smtClean="0">
                <a:solidFill>
                  <a:srgbClr val="00B050"/>
                </a:solidFill>
              </a:rPr>
              <a:t>rite data to digitizer</a:t>
            </a:r>
            <a:br>
              <a:rPr lang="en-GB" smtClean="0">
                <a:solidFill>
                  <a:srgbClr val="00B050"/>
                </a:solidFill>
              </a:rPr>
            </a:br>
            <a:r>
              <a:rPr lang="en-GB" smtClean="0">
                <a:solidFill>
                  <a:srgbClr val="00B050"/>
                </a:solidFill>
              </a:rPr>
              <a:t>(sis3316_udp_write.vi)</a:t>
            </a:r>
            <a:endParaRPr lang="en-GB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18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SIS3316 clock distribution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9 May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5" t="19922" r="20351" b="8073"/>
          <a:stretch/>
        </p:blipFill>
        <p:spPr bwMode="auto">
          <a:xfrm>
            <a:off x="481215" y="1412776"/>
            <a:ext cx="8195241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868144" y="6011996"/>
            <a:ext cx="3129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p</a:t>
            </a:r>
            <a:r>
              <a:rPr lang="en-GB" smtClean="0"/>
              <a:t>11 of </a:t>
            </a:r>
            <a:r>
              <a:rPr lang="en-GB" i="1" smtClean="0"/>
              <a:t>SIS3316 User Manual</a:t>
            </a:r>
            <a:endParaRPr lang="en-GB" i="1"/>
          </a:p>
        </p:txBody>
      </p:sp>
      <p:sp>
        <p:nvSpPr>
          <p:cNvPr id="8" name="TextBox 7"/>
          <p:cNvSpPr txBox="1"/>
          <p:nvPr/>
        </p:nvSpPr>
        <p:spPr>
          <a:xfrm>
            <a:off x="1182291" y="2108473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smtClean="0"/>
              <a:t>SI570</a:t>
            </a:r>
            <a:endParaRPr lang="en-GB" sz="1050"/>
          </a:p>
        </p:txBody>
      </p:sp>
    </p:spTree>
    <p:extLst>
      <p:ext uri="{BB962C8B-B14F-4D97-AF65-F5344CB8AC3E}">
        <p14:creationId xmlns:p14="http://schemas.microsoft.com/office/powerpoint/2010/main" val="173918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</a:t>
            </a:r>
            <a:r>
              <a:rPr lang="en-GB" smtClean="0"/>
              <a:t>etup.txt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9 May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3" t="12631" r="25256" b="10937"/>
          <a:stretch/>
        </p:blipFill>
        <p:spPr bwMode="auto">
          <a:xfrm>
            <a:off x="2051720" y="1268760"/>
            <a:ext cx="6480720" cy="503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051720" y="3150493"/>
            <a:ext cx="3816424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23528" y="2636912"/>
            <a:ext cx="17235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>
                <a:solidFill>
                  <a:srgbClr val="FF0000"/>
                </a:solidFill>
              </a:rPr>
              <a:t>c</a:t>
            </a:r>
            <a:r>
              <a:rPr lang="en-GB" smtClean="0">
                <a:solidFill>
                  <a:srgbClr val="FF0000"/>
                </a:solidFill>
              </a:rPr>
              <a:t>ommunicate</a:t>
            </a:r>
            <a:br>
              <a:rPr lang="en-GB" smtClean="0">
                <a:solidFill>
                  <a:srgbClr val="FF0000"/>
                </a:solidFill>
              </a:rPr>
            </a:br>
            <a:r>
              <a:rPr lang="en-GB" smtClean="0">
                <a:solidFill>
                  <a:srgbClr val="FF0000"/>
                </a:solidFill>
              </a:rPr>
              <a:t>with Si5325</a:t>
            </a:r>
            <a:br>
              <a:rPr lang="en-GB" smtClean="0">
                <a:solidFill>
                  <a:srgbClr val="FF0000"/>
                </a:solidFill>
              </a:rPr>
            </a:br>
            <a:r>
              <a:rPr lang="en-GB" smtClean="0">
                <a:solidFill>
                  <a:srgbClr val="FF0000"/>
                </a:solidFill>
              </a:rPr>
              <a:t>clock multiplier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051720" y="3582541"/>
            <a:ext cx="6048672" cy="144016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01506" y="3501008"/>
            <a:ext cx="1750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>
                <a:solidFill>
                  <a:srgbClr val="00B050"/>
                </a:solidFill>
              </a:rPr>
              <a:t>s</a:t>
            </a:r>
            <a:r>
              <a:rPr lang="en-GB" smtClean="0">
                <a:solidFill>
                  <a:srgbClr val="00B050"/>
                </a:solidFill>
              </a:rPr>
              <a:t>et clock multiplexer to 0 (internal clock)</a:t>
            </a:r>
            <a:endParaRPr lang="en-GB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32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9 May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6171175"/>
              </p:ext>
            </p:extLst>
          </p:nvPr>
        </p:nvGraphicFramePr>
        <p:xfrm>
          <a:off x="309720" y="2780928"/>
          <a:ext cx="851075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  <a:gridCol w="26596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31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30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29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28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27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26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25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24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23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22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21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20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19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18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17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16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15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14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13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12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smtClean="0"/>
                        <a:t>11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aseline="0" smtClean="0"/>
                        <a:t>1</a:t>
                      </a:r>
                      <a:r>
                        <a:rPr lang="en-GB" sz="900" smtClean="0"/>
                        <a:t>0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aseline="0" smtClean="0"/>
                        <a:t> </a:t>
                      </a:r>
                      <a:r>
                        <a:rPr lang="en-GB" sz="900" smtClean="0"/>
                        <a:t>9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aseline="0" smtClean="0"/>
                        <a:t> </a:t>
                      </a:r>
                      <a:r>
                        <a:rPr lang="en-GB" sz="900" smtClean="0"/>
                        <a:t>8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aseline="0" smtClean="0"/>
                        <a:t> </a:t>
                      </a:r>
                      <a:r>
                        <a:rPr lang="en-GB" sz="900" smtClean="0"/>
                        <a:t>7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aseline="0" smtClean="0"/>
                        <a:t> </a:t>
                      </a:r>
                      <a:r>
                        <a:rPr lang="en-GB" sz="900" smtClean="0"/>
                        <a:t>6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aseline="0" smtClean="0"/>
                        <a:t> </a:t>
                      </a:r>
                      <a:r>
                        <a:rPr lang="en-GB" sz="900" smtClean="0"/>
                        <a:t>5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aseline="0" smtClean="0"/>
                        <a:t> </a:t>
                      </a:r>
                      <a:r>
                        <a:rPr lang="en-GB" sz="900" smtClean="0"/>
                        <a:t>4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aseline="0" smtClean="0"/>
                        <a:t> </a:t>
                      </a:r>
                      <a:r>
                        <a:rPr lang="en-GB" sz="900" smtClean="0"/>
                        <a:t>3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aseline="0" smtClean="0"/>
                        <a:t> </a:t>
                      </a:r>
                      <a:r>
                        <a:rPr lang="en-GB" sz="900" smtClean="0"/>
                        <a:t>2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aseline="0" smtClean="0"/>
                        <a:t> </a:t>
                      </a:r>
                      <a:r>
                        <a:rPr lang="en-GB" sz="900" smtClean="0"/>
                        <a:t>1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aseline="0" smtClean="0"/>
                        <a:t> </a:t>
                      </a:r>
                      <a:r>
                        <a:rPr lang="en-GB" sz="900" smtClean="0"/>
                        <a:t>0</a:t>
                      </a:r>
                      <a:endParaRPr lang="en-GB" sz="9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1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1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1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1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1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1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</a:t>
                      </a:r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ounded Rectangle 9"/>
          <p:cNvSpPr/>
          <p:nvPr/>
        </p:nvSpPr>
        <p:spPr>
          <a:xfrm>
            <a:off x="550127" y="2636912"/>
            <a:ext cx="288032" cy="20882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712" y="1990581"/>
            <a:ext cx="3583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e</a:t>
            </a:r>
            <a:r>
              <a:rPr lang="en-GB" smtClean="0">
                <a:solidFill>
                  <a:srgbClr val="FF0000"/>
                </a:solidFill>
              </a:rPr>
              <a:t>xecute SPI read/write command</a:t>
            </a:r>
            <a:br>
              <a:rPr lang="en-GB" smtClean="0">
                <a:solidFill>
                  <a:srgbClr val="FF0000"/>
                </a:solidFill>
              </a:rPr>
            </a:br>
            <a:r>
              <a:rPr lang="en-GB" smtClean="0"/>
              <a:t>p82 of </a:t>
            </a:r>
            <a:r>
              <a:rPr lang="en-GB" i="1" smtClean="0"/>
              <a:t>SIS3316 User Manual</a:t>
            </a:r>
            <a:endParaRPr lang="en-GB" i="1"/>
          </a:p>
        </p:txBody>
      </p:sp>
      <p:sp>
        <p:nvSpPr>
          <p:cNvPr id="12" name="TextBox 11"/>
          <p:cNvSpPr txBox="1"/>
          <p:nvPr/>
        </p:nvSpPr>
        <p:spPr>
          <a:xfrm>
            <a:off x="1231111" y="1340768"/>
            <a:ext cx="6643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Register 0x54	</a:t>
            </a:r>
            <a:r>
              <a:rPr lang="en-GB"/>
              <a:t>SIS3316_NIM_CLK_MULTIPLIER_SPI_REG</a:t>
            </a:r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4552950" y="3140968"/>
            <a:ext cx="2160240" cy="360040"/>
          </a:xfrm>
          <a:prstGeom prst="roundRect">
            <a:avLst/>
          </a:prstGeom>
          <a:solidFill>
            <a:srgbClr val="00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4788024" y="2466184"/>
            <a:ext cx="225549" cy="6747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23928" y="1846565"/>
            <a:ext cx="4301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Set Address instruction</a:t>
            </a:r>
            <a:endParaRPr lang="en-GB"/>
          </a:p>
          <a:p>
            <a:r>
              <a:rPr lang="en-GB"/>
              <a:t>p</a:t>
            </a:r>
            <a:r>
              <a:rPr lang="en-GB" smtClean="0"/>
              <a:t>91 of </a:t>
            </a:r>
            <a:r>
              <a:rPr lang="en-GB" i="1" smtClean="0"/>
              <a:t>Si53xx Family Reference Manual</a:t>
            </a:r>
            <a:endParaRPr lang="en-GB" i="1"/>
          </a:p>
        </p:txBody>
      </p:sp>
      <p:sp>
        <p:nvSpPr>
          <p:cNvPr id="18" name="Rounded Rectangle 17"/>
          <p:cNvSpPr/>
          <p:nvPr/>
        </p:nvSpPr>
        <p:spPr>
          <a:xfrm>
            <a:off x="6660232" y="3140968"/>
            <a:ext cx="2160240" cy="360040"/>
          </a:xfrm>
          <a:prstGeom prst="round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7423692" y="2769895"/>
            <a:ext cx="158329" cy="3803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722715" y="2440171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Selected address</a:t>
            </a:r>
            <a:endParaRPr lang="en-GB"/>
          </a:p>
        </p:txBody>
      </p:sp>
      <p:sp>
        <p:nvSpPr>
          <p:cNvPr id="24" name="Rounded Rectangle 23"/>
          <p:cNvSpPr/>
          <p:nvPr/>
        </p:nvSpPr>
        <p:spPr>
          <a:xfrm>
            <a:off x="4552950" y="3529583"/>
            <a:ext cx="2160240" cy="360040"/>
          </a:xfrm>
          <a:prstGeom prst="roundRect">
            <a:avLst/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2195736" y="3869432"/>
            <a:ext cx="2376264" cy="121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187624" y="5075892"/>
            <a:ext cx="1834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Write instruction</a:t>
            </a:r>
            <a:endParaRPr lang="en-GB" i="1"/>
          </a:p>
        </p:txBody>
      </p:sp>
      <p:sp>
        <p:nvSpPr>
          <p:cNvPr id="29" name="Rounded Rectangle 28"/>
          <p:cNvSpPr/>
          <p:nvPr/>
        </p:nvSpPr>
        <p:spPr>
          <a:xfrm>
            <a:off x="6660232" y="3529583"/>
            <a:ext cx="2160240" cy="360040"/>
          </a:xfrm>
          <a:prstGeom prst="round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5868144" y="3901698"/>
            <a:ext cx="1089772" cy="11834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004048" y="5085184"/>
            <a:ext cx="29054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Write data</a:t>
            </a:r>
          </a:p>
          <a:p>
            <a:r>
              <a:rPr lang="en-GB" smtClean="0"/>
              <a:t>CKOUT_ALWAYS_ON = 0</a:t>
            </a:r>
            <a:br>
              <a:rPr lang="en-GB" smtClean="0"/>
            </a:br>
            <a:r>
              <a:rPr lang="en-GB" smtClean="0"/>
              <a:t>BYPASS_REG = 1</a:t>
            </a:r>
          </a:p>
          <a:p>
            <a:r>
              <a:rPr lang="en-GB"/>
              <a:t>p</a:t>
            </a:r>
            <a:r>
              <a:rPr lang="en-GB" smtClean="0"/>
              <a:t>19 of</a:t>
            </a:r>
            <a:r>
              <a:rPr lang="en-GB" i="1" smtClean="0"/>
              <a:t> Si5325 data sheet</a:t>
            </a:r>
            <a:endParaRPr lang="en-GB" i="1"/>
          </a:p>
        </p:txBody>
      </p:sp>
      <p:sp>
        <p:nvSpPr>
          <p:cNvPr id="33" name="Rounded Rectangle 32"/>
          <p:cNvSpPr/>
          <p:nvPr/>
        </p:nvSpPr>
        <p:spPr>
          <a:xfrm>
            <a:off x="4572000" y="3904481"/>
            <a:ext cx="2160240" cy="360040"/>
          </a:xfrm>
          <a:prstGeom prst="roundRect">
            <a:avLst/>
          </a:prstGeom>
          <a:solidFill>
            <a:srgbClr val="00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ounded Rectangle 33"/>
          <p:cNvSpPr/>
          <p:nvPr/>
        </p:nvSpPr>
        <p:spPr>
          <a:xfrm>
            <a:off x="4572000" y="4293096"/>
            <a:ext cx="2160240" cy="360040"/>
          </a:xfrm>
          <a:prstGeom prst="roundRect">
            <a:avLst/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ounded Rectangle 34"/>
          <p:cNvSpPr/>
          <p:nvPr/>
        </p:nvSpPr>
        <p:spPr>
          <a:xfrm>
            <a:off x="6669757" y="3908673"/>
            <a:ext cx="2160240" cy="360040"/>
          </a:xfrm>
          <a:prstGeom prst="round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ounded Rectangle 35"/>
          <p:cNvSpPr/>
          <p:nvPr/>
        </p:nvSpPr>
        <p:spPr>
          <a:xfrm>
            <a:off x="6669757" y="4297288"/>
            <a:ext cx="2160240" cy="360040"/>
          </a:xfrm>
          <a:prstGeom prst="round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itle 3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Si5325 via SPI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47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" t="32734" r="57226" b="40822"/>
          <a:stretch/>
        </p:blipFill>
        <p:spPr bwMode="auto">
          <a:xfrm>
            <a:off x="312803" y="332656"/>
            <a:ext cx="8579677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9606878"/>
                  </p:ext>
                </p:extLst>
              </p:nvPr>
            </p:nvGraphicFramePr>
            <p:xfrm>
              <a:off x="539552" y="2492896"/>
              <a:ext cx="8064896" cy="377939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/>
                    <a:gridCol w="3728640"/>
                    <a:gridCol w="2304256"/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mtClean="0"/>
                            <a:t>Signal</a:t>
                          </a:r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mtClean="0"/>
                            <a:t>Requirements</a:t>
                          </a:r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mtClean="0"/>
                            <a:t>Selected</a:t>
                          </a:r>
                          <a:endParaRPr lang="en-GB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𝐼𝑁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mtClean="0"/>
                            <a:t>Min   :</a:t>
                          </a:r>
                          <a:r>
                            <a:rPr lang="en-GB" baseline="0" smtClean="0"/>
                            <a:t>  </a:t>
                          </a:r>
                          <a:r>
                            <a:rPr lang="en-GB" smtClean="0"/>
                            <a:t>10 MHz</a:t>
                          </a:r>
                          <a:br>
                            <a:rPr lang="en-GB" smtClean="0"/>
                          </a:br>
                          <a:r>
                            <a:rPr lang="en-GB" smtClean="0"/>
                            <a:t>Max  :</a:t>
                          </a:r>
                          <a:r>
                            <a:rPr lang="en-GB" baseline="0" smtClean="0"/>
                            <a:t>  </a:t>
                          </a:r>
                          <a:r>
                            <a:rPr lang="en-GB" baseline="0" smtClean="0">
                              <a:sym typeface="Wingdings" panose="05000000000000000000" pitchFamily="2" charset="2"/>
                            </a:rPr>
                            <a:t>710 MHz</a:t>
                          </a:r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𝐼𝑁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/>
                                </a:rPr>
                                <m:t>=</m:t>
                              </m:r>
                            </m:oMath>
                          </a14:m>
                          <a:r>
                            <a:rPr lang="en-GB" smtClean="0"/>
                            <a:t> 357 MHz</a:t>
                          </a:r>
                          <a:endParaRPr lang="en-GB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GB" b="0" i="1" smtClean="0"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𝐼𝑁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aseline="0" smtClean="0"/>
                            <a:t>Min   :  </a:t>
                          </a:r>
                          <a:r>
                            <a:rPr lang="en-GB" smtClean="0"/>
                            <a:t>10 MHz</a:t>
                          </a:r>
                          <a:br>
                            <a:rPr lang="en-GB" smtClean="0"/>
                          </a:br>
                          <a:r>
                            <a:rPr lang="en-GB" smtClean="0"/>
                            <a:t>Max  :  157.5 MHz</a:t>
                          </a:r>
                          <a:br>
                            <a:rPr lang="en-GB" smtClean="0"/>
                          </a:b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mtClean="0"/>
                            <a:t>     :</a:t>
                          </a:r>
                          <a:r>
                            <a:rPr lang="en-GB" baseline="0" smtClean="0"/>
                            <a:t> 1 to 2</a:t>
                          </a:r>
                          <a:r>
                            <a:rPr lang="en-GB" baseline="30000" smtClean="0"/>
                            <a:t>19</a:t>
                          </a:r>
                          <a:endParaRPr lang="en-GB" baseline="300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/>
                                </a:rPr>
                                <m:t>=</m:t>
                              </m:r>
                            </m:oMath>
                          </a14:m>
                          <a:r>
                            <a:rPr lang="en-GB" b="0" smtClean="0"/>
                            <a:t> 3</a:t>
                          </a:r>
                          <a:br>
                            <a:rPr lang="en-GB" b="0" smtClean="0"/>
                          </a:b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/>
                                </a:rPr>
                                <m:t>=</m:t>
                              </m:r>
                            </m:oMath>
                          </a14:m>
                          <a:r>
                            <a:rPr lang="en-GB" smtClean="0"/>
                            <a:t> 119</a:t>
                          </a:r>
                          <a:r>
                            <a:rPr lang="en-GB" baseline="0" smtClean="0"/>
                            <a:t> MHz</a:t>
                          </a:r>
                          <a:endParaRPr lang="en-GB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𝑜𝑠𝑐</m:t>
                                    </m:r>
                                  </m:sub>
                                </m:sSub>
                                <m:r>
                                  <a:rPr lang="en-GB" b="0" i="1" smtClean="0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mtClean="0"/>
                            <a:t>Min   :  4850</a:t>
                          </a:r>
                          <a:r>
                            <a:rPr lang="en-GB" baseline="0" smtClean="0"/>
                            <a:t> MHz</a:t>
                          </a:r>
                        </a:p>
                        <a:p>
                          <a:r>
                            <a:rPr lang="en-GB" baseline="0" smtClean="0"/>
                            <a:t>Max  :  5670 MHz</a:t>
                          </a:r>
                          <a:br>
                            <a:rPr lang="en-GB" baseline="0" smtClean="0"/>
                          </a:b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baseline="0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mtClean="0"/>
                            <a:t>     :</a:t>
                          </a:r>
                          <a:r>
                            <a:rPr lang="en-GB" baseline="0" smtClean="0"/>
                            <a:t> </a:t>
                          </a:r>
                          <a:r>
                            <a:rPr lang="en-GB" smtClean="0"/>
                            <a:t>even in the range 32 to 512</a:t>
                          </a:r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/>
                                </a:rPr>
                                <m:t>=</m:t>
                              </m:r>
                            </m:oMath>
                          </a14:m>
                          <a:r>
                            <a:rPr lang="en-GB" smtClean="0"/>
                            <a:t> 44</a:t>
                          </a:r>
                          <a:br>
                            <a:rPr lang="en-GB" smtClean="0"/>
                          </a:b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𝑜𝑠𝑐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en-GB" b="0" i="0" smtClean="0">
                                  <a:latin typeface="Cambria Math"/>
                                </a:rPr>
                                <m:t> </m:t>
                              </m:r>
                            </m:oMath>
                          </a14:m>
                          <a:r>
                            <a:rPr lang="en-GB" smtClean="0"/>
                            <a:t>5236 MHz</a:t>
                          </a:r>
                          <a:endParaRPr lang="en-GB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𝑜𝑢𝑡</m:t>
                                    </m:r>
                                  </m:sub>
                                </m:sSub>
                                <m:r>
                                  <a:rPr lang="en-GB" b="0" i="1" smtClean="0"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𝑜𝑠𝑐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GB" b="0" i="1" smtClean="0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b="0" i="1" smtClean="0">
                                                <a:latin typeface="Cambria Math"/>
                                              </a:rPr>
                                              <m:t>1</m:t>
                                            </m:r>
                                          </m:e>
                                          <m:sub>
                                            <m:r>
                                              <a:rPr lang="en-GB" b="0" i="1" smtClean="0">
                                                <a:latin typeface="Cambria Math"/>
                                              </a:rPr>
                                              <m:t>𝐻𝑆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×</m:t>
                                    </m:r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mtClean="0"/>
                            <a:t>     : 1 or </a:t>
                          </a:r>
                          <a:r>
                            <a:rPr lang="en-GB" smtClean="0"/>
                            <a:t>even </a:t>
                          </a:r>
                          <a:r>
                            <a:rPr lang="en-GB" baseline="0" smtClean="0"/>
                            <a:t>to 2</a:t>
                          </a:r>
                          <a:r>
                            <a:rPr lang="en-GB" baseline="30000" smtClean="0"/>
                            <a:t>20</a:t>
                          </a:r>
                          <a:r>
                            <a:rPr lang="en-GB" smtClean="0"/>
                            <a:t/>
                          </a:r>
                          <a:br>
                            <a:rPr lang="en-GB" smtClean="0"/>
                          </a:b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/>
                                        </a:rPr>
                                        <m:t>𝐻𝑆</m:t>
                                      </m:r>
                                    </m:sub>
                                  </m:sSub>
                                </m:sub>
                              </m:sSub>
                            </m:oMath>
                          </a14:m>
                          <a:r>
                            <a:rPr lang="en-GB" smtClean="0"/>
                            <a:t> </a:t>
                          </a:r>
                          <a:r>
                            <a:rPr lang="en-GB" smtClean="0"/>
                            <a:t> : </a:t>
                          </a:r>
                          <a:r>
                            <a:rPr lang="en-GB" baseline="0" smtClean="0"/>
                            <a:t>in the range 4 to 11</a:t>
                          </a:r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/>
                                        </a:rPr>
                                        <m:t>𝐻𝑆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GB" b="0" i="1" smtClean="0">
                                  <a:latin typeface="Cambria Math"/>
                                </a:rPr>
                                <m:t>=</m:t>
                              </m:r>
                            </m:oMath>
                          </a14:m>
                          <a:r>
                            <a:rPr lang="en-GB" smtClean="0"/>
                            <a:t> 11</a:t>
                          </a:r>
                          <a:br>
                            <a:rPr lang="en-GB" smtClean="0"/>
                          </a:b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/>
                                </a:rPr>
                                <m:t>=</m:t>
                              </m:r>
                            </m:oMath>
                          </a14:m>
                          <a:r>
                            <a:rPr lang="en-GB" smtClean="0"/>
                            <a:t> 2</a:t>
                          </a:r>
                          <a:br>
                            <a:rPr lang="en-GB" smtClean="0"/>
                          </a:b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𝑜𝑢𝑡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/>
                                </a:rPr>
                                <m:t>=</m:t>
                              </m:r>
                            </m:oMath>
                          </a14:m>
                          <a:r>
                            <a:rPr lang="en-GB" smtClean="0"/>
                            <a:t> 238 MHz</a:t>
                          </a:r>
                          <a:endParaRPr lang="en-GB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9606878"/>
                  </p:ext>
                </p:extLst>
              </p:nvPr>
            </p:nvGraphicFramePr>
            <p:xfrm>
              <a:off x="539552" y="2492896"/>
              <a:ext cx="8064896" cy="377939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/>
                    <a:gridCol w="3728640"/>
                    <a:gridCol w="2304256"/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mtClean="0"/>
                            <a:t>Signal</a:t>
                          </a:r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mtClean="0"/>
                            <a:t>Requirements</a:t>
                          </a:r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mtClean="0"/>
                            <a:t>Selected</a:t>
                          </a:r>
                          <a:endParaRPr lang="en-GB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00" t="-62857" r="-297297" b="-44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mtClean="0"/>
                            <a:t>Min   :</a:t>
                          </a:r>
                          <a:r>
                            <a:rPr lang="en-GB" baseline="0" smtClean="0"/>
                            <a:t>  </a:t>
                          </a:r>
                          <a:r>
                            <a:rPr lang="en-GB" smtClean="0"/>
                            <a:t>10 MHz</a:t>
                          </a:r>
                          <a:br>
                            <a:rPr lang="en-GB" smtClean="0"/>
                          </a:br>
                          <a:r>
                            <a:rPr lang="en-GB" smtClean="0"/>
                            <a:t>Max  :</a:t>
                          </a:r>
                          <a:r>
                            <a:rPr lang="en-GB" baseline="0" smtClean="0"/>
                            <a:t>  </a:t>
                          </a:r>
                          <a:r>
                            <a:rPr lang="en-GB" baseline="0" smtClean="0">
                              <a:sym typeface="Wingdings" panose="05000000000000000000" pitchFamily="2" charset="2"/>
                            </a:rPr>
                            <a:t>710 MHz</a:t>
                          </a:r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50000" t="-62857" r="-265" b="-448571"/>
                          </a:stretch>
                        </a:blipFill>
                      </a:tcPr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00" t="-114000" r="-297297" b="-21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54664" t="-114000" r="-62029" b="-21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50000" t="-114000" r="-265" b="-214000"/>
                          </a:stretch>
                        </a:blipFill>
                      </a:tcPr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00" t="-214000" r="-297297" b="-11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54664" t="-214000" r="-62029" b="-11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50000" t="-214000" r="-265" b="-114000"/>
                          </a:stretch>
                        </a:blipFill>
                      </a:tcPr>
                    </a:tc>
                  </a:tr>
                  <a:tr h="93967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00" t="-305844" r="-297297" b="-110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54664" t="-305844" r="-62029" b="-110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50000" t="-305844" r="-265" b="-1103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TextBox 3"/>
          <p:cNvSpPr txBox="1"/>
          <p:nvPr/>
        </p:nvSpPr>
        <p:spPr>
          <a:xfrm>
            <a:off x="5546560" y="1907540"/>
            <a:ext cx="3129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p13 of </a:t>
            </a:r>
            <a:r>
              <a:rPr lang="en-GB" i="1" smtClean="0"/>
              <a:t>SIS3316 User Manual</a:t>
            </a:r>
            <a:endParaRPr lang="en-GB" i="1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07950" y="6453188"/>
            <a:ext cx="1295400" cy="288925"/>
          </a:xfrm>
        </p:spPr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</p:spPr>
        <p:txBody>
          <a:bodyPr/>
          <a:lstStyle/>
          <a:p>
            <a:pPr>
              <a:defRPr/>
            </a:pPr>
            <a:r>
              <a:rPr lang="en-GB" smtClean="0"/>
              <a:t>FONT Meeting 9 May 2014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9788" y="6453188"/>
            <a:ext cx="503237" cy="288925"/>
          </a:xfrm>
        </p:spPr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0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Si5325 register map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9 May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7" t="11124" r="33476" b="3849"/>
          <a:stretch/>
        </p:blipFill>
        <p:spPr bwMode="auto">
          <a:xfrm>
            <a:off x="2123727" y="1464707"/>
            <a:ext cx="4896545" cy="48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118673" y="1187460"/>
            <a:ext cx="2749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mtClean="0"/>
              <a:t>p17 </a:t>
            </a:r>
            <a:r>
              <a:rPr lang="en-GB"/>
              <a:t>of</a:t>
            </a:r>
            <a:r>
              <a:rPr lang="en-GB" i="1"/>
              <a:t> Si5325 data sheet</a:t>
            </a:r>
            <a:endParaRPr lang="en-GB" i="1"/>
          </a:p>
        </p:txBody>
      </p:sp>
      <p:sp>
        <p:nvSpPr>
          <p:cNvPr id="8" name="Rounded Rectangle 7"/>
          <p:cNvSpPr/>
          <p:nvPr/>
        </p:nvSpPr>
        <p:spPr>
          <a:xfrm>
            <a:off x="2148110" y="3952106"/>
            <a:ext cx="2232249" cy="216024"/>
          </a:xfrm>
          <a:prstGeom prst="round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1486824" y="3861048"/>
                <a:ext cx="708912" cy="3948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𝑁</m:t>
                          </m:r>
                        </m:e>
                        <m:sub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𝐻𝑆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6824" y="3861048"/>
                <a:ext cx="708912" cy="3948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ounded Rectangle 10"/>
          <p:cNvSpPr/>
          <p:nvPr/>
        </p:nvSpPr>
        <p:spPr>
          <a:xfrm>
            <a:off x="2161828" y="5445224"/>
            <a:ext cx="4858444" cy="360040"/>
          </a:xfrm>
          <a:prstGeom prst="roundRect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1691680" y="5427548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427548"/>
                <a:ext cx="505267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ounded Rectangle 12"/>
          <p:cNvSpPr/>
          <p:nvPr/>
        </p:nvSpPr>
        <p:spPr>
          <a:xfrm>
            <a:off x="2167160" y="4255229"/>
            <a:ext cx="4853112" cy="297324"/>
          </a:xfrm>
          <a:prstGeom prst="round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1716118" y="4221088"/>
                <a:ext cx="4999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00B0F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B0F0"/>
                              </a:solidFill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B0F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>
                  <a:solidFill>
                    <a:srgbClr val="00B0F0"/>
                  </a:solidFill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6118" y="4221088"/>
                <a:ext cx="499945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ounded Rectangle 14"/>
          <p:cNvSpPr/>
          <p:nvPr/>
        </p:nvSpPr>
        <p:spPr>
          <a:xfrm>
            <a:off x="4788025" y="4110980"/>
            <a:ext cx="2228056" cy="144016"/>
          </a:xfrm>
          <a:prstGeom prst="round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2171353" y="5066367"/>
            <a:ext cx="4853112" cy="297324"/>
          </a:xfrm>
          <a:prstGeom prst="roundRect">
            <a:avLst/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/>
          <p:cNvSpPr/>
          <p:nvPr/>
        </p:nvSpPr>
        <p:spPr>
          <a:xfrm>
            <a:off x="4792218" y="4922118"/>
            <a:ext cx="2228056" cy="144016"/>
          </a:xfrm>
          <a:prstGeom prst="roundRect">
            <a:avLst/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1701205" y="4994359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1205" y="4994359"/>
                <a:ext cx="505267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100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469</Words>
  <Application>Microsoft Office PowerPoint</Application>
  <PresentationFormat>On-screen Show (4:3)</PresentationFormat>
  <Paragraphs>232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SIS3316 external clock</vt:lpstr>
      <vt:lpstr>sample_test.vi</vt:lpstr>
      <vt:lpstr>sis3316_udp_setup.vi</vt:lpstr>
      <vt:lpstr>SIS3316 clock distribution</vt:lpstr>
      <vt:lpstr>setup.txt</vt:lpstr>
      <vt:lpstr>Si5325 via SPI</vt:lpstr>
      <vt:lpstr>PowerPoint Presentation</vt:lpstr>
      <vt:lpstr>Si5325 register map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38</cp:revision>
  <dcterms:created xsi:type="dcterms:W3CDTF">2009-05-21T13:39:04Z</dcterms:created>
  <dcterms:modified xsi:type="dcterms:W3CDTF">2014-05-09T10:19:32Z</dcterms:modified>
</cp:coreProperties>
</file>