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4193" r:id="rId2"/>
  </p:sldMasterIdLst>
  <p:notesMasterIdLst>
    <p:notesMasterId r:id="rId17"/>
  </p:notesMasterIdLst>
  <p:handoutMasterIdLst>
    <p:handoutMasterId r:id="rId18"/>
  </p:handoutMasterIdLst>
  <p:sldIdLst>
    <p:sldId id="1228" r:id="rId3"/>
    <p:sldId id="1265" r:id="rId4"/>
    <p:sldId id="1267" r:id="rId5"/>
    <p:sldId id="1266" r:id="rId6"/>
    <p:sldId id="1275" r:id="rId7"/>
    <p:sldId id="1269" r:id="rId8"/>
    <p:sldId id="1274" r:id="rId9"/>
    <p:sldId id="1271" r:id="rId10"/>
    <p:sldId id="1204" r:id="rId11"/>
    <p:sldId id="1281" r:id="rId12"/>
    <p:sldId id="1282" r:id="rId13"/>
    <p:sldId id="1165" r:id="rId14"/>
    <p:sldId id="1268" r:id="rId15"/>
    <p:sldId id="1277" r:id="rId16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5pPr>
    <a:lvl6pPr marL="22860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6pPr>
    <a:lvl7pPr marL="27432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7pPr>
    <a:lvl8pPr marL="32004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8pPr>
    <a:lvl9pPr marL="36576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FF99"/>
    <a:srgbClr val="333399"/>
    <a:srgbClr val="23346C"/>
    <a:srgbClr val="A50021"/>
    <a:srgbClr val="0000FF"/>
    <a:srgbClr val="000000"/>
    <a:srgbClr val="740000"/>
    <a:srgbClr val="0066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6730" autoAdjust="0"/>
  </p:normalViewPr>
  <p:slideViewPr>
    <p:cSldViewPr>
      <p:cViewPr>
        <p:scale>
          <a:sx n="80" d="100"/>
          <a:sy n="80" d="100"/>
        </p:scale>
        <p:origin x="-58" y="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9" y="35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674D844-F390-4D3D-81EA-B05216BDFA72}" type="datetimeFigureOut">
              <a:rPr lang="de-DE"/>
              <a:pPr>
                <a:defRPr/>
              </a:pPr>
              <a:t>07.10.2014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29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133854-8865-4502-B660-AC32C35700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74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003AD59-CEE6-403D-A861-3DC6E62CB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76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4770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477000"/>
            <a:ext cx="4495800" cy="4572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b="1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F416F-6BF2-41BA-AD9B-48DB9F826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6C21-9296-4C98-80B4-FFDD68A8A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B6EF5-E40B-4DA6-BBCF-3D423B389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4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3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87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28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3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69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172"/>
            <a:ext cx="8305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  <a:lvl2pPr>
              <a:defRPr>
                <a:solidFill>
                  <a:srgbClr val="23346C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A52E8-C080-4E59-A24E-1140B6224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7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2014:  radiative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33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897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0" y="4048827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-659" y="1447800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9" b="38467"/>
          <a:stretch/>
        </p:blipFill>
        <p:spPr bwMode="auto">
          <a:xfrm>
            <a:off x="0" y="-54428"/>
            <a:ext cx="9155545" cy="15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9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82487-473B-4392-93B4-883DF7905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FDBC-15EF-49B1-A9E8-913989EF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5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EF995-4D2F-4146-B436-D66A0CD57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8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1D3D-BBB9-4E7C-8268-577C7103E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03E94-DF76-4AA4-9A7D-F6C4B1C75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04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A74A-6550-4676-9FCA-80DD451F4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3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08D77-A5AB-4F8E-8DE8-84B806200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1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33845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53200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="0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8658347-C03F-402E-B18B-581191FD6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33845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08856" y="6564088"/>
            <a:ext cx="8915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2" y="0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ilccolo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58" y="10886"/>
            <a:ext cx="6096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 userDrawn="1"/>
        </p:nvCxnSpPr>
        <p:spPr bwMode="auto">
          <a:xfrm flipV="1">
            <a:off x="522514" y="354918"/>
            <a:ext cx="8153400" cy="36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4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r>
              <a:rPr lang="en-US" b="0" smtClean="0">
                <a:ea typeface="ＭＳ Ｐゴシック" pitchFamily="-1" charset="-128"/>
              </a:rPr>
              <a:t>Riemann, Sievers, Ushakov </a:t>
            </a:r>
            <a:endParaRPr lang="en-US" b="0">
              <a:ea typeface="ＭＳ Ｐゴシック" pitchFamily="-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  <a:defRPr/>
            </a:pPr>
            <a:r>
              <a:rPr lang="en-US" b="0" smtClean="0"/>
              <a:t>LCWS 2014:  radiative cooling</a:t>
            </a:r>
            <a:endParaRPr lang="en-US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fld id="{339A1DDC-10C7-4B4B-849E-8ACE4C366D0B}" type="slidenum">
              <a:rPr lang="en-US" b="0">
                <a:ea typeface="ＭＳ Ｐゴシック" pitchFamily="-1" charset="-128"/>
              </a:rPr>
              <a:pPr defTabSz="456000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b="0">
              <a:ea typeface="ＭＳ Ｐゴシック" pitchFamily="-1" charset="-128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69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5" r:id="rId11"/>
  </p:sldLayoutIdLst>
  <p:hf hdr="0"/>
  <p:txStyles>
    <p:titleStyle>
      <a:lvl1pPr algn="ctr" defTabSz="4560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928" y="2401669"/>
            <a:ext cx="5955476" cy="1311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Radiation Cooling </a:t>
            </a:r>
          </a:p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of the ILC positron target 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6099" y="3276600"/>
            <a:ext cx="72497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0" dirty="0" smtClean="0">
                <a:solidFill>
                  <a:schemeClr val="bg1"/>
                </a:solidFill>
              </a:rPr>
              <a:t>LCWS 2014, Belgrade, Serbia</a:t>
            </a:r>
          </a:p>
          <a:p>
            <a:pPr algn="ctr">
              <a:buNone/>
            </a:pPr>
            <a:r>
              <a:rPr lang="en-US" b="0" dirty="0">
                <a:solidFill>
                  <a:schemeClr val="bg1"/>
                </a:solidFill>
              </a:rPr>
              <a:t>7</a:t>
            </a:r>
            <a:r>
              <a:rPr lang="en-US" b="0" baseline="30000" dirty="0" smtClean="0">
                <a:solidFill>
                  <a:schemeClr val="bg1"/>
                </a:solidFill>
              </a:rPr>
              <a:t>th</a:t>
            </a:r>
            <a:r>
              <a:rPr lang="en-US" b="0" dirty="0" smtClean="0">
                <a:solidFill>
                  <a:schemeClr val="bg1"/>
                </a:solidFill>
              </a:rPr>
              <a:t> October 2014</a:t>
            </a:r>
          </a:p>
          <a:p>
            <a:pPr>
              <a:buNone/>
            </a:pPr>
            <a:endParaRPr lang="en-US" b="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Sabine Riemann, DESY, Peter </a:t>
            </a:r>
            <a:r>
              <a:rPr lang="en-US" sz="2000" b="0" dirty="0" err="1" smtClean="0">
                <a:solidFill>
                  <a:schemeClr val="bg1"/>
                </a:solidFill>
              </a:rPr>
              <a:t>Sievers</a:t>
            </a:r>
            <a:r>
              <a:rPr lang="en-US" sz="2000" b="0" dirty="0" smtClean="0">
                <a:solidFill>
                  <a:schemeClr val="bg1"/>
                </a:solidFill>
              </a:rPr>
              <a:t>, </a:t>
            </a:r>
            <a:r>
              <a:rPr lang="en-US" sz="2000" b="0" dirty="0">
                <a:solidFill>
                  <a:schemeClr val="bg1"/>
                </a:solidFill>
              </a:rPr>
              <a:t>CERN/ESS,</a:t>
            </a:r>
          </a:p>
          <a:p>
            <a:pPr algn="ctr">
              <a:buNone/>
            </a:pPr>
            <a:r>
              <a:rPr lang="en-US" sz="2000" b="0" dirty="0" err="1">
                <a:solidFill>
                  <a:schemeClr val="bg1"/>
                </a:solidFill>
              </a:rPr>
              <a:t>Andriy</a:t>
            </a:r>
            <a:r>
              <a:rPr lang="en-US" sz="2000" b="0" dirty="0">
                <a:solidFill>
                  <a:schemeClr val="bg1"/>
                </a:solidFill>
              </a:rPr>
              <a:t> </a:t>
            </a:r>
            <a:r>
              <a:rPr lang="en-US" sz="2000" b="0" dirty="0" err="1">
                <a:solidFill>
                  <a:schemeClr val="bg1"/>
                </a:solidFill>
              </a:rPr>
              <a:t>Ushakov</a:t>
            </a:r>
            <a:r>
              <a:rPr lang="en-US" sz="2000" b="0" dirty="0">
                <a:solidFill>
                  <a:schemeClr val="bg1"/>
                </a:solidFill>
              </a:rPr>
              <a:t>, Hamburg U</a:t>
            </a:r>
          </a:p>
          <a:p>
            <a:pPr>
              <a:buNone/>
            </a:pPr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68580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First estimates (POSIPOL14)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403061"/>
              </p:ext>
            </p:extLst>
          </p:nvPr>
        </p:nvGraphicFramePr>
        <p:xfrm>
          <a:off x="609600" y="1894840"/>
          <a:ext cx="7010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7400"/>
                <a:gridCol w="1143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k€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Vacuum tank, design + manufacture: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Wheel design + manufacture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Coolers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Magn</a:t>
                      </a:r>
                      <a:r>
                        <a:rPr lang="en-US" dirty="0" smtClean="0"/>
                        <a:t>. bearings and motor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Instrumentation plus electronics and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Pumps for differential pumping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Infrastructure, lab space,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Dummy run with heaters of rim and water 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88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685800"/>
          </a:xfrm>
        </p:spPr>
        <p:txBody>
          <a:bodyPr/>
          <a:lstStyle/>
          <a:p>
            <a:r>
              <a:rPr lang="en-US" dirty="0" smtClean="0"/>
              <a:t>Resources (manpower)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Estimate at POSIPOL 2014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966191"/>
              </p:ext>
            </p:extLst>
          </p:nvPr>
        </p:nvGraphicFramePr>
        <p:xfrm>
          <a:off x="609600" y="2854960"/>
          <a:ext cx="6934200" cy="194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Initial performance studies (ANSYS, modelling,...  )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Physicist, engineers, designers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Technicians for assembly, commissioning and test           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</a:t>
                      </a:r>
                    </a:p>
                  </a:txBody>
                  <a:tcPr/>
                </a:tc>
              </a:tr>
              <a:tr h="467360">
                <a:tc>
                  <a:txBody>
                    <a:bodyPr/>
                    <a:lstStyle/>
                    <a:p>
                      <a:r>
                        <a:rPr lang="en-US" dirty="0" smtClean="0"/>
                        <a:t>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38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1901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83163"/>
          </a:xfrm>
        </p:spPr>
        <p:txBody>
          <a:bodyPr/>
          <a:lstStyle/>
          <a:p>
            <a:endParaRPr lang="en-US" altLang="en-US"/>
          </a:p>
        </p:txBody>
      </p:sp>
      <p:pic>
        <p:nvPicPr>
          <p:cNvPr id="28676" name="Picture 4" descr="R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63600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5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77"/>
            <a:ext cx="9144000" cy="680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8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positron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endParaRPr lang="en-US" altLang="en-US" sz="2600" dirty="0" smtClean="0">
              <a:sym typeface="Wingdings" pitchFamily="2" charset="2"/>
            </a:endParaRPr>
          </a:p>
          <a:p>
            <a:pPr lvl="0"/>
            <a:r>
              <a:rPr lang="en-US" altLang="en-US" sz="5000" dirty="0" err="1" smtClean="0">
                <a:sym typeface="Wingdings" pitchFamily="2" charset="2"/>
              </a:rPr>
              <a:t>Ti</a:t>
            </a:r>
            <a:r>
              <a:rPr lang="en-US" altLang="en-US" sz="5000" dirty="0" smtClean="0">
                <a:sym typeface="Wingdings" pitchFamily="2" charset="2"/>
              </a:rPr>
              <a:t> </a:t>
            </a:r>
            <a:r>
              <a:rPr lang="en-US" altLang="en-US" sz="5000" dirty="0">
                <a:sym typeface="Wingdings" pitchFamily="2" charset="2"/>
              </a:rPr>
              <a:t>alloy wheel </a:t>
            </a:r>
            <a:endParaRPr lang="en-US" altLang="en-US" sz="5000" dirty="0" smtClean="0">
              <a:sym typeface="Wingdings" pitchFamily="2" charset="2"/>
            </a:endParaRPr>
          </a:p>
          <a:p>
            <a:pPr lvl="1"/>
            <a:r>
              <a:rPr lang="en-US" altLang="en-US" sz="3500" dirty="0" smtClean="0">
                <a:sym typeface="Wingdings" pitchFamily="2" charset="2"/>
              </a:rPr>
              <a:t>diameter </a:t>
            </a:r>
            <a:r>
              <a:rPr lang="en-US" altLang="en-US" sz="3500" dirty="0">
                <a:sym typeface="Wingdings" pitchFamily="2" charset="2"/>
              </a:rPr>
              <a:t>= </a:t>
            </a:r>
            <a:r>
              <a:rPr lang="en-US" altLang="en-US" sz="3500" dirty="0" smtClean="0">
                <a:sym typeface="Wingdings" pitchFamily="2" charset="2"/>
              </a:rPr>
              <a:t>1m</a:t>
            </a:r>
          </a:p>
          <a:p>
            <a:pPr lvl="1"/>
            <a:r>
              <a:rPr lang="en-US" altLang="en-US" sz="3500" dirty="0" smtClean="0">
                <a:sym typeface="Wingdings" pitchFamily="2" charset="2"/>
              </a:rPr>
              <a:t>Thickness </a:t>
            </a:r>
            <a:r>
              <a:rPr lang="en-US" altLang="en-US" sz="3500" dirty="0">
                <a:sym typeface="Wingdings" pitchFamily="2" charset="2"/>
              </a:rPr>
              <a:t>0.4 X0 (</a:t>
            </a:r>
            <a:r>
              <a:rPr lang="en-US" altLang="en-US" sz="3500" dirty="0" smtClean="0">
                <a:sym typeface="Wingdings" pitchFamily="2" charset="2"/>
              </a:rPr>
              <a:t>1.4cm)</a:t>
            </a:r>
          </a:p>
          <a:p>
            <a:pPr lvl="1"/>
            <a:r>
              <a:rPr lang="en-US" altLang="en-US" sz="3500" dirty="0" smtClean="0">
                <a:sym typeface="Wingdings" pitchFamily="2" charset="2"/>
              </a:rPr>
              <a:t>Spinning </a:t>
            </a:r>
            <a:r>
              <a:rPr lang="en-US" altLang="en-US" sz="3500" dirty="0">
                <a:sym typeface="Wingdings" pitchFamily="2" charset="2"/>
              </a:rPr>
              <a:t>with </a:t>
            </a:r>
            <a:r>
              <a:rPr lang="en-US" altLang="en-US" sz="3500" dirty="0" smtClean="0">
                <a:sym typeface="Wingdings" pitchFamily="2" charset="2"/>
              </a:rPr>
              <a:t>2000rpm</a:t>
            </a:r>
          </a:p>
          <a:p>
            <a:pPr lvl="1"/>
            <a:endParaRPr lang="en-US" altLang="en-US" sz="2300" dirty="0" smtClean="0">
              <a:sym typeface="Wingdings" pitchFamily="2" charset="2"/>
            </a:endParaRPr>
          </a:p>
          <a:p>
            <a:pPr lvl="0"/>
            <a:r>
              <a:rPr lang="en-US" altLang="en-US" sz="5000" dirty="0" smtClean="0"/>
              <a:t>Pulsed energy deposition</a:t>
            </a:r>
          </a:p>
          <a:p>
            <a:pPr lvl="0"/>
            <a:endParaRPr lang="en-US" altLang="en-US" dirty="0" smtClean="0"/>
          </a:p>
          <a:p>
            <a:pPr lvl="0"/>
            <a:r>
              <a:rPr lang="en-US" altLang="en-US" sz="5000" dirty="0"/>
              <a:t>p</a:t>
            </a:r>
            <a:r>
              <a:rPr lang="en-US" altLang="en-US" sz="5000" dirty="0" smtClean="0"/>
              <a:t>eak </a:t>
            </a:r>
            <a:r>
              <a:rPr lang="en-US" altLang="en-US" sz="5000" dirty="0"/>
              <a:t>energy deposition (PEDD) per bunch train: </a:t>
            </a:r>
            <a:endParaRPr lang="en-US" altLang="en-US" sz="5000" dirty="0" smtClean="0"/>
          </a:p>
          <a:p>
            <a:pPr marL="457200" lvl="1" indent="0">
              <a:buNone/>
            </a:pPr>
            <a:r>
              <a:rPr lang="en-US" altLang="en-US" sz="3500" dirty="0" smtClean="0"/>
              <a:t>Nominal:               67.5 J/g</a:t>
            </a:r>
            <a:r>
              <a:rPr lang="en-US" altLang="en-US" sz="3500" dirty="0" smtClean="0">
                <a:sym typeface="Wingdings" pitchFamily="2" charset="2"/>
              </a:rPr>
              <a:t> </a:t>
            </a:r>
            <a:r>
              <a:rPr lang="en-US" altLang="en-US" sz="3500" dirty="0">
                <a:sym typeface="Wingdings" pitchFamily="2" charset="2"/>
              </a:rPr>
              <a:t> </a:t>
            </a:r>
            <a:r>
              <a:rPr lang="en-US" altLang="en-US" sz="3500" dirty="0" err="1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en-US" sz="3500" dirty="0" err="1">
                <a:sym typeface="Wingdings" pitchFamily="2" charset="2"/>
              </a:rPr>
              <a:t>T</a:t>
            </a:r>
            <a:r>
              <a:rPr lang="en-US" altLang="en-US" sz="3500" baseline="-25000" dirty="0" err="1">
                <a:sym typeface="Wingdings" pitchFamily="2" charset="2"/>
              </a:rPr>
              <a:t>max</a:t>
            </a:r>
            <a:r>
              <a:rPr lang="en-US" altLang="en-US" sz="3500" dirty="0">
                <a:sym typeface="Wingdings" pitchFamily="2" charset="2"/>
              </a:rPr>
              <a:t> = 130K                        </a:t>
            </a:r>
            <a:endParaRPr lang="en-US" altLang="en-US" sz="3500" dirty="0" smtClean="0">
              <a:sym typeface="Wingdings" pitchFamily="2" charset="2"/>
            </a:endParaRPr>
          </a:p>
          <a:p>
            <a:pPr marL="457200" lvl="1" indent="0">
              <a:buNone/>
            </a:pPr>
            <a:r>
              <a:rPr lang="en-US" altLang="en-US" sz="3500" dirty="0" err="1" smtClean="0"/>
              <a:t>Lumi</a:t>
            </a:r>
            <a:r>
              <a:rPr lang="en-US" altLang="en-US" sz="3500" dirty="0" smtClean="0"/>
              <a:t> upgrade:   101.3 </a:t>
            </a:r>
            <a:r>
              <a:rPr lang="en-US" altLang="en-US" sz="3500" dirty="0"/>
              <a:t>J/g </a:t>
            </a:r>
            <a:r>
              <a:rPr lang="en-US" altLang="en-US" sz="3500" dirty="0" smtClean="0">
                <a:sym typeface="Wingdings" pitchFamily="2" charset="2"/>
              </a:rPr>
              <a:t> </a:t>
            </a:r>
            <a:r>
              <a:rPr lang="en-US" altLang="en-US" sz="3500" dirty="0">
                <a:sym typeface="Wingdings" pitchFamily="2" charset="2"/>
              </a:rPr>
              <a:t> </a:t>
            </a:r>
            <a:r>
              <a:rPr lang="en-US" altLang="en-US" sz="3500" dirty="0" err="1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en-US" sz="3500" dirty="0" err="1">
                <a:sym typeface="Wingdings" pitchFamily="2" charset="2"/>
              </a:rPr>
              <a:t>T</a:t>
            </a:r>
            <a:r>
              <a:rPr lang="en-US" altLang="en-US" sz="3500" baseline="-25000" dirty="0" err="1">
                <a:sym typeface="Wingdings" pitchFamily="2" charset="2"/>
              </a:rPr>
              <a:t>max</a:t>
            </a:r>
            <a:r>
              <a:rPr lang="en-US" altLang="en-US" sz="3500" dirty="0">
                <a:sym typeface="Wingdings" pitchFamily="2" charset="2"/>
              </a:rPr>
              <a:t> = 195K </a:t>
            </a:r>
            <a:endParaRPr lang="en-US" altLang="en-US" sz="3900" dirty="0" smtClean="0">
              <a:sym typeface="Wingdings" pitchFamily="2" charset="2"/>
            </a:endParaRPr>
          </a:p>
          <a:p>
            <a:pPr marL="457200" lvl="1" indent="0">
              <a:buNone/>
            </a:pPr>
            <a:r>
              <a:rPr lang="en-US" altLang="en-US" sz="3500" dirty="0" smtClean="0">
                <a:sym typeface="Wingdings" pitchFamily="2" charset="2"/>
              </a:rPr>
              <a:t>Fatigue strength in </a:t>
            </a:r>
            <a:r>
              <a:rPr lang="en-US" altLang="en-US" sz="3500" dirty="0" err="1" smtClean="0">
                <a:sym typeface="Wingdings" pitchFamily="2" charset="2"/>
              </a:rPr>
              <a:t>Ti</a:t>
            </a:r>
            <a:r>
              <a:rPr lang="en-US" altLang="en-US" sz="3500" dirty="0" smtClean="0">
                <a:sym typeface="Wingdings" pitchFamily="2" charset="2"/>
              </a:rPr>
              <a:t> alloy      </a:t>
            </a:r>
            <a:r>
              <a:rPr lang="en-US" altLang="en-US" sz="3500" dirty="0" smtClean="0">
                <a:solidFill>
                  <a:srgbClr val="333399"/>
                </a:solidFill>
                <a:latin typeface="Symbol" pitchFamily="18" charset="2"/>
              </a:rPr>
              <a:t>D</a:t>
            </a:r>
            <a:r>
              <a:rPr lang="en-US" altLang="en-US" sz="3500" dirty="0" smtClean="0">
                <a:solidFill>
                  <a:srgbClr val="333399"/>
                </a:solidFill>
              </a:rPr>
              <a:t>T </a:t>
            </a:r>
            <a:r>
              <a:rPr lang="en-US" altLang="en-US" sz="3500" dirty="0">
                <a:solidFill>
                  <a:srgbClr val="333399"/>
                </a:solidFill>
              </a:rPr>
              <a:t>~ 425K (240MPa)    </a:t>
            </a:r>
            <a:endParaRPr lang="en-US" altLang="en-US" sz="3500" dirty="0" smtClean="0">
              <a:solidFill>
                <a:srgbClr val="333399"/>
              </a:solidFill>
            </a:endParaRPr>
          </a:p>
          <a:p>
            <a:pPr marL="457200" lvl="1" indent="0">
              <a:buNone/>
            </a:pPr>
            <a:r>
              <a:rPr lang="en-US" altLang="en-US" sz="2300" dirty="0" smtClean="0">
                <a:solidFill>
                  <a:srgbClr val="333399"/>
                </a:solidFill>
                <a:sym typeface="Wingdings" pitchFamily="2" charset="2"/>
              </a:rPr>
              <a:t> </a:t>
            </a:r>
            <a:endParaRPr lang="en-US" altLang="en-US" sz="2300" dirty="0">
              <a:solidFill>
                <a:srgbClr val="333399"/>
              </a:solidFill>
              <a:sym typeface="Wingdings" pitchFamily="2" charset="2"/>
            </a:endParaRPr>
          </a:p>
          <a:p>
            <a:r>
              <a:rPr lang="en-US" altLang="en-US" sz="4500" dirty="0">
                <a:sym typeface="Wingdings" pitchFamily="2" charset="2"/>
              </a:rPr>
              <a:t>We do not expect thermal </a:t>
            </a:r>
            <a:r>
              <a:rPr lang="en-US" altLang="en-US" sz="4500" dirty="0" smtClean="0">
                <a:sym typeface="Wingdings" pitchFamily="2" charset="2"/>
              </a:rPr>
              <a:t>shocks</a:t>
            </a:r>
          </a:p>
          <a:p>
            <a:pPr lvl="1"/>
            <a:r>
              <a:rPr lang="en-US" altLang="en-US" sz="3500" dirty="0" smtClean="0">
                <a:sym typeface="Wingdings" pitchFamily="2" charset="2"/>
              </a:rPr>
              <a:t>Degradation during irradiation and pulsed heat load should be studied/tested </a:t>
            </a:r>
          </a:p>
          <a:p>
            <a:pPr lvl="1"/>
            <a:endParaRPr lang="en-US" altLang="en-US" sz="3500" b="1" dirty="0">
              <a:solidFill>
                <a:srgbClr val="A50021"/>
              </a:solidFill>
              <a:sym typeface="Wingdings" pitchFamily="2" charset="2"/>
            </a:endParaRPr>
          </a:p>
          <a:p>
            <a:pPr marL="0" lvl="0" indent="0">
              <a:buNone/>
            </a:pPr>
            <a:r>
              <a:rPr lang="en-US" altLang="en-US" sz="5000" b="1" dirty="0" smtClean="0">
                <a:solidFill>
                  <a:srgbClr val="A50021"/>
                </a:solidFill>
                <a:sym typeface="Wingdings" pitchFamily="2" charset="2"/>
              </a:rPr>
              <a:t>Average </a:t>
            </a:r>
            <a:r>
              <a:rPr lang="en-US" altLang="en-US" sz="5000" b="1" dirty="0">
                <a:solidFill>
                  <a:srgbClr val="A50021"/>
                </a:solidFill>
                <a:sym typeface="Wingdings" pitchFamily="2" charset="2"/>
              </a:rPr>
              <a:t>power deposition 2-7 </a:t>
            </a:r>
            <a:r>
              <a:rPr lang="en-US" altLang="en-US" sz="5000" b="1" dirty="0" smtClean="0">
                <a:solidFill>
                  <a:srgbClr val="A50021"/>
                </a:solidFill>
                <a:sym typeface="Wingdings" pitchFamily="2" charset="2"/>
              </a:rPr>
              <a:t>kW</a:t>
            </a:r>
          </a:p>
          <a:p>
            <a:pPr marL="0" lvl="0" indent="0">
              <a:buNone/>
            </a:pPr>
            <a:endParaRPr lang="en-US" altLang="en-US" sz="2000" b="1" dirty="0" smtClean="0">
              <a:solidFill>
                <a:srgbClr val="A50021"/>
              </a:solidFill>
              <a:sym typeface="Wingdings" pitchFamily="2" charset="2"/>
            </a:endParaRPr>
          </a:p>
          <a:p>
            <a:pPr lvl="0"/>
            <a:r>
              <a:rPr lang="en-US" sz="5000" dirty="0"/>
              <a:t>TDR: water cooling</a:t>
            </a:r>
          </a:p>
          <a:p>
            <a:pPr lvl="0"/>
            <a:r>
              <a:rPr lang="en-US" sz="5000" dirty="0"/>
              <a:t>Alternative solutions</a:t>
            </a:r>
            <a:r>
              <a:rPr lang="en-US" sz="3500" dirty="0" smtClean="0"/>
              <a:t>:</a:t>
            </a:r>
            <a:endParaRPr lang="en-US" altLang="en-US" sz="4000" b="1" dirty="0">
              <a:solidFill>
                <a:srgbClr val="A50021"/>
              </a:solidFill>
              <a:sym typeface="Wingdings" pitchFamily="2" charset="2"/>
            </a:endParaRPr>
          </a:p>
          <a:p>
            <a:pPr lvl="1"/>
            <a:r>
              <a:rPr lang="en-US" sz="3500" dirty="0" smtClean="0"/>
              <a:t>cooling </a:t>
            </a:r>
            <a:r>
              <a:rPr lang="en-US" sz="3500" dirty="0"/>
              <a:t>by radiation </a:t>
            </a:r>
            <a:endParaRPr lang="en-US" sz="3500" dirty="0" smtClean="0"/>
          </a:p>
          <a:p>
            <a:pPr lvl="1"/>
            <a:r>
              <a:rPr lang="en-US" sz="3500" dirty="0" smtClean="0"/>
              <a:t>cooling  pads (W. </a:t>
            </a:r>
            <a:r>
              <a:rPr lang="en-US" sz="3500" dirty="0" err="1" smtClean="0"/>
              <a:t>Gai</a:t>
            </a:r>
            <a:r>
              <a:rPr lang="en-US" sz="3500" dirty="0" smtClean="0"/>
              <a:t>) </a:t>
            </a:r>
            <a:endParaRPr lang="en-US" sz="4000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Radiative cooling  </a:t>
            </a:r>
            <a:endParaRPr lang="en-US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5105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Length of bunch train on target (2000rpm): ~10cm</a:t>
            </a:r>
          </a:p>
          <a:p>
            <a:pPr marL="0" indent="0">
              <a:buNone/>
            </a:pPr>
            <a:r>
              <a:rPr lang="en-US" dirty="0" smtClean="0"/>
              <a:t>Same area of 1m-wheel is hit again after ~6s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Time sufficient for heat dissipation and removal</a:t>
            </a:r>
            <a:r>
              <a:rPr lang="en-US" dirty="0" smtClean="0"/>
              <a:t> ?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Stefan-Boltzmann radiation law: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900" dirty="0" smtClean="0">
                <a:sym typeface="Wingdings" panose="05000000000000000000" pitchFamily="2" charset="2"/>
              </a:rPr>
              <a:t> = Stefan-Boltzmann constant</a:t>
            </a:r>
          </a:p>
          <a:p>
            <a:pPr marL="400050" lvl="1" indent="0">
              <a:buNone/>
            </a:pP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sz="1900" dirty="0" smtClean="0">
                <a:sym typeface="Wingdings" panose="05000000000000000000" pitchFamily="2" charset="2"/>
              </a:rPr>
              <a:t> = emissivity</a:t>
            </a:r>
          </a:p>
          <a:p>
            <a:pPr marL="400050" lvl="1" indent="0">
              <a:buNone/>
            </a:pPr>
            <a:r>
              <a:rPr lang="en-US" sz="1900" dirty="0" smtClean="0">
                <a:sym typeface="Wingdings" panose="05000000000000000000" pitchFamily="2" charset="2"/>
              </a:rPr>
              <a:t>A = surface area</a:t>
            </a:r>
          </a:p>
          <a:p>
            <a:pPr marL="400050" lvl="1" indent="0">
              <a:buNone/>
            </a:pPr>
            <a:r>
              <a:rPr lang="en-US" sz="1900" dirty="0" smtClean="0">
                <a:sym typeface="Wingdings" panose="05000000000000000000" pitchFamily="2" charset="2"/>
              </a:rPr>
              <a:t>G = geometric form factor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Estimate:</a:t>
            </a:r>
          </a:p>
          <a:p>
            <a:pPr marL="40005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W    = 5kW </a:t>
            </a:r>
          </a:p>
          <a:p>
            <a:pPr marL="400050" lvl="1" indent="0">
              <a:buNone/>
            </a:pP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US" dirty="0" smtClean="0">
                <a:sym typeface="Wingdings" panose="05000000000000000000" pitchFamily="2" charset="2"/>
              </a:rPr>
              <a:t>      = 0.8 </a:t>
            </a:r>
            <a:endParaRPr lang="en-US" dirty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T      = 240 C</a:t>
            </a:r>
          </a:p>
          <a:p>
            <a:pPr marL="400050" lvl="1" indent="0">
              <a:buNone/>
            </a:pPr>
            <a:r>
              <a:rPr lang="en-US" dirty="0" err="1" smtClean="0"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ym typeface="Wingdings" panose="05000000000000000000" pitchFamily="2" charset="2"/>
              </a:rPr>
              <a:t>cool</a:t>
            </a:r>
            <a:r>
              <a:rPr lang="en-US" dirty="0" smtClean="0">
                <a:sym typeface="Wingdings" panose="05000000000000000000" pitchFamily="2" charset="2"/>
              </a:rPr>
              <a:t> = 20 C</a:t>
            </a:r>
          </a:p>
          <a:p>
            <a:pPr marL="40005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G     = 1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28713"/>
              </p:ext>
            </p:extLst>
          </p:nvPr>
        </p:nvGraphicFramePr>
        <p:xfrm>
          <a:off x="4267200" y="3429000"/>
          <a:ext cx="3860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Formel" r:id="rId3" imgW="1358640" imgH="241200" progId="Equation.3">
                  <p:embed/>
                </p:oleObj>
              </mc:Choice>
              <mc:Fallback>
                <p:oleObj name="Formel" r:id="rId3" imgW="13586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67200" y="3429000"/>
                        <a:ext cx="3860800" cy="6858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23656" y="5048071"/>
            <a:ext cx="5598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/>
              <a:buChar char="à"/>
            </a:pPr>
            <a:r>
              <a:rPr lang="en-US" b="0" dirty="0" smtClean="0">
                <a:solidFill>
                  <a:schemeClr val="tx1"/>
                </a:solidFill>
              </a:rPr>
              <a:t>We need a surface of A &gt; 1.8m</a:t>
            </a:r>
            <a:r>
              <a:rPr lang="en-US" b="0" baseline="30000" dirty="0" smtClean="0">
                <a:solidFill>
                  <a:schemeClr val="tx1"/>
                </a:solidFill>
              </a:rPr>
              <a:t>2</a:t>
            </a:r>
          </a:p>
          <a:p>
            <a:pPr marL="342900" indent="-342900">
              <a:buFont typeface="Wingdings"/>
              <a:buChar char="à"/>
            </a:pPr>
            <a:endParaRPr lang="en-US" b="0" baseline="300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Radiative cooling should be possible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Riemann, </a:t>
            </a:r>
            <a:r>
              <a:rPr lang="en-US" altLang="en-US" dirty="0" err="1" smtClean="0"/>
              <a:t>Sievers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Ushakov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6038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Radiative  cooling  </a:t>
            </a:r>
            <a:endParaRPr lang="en-US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0"/>
            <a:ext cx="5486400" cy="690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3657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Heat path:  </a:t>
            </a:r>
          </a:p>
          <a:p>
            <a:pPr lvl="1"/>
            <a:r>
              <a:rPr lang="en-US" dirty="0" smtClean="0"/>
              <a:t>thermal conduction     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solid Cu wheel </a:t>
            </a:r>
          </a:p>
          <a:p>
            <a:pPr lvl="1"/>
            <a:r>
              <a:rPr lang="en-US" dirty="0" smtClean="0"/>
              <a:t>radiation Cu wheel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/>
              <a:t>stationary </a:t>
            </a:r>
            <a:r>
              <a:rPr lang="en-US" dirty="0" smtClean="0"/>
              <a:t>water </a:t>
            </a:r>
            <a:r>
              <a:rPr lang="en-US" dirty="0"/>
              <a:t>cooled coolers, placed inside the </a:t>
            </a:r>
            <a:r>
              <a:rPr lang="en-US" dirty="0" smtClean="0"/>
              <a:t>vacuum</a:t>
            </a:r>
          </a:p>
          <a:p>
            <a:pPr lvl="1"/>
            <a:endParaRPr lang="en-US" sz="1300" dirty="0" smtClean="0"/>
          </a:p>
          <a:p>
            <a:r>
              <a:rPr lang="en-US" dirty="0" smtClean="0"/>
              <a:t>Cooling area can be easily increased by additional fins </a:t>
            </a:r>
          </a:p>
          <a:p>
            <a:endParaRPr lang="en-US" sz="1400" dirty="0" smtClean="0"/>
          </a:p>
          <a:p>
            <a:r>
              <a:rPr lang="en-US" dirty="0" smtClean="0"/>
              <a:t>thermal contact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Cu is very </a:t>
            </a:r>
            <a:r>
              <a:rPr lang="en-US" dirty="0"/>
              <a:t>important 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Ti</a:t>
            </a:r>
            <a:r>
              <a:rPr lang="en-US" dirty="0" smtClean="0"/>
              <a:t>-blocks </a:t>
            </a:r>
            <a:r>
              <a:rPr lang="en-US" dirty="0"/>
              <a:t>are clamped by </a:t>
            </a:r>
            <a:r>
              <a:rPr lang="en-US" dirty="0" err="1"/>
              <a:t>springloaded</a:t>
            </a:r>
            <a:r>
              <a:rPr lang="en-US" dirty="0"/>
              <a:t>  bolts </a:t>
            </a:r>
            <a:r>
              <a:rPr lang="en-US" dirty="0" smtClean="0"/>
              <a:t>to Cu wheel</a:t>
            </a:r>
            <a:r>
              <a:rPr lang="en-US" dirty="0"/>
              <a:t>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thermal </a:t>
            </a:r>
            <a:r>
              <a:rPr lang="en-US" dirty="0"/>
              <a:t>contact, even under cyclic </a:t>
            </a:r>
            <a:r>
              <a:rPr lang="en-US" dirty="0" smtClean="0"/>
              <a:t>loads of </a:t>
            </a:r>
            <a:r>
              <a:rPr lang="en-US" dirty="0" err="1" smtClean="0"/>
              <a:t>Ti</a:t>
            </a:r>
            <a:r>
              <a:rPr lang="en-US" dirty="0" smtClean="0"/>
              <a:t> target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671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Radiative  cooling  </a:t>
            </a:r>
            <a:endParaRPr lang="en-US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0"/>
            <a:ext cx="5486400" cy="690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37338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Emissivity</a:t>
            </a:r>
          </a:p>
          <a:p>
            <a:pPr lvl="1"/>
            <a:r>
              <a:rPr lang="en-US" dirty="0" smtClean="0"/>
              <a:t>Realistic emissivity</a:t>
            </a:r>
            <a:endParaRPr lang="en-US" dirty="0"/>
          </a:p>
          <a:p>
            <a:pPr lvl="1"/>
            <a:r>
              <a:rPr lang="en-US" dirty="0"/>
              <a:t>"corroded" </a:t>
            </a:r>
            <a:r>
              <a:rPr lang="en-US" dirty="0" smtClean="0"/>
              <a:t>Cu; influence </a:t>
            </a:r>
            <a:r>
              <a:rPr lang="en-US" dirty="0"/>
              <a:t>of irradiation on emissivity?</a:t>
            </a:r>
          </a:p>
          <a:p>
            <a:pPr lvl="1"/>
            <a:r>
              <a:rPr lang="en-US" dirty="0"/>
              <a:t>Coating? (Experience available?) </a:t>
            </a:r>
          </a:p>
          <a:p>
            <a:r>
              <a:rPr lang="en-US" dirty="0" smtClean="0"/>
              <a:t>Thermal pulses at rotating </a:t>
            </a:r>
            <a:r>
              <a:rPr lang="en-US" dirty="0"/>
              <a:t>radiators </a:t>
            </a:r>
            <a:r>
              <a:rPr lang="en-US" dirty="0" smtClean="0"/>
              <a:t>are small/negligible</a:t>
            </a:r>
            <a:endParaRPr lang="en-US" dirty="0"/>
          </a:p>
          <a:p>
            <a:r>
              <a:rPr lang="en-US" dirty="0" smtClean="0"/>
              <a:t>choice of materials</a:t>
            </a:r>
          </a:p>
          <a:p>
            <a:pPr lvl="1"/>
            <a:r>
              <a:rPr lang="en-US" dirty="0" smtClean="0"/>
              <a:t>Cu-alloys </a:t>
            </a:r>
            <a:r>
              <a:rPr lang="en-US" dirty="0"/>
              <a:t>(</a:t>
            </a:r>
            <a:r>
              <a:rPr lang="en-US" dirty="0" smtClean="0"/>
              <a:t>Al-alloys) </a:t>
            </a:r>
            <a:r>
              <a:rPr lang="en-US" dirty="0"/>
              <a:t>with high strengths at elevated </a:t>
            </a:r>
            <a:r>
              <a:rPr lang="en-US" dirty="0" smtClean="0"/>
              <a:t>temperatures are required for  </a:t>
            </a:r>
            <a:r>
              <a:rPr lang="en-US" dirty="0"/>
              <a:t>the wheel and the radiators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LCWS 2014:  radiative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3949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considered in detail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Average temperature in target and cooling wheel  looks ok </a:t>
            </a:r>
          </a:p>
          <a:p>
            <a:r>
              <a:rPr lang="en-US" dirty="0"/>
              <a:t>Temperature evolution in the whole </a:t>
            </a:r>
            <a:r>
              <a:rPr lang="en-US" dirty="0" smtClean="0"/>
              <a:t>system to be considered</a:t>
            </a:r>
          </a:p>
          <a:p>
            <a:r>
              <a:rPr lang="en-US" u="sng" dirty="0" smtClean="0"/>
              <a:t>Dynamic</a:t>
            </a:r>
            <a:r>
              <a:rPr lang="en-US" dirty="0" smtClean="0"/>
              <a:t> </a:t>
            </a:r>
            <a:r>
              <a:rPr lang="en-US" dirty="0"/>
              <a:t>temperature distribution at target rim </a:t>
            </a:r>
          </a:p>
          <a:p>
            <a:pPr lvl="1"/>
            <a:r>
              <a:rPr lang="en-US" dirty="0"/>
              <a:t>Temperature </a:t>
            </a:r>
            <a:r>
              <a:rPr lang="en-US" dirty="0">
                <a:sym typeface="Wingdings" panose="05000000000000000000" pitchFamily="2" charset="2"/>
              </a:rPr>
              <a:t> peak stress </a:t>
            </a:r>
            <a:r>
              <a:rPr lang="en-US" dirty="0" smtClean="0">
                <a:sym typeface="Wingdings" panose="05000000000000000000" pitchFamily="2" charset="2"/>
              </a:rPr>
              <a:t>values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</a:t>
            </a:r>
            <a:r>
              <a:rPr lang="en-US" dirty="0" smtClean="0"/>
              <a:t>calculated </a:t>
            </a:r>
            <a:r>
              <a:rPr lang="en-US" dirty="0"/>
              <a:t>with existing codes, including </a:t>
            </a:r>
            <a:r>
              <a:rPr lang="en-US" dirty="0" smtClean="0"/>
              <a:t>radiative cooling  </a:t>
            </a:r>
          </a:p>
          <a:p>
            <a:r>
              <a:rPr lang="en-US" dirty="0" smtClean="0"/>
              <a:t>Total stress in target rim 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baseline="-25000" dirty="0" err="1" smtClean="0"/>
              <a:t>static</a:t>
            </a:r>
            <a:r>
              <a:rPr lang="en-US" dirty="0" smtClean="0"/>
              <a:t> +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baseline="-25000" dirty="0" err="1" smtClean="0"/>
              <a:t>dynamic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Acceptable limit? </a:t>
            </a:r>
          </a:p>
          <a:p>
            <a:r>
              <a:rPr lang="en-US" dirty="0" smtClean="0"/>
              <a:t>Degradation of </a:t>
            </a:r>
            <a:r>
              <a:rPr lang="en-US" dirty="0" err="1" smtClean="0"/>
              <a:t>Ti</a:t>
            </a:r>
            <a:r>
              <a:rPr lang="en-US" dirty="0" smtClean="0"/>
              <a:t>-target </a:t>
            </a:r>
            <a:r>
              <a:rPr lang="en-US" dirty="0"/>
              <a:t>under cyclic thermal </a:t>
            </a:r>
            <a:r>
              <a:rPr lang="en-US" dirty="0" smtClean="0"/>
              <a:t>load and irradiation must be taken into account</a:t>
            </a:r>
          </a:p>
          <a:p>
            <a:pPr lvl="1"/>
            <a:r>
              <a:rPr lang="en-US" dirty="0" err="1" smtClean="0"/>
              <a:t>Ti</a:t>
            </a:r>
            <a:r>
              <a:rPr lang="en-US" dirty="0" smtClean="0"/>
              <a:t> – Cu contact after months of target operation</a:t>
            </a:r>
          </a:p>
          <a:p>
            <a:pPr lvl="1"/>
            <a:r>
              <a:rPr lang="en-US" dirty="0" smtClean="0"/>
              <a:t>Heat transfer coefficient after irradiation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2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energy </a:t>
            </a:r>
            <a:r>
              <a:rPr lang="en-US" dirty="0"/>
              <a:t>of order 1 MJ </a:t>
            </a:r>
            <a:r>
              <a:rPr lang="en-US" dirty="0" smtClean="0"/>
              <a:t> is stored </a:t>
            </a:r>
            <a:r>
              <a:rPr lang="en-US" dirty="0"/>
              <a:t>in the wheel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Respect safety rules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Bearings: </a:t>
            </a:r>
          </a:p>
          <a:p>
            <a:pPr lvl="1"/>
            <a:r>
              <a:rPr lang="en-US" dirty="0" smtClean="0"/>
              <a:t>Experience </a:t>
            </a:r>
            <a:r>
              <a:rPr lang="en-US" dirty="0"/>
              <a:t>exists over 30 years for the use of </a:t>
            </a:r>
            <a:r>
              <a:rPr lang="en-US" dirty="0" smtClean="0"/>
              <a:t>magnetic bearings (see Peter </a:t>
            </a:r>
            <a:r>
              <a:rPr lang="en-US" dirty="0" err="1" smtClean="0"/>
              <a:t>Siever’s</a:t>
            </a:r>
            <a:r>
              <a:rPr lang="en-US" dirty="0" smtClean="0"/>
              <a:t> talk at POSIPOL2014)  </a:t>
            </a:r>
          </a:p>
          <a:p>
            <a:pPr lvl="1"/>
            <a:r>
              <a:rPr lang="en-US" dirty="0" smtClean="0"/>
              <a:t>Industrial </a:t>
            </a:r>
            <a:r>
              <a:rPr lang="en-US" dirty="0"/>
              <a:t>suppliers are SKF/</a:t>
            </a:r>
            <a:r>
              <a:rPr lang="en-US" dirty="0" err="1"/>
              <a:t>Gemany</a:t>
            </a:r>
            <a:r>
              <a:rPr lang="en-US" dirty="0"/>
              <a:t>/Calgary/Canada and KFZ/</a:t>
            </a:r>
            <a:r>
              <a:rPr lang="en-US" dirty="0" err="1"/>
              <a:t>Juelich</a:t>
            </a:r>
            <a:r>
              <a:rPr lang="en-US" dirty="0"/>
              <a:t>/Germany</a:t>
            </a:r>
          </a:p>
          <a:p>
            <a:pPr lvl="1"/>
            <a:r>
              <a:rPr lang="en-US" dirty="0" smtClean="0"/>
              <a:t>Loads above </a:t>
            </a:r>
            <a:r>
              <a:rPr lang="en-US" dirty="0"/>
              <a:t>100 kg </a:t>
            </a:r>
            <a:r>
              <a:rPr lang="en-US" dirty="0" smtClean="0"/>
              <a:t>with </a:t>
            </a:r>
            <a:r>
              <a:rPr lang="en-US" dirty="0"/>
              <a:t>more than 7000 rpm are possible.</a:t>
            </a:r>
          </a:p>
          <a:p>
            <a:pPr lvl="1"/>
            <a:r>
              <a:rPr lang="en-US" dirty="0" smtClean="0"/>
              <a:t>Temperatures </a:t>
            </a:r>
            <a:r>
              <a:rPr lang="en-US" dirty="0"/>
              <a:t>of up to 300 </a:t>
            </a:r>
            <a:r>
              <a:rPr lang="en-US" dirty="0" err="1"/>
              <a:t>oC</a:t>
            </a:r>
            <a:r>
              <a:rPr lang="en-US" dirty="0"/>
              <a:t> can be accepted by the bearings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Active </a:t>
            </a:r>
            <a:r>
              <a:rPr lang="en-US" dirty="0"/>
              <a:t>vibration </a:t>
            </a:r>
            <a:r>
              <a:rPr lang="en-US" dirty="0" smtClean="0"/>
              <a:t>control </a:t>
            </a:r>
            <a:r>
              <a:rPr lang="en-US" dirty="0"/>
              <a:t>of the axis at the magnetic bearings is </a:t>
            </a:r>
            <a:r>
              <a:rPr lang="en-US" dirty="0" smtClean="0"/>
              <a:t>available</a:t>
            </a:r>
          </a:p>
          <a:p>
            <a:pPr lvl="1"/>
            <a:r>
              <a:rPr lang="en-US" dirty="0"/>
              <a:t>Thermal barriers should be arranged to prevent heat flowing into the rotation axis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Very </a:t>
            </a:r>
            <a:r>
              <a:rPr lang="en-US" dirty="0"/>
              <a:t>precise velocity control is </a:t>
            </a:r>
            <a:r>
              <a:rPr lang="en-US" dirty="0" smtClean="0"/>
              <a:t>standard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vacuum</a:t>
            </a:r>
            <a:endParaRPr lang="en-US" dirty="0"/>
          </a:p>
          <a:p>
            <a:pPr lvl="1"/>
            <a:r>
              <a:rPr lang="en-US" dirty="0" smtClean="0"/>
              <a:t>Outgassing </a:t>
            </a:r>
            <a:r>
              <a:rPr lang="en-US" dirty="0"/>
              <a:t>must be </a:t>
            </a:r>
            <a:r>
              <a:rPr lang="en-US" dirty="0" smtClean="0"/>
              <a:t>checked (temperatures ~300 </a:t>
            </a:r>
            <a:r>
              <a:rPr lang="en-US" dirty="0" err="1" smtClean="0"/>
              <a:t>oC</a:t>
            </a:r>
            <a:r>
              <a:rPr lang="en-US" dirty="0" smtClean="0"/>
              <a:t>) , </a:t>
            </a:r>
            <a:r>
              <a:rPr lang="en-US" dirty="0"/>
              <a:t>and if required, differential pumping should be </a:t>
            </a:r>
            <a:r>
              <a:rPr lang="en-US" dirty="0" smtClean="0"/>
              <a:t>applied</a:t>
            </a:r>
            <a:endParaRPr lang="en-US" dirty="0"/>
          </a:p>
          <a:p>
            <a:r>
              <a:rPr lang="en-US" dirty="0" smtClean="0"/>
              <a:t> monitoring of temperatures</a:t>
            </a:r>
          </a:p>
          <a:p>
            <a:pPr lvl="1"/>
            <a:r>
              <a:rPr lang="en-US" dirty="0"/>
              <a:t>Contactless temperature infrared sensors</a:t>
            </a:r>
            <a:endParaRPr lang="en-US" dirty="0" smtClean="0"/>
          </a:p>
          <a:p>
            <a:pPr lvl="2"/>
            <a:r>
              <a:rPr lang="en-US" dirty="0" smtClean="0"/>
              <a:t>Wheel temperature  </a:t>
            </a:r>
            <a:r>
              <a:rPr lang="en-US" dirty="0" smtClean="0">
                <a:sym typeface="Wingdings" panose="05000000000000000000" pitchFamily="2" charset="2"/>
              </a:rPr>
              <a:t> sensors </a:t>
            </a:r>
            <a:r>
              <a:rPr lang="en-US" dirty="0" smtClean="0"/>
              <a:t>placed inside </a:t>
            </a:r>
            <a:r>
              <a:rPr lang="en-US" dirty="0"/>
              <a:t>the vacuum close to the rotating wheel </a:t>
            </a:r>
            <a:endParaRPr lang="en-US" dirty="0" smtClean="0"/>
          </a:p>
          <a:p>
            <a:pPr lvl="2"/>
            <a:r>
              <a:rPr lang="en-US" dirty="0" smtClean="0"/>
              <a:t>Temperature of rotating </a:t>
            </a:r>
            <a:r>
              <a:rPr lang="en-US" dirty="0"/>
              <a:t>parts of </a:t>
            </a:r>
            <a:r>
              <a:rPr lang="en-US" dirty="0" smtClean="0"/>
              <a:t> </a:t>
            </a:r>
            <a:r>
              <a:rPr lang="en-US" dirty="0"/>
              <a:t>magnetic bearing and </a:t>
            </a:r>
            <a:r>
              <a:rPr lang="en-US" dirty="0" smtClean="0"/>
              <a:t> motor </a:t>
            </a:r>
            <a:endParaRPr lang="en-US" dirty="0"/>
          </a:p>
          <a:p>
            <a:r>
              <a:rPr lang="en-US" dirty="0" smtClean="0"/>
              <a:t>vibration sensors 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3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3340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Radiative cooling is a very promising option</a:t>
            </a:r>
          </a:p>
          <a:p>
            <a:pPr lvl="0"/>
            <a:r>
              <a:rPr lang="en-US" sz="2400" dirty="0" smtClean="0"/>
              <a:t>Scheme will be studied</a:t>
            </a:r>
          </a:p>
          <a:p>
            <a:pPr lvl="1"/>
            <a:r>
              <a:rPr lang="en-US" dirty="0" smtClean="0"/>
              <a:t>Ultimate </a:t>
            </a:r>
            <a:r>
              <a:rPr lang="en-US" dirty="0"/>
              <a:t>temperature of the </a:t>
            </a:r>
            <a:r>
              <a:rPr lang="en-US" dirty="0" smtClean="0"/>
              <a:t>target wheel  </a:t>
            </a:r>
          </a:p>
          <a:p>
            <a:pPr lvl="1"/>
            <a:r>
              <a:rPr lang="en-US" dirty="0" smtClean="0"/>
              <a:t>Cooling </a:t>
            </a:r>
            <a:r>
              <a:rPr lang="en-US" dirty="0"/>
              <a:t>of the chamber </a:t>
            </a:r>
            <a:endParaRPr lang="en-US" sz="2400" dirty="0" smtClean="0"/>
          </a:p>
          <a:p>
            <a:r>
              <a:rPr lang="en-US" sz="2400" dirty="0" smtClean="0"/>
              <a:t>Design an </a:t>
            </a:r>
            <a:r>
              <a:rPr lang="en-US" sz="2400" dirty="0"/>
              <a:t>experimental mock up in real size </a:t>
            </a:r>
            <a:r>
              <a:rPr lang="en-US" sz="2400" dirty="0" smtClean="0"/>
              <a:t>which could </a:t>
            </a:r>
            <a:r>
              <a:rPr lang="en-US" sz="2400" dirty="0"/>
              <a:t>serve as a systems test of the whole unit.  </a:t>
            </a:r>
          </a:p>
          <a:p>
            <a:pPr marL="0" indent="0">
              <a:buNone/>
            </a:pPr>
            <a:r>
              <a:rPr lang="en-US" sz="2400" dirty="0"/>
              <a:t>   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verification of temperature regime and </a:t>
            </a:r>
            <a:r>
              <a:rPr lang="en-US" sz="2400" dirty="0" smtClean="0"/>
              <a:t>cooling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efficiency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smtClean="0">
                <a:sym typeface="Wingdings" panose="05000000000000000000" pitchFamily="2" charset="2"/>
              </a:rPr>
              <a:t> optimal target + cooling design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Resources / support</a:t>
            </a:r>
            <a:endParaRPr lang="en-US" sz="2400" dirty="0"/>
          </a:p>
          <a:p>
            <a:pPr marL="0" lvl="0" indent="0"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2014:  radiative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2632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872</Words>
  <Application>Microsoft Office PowerPoint</Application>
  <PresentationFormat>On-screen Show (4:3)</PresentationFormat>
  <Paragraphs>207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Blank Presentation</vt:lpstr>
      <vt:lpstr>LLC_PowerPoint_example</vt:lpstr>
      <vt:lpstr>Formel</vt:lpstr>
      <vt:lpstr>PowerPoint Presentation</vt:lpstr>
      <vt:lpstr>ILC positron target</vt:lpstr>
      <vt:lpstr>Radiative cooling  </vt:lpstr>
      <vt:lpstr>Radiative  cooling  </vt:lpstr>
      <vt:lpstr>Radiative  cooling  </vt:lpstr>
      <vt:lpstr>To be considered in detail </vt:lpstr>
      <vt:lpstr>Mechanical issues</vt:lpstr>
      <vt:lpstr>PowerPoint Presentation</vt:lpstr>
      <vt:lpstr>Summary</vt:lpstr>
      <vt:lpstr>Resources</vt:lpstr>
      <vt:lpstr>Resources (manpower) </vt:lpstr>
      <vt:lpstr>backup</vt:lpstr>
      <vt:lpstr>PowerPoint Presentation</vt:lpstr>
      <vt:lpstr>PowerPoint Presentation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LocAdmin</cp:lastModifiedBy>
  <cp:revision>895</cp:revision>
  <cp:lastPrinted>2013-08-30T15:59:16Z</cp:lastPrinted>
  <dcterms:created xsi:type="dcterms:W3CDTF">2005-11-21T04:08:26Z</dcterms:created>
  <dcterms:modified xsi:type="dcterms:W3CDTF">2014-10-07T11:57:27Z</dcterms:modified>
</cp:coreProperties>
</file>