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tif" ContentType="image/tiff"/>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16"/>
  </p:notesMasterIdLst>
  <p:handoutMasterIdLst>
    <p:handoutMasterId r:id="rId17"/>
  </p:handoutMasterIdLst>
  <p:sldIdLst>
    <p:sldId id="256" r:id="rId2"/>
    <p:sldId id="294" r:id="rId3"/>
    <p:sldId id="299" r:id="rId4"/>
    <p:sldId id="295" r:id="rId5"/>
    <p:sldId id="290" r:id="rId6"/>
    <p:sldId id="286" r:id="rId7"/>
    <p:sldId id="292" r:id="rId8"/>
    <p:sldId id="293" r:id="rId9"/>
    <p:sldId id="291" r:id="rId10"/>
    <p:sldId id="287" r:id="rId11"/>
    <p:sldId id="288" r:id="rId12"/>
    <p:sldId id="289" r:id="rId13"/>
    <p:sldId id="298" r:id="rId14"/>
    <p:sldId id="297" r:id="rId15"/>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3399CC"/>
    <a:srgbClr val="66FF00"/>
    <a:srgbClr val="6666FF"/>
    <a:srgbClr val="0000FF"/>
    <a:srgbClr val="0000CC"/>
    <a:srgbClr val="6666CC"/>
    <a:srgbClr val="CC3333"/>
    <a:srgbClr val="A0A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301B821-A1FF-4177-AEE7-76D212191A09}">
  <a:tblStyle styleId="{B301B821-A1FF-4177-AEE7-76D212191A09}" styleName="Medium Style 9">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2H>
      <a:tcStyle>
        <a:tcBdr/>
      </a:tcStyle>
    </a:band2H>
    <a:band1V>
      <a:tcStyle>
        <a:tcBdr/>
        <a:fill>
          <a:solidFill>
            <a:schemeClr val="accent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1"/>
          </a:solidFill>
        </a:fill>
      </a:tcStyle>
    </a:firstRow>
    <a:neCell>
      <a:tcStyle>
        <a:tcBdr/>
      </a:tcStyle>
    </a:neCell>
    <a:nwCell>
      <a:tcStyle>
        <a:tcBdr/>
      </a:tcStyle>
    </a:nwCell>
  </a:tblStyle>
  <a:tblStyle styleId="{9DCAF9ED-07DC-4A11-8D7F-57B35C25682E}" styleName="Medium Style 10">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2H>
      <a:tcStyle>
        <a:tcBdr/>
      </a:tcStyle>
    </a:band2H>
    <a:band1V>
      <a:tcStyle>
        <a:tcBdr/>
        <a:fill>
          <a:solidFill>
            <a:schemeClr val="accent2">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2"/>
          </a:solidFill>
        </a:fill>
      </a:tcStyle>
    </a:firstRow>
    <a:neCell>
      <a:tcStyle>
        <a:tcBdr/>
      </a:tcStyle>
    </a:neCell>
    <a:nwCell>
      <a:tcStyle>
        <a:tcBdr/>
      </a:tcStyle>
    </a:nwCell>
  </a:tblStyle>
  <a:tblStyle styleId="{793D81CF-94F2-401A-BA57-92F5A7B2D0C5}" styleName="Medium Style 8">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dk1"/>
          </a:solidFill>
        </a:fill>
      </a:tcStyle>
    </a:firstRow>
    <a:neCell>
      <a:tcStyle>
        <a:tcBdr/>
      </a:tcStyle>
    </a:neCell>
    <a:nwCell>
      <a:tcStyle>
        <a:tcBdr/>
      </a:tcStyle>
    </a:nwCell>
  </a:tblStyle>
  <a:tblStyle styleId="{5FD0F851-EC5A-4D38-B0AD-8093EC10F338}" styleName="Light Style 6">
    <a:wholeTbl>
      <a:tcTxStyle>
        <a:fontRef idx="minor">
          <a:scrgbClr r="0" g="0" b="0"/>
        </a:fontRef>
        <a:schemeClr val="accent5"/>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seCell>
      <a:tcStyle>
        <a:tcBdr/>
      </a:tcStyle>
    </a:seCell>
    <a:swCell>
      <a:tcStyle>
        <a:tcBdr/>
      </a:tcStyle>
    </a:swCell>
    <a:firstRow>
      <a:tcTxStyle b="on"/>
      <a:tcStyle>
        <a:tcBdr>
          <a:bottom>
            <a:ln w="12700" cmpd="sng">
              <a:solidFill>
                <a:schemeClr val="accent5"/>
              </a:solidFill>
            </a:ln>
          </a:bottom>
        </a:tcBdr>
        <a:fill>
          <a:noFill/>
        </a:fill>
      </a:tcStyle>
    </a:firstRow>
    <a:neCell>
      <a:tcStyle>
        <a:tcBdr/>
      </a:tcStyle>
    </a:neCell>
    <a:nwCell>
      <a:tcStyle>
        <a:tcBdr/>
      </a:tcStyle>
    </a:nwCell>
  </a:tblStyle>
  <a:tblStyle styleId="{1FECB4D8-DB02-4DC6-A0A2-4F2EBAE1DC90}" styleName="Medium Style 11">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2H>
      <a:tcStyle>
        <a:tcBdr/>
      </a:tcStyle>
    </a:band2H>
    <a:band1V>
      <a:tcStyle>
        <a:tcBdr/>
        <a:fill>
          <a:solidFill>
            <a:schemeClr val="accent3">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3"/>
          </a:solidFill>
        </a:fill>
      </a:tcStyle>
    </a:firstRow>
    <a:neCell>
      <a:tcStyle>
        <a:tcBdr/>
      </a:tcStyle>
    </a:neCell>
    <a:nwCell>
      <a:tcStyle>
        <a:tcBdr/>
      </a:tcStyle>
    </a:nwCell>
  </a:tblStyle>
  <a:tblStyle styleId="{3B4B98B0-60AC-42C2-AFA5-B58CD77FA1E5}" styleName="Light Style 2">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seCell>
      <a:tcStyle>
        <a:tcBdr/>
      </a:tcStyle>
    </a:seCell>
    <a:swCell>
      <a:tcStyle>
        <a:tcBdr/>
      </a:tcStyle>
    </a:swCell>
    <a:firstRow>
      <a:tcTxStyle b="on"/>
      <a:tcStyle>
        <a:tcBdr>
          <a:bottom>
            <a:ln w="12700" cmpd="sng">
              <a:solidFill>
                <a:schemeClr val="accent1"/>
              </a:solidFill>
            </a:ln>
          </a:bottom>
        </a:tcBdr>
        <a:fill>
          <a:noFill/>
        </a:fill>
      </a:tcStyle>
    </a:firstRow>
    <a:neCell>
      <a:tcStyle>
        <a:tcBdr/>
      </a:tcStyle>
    </a:neCell>
    <a:nwCell>
      <a:tcStyle>
        <a:tcBdr/>
      </a:tcStyle>
    </a:nwCell>
  </a:tblStyle>
  <a:tblStyle styleId="{0E3FDE45-AF77-4B5C-9715-49D594BDF05E}" styleName="Light Style 3">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seCell>
      <a:tcStyle>
        <a:tcBdr/>
      </a:tcStyle>
    </a:seCell>
    <a:swCell>
      <a:tcStyle>
        <a:tcBdr/>
      </a:tcStyle>
    </a:swCell>
    <a:firstRow>
      <a:tcTxStyle b="on"/>
      <a:tcStyle>
        <a:tcBdr>
          <a:bottom>
            <a:ln w="12700" cmpd="sng">
              <a:solidFill>
                <a:schemeClr val="accent2"/>
              </a:solidFill>
            </a:ln>
          </a:bottom>
        </a:tcBdr>
        <a:fill>
          <a:no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82" autoAdjust="0"/>
    <p:restoredTop sz="97985" autoAdjust="0"/>
  </p:normalViewPr>
  <p:slideViewPr>
    <p:cSldViewPr>
      <p:cViewPr varScale="1">
        <p:scale>
          <a:sx n="67" d="100"/>
          <a:sy n="67" d="100"/>
        </p:scale>
        <p:origin x="-112" y="-5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a:lstStyle>
            <a:extLst/>
          </a:lstStyle>
          <a:p>
            <a:fld id="{31555DB1-8736-42A3-B48D-2B08FB93332A}" type="datetimeFigureOut">
              <a:rPr lang="en-US" smtClean="0"/>
              <a:pPr/>
              <a:t>10/7/14</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a:lstStyle>
            <a:extLst/>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extLst/>
          </a:lstStyle>
          <a:p>
            <a:fld id="{5400D380-E0D7-4EB1-B91E-BFCC7DA7F29D}" type="slidenum">
              <a:rPr lang="en-US" smtClean="0"/>
              <a:pPr/>
              <a:t>‹#›</a:t>
            </a:fld>
            <a:endParaRPr lang="en-US"/>
          </a:p>
        </p:txBody>
      </p:sp>
    </p:spTree>
    <p:extLst>
      <p:ext uri="{BB962C8B-B14F-4D97-AF65-F5344CB8AC3E}">
        <p14:creationId xmlns:p14="http://schemas.microsoft.com/office/powerpoint/2010/main" val="25492054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extLst/>
          </a:lstStyle>
          <a:p>
            <a:fld id="{0BDB199F-A56C-4049-BA04-1447030960FF}" type="datetimeFigureOut">
              <a:rPr lang="en-US" smtClean="0"/>
              <a:pPr/>
              <a:t>10/7/14</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extLst/>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a:lstStyle>
            <a:extLst/>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extLst/>
          </a:lstStyle>
          <a:p>
            <a:fld id="{B3A019F3-8596-4028-9847-CBD3A185B07A}" type="slidenum">
              <a:rPr lang="en-US" smtClean="0"/>
              <a:pPr/>
              <a:t>‹#›</a:t>
            </a:fld>
            <a:endParaRPr lang="en-US"/>
          </a:p>
        </p:txBody>
      </p:sp>
    </p:spTree>
    <p:extLst>
      <p:ext uri="{BB962C8B-B14F-4D97-AF65-F5344CB8AC3E}">
        <p14:creationId xmlns:p14="http://schemas.microsoft.com/office/powerpoint/2010/main" val="1839893902"/>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B3A019F3-8596-4028-9847-CBD3A185B07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B3A019F3-8596-4028-9847-CBD3A185B07A}"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9" name="Rectangle 10"/>
          <p:cNvSpPr/>
          <p:nvPr userDrawn="1"/>
        </p:nvSpPr>
        <p:spPr>
          <a:xfrm>
            <a:off x="35776" y="4388069"/>
            <a:ext cx="9108224" cy="641131"/>
          </a:xfrm>
          <a:prstGeom prst="rect">
            <a:avLst/>
          </a:prstGeom>
          <a:noFill/>
          <a:ln w="38100" cap="rnd" cmpd="sng" algn="ctr">
            <a:solidFill>
              <a:srgbClr val="FF0000"/>
            </a:solidFill>
            <a:prstDash val="solid"/>
          </a:ln>
          <a:effectLst>
            <a:glow rad="25400">
              <a:srgbClr val="FF0000">
                <a:alpha val="74000"/>
              </a:srgbClr>
            </a:glow>
          </a:effectLst>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 name="Rectangle 2"/>
          <p:cNvSpPr>
            <a:spLocks noGrp="1"/>
          </p:cNvSpPr>
          <p:nvPr>
            <p:ph type="ctrTitle"/>
          </p:nvPr>
        </p:nvSpPr>
        <p:spPr>
          <a:xfrm>
            <a:off x="228600" y="4495800"/>
            <a:ext cx="7239000" cy="533400"/>
          </a:xfrm>
          <a:noFill/>
        </p:spPr>
        <p:txBody>
          <a:bodyPr vert="horz"/>
          <a:lstStyle>
            <a:lvl1pPr algn="l">
              <a:defRPr sz="2000" b="0" cap="all" spc="150" baseline="0">
                <a:solidFill>
                  <a:schemeClr val="bg1"/>
                </a:solidFill>
              </a:defRPr>
            </a:lvl1pPr>
            <a:extLst/>
          </a:lstStyle>
          <a:p>
            <a:r>
              <a:rPr lang="en-US" dirty="0" smtClean="0"/>
              <a:t>Click to edit Master title style</a:t>
            </a:r>
            <a:endParaRPr lang="en-US" dirty="0"/>
          </a:p>
        </p:txBody>
      </p:sp>
      <p:sp>
        <p:nvSpPr>
          <p:cNvPr id="3" name="Rectangle 3"/>
          <p:cNvSpPr>
            <a:spLocks noGrp="1"/>
          </p:cNvSpPr>
          <p:nvPr>
            <p:ph type="subTitle" idx="1" hasCustomPrompt="1"/>
          </p:nvPr>
        </p:nvSpPr>
        <p:spPr>
          <a:xfrm>
            <a:off x="228600" y="5181600"/>
            <a:ext cx="6934200" cy="228600"/>
          </a:xfrm>
          <a:solidFill>
            <a:schemeClr val="bg1"/>
          </a:solidFill>
        </p:spPr>
        <p:txBody>
          <a:bodyPr/>
          <a:lstStyle>
            <a:lvl1pPr marL="0" indent="0" algn="l">
              <a:buNone/>
              <a:defRPr sz="1100" b="1">
                <a:solidFill>
                  <a:schemeClr val="accent4">
                    <a:shade val="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dirty="0" smtClean="0"/>
              <a:t>Click to add author information</a:t>
            </a:r>
            <a:endParaRPr lang="en-US" dirty="0"/>
          </a:p>
        </p:txBody>
      </p:sp>
      <p:sp>
        <p:nvSpPr>
          <p:cNvPr id="15" name="Rectangle 15"/>
          <p:cNvSpPr>
            <a:spLocks noGrp="1"/>
          </p:cNvSpPr>
          <p:nvPr>
            <p:ph type="sldNum" sz="quarter" idx="11"/>
          </p:nvPr>
        </p:nvSpPr>
        <p:spPr>
          <a:xfrm>
            <a:off x="6477000" y="6477000"/>
            <a:ext cx="1021080" cy="304800"/>
          </a:xfrm>
          <a:prstGeom prst="rect">
            <a:avLst/>
          </a:prstGeom>
        </p:spPr>
        <p:txBody>
          <a:bodyPr anchor="ctr"/>
          <a:lstStyle>
            <a:extLst/>
          </a:lstStyle>
          <a:p>
            <a:pPr algn="r"/>
            <a:fld id="{256D3EEF-DE4E-429D-8EC4-DDC531AFF587}" type="slidenum">
              <a:rPr lang="en-US" sz="1000" smtClean="0"/>
              <a:pPr algn="r"/>
              <a:t>‹#›</a:t>
            </a:fld>
            <a:endParaRPr lang="en-US" dirty="0"/>
          </a:p>
        </p:txBody>
      </p:sp>
      <p:sp>
        <p:nvSpPr>
          <p:cNvPr id="16" name="Rectangle 16"/>
          <p:cNvSpPr>
            <a:spLocks noGrp="1"/>
          </p:cNvSpPr>
          <p:nvPr>
            <p:ph type="ftr" sz="quarter" idx="12"/>
          </p:nvPr>
        </p:nvSpPr>
        <p:spPr>
          <a:xfrm>
            <a:off x="2705100" y="6477000"/>
            <a:ext cx="3733800" cy="304800"/>
          </a:xfrm>
          <a:prstGeom prst="rect">
            <a:avLst/>
          </a:prstGeom>
        </p:spPr>
        <p:txBody>
          <a:bodyPr/>
          <a:lstStyle>
            <a:extLst/>
          </a:lstStyle>
          <a:p>
            <a:endParaRPr lang="en-US" dirty="0"/>
          </a:p>
        </p:txBody>
      </p:sp>
      <p:sp>
        <p:nvSpPr>
          <p:cNvPr id="10" name="Date Placeholder 9"/>
          <p:cNvSpPr>
            <a:spLocks noGrp="1"/>
          </p:cNvSpPr>
          <p:nvPr>
            <p:ph type="dt" sz="half" idx="10"/>
          </p:nvPr>
        </p:nvSpPr>
        <p:spPr>
          <a:xfrm>
            <a:off x="228600" y="6477000"/>
            <a:ext cx="1600200" cy="304800"/>
          </a:xfrm>
          <a:prstGeom prst="rect">
            <a:avLst/>
          </a:prstGeom>
        </p:spPr>
        <p:txBody>
          <a:bodyPr anchor="ctr"/>
          <a:lstStyle>
            <a:lvl1pPr algn="l">
              <a:defRPr>
                <a:solidFill>
                  <a:srgbClr val="A0A0A0"/>
                </a:solidFill>
              </a:defRPr>
            </a:lvl1pPr>
            <a:extLst/>
          </a:lstStyle>
          <a:p>
            <a:fld id="{5A8D346D-A53F-433C-9D37-45A337EA482C}" type="datetime1">
              <a:rPr lang="en-US" smtClean="0"/>
              <a:pPr/>
              <a:t>10/7/14</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Up: 1 Left, 3 Right">
    <p:spTree>
      <p:nvGrpSpPr>
        <p:cNvPr id="1" name=""/>
        <p:cNvGrpSpPr/>
        <p:nvPr/>
      </p:nvGrpSpPr>
      <p:grpSpPr>
        <a:xfrm>
          <a:off x="0" y="0"/>
          <a:ext cx="0" cy="0"/>
          <a:chOff x="0" y="0"/>
          <a:chExt cx="0" cy="0"/>
        </a:xfrm>
      </p:grpSpPr>
      <p:sp>
        <p:nvSpPr>
          <p:cNvPr id="4" name="Rectangle 2"/>
          <p:cNvSpPr>
            <a:spLocks noGrp="1"/>
          </p:cNvSpPr>
          <p:nvPr>
            <p:ph type="title"/>
          </p:nvPr>
        </p:nvSpPr>
        <p:spPr/>
        <p:txBody>
          <a:bodyPr/>
          <a:lstStyle>
            <a:extLst/>
          </a:lstStyle>
          <a:p>
            <a:r>
              <a:rPr lang="en-US" smtClean="0"/>
              <a:t>Click to edit Master title style</a:t>
            </a:r>
            <a:endParaRPr lang="en-US"/>
          </a:p>
        </p:txBody>
      </p:sp>
      <p:sp>
        <p:nvSpPr>
          <p:cNvPr id="10"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8" name="Rectangle 11"/>
          <p:cNvSpPr>
            <a:spLocks noGrp="1"/>
          </p:cNvSpPr>
          <p:nvPr>
            <p:ph sz="quarter" idx="16"/>
          </p:nvPr>
        </p:nvSpPr>
        <p:spPr>
          <a:xfrm>
            <a:off x="4419600"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0" name="Rectangle 11"/>
          <p:cNvSpPr>
            <a:spLocks noGrp="1"/>
          </p:cNvSpPr>
          <p:nvPr>
            <p:ph sz="quarter" idx="15"/>
          </p:nvPr>
        </p:nvSpPr>
        <p:spPr>
          <a:xfrm>
            <a:off x="304800"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Rectangle 8"/>
          <p:cNvSpPr>
            <a:spLocks noGrp="1"/>
          </p:cNvSpPr>
          <p:nvPr>
            <p:ph type="body" sz="quarter" idx="17" hasCustomPrompt="1"/>
          </p:nvPr>
        </p:nvSpPr>
        <p:spPr>
          <a:xfrm>
            <a:off x="4416552"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3" name="Rectangle 11"/>
          <p:cNvSpPr>
            <a:spLocks noGrp="1"/>
          </p:cNvSpPr>
          <p:nvPr>
            <p:ph sz="quarter" idx="18"/>
          </p:nvPr>
        </p:nvSpPr>
        <p:spPr>
          <a:xfrm>
            <a:off x="4416552"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Rectangle 8"/>
          <p:cNvSpPr>
            <a:spLocks noGrp="1"/>
          </p:cNvSpPr>
          <p:nvPr>
            <p:ph type="body" sz="quarter" idx="19" hasCustomPrompt="1"/>
          </p:nvPr>
        </p:nvSpPr>
        <p:spPr>
          <a:xfrm>
            <a:off x="4419600"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5" name="Rectangle 11"/>
          <p:cNvSpPr>
            <a:spLocks noGrp="1"/>
          </p:cNvSpPr>
          <p:nvPr>
            <p:ph sz="quarter" idx="20"/>
          </p:nvPr>
        </p:nvSpPr>
        <p:spPr>
          <a:xfrm>
            <a:off x="4419600"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17"/>
          <p:cNvSpPr>
            <a:spLocks noGrp="1"/>
          </p:cNvSpPr>
          <p:nvPr>
            <p:ph type="dt" sz="half" idx="21"/>
          </p:nvPr>
        </p:nvSpPr>
        <p:spPr>
          <a:xfrm>
            <a:off x="7010400" y="76200"/>
            <a:ext cx="1371600" cy="228600"/>
          </a:xfrm>
          <a:prstGeom prst="rect">
            <a:avLst/>
          </a:prstGeom>
        </p:spPr>
        <p:txBody>
          <a:bodyPr/>
          <a:lstStyle>
            <a:extLst/>
          </a:lstStyle>
          <a:p>
            <a:pPr algn="r"/>
            <a:fld id="{7293A964-5F5E-47DC-ABD9-08A6A9FFD04F}" type="datetime1">
              <a:rPr lang="en-US" smtClean="0"/>
              <a:pPr algn="r"/>
              <a:t>10/7/14</a:t>
            </a:fld>
            <a:endParaRPr lang="en-US"/>
          </a:p>
        </p:txBody>
      </p:sp>
      <p:sp>
        <p:nvSpPr>
          <p:cNvPr id="18" name="Rectangle 18"/>
          <p:cNvSpPr>
            <a:spLocks noGrp="1"/>
          </p:cNvSpPr>
          <p:nvPr>
            <p:ph type="sldNum" sz="quarter" idx="22"/>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21" name="Rectangle 21"/>
          <p:cNvSpPr>
            <a:spLocks noGrp="1"/>
          </p:cNvSpPr>
          <p:nvPr>
            <p:ph type="ftr" sz="quarter" idx="23"/>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Up: 3 Left, 1 Righ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r>
              <a:rPr lang="en-US" smtClean="0"/>
              <a:t>Click to edit Master title style</a:t>
            </a:r>
            <a:endParaRPr lang="en-US"/>
          </a:p>
        </p:txBody>
      </p:sp>
      <p:sp>
        <p:nvSpPr>
          <p:cNvPr id="18" name="Rectangle 8"/>
          <p:cNvSpPr>
            <a:spLocks noGrp="1"/>
          </p:cNvSpPr>
          <p:nvPr>
            <p:ph type="body" sz="quarter" idx="13"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1" name="Rectangle 11"/>
          <p:cNvSpPr>
            <a:spLocks noGrp="1"/>
          </p:cNvSpPr>
          <p:nvPr>
            <p:ph sz="quarter" idx="15"/>
          </p:nvPr>
        </p:nvSpPr>
        <p:spPr>
          <a:xfrm>
            <a:off x="4416552"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8"/>
          <p:cNvSpPr>
            <a:spLocks noGrp="1"/>
          </p:cNvSpPr>
          <p:nvPr>
            <p:ph type="body" sz="quarter" idx="14"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0" name="Rectangle 11"/>
          <p:cNvSpPr>
            <a:spLocks noGrp="1"/>
          </p:cNvSpPr>
          <p:nvPr>
            <p:ph sz="quarter" idx="16"/>
          </p:nvPr>
        </p:nvSpPr>
        <p:spPr>
          <a:xfrm>
            <a:off x="304800"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8"/>
          <p:cNvSpPr>
            <a:spLocks noGrp="1"/>
          </p:cNvSpPr>
          <p:nvPr>
            <p:ph type="body" sz="quarter" idx="17" hasCustomPrompt="1"/>
          </p:nvPr>
        </p:nvSpPr>
        <p:spPr>
          <a:xfrm>
            <a:off x="301752"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4" name="Rectangle 11"/>
          <p:cNvSpPr>
            <a:spLocks noGrp="1"/>
          </p:cNvSpPr>
          <p:nvPr>
            <p:ph sz="quarter" idx="18"/>
          </p:nvPr>
        </p:nvSpPr>
        <p:spPr>
          <a:xfrm>
            <a:off x="301752"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Rectangle 8"/>
          <p:cNvSpPr>
            <a:spLocks noGrp="1"/>
          </p:cNvSpPr>
          <p:nvPr>
            <p:ph type="body" sz="quarter" idx="19" hasCustomPrompt="1"/>
          </p:nvPr>
        </p:nvSpPr>
        <p:spPr>
          <a:xfrm>
            <a:off x="304800"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6" name="Rectangle 11"/>
          <p:cNvSpPr>
            <a:spLocks noGrp="1"/>
          </p:cNvSpPr>
          <p:nvPr>
            <p:ph sz="quarter" idx="20"/>
          </p:nvPr>
        </p:nvSpPr>
        <p:spPr>
          <a:xfrm>
            <a:off x="304800"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17"/>
          <p:cNvSpPr>
            <a:spLocks noGrp="1"/>
          </p:cNvSpPr>
          <p:nvPr>
            <p:ph type="dt" sz="half" idx="21"/>
          </p:nvPr>
        </p:nvSpPr>
        <p:spPr>
          <a:xfrm>
            <a:off x="7010400" y="76200"/>
            <a:ext cx="1371600" cy="228600"/>
          </a:xfrm>
          <a:prstGeom prst="rect">
            <a:avLst/>
          </a:prstGeom>
        </p:spPr>
        <p:txBody>
          <a:bodyPr/>
          <a:lstStyle>
            <a:extLst/>
          </a:lstStyle>
          <a:p>
            <a:pPr algn="r"/>
            <a:fld id="{968C9C2A-D3B8-4543-8A47-F59C20C16D9A}" type="datetime1">
              <a:rPr lang="en-US" smtClean="0"/>
              <a:pPr algn="r"/>
              <a:t>10/7/14</a:t>
            </a:fld>
            <a:endParaRPr lang="en-US" dirty="0"/>
          </a:p>
        </p:txBody>
      </p:sp>
      <p:sp>
        <p:nvSpPr>
          <p:cNvPr id="19" name="Rectangle 19"/>
          <p:cNvSpPr>
            <a:spLocks noGrp="1"/>
          </p:cNvSpPr>
          <p:nvPr>
            <p:ph type="sldNum" sz="quarter" idx="22"/>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20" name="Rectangle 20"/>
          <p:cNvSpPr>
            <a:spLocks noGrp="1"/>
          </p:cNvSpPr>
          <p:nvPr>
            <p:ph type="ftr" sz="quarter" idx="23"/>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5-Up: 2 Left, 3 Right">
    <p:spTree>
      <p:nvGrpSpPr>
        <p:cNvPr id="1" name=""/>
        <p:cNvGrpSpPr/>
        <p:nvPr/>
      </p:nvGrpSpPr>
      <p:grpSpPr>
        <a:xfrm>
          <a:off x="0" y="0"/>
          <a:ext cx="0" cy="0"/>
          <a:chOff x="0" y="0"/>
          <a:chExt cx="0" cy="0"/>
        </a:xfrm>
      </p:grpSpPr>
      <p:sp>
        <p:nvSpPr>
          <p:cNvPr id="20" name="Rectangle 2"/>
          <p:cNvSpPr>
            <a:spLocks noGrp="1"/>
          </p:cNvSpPr>
          <p:nvPr>
            <p:ph type="title"/>
          </p:nvPr>
        </p:nvSpPr>
        <p:spPr/>
        <p:txBody>
          <a:bodyPr/>
          <a:lstStyle>
            <a:extLst/>
          </a:lstStyle>
          <a:p>
            <a:r>
              <a:rPr lang="en-US" smtClean="0"/>
              <a:t>Click to edit Master title style</a:t>
            </a:r>
            <a:endParaRPr lang="en-US"/>
          </a:p>
        </p:txBody>
      </p:sp>
      <p:sp>
        <p:nvSpPr>
          <p:cNvPr id="23"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4" name="Rectangle 11"/>
          <p:cNvSpPr>
            <a:spLocks noGrp="1"/>
          </p:cNvSpPr>
          <p:nvPr>
            <p:ph sz="quarter" idx="15"/>
          </p:nvPr>
        </p:nvSpPr>
        <p:spPr>
          <a:xfrm>
            <a:off x="3048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6"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9" name="Rectangle 11"/>
          <p:cNvSpPr>
            <a:spLocks noGrp="1"/>
          </p:cNvSpPr>
          <p:nvPr>
            <p:ph sz="quarter" idx="18"/>
          </p:nvPr>
        </p:nvSpPr>
        <p:spPr>
          <a:xfrm>
            <a:off x="4419600"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1" name="Rectangle 8"/>
          <p:cNvSpPr>
            <a:spLocks noGrp="1"/>
          </p:cNvSpPr>
          <p:nvPr>
            <p:ph type="body" sz="quarter" idx="19" hasCustomPrompt="1"/>
          </p:nvPr>
        </p:nvSpPr>
        <p:spPr>
          <a:xfrm>
            <a:off x="4416552"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32" name="Rectangle 11"/>
          <p:cNvSpPr>
            <a:spLocks noGrp="1"/>
          </p:cNvSpPr>
          <p:nvPr>
            <p:ph sz="quarter" idx="20"/>
          </p:nvPr>
        </p:nvSpPr>
        <p:spPr>
          <a:xfrm>
            <a:off x="4416552"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3" name="Rectangle 8"/>
          <p:cNvSpPr>
            <a:spLocks noGrp="1"/>
          </p:cNvSpPr>
          <p:nvPr>
            <p:ph type="body" sz="quarter" idx="21" hasCustomPrompt="1"/>
          </p:nvPr>
        </p:nvSpPr>
        <p:spPr>
          <a:xfrm>
            <a:off x="4419600"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34" name="Rectangle 11"/>
          <p:cNvSpPr>
            <a:spLocks noGrp="1"/>
          </p:cNvSpPr>
          <p:nvPr>
            <p:ph sz="quarter" idx="22"/>
          </p:nvPr>
        </p:nvSpPr>
        <p:spPr>
          <a:xfrm>
            <a:off x="4419600"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Rectangle 16"/>
          <p:cNvSpPr>
            <a:spLocks noGrp="1"/>
          </p:cNvSpPr>
          <p:nvPr>
            <p:ph type="dt" sz="half" idx="23"/>
          </p:nvPr>
        </p:nvSpPr>
        <p:spPr>
          <a:xfrm>
            <a:off x="7010400" y="76200"/>
            <a:ext cx="1371600" cy="228600"/>
          </a:xfrm>
          <a:prstGeom prst="rect">
            <a:avLst/>
          </a:prstGeom>
        </p:spPr>
        <p:txBody>
          <a:bodyPr/>
          <a:lstStyle>
            <a:extLst/>
          </a:lstStyle>
          <a:p>
            <a:pPr algn="r"/>
            <a:fld id="{29ED4C97-3C5D-482A-99AD-AD992C3024DE}" type="datetime1">
              <a:rPr lang="en-US" smtClean="0"/>
              <a:pPr algn="r"/>
              <a:t>10/7/14</a:t>
            </a:fld>
            <a:endParaRPr lang="en-US"/>
          </a:p>
        </p:txBody>
      </p:sp>
      <p:sp>
        <p:nvSpPr>
          <p:cNvPr id="17" name="Rectangle 17"/>
          <p:cNvSpPr>
            <a:spLocks noGrp="1"/>
          </p:cNvSpPr>
          <p:nvPr>
            <p:ph type="sldNum" sz="quarter" idx="24"/>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18" name="Rectangle 18"/>
          <p:cNvSpPr>
            <a:spLocks noGrp="1"/>
          </p:cNvSpPr>
          <p:nvPr>
            <p:ph type="ftr" sz="quarter" idx="25"/>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5-Up: 3 Left, 2 Right">
    <p:spTree>
      <p:nvGrpSpPr>
        <p:cNvPr id="1" name=""/>
        <p:cNvGrpSpPr/>
        <p:nvPr/>
      </p:nvGrpSpPr>
      <p:grpSpPr>
        <a:xfrm>
          <a:off x="0" y="0"/>
          <a:ext cx="0" cy="0"/>
          <a:chOff x="0" y="0"/>
          <a:chExt cx="0" cy="0"/>
        </a:xfrm>
      </p:grpSpPr>
      <p:sp>
        <p:nvSpPr>
          <p:cNvPr id="5" name="Rectangle 2"/>
          <p:cNvSpPr>
            <a:spLocks noGrp="1"/>
          </p:cNvSpPr>
          <p:nvPr>
            <p:ph type="title"/>
          </p:nvPr>
        </p:nvSpPr>
        <p:spPr/>
        <p:txBody>
          <a:bodyPr/>
          <a:lstStyle>
            <a:extLst/>
          </a:lstStyle>
          <a:p>
            <a:r>
              <a:rPr lang="en-US" smtClean="0"/>
              <a:t>Click to edit Master title style</a:t>
            </a:r>
            <a:endParaRPr lang="en-US"/>
          </a:p>
        </p:txBody>
      </p:sp>
      <p:sp>
        <p:nvSpPr>
          <p:cNvPr id="21" name="Rectangle 8"/>
          <p:cNvSpPr>
            <a:spLocks noGrp="1"/>
          </p:cNvSpPr>
          <p:nvPr>
            <p:ph type="body" sz="quarter" idx="14" hasCustomPrompt="1"/>
          </p:nvPr>
        </p:nvSpPr>
        <p:spPr>
          <a:xfrm>
            <a:off x="307848"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2" name="Rectangle 11"/>
          <p:cNvSpPr>
            <a:spLocks noGrp="1"/>
          </p:cNvSpPr>
          <p:nvPr>
            <p:ph sz="quarter" idx="16"/>
          </p:nvPr>
        </p:nvSpPr>
        <p:spPr>
          <a:xfrm>
            <a:off x="307848"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5" name="Rectangle 8"/>
          <p:cNvSpPr>
            <a:spLocks noGrp="1"/>
          </p:cNvSpPr>
          <p:nvPr>
            <p:ph type="body" sz="quarter" idx="17" hasCustomPrompt="1"/>
          </p:nvPr>
        </p:nvSpPr>
        <p:spPr>
          <a:xfrm>
            <a:off x="304800"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6" name="Rectangle 11"/>
          <p:cNvSpPr>
            <a:spLocks noGrp="1"/>
          </p:cNvSpPr>
          <p:nvPr>
            <p:ph sz="quarter" idx="18"/>
          </p:nvPr>
        </p:nvSpPr>
        <p:spPr>
          <a:xfrm>
            <a:off x="304800"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Rectangle 8"/>
          <p:cNvSpPr>
            <a:spLocks noGrp="1"/>
          </p:cNvSpPr>
          <p:nvPr>
            <p:ph type="body" sz="quarter" idx="19" hasCustomPrompt="1"/>
          </p:nvPr>
        </p:nvSpPr>
        <p:spPr>
          <a:xfrm>
            <a:off x="307848"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8" name="Rectangle 11"/>
          <p:cNvSpPr>
            <a:spLocks noGrp="1"/>
          </p:cNvSpPr>
          <p:nvPr>
            <p:ph sz="quarter" idx="20"/>
          </p:nvPr>
        </p:nvSpPr>
        <p:spPr>
          <a:xfrm>
            <a:off x="307848"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Rectangle 8"/>
          <p:cNvSpPr>
            <a:spLocks noGrp="1"/>
          </p:cNvSpPr>
          <p:nvPr>
            <p:ph type="body" sz="quarter" idx="21"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3" name="Rectangle 11"/>
          <p:cNvSpPr>
            <a:spLocks noGrp="1"/>
          </p:cNvSpPr>
          <p:nvPr>
            <p:ph sz="quarter" idx="22"/>
          </p:nvPr>
        </p:nvSpPr>
        <p:spPr>
          <a:xfrm>
            <a:off x="44196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Rectangle 8"/>
          <p:cNvSpPr>
            <a:spLocks noGrp="1"/>
          </p:cNvSpPr>
          <p:nvPr>
            <p:ph type="body" sz="quarter" idx="23"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6" name="Rectangle 11"/>
          <p:cNvSpPr>
            <a:spLocks noGrp="1"/>
          </p:cNvSpPr>
          <p:nvPr>
            <p:ph sz="quarter" idx="24"/>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17"/>
          <p:cNvSpPr>
            <a:spLocks noGrp="1"/>
          </p:cNvSpPr>
          <p:nvPr>
            <p:ph type="dt" sz="half" idx="25"/>
          </p:nvPr>
        </p:nvSpPr>
        <p:spPr>
          <a:xfrm>
            <a:off x="7010400" y="76200"/>
            <a:ext cx="1371600" cy="228600"/>
          </a:xfrm>
          <a:prstGeom prst="rect">
            <a:avLst/>
          </a:prstGeom>
        </p:spPr>
        <p:txBody>
          <a:bodyPr/>
          <a:lstStyle>
            <a:extLst/>
          </a:lstStyle>
          <a:p>
            <a:pPr algn="r"/>
            <a:fld id="{3EF8FEE9-63ED-4C1B-8C25-9B47C2DA1E72}" type="datetime1">
              <a:rPr lang="en-US" smtClean="0"/>
              <a:pPr algn="r"/>
              <a:t>10/7/14</a:t>
            </a:fld>
            <a:endParaRPr lang="en-US"/>
          </a:p>
        </p:txBody>
      </p:sp>
      <p:sp>
        <p:nvSpPr>
          <p:cNvPr id="18" name="Rectangle 18"/>
          <p:cNvSpPr>
            <a:spLocks noGrp="1"/>
          </p:cNvSpPr>
          <p:nvPr>
            <p:ph type="sldNum" sz="quarter" idx="26"/>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23" name="Rectangle 23"/>
          <p:cNvSpPr>
            <a:spLocks noGrp="1"/>
          </p:cNvSpPr>
          <p:nvPr>
            <p:ph type="ftr" sz="quarter" idx="27"/>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ombstones">
    <p:spTree>
      <p:nvGrpSpPr>
        <p:cNvPr id="1" name=""/>
        <p:cNvGrpSpPr/>
        <p:nvPr/>
      </p:nvGrpSpPr>
      <p:grpSpPr>
        <a:xfrm>
          <a:off x="0" y="0"/>
          <a:ext cx="0" cy="0"/>
          <a:chOff x="0" y="0"/>
          <a:chExt cx="0" cy="0"/>
        </a:xfrm>
      </p:grpSpPr>
      <p:sp>
        <p:nvSpPr>
          <p:cNvPr id="23" name="Rectangle 2"/>
          <p:cNvSpPr>
            <a:spLocks noGrp="1"/>
          </p:cNvSpPr>
          <p:nvPr>
            <p:ph type="title"/>
          </p:nvPr>
        </p:nvSpPr>
        <p:spPr/>
        <p:txBody>
          <a:bodyPr/>
          <a:lstStyle>
            <a:extLst/>
          </a:lstStyle>
          <a:p>
            <a:r>
              <a:rPr lang="en-US" smtClean="0"/>
              <a:t>Click to edit Master title style</a:t>
            </a:r>
            <a:endParaRPr lang="en-US"/>
          </a:p>
        </p:txBody>
      </p:sp>
      <p:sp>
        <p:nvSpPr>
          <p:cNvPr id="9" name="Rectangle 6"/>
          <p:cNvSpPr/>
          <p:nvPr/>
        </p:nvSpPr>
        <p:spPr>
          <a:xfrm>
            <a:off x="13716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8" name="Rectangle 6"/>
          <p:cNvSpPr/>
          <p:nvPr/>
        </p:nvSpPr>
        <p:spPr>
          <a:xfrm>
            <a:off x="13716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6" name="Rectangle 6"/>
          <p:cNvSpPr/>
          <p:nvPr/>
        </p:nvSpPr>
        <p:spPr>
          <a:xfrm>
            <a:off x="35052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5" name="Rectangle 6"/>
          <p:cNvSpPr/>
          <p:nvPr/>
        </p:nvSpPr>
        <p:spPr>
          <a:xfrm>
            <a:off x="35052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31" name="Rectangle 6"/>
          <p:cNvSpPr/>
          <p:nvPr/>
        </p:nvSpPr>
        <p:spPr>
          <a:xfrm>
            <a:off x="56388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3" name="Rectangle 6"/>
          <p:cNvSpPr/>
          <p:nvPr/>
        </p:nvSpPr>
        <p:spPr>
          <a:xfrm>
            <a:off x="56388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4" name="Rectangle 10"/>
          <p:cNvSpPr>
            <a:spLocks noGrp="1"/>
          </p:cNvSpPr>
          <p:nvPr>
            <p:ph type="pic" sz="quarter" idx="13" hasCustomPrompt="1"/>
          </p:nvPr>
        </p:nvSpPr>
        <p:spPr>
          <a:xfrm>
            <a:off x="1524000" y="1600200"/>
            <a:ext cx="1371600" cy="685800"/>
          </a:xfrm>
        </p:spPr>
        <p:txBody>
          <a:bodyPr/>
          <a:lstStyle>
            <a:extLst/>
          </a:lstStyle>
          <a:p>
            <a:r>
              <a:rPr lang="en-US" dirty="0" smtClean="0"/>
              <a:t>Company</a:t>
            </a:r>
            <a:r>
              <a:rPr lang="en-US" baseline="0" dirty="0" smtClean="0"/>
              <a:t> Logo</a:t>
            </a:r>
            <a:endParaRPr lang="en-US" dirty="0"/>
          </a:p>
        </p:txBody>
      </p:sp>
      <p:sp>
        <p:nvSpPr>
          <p:cNvPr id="19" name="Rectangle 10"/>
          <p:cNvSpPr>
            <a:spLocks noGrp="1"/>
          </p:cNvSpPr>
          <p:nvPr>
            <p:ph type="pic" sz="quarter" idx="29" hasCustomPrompt="1"/>
          </p:nvPr>
        </p:nvSpPr>
        <p:spPr>
          <a:xfrm>
            <a:off x="1524000" y="4038600"/>
            <a:ext cx="1371600" cy="685800"/>
          </a:xfrm>
        </p:spPr>
        <p:txBody>
          <a:bodyPr/>
          <a:lstStyle>
            <a:extLst/>
          </a:lstStyle>
          <a:p>
            <a:r>
              <a:rPr lang="en-US" dirty="0" smtClean="0"/>
              <a:t>Company</a:t>
            </a:r>
            <a:r>
              <a:rPr lang="en-US" baseline="0" dirty="0" smtClean="0"/>
              <a:t> Logo</a:t>
            </a:r>
            <a:endParaRPr lang="en-US" dirty="0"/>
          </a:p>
        </p:txBody>
      </p:sp>
      <p:sp>
        <p:nvSpPr>
          <p:cNvPr id="27" name="Rectangle 10"/>
          <p:cNvSpPr>
            <a:spLocks noGrp="1"/>
          </p:cNvSpPr>
          <p:nvPr>
            <p:ph type="pic" sz="quarter" idx="17" hasCustomPrompt="1"/>
          </p:nvPr>
        </p:nvSpPr>
        <p:spPr>
          <a:xfrm>
            <a:off x="3657600" y="1600200"/>
            <a:ext cx="1371600" cy="685800"/>
          </a:xfrm>
        </p:spPr>
        <p:txBody>
          <a:bodyPr/>
          <a:lstStyle>
            <a:extLst/>
          </a:lstStyle>
          <a:p>
            <a:r>
              <a:rPr lang="en-US" dirty="0" smtClean="0"/>
              <a:t>Company</a:t>
            </a:r>
            <a:r>
              <a:rPr lang="en-US" baseline="0" dirty="0" smtClean="0"/>
              <a:t> Logo</a:t>
            </a:r>
            <a:endParaRPr lang="en-US" dirty="0"/>
          </a:p>
        </p:txBody>
      </p:sp>
      <p:sp>
        <p:nvSpPr>
          <p:cNvPr id="11" name="Rectangle 10"/>
          <p:cNvSpPr>
            <a:spLocks noGrp="1"/>
          </p:cNvSpPr>
          <p:nvPr>
            <p:ph type="pic" sz="quarter" idx="30" hasCustomPrompt="1"/>
          </p:nvPr>
        </p:nvSpPr>
        <p:spPr>
          <a:xfrm>
            <a:off x="3657600" y="4038600"/>
            <a:ext cx="1371600" cy="685800"/>
          </a:xfrm>
        </p:spPr>
        <p:txBody>
          <a:bodyPr/>
          <a:lstStyle>
            <a:extLst/>
          </a:lstStyle>
          <a:p>
            <a:r>
              <a:rPr lang="en-US" dirty="0" smtClean="0"/>
              <a:t>Company</a:t>
            </a:r>
            <a:r>
              <a:rPr lang="en-US" baseline="0" dirty="0" smtClean="0"/>
              <a:t> Logo</a:t>
            </a:r>
            <a:endParaRPr lang="en-US" dirty="0"/>
          </a:p>
        </p:txBody>
      </p:sp>
      <p:sp>
        <p:nvSpPr>
          <p:cNvPr id="4" name="Rectangle 10"/>
          <p:cNvSpPr>
            <a:spLocks noGrp="1"/>
          </p:cNvSpPr>
          <p:nvPr>
            <p:ph type="pic" sz="quarter" idx="21" hasCustomPrompt="1"/>
          </p:nvPr>
        </p:nvSpPr>
        <p:spPr>
          <a:xfrm>
            <a:off x="5791200" y="1600200"/>
            <a:ext cx="1371600" cy="685800"/>
          </a:xfrm>
        </p:spPr>
        <p:txBody>
          <a:bodyPr/>
          <a:lstStyle>
            <a:extLst/>
          </a:lstStyle>
          <a:p>
            <a:r>
              <a:rPr lang="en-US" dirty="0" smtClean="0"/>
              <a:t>Company</a:t>
            </a:r>
            <a:r>
              <a:rPr lang="en-US" baseline="0" dirty="0" smtClean="0"/>
              <a:t> Logo</a:t>
            </a:r>
            <a:endParaRPr lang="en-US" dirty="0"/>
          </a:p>
        </p:txBody>
      </p:sp>
      <p:sp>
        <p:nvSpPr>
          <p:cNvPr id="15" name="Rectangle 10"/>
          <p:cNvSpPr>
            <a:spLocks noGrp="1"/>
          </p:cNvSpPr>
          <p:nvPr>
            <p:ph type="pic" sz="quarter" idx="31" hasCustomPrompt="1"/>
          </p:nvPr>
        </p:nvSpPr>
        <p:spPr>
          <a:xfrm>
            <a:off x="5791200" y="4038600"/>
            <a:ext cx="1371600" cy="685800"/>
          </a:xfrm>
        </p:spPr>
        <p:txBody>
          <a:bodyPr/>
          <a:lstStyle>
            <a:extLst/>
          </a:lstStyle>
          <a:p>
            <a:r>
              <a:rPr lang="en-US" dirty="0" smtClean="0"/>
              <a:t>Company</a:t>
            </a:r>
            <a:r>
              <a:rPr lang="en-US" baseline="0" dirty="0" smtClean="0"/>
              <a:t> Logo</a:t>
            </a:r>
            <a:endParaRPr lang="en-US" dirty="0"/>
          </a:p>
        </p:txBody>
      </p:sp>
      <p:sp>
        <p:nvSpPr>
          <p:cNvPr id="7" name="Rectangle 12"/>
          <p:cNvSpPr>
            <a:spLocks noGrp="1"/>
          </p:cNvSpPr>
          <p:nvPr>
            <p:ph type="body" sz="quarter" idx="14" hasCustomPrompt="1"/>
          </p:nvPr>
        </p:nvSpPr>
        <p:spPr>
          <a:xfrm>
            <a:off x="1524000" y="2895600"/>
            <a:ext cx="1371600" cy="304800"/>
          </a:xfrm>
        </p:spPr>
        <p:txBody>
          <a:bodyPr anchor="ctr"/>
          <a:lstStyle>
            <a:lvl1pPr algn="ctr">
              <a:defRPr b="1"/>
            </a:lvl1pPr>
            <a:extLst/>
          </a:lstStyle>
          <a:p>
            <a:pPr lvl="0"/>
            <a:r>
              <a:rPr lang="en-US" dirty="0" smtClean="0"/>
              <a:t>Amount</a:t>
            </a:r>
            <a:endParaRPr lang="en-US" dirty="0"/>
          </a:p>
        </p:txBody>
      </p:sp>
      <p:sp>
        <p:nvSpPr>
          <p:cNvPr id="28" name="Rectangle 12"/>
          <p:cNvSpPr>
            <a:spLocks noGrp="1"/>
          </p:cNvSpPr>
          <p:nvPr>
            <p:ph type="body" sz="quarter" idx="33" hasCustomPrompt="1"/>
          </p:nvPr>
        </p:nvSpPr>
        <p:spPr>
          <a:xfrm>
            <a:off x="1524000" y="5334000"/>
            <a:ext cx="1371600" cy="304800"/>
          </a:xfrm>
        </p:spPr>
        <p:txBody>
          <a:bodyPr anchor="ctr"/>
          <a:lstStyle>
            <a:lvl1pPr algn="ctr">
              <a:defRPr b="1"/>
            </a:lvl1pPr>
            <a:extLst/>
          </a:lstStyle>
          <a:p>
            <a:pPr lvl="0"/>
            <a:r>
              <a:rPr lang="en-US" dirty="0" smtClean="0"/>
              <a:t>Amount</a:t>
            </a:r>
            <a:endParaRPr lang="en-US" dirty="0"/>
          </a:p>
        </p:txBody>
      </p:sp>
      <p:sp>
        <p:nvSpPr>
          <p:cNvPr id="30" name="Rectangle 12"/>
          <p:cNvSpPr>
            <a:spLocks noGrp="1"/>
          </p:cNvSpPr>
          <p:nvPr>
            <p:ph type="body" sz="quarter" idx="18" hasCustomPrompt="1"/>
          </p:nvPr>
        </p:nvSpPr>
        <p:spPr>
          <a:xfrm>
            <a:off x="3657600" y="2895600"/>
            <a:ext cx="1371600" cy="304800"/>
          </a:xfrm>
        </p:spPr>
        <p:txBody>
          <a:bodyPr anchor="ctr"/>
          <a:lstStyle>
            <a:lvl1pPr algn="ctr">
              <a:defRPr b="1"/>
            </a:lvl1pPr>
            <a:extLst/>
          </a:lstStyle>
          <a:p>
            <a:pPr lvl="0"/>
            <a:r>
              <a:rPr lang="en-US" dirty="0" smtClean="0"/>
              <a:t>Amount</a:t>
            </a:r>
            <a:endParaRPr lang="en-US" dirty="0"/>
          </a:p>
        </p:txBody>
      </p:sp>
      <p:sp>
        <p:nvSpPr>
          <p:cNvPr id="13" name="Rectangle 12"/>
          <p:cNvSpPr>
            <a:spLocks noGrp="1"/>
          </p:cNvSpPr>
          <p:nvPr>
            <p:ph type="body" sz="quarter" idx="34" hasCustomPrompt="1"/>
          </p:nvPr>
        </p:nvSpPr>
        <p:spPr>
          <a:xfrm>
            <a:off x="3657600" y="5334000"/>
            <a:ext cx="1371600" cy="304800"/>
          </a:xfrm>
        </p:spPr>
        <p:txBody>
          <a:bodyPr anchor="ctr"/>
          <a:lstStyle>
            <a:lvl1pPr algn="ctr">
              <a:defRPr b="1"/>
            </a:lvl1pPr>
            <a:extLst/>
          </a:lstStyle>
          <a:p>
            <a:pPr lvl="0"/>
            <a:r>
              <a:rPr lang="en-US" dirty="0" smtClean="0"/>
              <a:t>Amount</a:t>
            </a:r>
            <a:endParaRPr lang="en-US" dirty="0"/>
          </a:p>
        </p:txBody>
      </p:sp>
      <p:sp>
        <p:nvSpPr>
          <p:cNvPr id="14" name="Rectangle 12"/>
          <p:cNvSpPr>
            <a:spLocks noGrp="1"/>
          </p:cNvSpPr>
          <p:nvPr>
            <p:ph type="body" sz="quarter" idx="22" hasCustomPrompt="1"/>
          </p:nvPr>
        </p:nvSpPr>
        <p:spPr>
          <a:xfrm>
            <a:off x="5791200" y="2895600"/>
            <a:ext cx="1371600" cy="304800"/>
          </a:xfrm>
        </p:spPr>
        <p:txBody>
          <a:bodyPr anchor="ctr"/>
          <a:lstStyle>
            <a:lvl1pPr algn="ctr">
              <a:defRPr b="1"/>
            </a:lvl1pPr>
            <a:extLst/>
          </a:lstStyle>
          <a:p>
            <a:pPr lvl="0"/>
            <a:r>
              <a:rPr lang="en-US" dirty="0" smtClean="0"/>
              <a:t>Amount</a:t>
            </a:r>
            <a:endParaRPr lang="en-US" dirty="0"/>
          </a:p>
        </p:txBody>
      </p:sp>
      <p:sp>
        <p:nvSpPr>
          <p:cNvPr id="2" name="Rectangle 12"/>
          <p:cNvSpPr>
            <a:spLocks noGrp="1"/>
          </p:cNvSpPr>
          <p:nvPr>
            <p:ph type="body" sz="quarter" idx="35" hasCustomPrompt="1"/>
          </p:nvPr>
        </p:nvSpPr>
        <p:spPr>
          <a:xfrm>
            <a:off x="5791200" y="5334000"/>
            <a:ext cx="1371600" cy="304800"/>
          </a:xfrm>
        </p:spPr>
        <p:txBody>
          <a:bodyPr anchor="ctr"/>
          <a:lstStyle>
            <a:lvl1pPr algn="ctr">
              <a:defRPr b="1"/>
            </a:lvl1pPr>
            <a:extLst/>
          </a:lstStyle>
          <a:p>
            <a:pPr lvl="0"/>
            <a:r>
              <a:rPr lang="en-US" dirty="0" smtClean="0"/>
              <a:t>Amount</a:t>
            </a:r>
            <a:endParaRPr lang="en-US" dirty="0"/>
          </a:p>
        </p:txBody>
      </p:sp>
      <p:sp>
        <p:nvSpPr>
          <p:cNvPr id="44" name="Rectangle 11"/>
          <p:cNvSpPr>
            <a:spLocks noGrp="1"/>
          </p:cNvSpPr>
          <p:nvPr>
            <p:ph type="body" sz="quarter" idx="15" hasCustomPrompt="1"/>
          </p:nvPr>
        </p:nvSpPr>
        <p:spPr>
          <a:xfrm>
            <a:off x="1524000" y="3200400"/>
            <a:ext cx="1371600" cy="152400"/>
          </a:xfrm>
        </p:spPr>
        <p:txBody>
          <a:bodyPr anchor="ctr">
            <a:noAutofit/>
          </a:bodyPr>
          <a:lstStyle>
            <a:lvl1pPr algn="ctr">
              <a:defRPr sz="800" i="1"/>
            </a:lvl1pPr>
            <a:extLst/>
          </a:lstStyle>
          <a:p>
            <a:pPr lvl="0"/>
            <a:r>
              <a:rPr lang="en-US" dirty="0" smtClean="0"/>
              <a:t>Date</a:t>
            </a:r>
            <a:endParaRPr lang="en-US" dirty="0"/>
          </a:p>
        </p:txBody>
      </p:sp>
      <p:sp>
        <p:nvSpPr>
          <p:cNvPr id="35" name="Rectangle 11"/>
          <p:cNvSpPr>
            <a:spLocks noGrp="1"/>
          </p:cNvSpPr>
          <p:nvPr>
            <p:ph type="body" sz="quarter" idx="37" hasCustomPrompt="1"/>
          </p:nvPr>
        </p:nvSpPr>
        <p:spPr>
          <a:xfrm>
            <a:off x="1524000" y="5638800"/>
            <a:ext cx="1371600" cy="152400"/>
          </a:xfrm>
        </p:spPr>
        <p:txBody>
          <a:bodyPr anchor="ctr">
            <a:noAutofit/>
          </a:bodyPr>
          <a:lstStyle>
            <a:lvl1pPr algn="ctr">
              <a:defRPr sz="800" i="1"/>
            </a:lvl1pPr>
            <a:extLst/>
          </a:lstStyle>
          <a:p>
            <a:pPr lvl="0"/>
            <a:r>
              <a:rPr lang="en-US" dirty="0" smtClean="0"/>
              <a:t>Date</a:t>
            </a:r>
            <a:endParaRPr lang="en-US" dirty="0"/>
          </a:p>
        </p:txBody>
      </p:sp>
      <p:sp>
        <p:nvSpPr>
          <p:cNvPr id="34" name="Rectangle 11"/>
          <p:cNvSpPr>
            <a:spLocks noGrp="1"/>
          </p:cNvSpPr>
          <p:nvPr>
            <p:ph type="body" sz="quarter" idx="19" hasCustomPrompt="1"/>
          </p:nvPr>
        </p:nvSpPr>
        <p:spPr>
          <a:xfrm>
            <a:off x="3657600" y="3200400"/>
            <a:ext cx="1371600" cy="152400"/>
          </a:xfrm>
        </p:spPr>
        <p:txBody>
          <a:bodyPr anchor="ctr">
            <a:noAutofit/>
          </a:bodyPr>
          <a:lstStyle>
            <a:lvl1pPr algn="ctr">
              <a:defRPr sz="800" i="1"/>
            </a:lvl1pPr>
            <a:extLst/>
          </a:lstStyle>
          <a:p>
            <a:pPr lvl="0"/>
            <a:r>
              <a:rPr lang="en-US" dirty="0" smtClean="0"/>
              <a:t>Date</a:t>
            </a:r>
            <a:endParaRPr lang="en-US" dirty="0"/>
          </a:p>
        </p:txBody>
      </p:sp>
      <p:sp>
        <p:nvSpPr>
          <p:cNvPr id="40" name="Rectangle 11"/>
          <p:cNvSpPr>
            <a:spLocks noGrp="1"/>
          </p:cNvSpPr>
          <p:nvPr>
            <p:ph type="body" sz="quarter" idx="38" hasCustomPrompt="1"/>
          </p:nvPr>
        </p:nvSpPr>
        <p:spPr>
          <a:xfrm>
            <a:off x="3657600" y="5638800"/>
            <a:ext cx="1371600" cy="152400"/>
          </a:xfrm>
        </p:spPr>
        <p:txBody>
          <a:bodyPr anchor="ctr">
            <a:noAutofit/>
          </a:bodyPr>
          <a:lstStyle>
            <a:lvl1pPr algn="ctr">
              <a:defRPr sz="800" i="1"/>
            </a:lvl1pPr>
            <a:extLst/>
          </a:lstStyle>
          <a:p>
            <a:pPr lvl="0"/>
            <a:r>
              <a:rPr lang="en-US" dirty="0" smtClean="0"/>
              <a:t>Date</a:t>
            </a:r>
            <a:endParaRPr lang="en-US" dirty="0"/>
          </a:p>
        </p:txBody>
      </p:sp>
      <p:sp>
        <p:nvSpPr>
          <p:cNvPr id="38" name="Rectangle 11"/>
          <p:cNvSpPr>
            <a:spLocks noGrp="1"/>
          </p:cNvSpPr>
          <p:nvPr>
            <p:ph type="body" sz="quarter" idx="23" hasCustomPrompt="1"/>
          </p:nvPr>
        </p:nvSpPr>
        <p:spPr>
          <a:xfrm>
            <a:off x="5791200" y="3200400"/>
            <a:ext cx="1371600" cy="152400"/>
          </a:xfrm>
        </p:spPr>
        <p:txBody>
          <a:bodyPr anchor="ctr">
            <a:noAutofit/>
          </a:bodyPr>
          <a:lstStyle>
            <a:lvl1pPr algn="ctr">
              <a:defRPr sz="800" i="1"/>
            </a:lvl1pPr>
            <a:extLst/>
          </a:lstStyle>
          <a:p>
            <a:pPr lvl="0"/>
            <a:r>
              <a:rPr lang="en-US" dirty="0" smtClean="0"/>
              <a:t>Date</a:t>
            </a:r>
            <a:endParaRPr lang="en-US" dirty="0"/>
          </a:p>
        </p:txBody>
      </p:sp>
      <p:sp>
        <p:nvSpPr>
          <p:cNvPr id="33" name="Rectangle 11"/>
          <p:cNvSpPr>
            <a:spLocks noGrp="1"/>
          </p:cNvSpPr>
          <p:nvPr>
            <p:ph type="body" sz="quarter" idx="39" hasCustomPrompt="1"/>
          </p:nvPr>
        </p:nvSpPr>
        <p:spPr>
          <a:xfrm>
            <a:off x="5791200" y="5638800"/>
            <a:ext cx="1371600" cy="152400"/>
          </a:xfrm>
        </p:spPr>
        <p:txBody>
          <a:bodyPr anchor="ctr">
            <a:noAutofit/>
          </a:bodyPr>
          <a:lstStyle>
            <a:lvl1pPr algn="ctr">
              <a:defRPr sz="800" i="1"/>
            </a:lvl1pPr>
            <a:extLst/>
          </a:lstStyle>
          <a:p>
            <a:pPr lvl="0"/>
            <a:r>
              <a:rPr lang="en-US" dirty="0" smtClean="0"/>
              <a:t>Date</a:t>
            </a:r>
            <a:endParaRPr lang="en-US" dirty="0"/>
          </a:p>
        </p:txBody>
      </p:sp>
      <p:sp>
        <p:nvSpPr>
          <p:cNvPr id="5" name="Rectangle 14"/>
          <p:cNvSpPr>
            <a:spLocks noGrp="1"/>
          </p:cNvSpPr>
          <p:nvPr>
            <p:ph type="body" sz="quarter" idx="16" hasCustomPrompt="1"/>
          </p:nvPr>
        </p:nvSpPr>
        <p:spPr>
          <a:xfrm>
            <a:off x="1524000" y="2286000"/>
            <a:ext cx="1371600" cy="609600"/>
          </a:xfrm>
        </p:spPr>
        <p:txBody>
          <a:bodyPr anchor="ctr"/>
          <a:lstStyle>
            <a:lvl1pPr algn="ctr">
              <a:defRPr sz="800"/>
            </a:lvl1pPr>
            <a:extLst/>
          </a:lstStyle>
          <a:p>
            <a:pPr lvl="0"/>
            <a:r>
              <a:rPr lang="en-US" dirty="0" smtClean="0"/>
              <a:t>Description</a:t>
            </a:r>
            <a:endParaRPr lang="en-US" dirty="0"/>
          </a:p>
        </p:txBody>
      </p:sp>
      <p:sp>
        <p:nvSpPr>
          <p:cNvPr id="56" name="Rectangle 14"/>
          <p:cNvSpPr>
            <a:spLocks noGrp="1"/>
          </p:cNvSpPr>
          <p:nvPr>
            <p:ph type="body" sz="quarter" idx="41" hasCustomPrompt="1"/>
          </p:nvPr>
        </p:nvSpPr>
        <p:spPr>
          <a:xfrm>
            <a:off x="1524000" y="4724400"/>
            <a:ext cx="1371600" cy="609600"/>
          </a:xfrm>
        </p:spPr>
        <p:txBody>
          <a:bodyPr anchor="ctr"/>
          <a:lstStyle>
            <a:lvl1pPr algn="ctr">
              <a:defRPr sz="800"/>
            </a:lvl1pPr>
            <a:extLst/>
          </a:lstStyle>
          <a:p>
            <a:pPr lvl="0"/>
            <a:r>
              <a:rPr lang="en-US" dirty="0" smtClean="0"/>
              <a:t>Description</a:t>
            </a:r>
            <a:endParaRPr lang="en-US" dirty="0"/>
          </a:p>
        </p:txBody>
      </p:sp>
      <p:sp>
        <p:nvSpPr>
          <p:cNvPr id="62" name="Rectangle 14"/>
          <p:cNvSpPr>
            <a:spLocks noGrp="1"/>
          </p:cNvSpPr>
          <p:nvPr>
            <p:ph type="body" sz="quarter" idx="20" hasCustomPrompt="1"/>
          </p:nvPr>
        </p:nvSpPr>
        <p:spPr>
          <a:xfrm>
            <a:off x="3657600" y="2286000"/>
            <a:ext cx="1371600" cy="609600"/>
          </a:xfrm>
        </p:spPr>
        <p:txBody>
          <a:bodyPr anchor="ctr"/>
          <a:lstStyle>
            <a:lvl1pPr algn="ctr">
              <a:defRPr sz="800"/>
            </a:lvl1pPr>
            <a:extLst/>
          </a:lstStyle>
          <a:p>
            <a:pPr lvl="0"/>
            <a:r>
              <a:rPr lang="en-US" dirty="0" smtClean="0"/>
              <a:t>Description</a:t>
            </a:r>
            <a:endParaRPr lang="en-US" dirty="0"/>
          </a:p>
        </p:txBody>
      </p:sp>
      <p:sp>
        <p:nvSpPr>
          <p:cNvPr id="37" name="Rectangle 14"/>
          <p:cNvSpPr>
            <a:spLocks noGrp="1"/>
          </p:cNvSpPr>
          <p:nvPr>
            <p:ph type="body" sz="quarter" idx="42" hasCustomPrompt="1"/>
          </p:nvPr>
        </p:nvSpPr>
        <p:spPr>
          <a:xfrm>
            <a:off x="3657600" y="4724400"/>
            <a:ext cx="1371600" cy="609600"/>
          </a:xfrm>
        </p:spPr>
        <p:txBody>
          <a:bodyPr anchor="ctr"/>
          <a:lstStyle>
            <a:lvl1pPr algn="ctr">
              <a:defRPr sz="800"/>
            </a:lvl1pPr>
            <a:extLst/>
          </a:lstStyle>
          <a:p>
            <a:pPr lvl="0"/>
            <a:r>
              <a:rPr lang="en-US" dirty="0" smtClean="0"/>
              <a:t>Description</a:t>
            </a:r>
            <a:endParaRPr lang="en-US" dirty="0"/>
          </a:p>
        </p:txBody>
      </p:sp>
      <p:sp>
        <p:nvSpPr>
          <p:cNvPr id="41" name="Rectangle 14"/>
          <p:cNvSpPr>
            <a:spLocks noGrp="1"/>
          </p:cNvSpPr>
          <p:nvPr>
            <p:ph type="body" sz="quarter" idx="24" hasCustomPrompt="1"/>
          </p:nvPr>
        </p:nvSpPr>
        <p:spPr>
          <a:xfrm>
            <a:off x="5791200" y="2286000"/>
            <a:ext cx="1371600" cy="609600"/>
          </a:xfrm>
        </p:spPr>
        <p:txBody>
          <a:bodyPr anchor="ctr"/>
          <a:lstStyle>
            <a:lvl1pPr algn="ctr">
              <a:defRPr sz="800"/>
            </a:lvl1pPr>
            <a:extLst/>
          </a:lstStyle>
          <a:p>
            <a:pPr lvl="0"/>
            <a:r>
              <a:rPr lang="en-US" dirty="0" smtClean="0"/>
              <a:t>Description</a:t>
            </a:r>
            <a:endParaRPr lang="en-US" dirty="0"/>
          </a:p>
        </p:txBody>
      </p:sp>
      <p:sp>
        <p:nvSpPr>
          <p:cNvPr id="52" name="Rectangle 14"/>
          <p:cNvSpPr>
            <a:spLocks noGrp="1"/>
          </p:cNvSpPr>
          <p:nvPr>
            <p:ph type="body" sz="quarter" idx="43" hasCustomPrompt="1"/>
          </p:nvPr>
        </p:nvSpPr>
        <p:spPr>
          <a:xfrm>
            <a:off x="5791200" y="4724400"/>
            <a:ext cx="1371600" cy="609600"/>
          </a:xfrm>
        </p:spPr>
        <p:txBody>
          <a:bodyPr anchor="ctr"/>
          <a:lstStyle>
            <a:lvl1pPr algn="ctr">
              <a:defRPr sz="800"/>
            </a:lvl1pPr>
            <a:extLst/>
          </a:lstStyle>
          <a:p>
            <a:pPr lvl="0"/>
            <a:r>
              <a:rPr lang="en-US" dirty="0" smtClean="0"/>
              <a:t>Description</a:t>
            </a:r>
            <a:endParaRPr lang="en-US" dirty="0"/>
          </a:p>
        </p:txBody>
      </p:sp>
      <p:sp>
        <p:nvSpPr>
          <p:cNvPr id="39" name="Rectangle 51"/>
          <p:cNvSpPr>
            <a:spLocks noGrp="1"/>
          </p:cNvSpPr>
          <p:nvPr>
            <p:ph type="body" sz="quarter" idx="46"/>
          </p:nvPr>
        </p:nvSpPr>
        <p:spPr>
          <a:xfrm>
            <a:off x="304800" y="381000"/>
            <a:ext cx="8077200" cy="838200"/>
          </a:xfrm>
        </p:spPr>
        <p:txBody>
          <a:bodyPr/>
          <a:lstStyle>
            <a:lvl1pPr>
              <a:defRPr sz="1200"/>
            </a:lvl1pPr>
            <a:extLst/>
          </a:lstStyle>
          <a:p>
            <a:pPr lvl="0"/>
            <a:r>
              <a:rPr lang="en-US" smtClean="0"/>
              <a:t>Click to edit Master text styles</a:t>
            </a:r>
          </a:p>
        </p:txBody>
      </p:sp>
      <p:sp>
        <p:nvSpPr>
          <p:cNvPr id="42" name="Rectangle 42"/>
          <p:cNvSpPr>
            <a:spLocks noGrp="1"/>
          </p:cNvSpPr>
          <p:nvPr>
            <p:ph type="dt" sz="half" idx="47"/>
          </p:nvPr>
        </p:nvSpPr>
        <p:spPr>
          <a:xfrm>
            <a:off x="7010400" y="76200"/>
            <a:ext cx="1371600" cy="228600"/>
          </a:xfrm>
          <a:prstGeom prst="rect">
            <a:avLst/>
          </a:prstGeom>
        </p:spPr>
        <p:txBody>
          <a:bodyPr/>
          <a:lstStyle>
            <a:extLst/>
          </a:lstStyle>
          <a:p>
            <a:pPr algn="r"/>
            <a:fld id="{E8BD303E-7304-41BE-B693-A76D7275A3B0}" type="datetime1">
              <a:rPr lang="en-US" smtClean="0"/>
              <a:pPr algn="r"/>
              <a:t>10/7/14</a:t>
            </a:fld>
            <a:endParaRPr lang="en-US"/>
          </a:p>
        </p:txBody>
      </p:sp>
      <p:sp>
        <p:nvSpPr>
          <p:cNvPr id="43" name="Rectangle 43"/>
          <p:cNvSpPr>
            <a:spLocks noGrp="1"/>
          </p:cNvSpPr>
          <p:nvPr>
            <p:ph type="sldNum" sz="quarter" idx="48"/>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45" name="Rectangle 45"/>
          <p:cNvSpPr>
            <a:spLocks noGrp="1"/>
          </p:cNvSpPr>
          <p:nvPr>
            <p:ph type="ftr" sz="quarter" idx="49"/>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ing Only">
    <p:spTree>
      <p:nvGrpSpPr>
        <p:cNvPr id="1" name=""/>
        <p:cNvGrpSpPr/>
        <p:nvPr/>
      </p:nvGrpSpPr>
      <p:grpSpPr>
        <a:xfrm>
          <a:off x="0" y="0"/>
          <a:ext cx="0" cy="0"/>
          <a:chOff x="0" y="0"/>
          <a:chExt cx="0" cy="0"/>
        </a:xfrm>
      </p:grpSpPr>
      <p:sp>
        <p:nvSpPr>
          <p:cNvPr id="29" name="Rectangle 2"/>
          <p:cNvSpPr>
            <a:spLocks noGrp="1"/>
          </p:cNvSpPr>
          <p:nvPr>
            <p:ph type="title"/>
          </p:nvPr>
        </p:nvSpPr>
        <p:spPr/>
        <p:txBody>
          <a:bodyPr/>
          <a:lstStyle>
            <a:extLst/>
          </a:lstStyle>
          <a:p>
            <a:r>
              <a:rPr lang="en-US" smtClean="0"/>
              <a:t>Click to edit Master title style</a:t>
            </a:r>
            <a:endParaRPr lang="en-US"/>
          </a:p>
        </p:txBody>
      </p:sp>
      <p:sp>
        <p:nvSpPr>
          <p:cNvPr id="19" name="Rectangle 8"/>
          <p:cNvSpPr>
            <a:spLocks noGrp="1"/>
          </p:cNvSpPr>
          <p:nvPr>
            <p:ph type="body" sz="quarter" idx="13" hasCustomPrompt="1"/>
          </p:nvPr>
        </p:nvSpPr>
        <p:spPr>
          <a:xfrm>
            <a:off x="304800" y="381000"/>
            <a:ext cx="8077200" cy="228600"/>
          </a:xfrm>
          <a:solidFill>
            <a:srgbClr val="CC3333"/>
          </a:solidFill>
        </p:spPr>
        <p:txBody>
          <a:bodyPr/>
          <a:lstStyle>
            <a:lvl1pPr>
              <a:defRPr b="1">
                <a:solidFill>
                  <a:schemeClr val="bg1"/>
                </a:solidFill>
              </a:defRPr>
            </a:lvl1pPr>
            <a:extLst/>
          </a:lstStyle>
          <a:p>
            <a:pPr lvl="0"/>
            <a:r>
              <a:rPr lang="en-US" dirty="0" smtClean="0"/>
              <a:t>Click to add heading</a:t>
            </a:r>
            <a:endParaRPr lang="en-US" dirty="0"/>
          </a:p>
        </p:txBody>
      </p:sp>
      <p:sp>
        <p:nvSpPr>
          <p:cNvPr id="8" name="Rectangle 8"/>
          <p:cNvSpPr>
            <a:spLocks noGrp="1"/>
          </p:cNvSpPr>
          <p:nvPr>
            <p:ph type="sldNum" sz="quarter" idx="15"/>
          </p:nvPr>
        </p:nvSpPr>
        <p:spPr>
          <a:xfrm>
            <a:off x="8229600" y="6477000"/>
            <a:ext cx="533400" cy="279855"/>
          </a:xfrm>
          <a:prstGeom prst="rect">
            <a:avLst/>
          </a:prstGeom>
        </p:spPr>
        <p:txBody>
          <a:bodyPr/>
          <a:lstStyle>
            <a:lvl1pPr>
              <a:defRPr>
                <a:latin typeface="Comic Sans MS"/>
                <a:cs typeface="Comic Sans MS"/>
              </a:defRPr>
            </a:lvl1pPr>
            <a:extLst/>
          </a:lstStyle>
          <a:p>
            <a:fld id="{7386AEA9-7BCB-A640-B469-03CA546F336C}"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Rectangle 2"/>
          <p:cNvSpPr>
            <a:spLocks noGrp="1"/>
          </p:cNvSpPr>
          <p:nvPr>
            <p:ph type="title"/>
          </p:nvPr>
        </p:nvSpPr>
        <p:spPr/>
        <p:txBody>
          <a:bodyPr/>
          <a:lstStyle>
            <a:extLst/>
          </a:lstStyle>
          <a:p>
            <a:r>
              <a:rPr lang="en-US" smtClean="0"/>
              <a:t>Click to edit Master title style</a:t>
            </a:r>
            <a:endParaRPr lang="en-US"/>
          </a:p>
        </p:txBody>
      </p:sp>
      <p:sp>
        <p:nvSpPr>
          <p:cNvPr id="7" name="Rectangle 8"/>
          <p:cNvSpPr>
            <a:spLocks noGrp="1"/>
          </p:cNvSpPr>
          <p:nvPr>
            <p:ph type="sldNum" sz="quarter" idx="15"/>
          </p:nvPr>
        </p:nvSpPr>
        <p:spPr>
          <a:xfrm>
            <a:off x="8229600" y="6477000"/>
            <a:ext cx="533400" cy="279855"/>
          </a:xfrm>
          <a:prstGeom prst="rect">
            <a:avLst/>
          </a:prstGeom>
        </p:spPr>
        <p:txBody>
          <a:bodyPr/>
          <a:lstStyle>
            <a:lvl1pPr>
              <a:defRPr>
                <a:latin typeface="Comic Sans MS"/>
                <a:cs typeface="Comic Sans MS"/>
              </a:defRPr>
            </a:lvl1pPr>
            <a:extLst/>
          </a:lstStyle>
          <a:p>
            <a:fld id="{7386AEA9-7BCB-A640-B469-03CA546F336C}"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Up">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r>
              <a:rPr lang="en-US" smtClean="0"/>
              <a:t>Click to edit Master title style</a:t>
            </a:r>
            <a:endParaRPr lang="en-US" dirty="0"/>
          </a:p>
        </p:txBody>
      </p:sp>
      <p:sp>
        <p:nvSpPr>
          <p:cNvPr id="8" name="Rectangle 8"/>
          <p:cNvSpPr>
            <a:spLocks noGrp="1"/>
          </p:cNvSpPr>
          <p:nvPr>
            <p:ph type="body" sz="quarter" idx="13" hasCustomPrompt="1"/>
          </p:nvPr>
        </p:nvSpPr>
        <p:spPr>
          <a:xfrm>
            <a:off x="304800" y="381000"/>
            <a:ext cx="8077200"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1" name="Rectangle 11"/>
          <p:cNvSpPr>
            <a:spLocks noGrp="1"/>
          </p:cNvSpPr>
          <p:nvPr>
            <p:ph sz="quarter" idx="15"/>
          </p:nvPr>
        </p:nvSpPr>
        <p:spPr>
          <a:xfrm>
            <a:off x="304800" y="609600"/>
            <a:ext cx="80772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ext Placeholder 2"/>
          <p:cNvSpPr>
            <a:spLocks noGrp="1"/>
          </p:cNvSpPr>
          <p:nvPr>
            <p:ph type="body" sz="quarter" idx="18" hasCustomPrompt="1"/>
          </p:nvPr>
        </p:nvSpPr>
        <p:spPr>
          <a:xfrm>
            <a:off x="2514600" y="6477000"/>
            <a:ext cx="5638800" cy="304800"/>
          </a:xfrm>
        </p:spPr>
        <p:txBody>
          <a:bodyPr>
            <a:noAutofit/>
          </a:bodyPr>
          <a:lstStyle>
            <a:lvl1pPr>
              <a:defRPr sz="1000">
                <a:solidFill>
                  <a:srgbClr val="000090"/>
                </a:solidFill>
                <a:latin typeface="Comic Sans MS"/>
                <a:cs typeface="Comic Sans MS"/>
              </a:defRPr>
            </a:lvl1pPr>
          </a:lstStyle>
          <a:p>
            <a:pPr lvl="0"/>
            <a:r>
              <a:rPr lang="en-US" dirty="0" smtClean="0"/>
              <a:t>THPP037 - Commissioning and Operational Experience gained with the Linac4 RFQ at CERN</a:t>
            </a:r>
            <a:endParaRPr lang="en-US" dirty="0"/>
          </a:p>
        </p:txBody>
      </p:sp>
      <p:sp>
        <p:nvSpPr>
          <p:cNvPr id="13" name="Rectangle 8"/>
          <p:cNvSpPr>
            <a:spLocks noGrp="1"/>
          </p:cNvSpPr>
          <p:nvPr>
            <p:ph type="sldNum" sz="quarter" idx="17"/>
          </p:nvPr>
        </p:nvSpPr>
        <p:spPr>
          <a:xfrm>
            <a:off x="8229600" y="6477000"/>
            <a:ext cx="533400" cy="279855"/>
          </a:xfrm>
          <a:prstGeom prst="rect">
            <a:avLst/>
          </a:prstGeom>
        </p:spPr>
        <p:txBody>
          <a:bodyPr/>
          <a:lstStyle>
            <a:lvl1pPr>
              <a:defRPr>
                <a:latin typeface="Comic Sans MS"/>
                <a:cs typeface="Comic Sans MS"/>
              </a:defRPr>
            </a:lvl1pPr>
            <a:extLst/>
          </a:lstStyle>
          <a:p>
            <a:fld id="{7386AEA9-7BCB-A640-B469-03CA546F336C}"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Up">
    <p:spTree>
      <p:nvGrpSpPr>
        <p:cNvPr id="1" name=""/>
        <p:cNvGrpSpPr/>
        <p:nvPr/>
      </p:nvGrpSpPr>
      <p:grpSpPr>
        <a:xfrm>
          <a:off x="0" y="0"/>
          <a:ext cx="0" cy="0"/>
          <a:chOff x="0" y="0"/>
          <a:chExt cx="0" cy="0"/>
        </a:xfrm>
      </p:grpSpPr>
      <p:sp>
        <p:nvSpPr>
          <p:cNvPr id="19" name="Rectangle 2"/>
          <p:cNvSpPr>
            <a:spLocks noGrp="1"/>
          </p:cNvSpPr>
          <p:nvPr>
            <p:ph type="title"/>
          </p:nvPr>
        </p:nvSpPr>
        <p:spPr/>
        <p:txBody>
          <a:bodyPr/>
          <a:lstStyle>
            <a:extLst/>
          </a:lstStyle>
          <a:p>
            <a:r>
              <a:rPr lang="en-US" smtClean="0"/>
              <a:t>Click to edit Master title style</a:t>
            </a:r>
            <a:endParaRPr lang="en-US"/>
          </a:p>
        </p:txBody>
      </p:sp>
      <p:sp>
        <p:nvSpPr>
          <p:cNvPr id="31" name="Rectangle 8"/>
          <p:cNvSpPr>
            <a:spLocks noGrp="1"/>
          </p:cNvSpPr>
          <p:nvPr>
            <p:ph type="body" sz="quarter" idx="13" hasCustomPrompt="1"/>
          </p:nvPr>
        </p:nvSpPr>
        <p:spPr>
          <a:xfrm>
            <a:off x="304800" y="381000"/>
            <a:ext cx="3965448"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9" name="Rectangle 11"/>
          <p:cNvSpPr>
            <a:spLocks noGrp="1"/>
          </p:cNvSpPr>
          <p:nvPr>
            <p:ph sz="quarter" idx="15"/>
          </p:nvPr>
        </p:nvSpPr>
        <p:spPr>
          <a:xfrm>
            <a:off x="304800"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Rectangle 8"/>
          <p:cNvSpPr>
            <a:spLocks noGrp="1"/>
          </p:cNvSpPr>
          <p:nvPr>
            <p:ph type="body" sz="quarter" idx="16" hasCustomPrompt="1"/>
          </p:nvPr>
        </p:nvSpPr>
        <p:spPr>
          <a:xfrm>
            <a:off x="4416552" y="381000"/>
            <a:ext cx="3965448"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5" name="Rectangle 11"/>
          <p:cNvSpPr>
            <a:spLocks noGrp="1"/>
          </p:cNvSpPr>
          <p:nvPr>
            <p:ph sz="quarter" idx="17"/>
          </p:nvPr>
        </p:nvSpPr>
        <p:spPr>
          <a:xfrm>
            <a:off x="4416552"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13"/>
          <p:cNvSpPr>
            <a:spLocks noGrp="1"/>
          </p:cNvSpPr>
          <p:nvPr>
            <p:ph type="dt" sz="half" idx="18"/>
          </p:nvPr>
        </p:nvSpPr>
        <p:spPr>
          <a:xfrm>
            <a:off x="7010400" y="76200"/>
            <a:ext cx="1371600" cy="228600"/>
          </a:xfrm>
          <a:prstGeom prst="rect">
            <a:avLst/>
          </a:prstGeom>
        </p:spPr>
        <p:txBody>
          <a:bodyPr/>
          <a:lstStyle>
            <a:extLst/>
          </a:lstStyle>
          <a:p>
            <a:pPr algn="r"/>
            <a:fld id="{A1704A40-8D3B-4404-9986-2B5D36474D63}" type="datetime1">
              <a:rPr lang="en-US" smtClean="0"/>
              <a:pPr algn="r"/>
              <a:t>10/7/14</a:t>
            </a:fld>
            <a:endParaRPr lang="en-US"/>
          </a:p>
        </p:txBody>
      </p:sp>
      <p:sp>
        <p:nvSpPr>
          <p:cNvPr id="16" name="Rectangle 16"/>
          <p:cNvSpPr>
            <a:spLocks noGrp="1"/>
          </p:cNvSpPr>
          <p:nvPr>
            <p:ph type="sldNum" sz="quarter" idx="19"/>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17" name="Rectangle 17"/>
          <p:cNvSpPr>
            <a:spLocks noGrp="1"/>
          </p:cNvSpPr>
          <p:nvPr>
            <p:ph type="ftr" sz="quarter" idx="20"/>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Up: 2 left, 1 right">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r>
              <a:rPr lang="en-US" smtClean="0"/>
              <a:t>Click to edit Master title style</a:t>
            </a:r>
            <a:endParaRPr lang="en-US"/>
          </a:p>
        </p:txBody>
      </p:sp>
      <p:sp>
        <p:nvSpPr>
          <p:cNvPr id="9" name="Rectangle 8"/>
          <p:cNvSpPr>
            <a:spLocks noGrp="1"/>
          </p:cNvSpPr>
          <p:nvPr>
            <p:ph type="body" sz="quarter" idx="13" hasCustomPrompt="1"/>
          </p:nvPr>
        </p:nvSpPr>
        <p:spPr>
          <a:xfrm>
            <a:off x="304800" y="381000"/>
            <a:ext cx="3962400"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8" name="Rectangle 11"/>
          <p:cNvSpPr>
            <a:spLocks noGrp="1"/>
          </p:cNvSpPr>
          <p:nvPr>
            <p:ph sz="quarter" idx="15"/>
          </p:nvPr>
        </p:nvSpPr>
        <p:spPr>
          <a:xfrm>
            <a:off x="3048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Rectangle 8"/>
          <p:cNvSpPr>
            <a:spLocks noGrp="1"/>
          </p:cNvSpPr>
          <p:nvPr>
            <p:ph type="body" sz="quarter" idx="16" hasCustomPrompt="1"/>
          </p:nvPr>
        </p:nvSpPr>
        <p:spPr>
          <a:xfrm>
            <a:off x="301752" y="3319272"/>
            <a:ext cx="3965448"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7"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Rectangle 8"/>
          <p:cNvSpPr>
            <a:spLocks noGrp="1"/>
          </p:cNvSpPr>
          <p:nvPr>
            <p:ph type="body" sz="quarter" idx="18" hasCustomPrompt="1"/>
          </p:nvPr>
        </p:nvSpPr>
        <p:spPr>
          <a:xfrm>
            <a:off x="4416552" y="381000"/>
            <a:ext cx="3965448"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1" name="Rectangle 11"/>
          <p:cNvSpPr>
            <a:spLocks noGrp="1"/>
          </p:cNvSpPr>
          <p:nvPr>
            <p:ph sz="quarter" idx="19"/>
          </p:nvPr>
        </p:nvSpPr>
        <p:spPr>
          <a:xfrm>
            <a:off x="4416552"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13"/>
          <p:cNvSpPr>
            <a:spLocks noGrp="1"/>
          </p:cNvSpPr>
          <p:nvPr>
            <p:ph type="dt" sz="half" idx="20"/>
          </p:nvPr>
        </p:nvSpPr>
        <p:spPr>
          <a:xfrm>
            <a:off x="7010400" y="76200"/>
            <a:ext cx="1371600" cy="228600"/>
          </a:xfrm>
          <a:prstGeom prst="rect">
            <a:avLst/>
          </a:prstGeom>
        </p:spPr>
        <p:txBody>
          <a:bodyPr/>
          <a:lstStyle>
            <a:extLst/>
          </a:lstStyle>
          <a:p>
            <a:pPr algn="r"/>
            <a:fld id="{DE3B91AD-F2C9-43CB-A84C-1D5C130F2509}" type="datetime1">
              <a:rPr lang="en-US" smtClean="0"/>
              <a:pPr algn="r"/>
              <a:t>10/7/14</a:t>
            </a:fld>
            <a:endParaRPr lang="en-US"/>
          </a:p>
        </p:txBody>
      </p:sp>
      <p:sp>
        <p:nvSpPr>
          <p:cNvPr id="19" name="Rectangle 19"/>
          <p:cNvSpPr>
            <a:spLocks noGrp="1"/>
          </p:cNvSpPr>
          <p:nvPr>
            <p:ph type="sldNum" sz="quarter" idx="21"/>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22" name="Rectangle 22"/>
          <p:cNvSpPr>
            <a:spLocks noGrp="1"/>
          </p:cNvSpPr>
          <p:nvPr>
            <p:ph type="ftr" sz="quarter" idx="22"/>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Up: 1 Left, 2 Right">
    <p:spTree>
      <p:nvGrpSpPr>
        <p:cNvPr id="1" name=""/>
        <p:cNvGrpSpPr/>
        <p:nvPr/>
      </p:nvGrpSpPr>
      <p:grpSpPr>
        <a:xfrm>
          <a:off x="0" y="0"/>
          <a:ext cx="0" cy="0"/>
          <a:chOff x="0" y="0"/>
          <a:chExt cx="0" cy="0"/>
        </a:xfrm>
      </p:grpSpPr>
      <p:sp>
        <p:nvSpPr>
          <p:cNvPr id="25" name="Rectangle 2"/>
          <p:cNvSpPr>
            <a:spLocks noGrp="1"/>
          </p:cNvSpPr>
          <p:nvPr>
            <p:ph type="title"/>
          </p:nvPr>
        </p:nvSpPr>
        <p:spPr/>
        <p:txBody>
          <a:bodyPr/>
          <a:lstStyle>
            <a:extLst/>
          </a:lstStyle>
          <a:p>
            <a:r>
              <a:rPr lang="en-US" smtClean="0"/>
              <a:t>Click to edit Master title style</a:t>
            </a:r>
            <a:endParaRPr lang="en-US"/>
          </a:p>
        </p:txBody>
      </p:sp>
      <p:sp>
        <p:nvSpPr>
          <p:cNvPr id="13" name="Rectangle 8"/>
          <p:cNvSpPr>
            <a:spLocks noGrp="1"/>
          </p:cNvSpPr>
          <p:nvPr>
            <p:ph type="body" sz="quarter" idx="13" hasCustomPrompt="1"/>
          </p:nvPr>
        </p:nvSpPr>
        <p:spPr>
          <a:xfrm>
            <a:off x="304800" y="381000"/>
            <a:ext cx="3965448"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4" name="Rectangle 11"/>
          <p:cNvSpPr>
            <a:spLocks noGrp="1"/>
          </p:cNvSpPr>
          <p:nvPr>
            <p:ph sz="quarter" idx="15"/>
          </p:nvPr>
        </p:nvSpPr>
        <p:spPr>
          <a:xfrm>
            <a:off x="304800"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Rectangle 8"/>
          <p:cNvSpPr>
            <a:spLocks noGrp="1"/>
          </p:cNvSpPr>
          <p:nvPr>
            <p:ph type="body" sz="quarter" idx="16" hasCustomPrompt="1"/>
          </p:nvPr>
        </p:nvSpPr>
        <p:spPr>
          <a:xfrm>
            <a:off x="4419600" y="381000"/>
            <a:ext cx="3962400"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7" name="Rectangle 11"/>
          <p:cNvSpPr>
            <a:spLocks noGrp="1"/>
          </p:cNvSpPr>
          <p:nvPr>
            <p:ph sz="quarter" idx="17"/>
          </p:nvPr>
        </p:nvSpPr>
        <p:spPr>
          <a:xfrm>
            <a:off x="44196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Rectangle 8"/>
          <p:cNvSpPr>
            <a:spLocks noGrp="1"/>
          </p:cNvSpPr>
          <p:nvPr>
            <p:ph type="body" sz="quarter" idx="18" hasCustomPrompt="1"/>
          </p:nvPr>
        </p:nvSpPr>
        <p:spPr>
          <a:xfrm>
            <a:off x="4416552" y="3319272"/>
            <a:ext cx="3965448"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0" name="Rectangle 11"/>
          <p:cNvSpPr>
            <a:spLocks noGrp="1"/>
          </p:cNvSpPr>
          <p:nvPr>
            <p:ph sz="quarter" idx="19"/>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1" name="Rectangle 21"/>
          <p:cNvSpPr>
            <a:spLocks noGrp="1"/>
          </p:cNvSpPr>
          <p:nvPr>
            <p:ph type="dt" sz="half" idx="20"/>
          </p:nvPr>
        </p:nvSpPr>
        <p:spPr>
          <a:xfrm>
            <a:off x="7010400" y="76200"/>
            <a:ext cx="1371600" cy="228600"/>
          </a:xfrm>
          <a:prstGeom prst="rect">
            <a:avLst/>
          </a:prstGeom>
        </p:spPr>
        <p:txBody>
          <a:bodyPr/>
          <a:lstStyle>
            <a:extLst/>
          </a:lstStyle>
          <a:p>
            <a:pPr algn="r"/>
            <a:fld id="{27D93220-918A-400D-B3FA-D8B22567DEBB}" type="datetime1">
              <a:rPr lang="en-US" smtClean="0"/>
              <a:pPr algn="r"/>
              <a:t>10/7/14</a:t>
            </a:fld>
            <a:endParaRPr lang="en-US"/>
          </a:p>
        </p:txBody>
      </p:sp>
      <p:sp>
        <p:nvSpPr>
          <p:cNvPr id="22" name="Rectangle 22"/>
          <p:cNvSpPr>
            <a:spLocks noGrp="1"/>
          </p:cNvSpPr>
          <p:nvPr>
            <p:ph type="sldNum" sz="quarter" idx="21"/>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23" name="Rectangle 23"/>
          <p:cNvSpPr>
            <a:spLocks noGrp="1"/>
          </p:cNvSpPr>
          <p:nvPr>
            <p:ph type="ftr" sz="quarter" idx="22"/>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Up: 1 Top, 2 Bottom">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r>
              <a:rPr lang="en-US" smtClean="0"/>
              <a:t>Click to edit Master title style</a:t>
            </a:r>
            <a:endParaRPr lang="en-US"/>
          </a:p>
        </p:txBody>
      </p:sp>
      <p:sp>
        <p:nvSpPr>
          <p:cNvPr id="13" name="Rectangle 8"/>
          <p:cNvSpPr>
            <a:spLocks noGrp="1"/>
          </p:cNvSpPr>
          <p:nvPr>
            <p:ph type="body" sz="quarter" idx="13" hasCustomPrompt="1"/>
          </p:nvPr>
        </p:nvSpPr>
        <p:spPr>
          <a:xfrm>
            <a:off x="304800" y="381000"/>
            <a:ext cx="8077200"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5" name="Rectangle 11"/>
          <p:cNvSpPr>
            <a:spLocks noGrp="1"/>
          </p:cNvSpPr>
          <p:nvPr>
            <p:ph sz="quarter" idx="15"/>
          </p:nvPr>
        </p:nvSpPr>
        <p:spPr>
          <a:xfrm>
            <a:off x="301752" y="609600"/>
            <a:ext cx="8074152"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8"/>
          <p:cNvSpPr>
            <a:spLocks noGrp="1"/>
          </p:cNvSpPr>
          <p:nvPr>
            <p:ph type="body" sz="quarter" idx="16" hasCustomPrompt="1"/>
          </p:nvPr>
        </p:nvSpPr>
        <p:spPr>
          <a:xfrm>
            <a:off x="301752" y="3319272"/>
            <a:ext cx="3965448"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8"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Rectangle 8"/>
          <p:cNvSpPr>
            <a:spLocks noGrp="1"/>
          </p:cNvSpPr>
          <p:nvPr>
            <p:ph type="body" sz="quarter" idx="20" hasCustomPrompt="1"/>
          </p:nvPr>
        </p:nvSpPr>
        <p:spPr>
          <a:xfrm>
            <a:off x="4416552" y="3319272"/>
            <a:ext cx="3965448" cy="228600"/>
          </a:xfrm>
          <a:solidFill>
            <a:schemeClr val="accent2">
              <a:lumMod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3" name="Rectangle 11"/>
          <p:cNvSpPr>
            <a:spLocks noGrp="1"/>
          </p:cNvSpPr>
          <p:nvPr>
            <p:ph sz="quarter" idx="21"/>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Rectangle 19"/>
          <p:cNvSpPr>
            <a:spLocks noGrp="1"/>
          </p:cNvSpPr>
          <p:nvPr>
            <p:ph type="dt" sz="half" idx="22"/>
          </p:nvPr>
        </p:nvSpPr>
        <p:spPr>
          <a:xfrm>
            <a:off x="7010400" y="76200"/>
            <a:ext cx="1371600" cy="228600"/>
          </a:xfrm>
          <a:prstGeom prst="rect">
            <a:avLst/>
          </a:prstGeom>
        </p:spPr>
        <p:txBody>
          <a:bodyPr/>
          <a:lstStyle>
            <a:extLst/>
          </a:lstStyle>
          <a:p>
            <a:pPr algn="r"/>
            <a:fld id="{FEC9D3F2-7140-49B9-866C-D21246A5836E}" type="datetime1">
              <a:rPr lang="en-US" smtClean="0"/>
              <a:pPr algn="r"/>
              <a:t>10/7/14</a:t>
            </a:fld>
            <a:endParaRPr lang="en-US"/>
          </a:p>
        </p:txBody>
      </p:sp>
      <p:sp>
        <p:nvSpPr>
          <p:cNvPr id="20" name="Rectangle 20"/>
          <p:cNvSpPr>
            <a:spLocks noGrp="1"/>
          </p:cNvSpPr>
          <p:nvPr>
            <p:ph type="sldNum" sz="quarter" idx="23"/>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22" name="Rectangle 22"/>
          <p:cNvSpPr>
            <a:spLocks noGrp="1"/>
          </p:cNvSpPr>
          <p:nvPr>
            <p:ph type="ftr" sz="quarter" idx="24"/>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Up">
    <p:spTree>
      <p:nvGrpSpPr>
        <p:cNvPr id="1" name=""/>
        <p:cNvGrpSpPr/>
        <p:nvPr/>
      </p:nvGrpSpPr>
      <p:grpSpPr>
        <a:xfrm>
          <a:off x="0" y="0"/>
          <a:ext cx="0" cy="0"/>
          <a:chOff x="0" y="0"/>
          <a:chExt cx="0" cy="0"/>
        </a:xfrm>
      </p:grpSpPr>
      <p:sp>
        <p:nvSpPr>
          <p:cNvPr id="19" name="Rectangle 2"/>
          <p:cNvSpPr>
            <a:spLocks noGrp="1"/>
          </p:cNvSpPr>
          <p:nvPr>
            <p:ph type="title"/>
          </p:nvPr>
        </p:nvSpPr>
        <p:spPr/>
        <p:txBody>
          <a:bodyPr/>
          <a:lstStyle>
            <a:extLst/>
          </a:lstStyle>
          <a:p>
            <a:r>
              <a:rPr lang="en-US" smtClean="0"/>
              <a:t>Click to edit Master title style</a:t>
            </a:r>
            <a:endParaRPr lang="en-US"/>
          </a:p>
        </p:txBody>
      </p:sp>
      <p:sp>
        <p:nvSpPr>
          <p:cNvPr id="16"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7" name="Rectangle 11"/>
          <p:cNvSpPr>
            <a:spLocks noGrp="1"/>
          </p:cNvSpPr>
          <p:nvPr>
            <p:ph sz="quarter" idx="15"/>
          </p:nvPr>
        </p:nvSpPr>
        <p:spPr>
          <a:xfrm>
            <a:off x="3048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0"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Rectangle 8"/>
          <p:cNvSpPr>
            <a:spLocks noGrp="1"/>
          </p:cNvSpPr>
          <p:nvPr>
            <p:ph type="body" sz="quarter" idx="18"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4" name="Rectangle 11"/>
          <p:cNvSpPr>
            <a:spLocks noGrp="1"/>
          </p:cNvSpPr>
          <p:nvPr>
            <p:ph sz="quarter" idx="19"/>
          </p:nvPr>
        </p:nvSpPr>
        <p:spPr>
          <a:xfrm>
            <a:off x="44196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5"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6" name="Rectangle 11"/>
          <p:cNvSpPr>
            <a:spLocks noGrp="1"/>
          </p:cNvSpPr>
          <p:nvPr>
            <p:ph sz="quarter" idx="21"/>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3" name="Rectangle 23"/>
          <p:cNvSpPr>
            <a:spLocks noGrp="1"/>
          </p:cNvSpPr>
          <p:nvPr>
            <p:ph type="dt" sz="half" idx="22"/>
          </p:nvPr>
        </p:nvSpPr>
        <p:spPr>
          <a:xfrm>
            <a:off x="7010400" y="76200"/>
            <a:ext cx="1371600" cy="228600"/>
          </a:xfrm>
          <a:prstGeom prst="rect">
            <a:avLst/>
          </a:prstGeom>
        </p:spPr>
        <p:txBody>
          <a:bodyPr/>
          <a:lstStyle>
            <a:extLst/>
          </a:lstStyle>
          <a:p>
            <a:pPr algn="r"/>
            <a:fld id="{CBEC585F-C108-48D6-9331-6628A0FBB73B}" type="datetime1">
              <a:rPr lang="en-US" smtClean="0"/>
              <a:pPr algn="r"/>
              <a:t>10/7/14</a:t>
            </a:fld>
            <a:endParaRPr lang="en-US"/>
          </a:p>
        </p:txBody>
      </p:sp>
      <p:sp>
        <p:nvSpPr>
          <p:cNvPr id="27" name="Rectangle 27"/>
          <p:cNvSpPr>
            <a:spLocks noGrp="1"/>
          </p:cNvSpPr>
          <p:nvPr>
            <p:ph type="sldNum" sz="quarter" idx="23"/>
          </p:nvPr>
        </p:nvSpPr>
        <p:spPr>
          <a:xfrm>
            <a:off x="6504432" y="6473952"/>
            <a:ext cx="990600" cy="304800"/>
          </a:xfrm>
          <a:prstGeom prst="rect">
            <a:avLst/>
          </a:prstGeom>
        </p:spPr>
        <p:txBody>
          <a:bodyPr/>
          <a:lstStyle>
            <a:extLst/>
          </a:lstStyle>
          <a:p>
            <a:pPr algn="r"/>
            <a:fld id="{256D3EEF-DE4E-429D-8EC4-DDC531AFF587}" type="slidenum">
              <a:rPr lang="en-US" sz="1000" smtClean="0"/>
              <a:pPr algn="r"/>
              <a:t>‹#›</a:t>
            </a:fld>
            <a:endParaRPr lang="en-US"/>
          </a:p>
        </p:txBody>
      </p:sp>
      <p:sp>
        <p:nvSpPr>
          <p:cNvPr id="28" name="Rectangle 28"/>
          <p:cNvSpPr>
            <a:spLocks noGrp="1"/>
          </p:cNvSpPr>
          <p:nvPr>
            <p:ph type="ftr" sz="quarter" idx="24"/>
          </p:nvPr>
        </p:nvSpPr>
        <p:spPr>
          <a:xfrm>
            <a:off x="2705100" y="6477000"/>
            <a:ext cx="3733800" cy="304800"/>
          </a:xfrm>
          <a:prstGeom prst="rect">
            <a:avLst/>
          </a:prstGeom>
        </p:spPr>
        <p:txBody>
          <a:bodyPr/>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jpg"/><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10"/>
          <p:cNvSpPr/>
          <p:nvPr/>
        </p:nvSpPr>
        <p:spPr>
          <a:xfrm>
            <a:off x="8610600" y="0"/>
            <a:ext cx="533400" cy="6248400"/>
          </a:xfrm>
          <a:prstGeom prst="rect">
            <a:avLst/>
          </a:prstGeom>
          <a:solidFill>
            <a:srgbClr val="6666FF"/>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 name="Rectangle 2"/>
          <p:cNvSpPr>
            <a:spLocks noGrp="1"/>
          </p:cNvSpPr>
          <p:nvPr>
            <p:ph type="title"/>
          </p:nvPr>
        </p:nvSpPr>
        <p:spPr>
          <a:xfrm>
            <a:off x="8610600" y="381000"/>
            <a:ext cx="533400" cy="5867400"/>
          </a:xfrm>
          <a:prstGeom prst="rect">
            <a:avLst/>
          </a:prstGeom>
        </p:spPr>
        <p:txBody>
          <a:bodyPr vert="vert" anchor="ctr">
            <a:normAutofit/>
          </a:bodyPr>
          <a:lstStyle>
            <a:extLst/>
          </a:lstStyle>
          <a:p>
            <a:r>
              <a:rPr lang="en-US" smtClean="0"/>
              <a:t>Click to edit Master title style</a:t>
            </a:r>
            <a:endParaRPr lang="en-US" dirty="0"/>
          </a:p>
        </p:txBody>
      </p:sp>
      <p:sp>
        <p:nvSpPr>
          <p:cNvPr id="3" name="Rectangle 3"/>
          <p:cNvSpPr>
            <a:spLocks noGrp="1"/>
          </p:cNvSpPr>
          <p:nvPr>
            <p:ph type="body" idx="1"/>
          </p:nvPr>
        </p:nvSpPr>
        <p:spPr>
          <a:xfrm>
            <a:off x="304800" y="381000"/>
            <a:ext cx="8077200" cy="5867400"/>
          </a:xfrm>
          <a:prstGeom prst="rect">
            <a:avLst/>
          </a:prstGeom>
        </p:spPr>
        <p:txBody>
          <a:bodyPr vert="horz">
            <a:normAutofit/>
          </a:bodyPr>
          <a:lstStyle>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ext Placeholder 2"/>
          <p:cNvSpPr txBox="1">
            <a:spLocks/>
          </p:cNvSpPr>
          <p:nvPr userDrawn="1"/>
        </p:nvSpPr>
        <p:spPr>
          <a:xfrm>
            <a:off x="1981200" y="6400800"/>
            <a:ext cx="6400800" cy="381000"/>
          </a:xfrm>
          <a:prstGeom prst="rect">
            <a:avLst/>
          </a:prstGeom>
        </p:spPr>
        <p:txBody>
          <a:bodyPr>
            <a:noAutofit/>
          </a:bodyPr>
          <a:lstStyle>
            <a:lvl1pPr marL="0" marR="0" indent="0" algn="l" rtl="0" eaLnBrk="1" latinLnBrk="0" hangingPunct="1">
              <a:spcBef>
                <a:spcPct val="20000"/>
              </a:spcBef>
              <a:buFontTx/>
              <a:buNone/>
              <a:defRPr sz="1000">
                <a:solidFill>
                  <a:srgbClr val="000090"/>
                </a:solidFill>
                <a:latin typeface="Comic Sans MS"/>
                <a:ea typeface="+mn-ea"/>
                <a:cs typeface="Comic Sans M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a:lstStyle>
          <a:p>
            <a:pPr marL="1198563" indent="-1198563"/>
            <a:r>
              <a:rPr lang="en-US" dirty="0" smtClean="0"/>
              <a:t>LCWS14 Belgrade</a:t>
            </a:r>
            <a:r>
              <a:rPr lang="en-US" baseline="0" dirty="0" smtClean="0"/>
              <a:t> – Investigation threads on fabrication technologies for the CLIC X-band Accelerating Structures</a:t>
            </a:r>
            <a:endParaRPr lang="en-US" dirty="0"/>
          </a:p>
        </p:txBody>
      </p:sp>
      <p:grpSp>
        <p:nvGrpSpPr>
          <p:cNvPr id="5" name="Group 4"/>
          <p:cNvGrpSpPr/>
          <p:nvPr userDrawn="1"/>
        </p:nvGrpSpPr>
        <p:grpSpPr>
          <a:xfrm>
            <a:off x="304800" y="6248400"/>
            <a:ext cx="1752600" cy="685800"/>
            <a:chOff x="304800" y="6248400"/>
            <a:chExt cx="1752600" cy="685800"/>
          </a:xfrm>
        </p:grpSpPr>
        <p:pic>
          <p:nvPicPr>
            <p:cNvPr id="16" name="Picture 15" descr="Logo60ans_image.pn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49500" y="6400800"/>
              <a:ext cx="647173" cy="381000"/>
            </a:xfrm>
            <a:prstGeom prst="rect">
              <a:avLst/>
            </a:prstGeom>
          </p:spPr>
        </p:pic>
        <p:pic>
          <p:nvPicPr>
            <p:cNvPr id="17" name="Picture 16" descr="LogoOutline-Blue-02.jpg"/>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04800" y="6400800"/>
              <a:ext cx="413141" cy="353012"/>
            </a:xfrm>
            <a:prstGeom prst="rect">
              <a:avLst/>
            </a:prstGeom>
          </p:spPr>
        </p:pic>
        <p:pic>
          <p:nvPicPr>
            <p:cNvPr id="12" name="Picture 3" descr="G:\Users\s\samosh\Documents\My Pictures\LOGO\CLIC\CLIC-Logo-Color-72.png"/>
            <p:cNvPicPr>
              <a:picLocks noChangeAspect="1" noChangeArrowheads="1"/>
            </p:cNvPicPr>
            <p:nvPr userDrawn="1"/>
          </p:nvPicPr>
          <p:blipFill>
            <a:blip r:embed="rId18" cstate="print"/>
            <a:srcRect/>
            <a:stretch>
              <a:fillRect/>
            </a:stretch>
          </p:blipFill>
          <p:spPr bwMode="auto">
            <a:xfrm>
              <a:off x="1371600" y="6248400"/>
              <a:ext cx="685800" cy="685800"/>
            </a:xfrm>
            <a:prstGeom prst="rect">
              <a:avLst/>
            </a:prstGeom>
            <a:noFill/>
          </p:spPr>
        </p:pic>
      </p:grpSp>
      <p:sp>
        <p:nvSpPr>
          <p:cNvPr id="4" name="Slide Number Placeholder 3"/>
          <p:cNvSpPr>
            <a:spLocks noGrp="1"/>
          </p:cNvSpPr>
          <p:nvPr>
            <p:ph type="sldNum" sz="quarter" idx="4"/>
          </p:nvPr>
        </p:nvSpPr>
        <p:spPr>
          <a:xfrm>
            <a:off x="8534400" y="6324600"/>
            <a:ext cx="533400" cy="533400"/>
          </a:xfrm>
          <a:prstGeom prst="rect">
            <a:avLst/>
          </a:prstGeom>
        </p:spPr>
        <p:txBody>
          <a:bodyPr vert="horz" lIns="91440" tIns="45720" rIns="91440" bIns="45720" rtlCol="0" anchor="ctr"/>
          <a:lstStyle>
            <a:lvl1pPr algn="r">
              <a:defRPr sz="1200">
                <a:solidFill>
                  <a:schemeClr val="tx1">
                    <a:tint val="75000"/>
                  </a:schemeClr>
                </a:solidFill>
              </a:defRPr>
            </a:lvl1pPr>
          </a:lstStyle>
          <a:p>
            <a:fld id="{2110F062-C496-AC46-84B1-47436230400F}"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63" r:id="rId8"/>
    <p:sldLayoutId id="2147483658" r:id="rId9"/>
    <p:sldLayoutId id="2147483659" r:id="rId10"/>
    <p:sldLayoutId id="2147483660" r:id="rId11"/>
    <p:sldLayoutId id="2147483661" r:id="rId12"/>
    <p:sldLayoutId id="2147483662" r:id="rId13"/>
    <p:sldLayoutId id="2147483664" r:id="rId14"/>
  </p:sldLayoutIdLst>
  <p:timing>
    <p:tnLst>
      <p:par>
        <p:cTn xmlns:p14="http://schemas.microsoft.com/office/powerpoint/2010/main" id="1" dur="indefinite" restart="never" nodeType="tmRoot"/>
      </p:par>
    </p:tnLst>
  </p:timing>
  <p:hf sldNum="0" hdr="0" ftr="0" dt="0"/>
  <p:txStyles>
    <p:titleStyle>
      <a:lvl1pPr algn="l" rtl="0" eaLnBrk="1" latinLnBrk="0" hangingPunct="1">
        <a:spcBef>
          <a:spcPct val="0"/>
        </a:spcBef>
        <a:buNone/>
        <a:defRPr sz="2400" cap="small" spc="0" baseline="0">
          <a:solidFill>
            <a:schemeClr val="bg1"/>
          </a:solidFill>
          <a:latin typeface="+mj-lt"/>
          <a:ea typeface="+mj-ea"/>
          <a:cs typeface="+mj-cs"/>
        </a:defRPr>
      </a:lvl1pPr>
      <a:extLst/>
    </p:titleStyle>
    <p:bodyStyle>
      <a:lvl1pPr marL="0" marR="0" indent="0" algn="l" rtl="0" eaLnBrk="1" latinLnBrk="0" hangingPunct="1">
        <a:spcBef>
          <a:spcPct val="20000"/>
        </a:spcBef>
        <a:buFontTx/>
        <a:buNone/>
        <a:defRPr sz="1100">
          <a:solidFill>
            <a:schemeClr val="tx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200" algn="l" rtl="0" eaLnBrk="1" hangingPunct="1">
        <a:defRPr>
          <a:solidFill>
            <a:schemeClr val="tx1"/>
          </a:solidFill>
          <a:latin typeface="+mn-lt"/>
          <a:ea typeface="+mn-ea"/>
          <a:cs typeface="+mn-cs"/>
        </a:defRPr>
      </a:lvl2pPr>
      <a:lvl3pPr marL="914400" algn="l" rtl="0" eaLnBrk="1" hangingPunct="1">
        <a:defRPr>
          <a:solidFill>
            <a:schemeClr val="tx1"/>
          </a:solidFill>
          <a:latin typeface="+mn-lt"/>
          <a:ea typeface="+mn-ea"/>
          <a:cs typeface="+mn-cs"/>
        </a:defRPr>
      </a:lvl3pPr>
      <a:lvl4pPr marL="1371600" algn="l" rtl="0" eaLnBrk="1" hangingPunct="1">
        <a:defRPr>
          <a:solidFill>
            <a:schemeClr val="tx1"/>
          </a:solidFill>
          <a:latin typeface="+mn-lt"/>
          <a:ea typeface="+mn-ea"/>
          <a:cs typeface="+mn-cs"/>
        </a:defRPr>
      </a:lvl4pPr>
      <a:lvl5pPr marL="1828800" algn="l" rtl="0" eaLnBrk="1" hangingPunct="1">
        <a:defRPr>
          <a:solidFill>
            <a:schemeClr val="tx1"/>
          </a:solidFill>
          <a:latin typeface="+mn-lt"/>
          <a:ea typeface="+mn-ea"/>
          <a:cs typeface="+mn-cs"/>
        </a:defRPr>
      </a:lvl5pPr>
      <a:lvl6pPr marL="2286000" algn="l" rtl="0" eaLnBrk="1" hangingPunct="1">
        <a:defRPr>
          <a:solidFill>
            <a:schemeClr val="tx1"/>
          </a:solidFill>
          <a:latin typeface="+mn-lt"/>
          <a:ea typeface="+mn-ea"/>
          <a:cs typeface="+mn-cs"/>
        </a:defRPr>
      </a:lvl6pPr>
      <a:lvl7pPr marL="2743200" algn="l" rtl="0" eaLnBrk="1" hangingPunct="1">
        <a:defRPr>
          <a:solidFill>
            <a:schemeClr val="tx1"/>
          </a:solidFill>
          <a:latin typeface="+mn-lt"/>
          <a:ea typeface="+mn-ea"/>
          <a:cs typeface="+mn-cs"/>
        </a:defRPr>
      </a:lvl7pPr>
      <a:lvl8pPr marL="3200400" algn="l" rtl="0" eaLnBrk="1" hangingPunct="1">
        <a:defRPr>
          <a:solidFill>
            <a:schemeClr val="tx1"/>
          </a:solidFill>
          <a:latin typeface="+mn-lt"/>
          <a:ea typeface="+mn-ea"/>
          <a:cs typeface="+mn-cs"/>
        </a:defRPr>
      </a:lvl8pPr>
      <a:lvl9pPr marL="3657600"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5" Type="http://schemas.openxmlformats.org/officeDocument/2006/relationships/image" Target="../media/image3.png"/><Relationship Id="rId6"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emf"/><Relationship Id="rId7" Type="http://schemas.openxmlformats.org/officeDocument/2006/relationships/image" Target="../media/image33.jpeg"/><Relationship Id="rId8"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7" Type="http://schemas.openxmlformats.org/officeDocument/2006/relationships/image" Target="../media/image40.tif"/><Relationship Id="rId8" Type="http://schemas.openxmlformats.org/officeDocument/2006/relationships/image" Target="../media/image41.tif"/><Relationship Id="rId9" Type="http://schemas.openxmlformats.org/officeDocument/2006/relationships/image" Target="../media/image42.tif"/><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5" Type="http://schemas.openxmlformats.org/officeDocument/2006/relationships/image" Target="../media/image3.png"/><Relationship Id="rId6"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package" Target="../embeddings/Microsoft_Word_Document1.docx"/><Relationship Id="rId5" Type="http://schemas.openxmlformats.org/officeDocument/2006/relationships/image" Target="../media/image7.png"/><Relationship Id="rId6" Type="http://schemas.openxmlformats.org/officeDocument/2006/relationships/image" Target="../media/image9.png"/><Relationship Id="rId7" Type="http://schemas.openxmlformats.org/officeDocument/2006/relationships/image" Target="../media/image10.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jpeg"/><Relationship Id="rId6" Type="http://schemas.openxmlformats.org/officeDocument/2006/relationships/image" Target="../media/image20.png"/><Relationship Id="rId7"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ctrTitle"/>
          </p:nvPr>
        </p:nvSpPr>
        <p:spPr>
          <a:xfrm>
            <a:off x="152400" y="4495800"/>
            <a:ext cx="8839200" cy="457200"/>
          </a:xfrm>
        </p:spPr>
        <p:txBody>
          <a:bodyPr>
            <a:normAutofit fontScale="90000"/>
          </a:bodyPr>
          <a:lstStyle>
            <a:extLst/>
          </a:lstStyle>
          <a:p>
            <a:pPr algn="just"/>
            <a:r>
              <a:rPr lang="en-US" sz="1600" cap="none" dirty="0" smtClean="0">
                <a:solidFill>
                  <a:srgbClr val="000090"/>
                </a:solidFill>
                <a:latin typeface="Comic Sans MS"/>
                <a:cs typeface="Comic Sans MS"/>
              </a:rPr>
              <a:t>Investigation threads on fabrication technologies for the CLIC X-band Accelerating Structures</a:t>
            </a:r>
            <a:endParaRPr lang="en-US" sz="1600" cap="none" dirty="0">
              <a:solidFill>
                <a:srgbClr val="000090"/>
              </a:solidFill>
              <a:latin typeface="Comic Sans MS"/>
              <a:cs typeface="Comic Sans MS"/>
            </a:endParaRPr>
          </a:p>
        </p:txBody>
      </p:sp>
      <p:sp>
        <p:nvSpPr>
          <p:cNvPr id="3" name="Rectangle 3"/>
          <p:cNvSpPr>
            <a:spLocks noGrp="1"/>
          </p:cNvSpPr>
          <p:nvPr>
            <p:ph type="subTitle" idx="1"/>
          </p:nvPr>
        </p:nvSpPr>
        <p:spPr>
          <a:xfrm>
            <a:off x="152400" y="5105400"/>
            <a:ext cx="8763000" cy="685800"/>
          </a:xfrm>
        </p:spPr>
        <p:txBody>
          <a:bodyPr>
            <a:noAutofit/>
          </a:bodyPr>
          <a:lstStyle>
            <a:extLst/>
          </a:lstStyle>
          <a:p>
            <a:pPr algn="just"/>
            <a:r>
              <a:rPr lang="en-US" sz="900" dirty="0">
                <a:solidFill>
                  <a:schemeClr val="tx1"/>
                </a:solidFill>
                <a:latin typeface="Comic Sans MS"/>
                <a:cs typeface="Comic Sans MS"/>
              </a:rPr>
              <a:t>C. </a:t>
            </a:r>
            <a:r>
              <a:rPr lang="en-US" sz="900" dirty="0" smtClean="0">
                <a:solidFill>
                  <a:schemeClr val="tx1"/>
                </a:solidFill>
                <a:latin typeface="Comic Sans MS"/>
                <a:cs typeface="Comic Sans MS"/>
              </a:rPr>
              <a:t>Rossi on behalf of the CLIC X-band </a:t>
            </a:r>
            <a:r>
              <a:rPr lang="en-US" sz="900" dirty="0" smtClean="0">
                <a:solidFill>
                  <a:schemeClr val="tx1"/>
                </a:solidFill>
                <a:latin typeface="Comic Sans MS"/>
                <a:cs typeface="Comic Sans MS"/>
              </a:rPr>
              <a:t>Activity</a:t>
            </a:r>
            <a:endParaRPr lang="en-US" sz="900" dirty="0" smtClean="0">
              <a:solidFill>
                <a:schemeClr val="tx1"/>
              </a:solidFill>
              <a:latin typeface="Comic Sans MS"/>
              <a:cs typeface="Comic Sans MS"/>
            </a:endParaRPr>
          </a:p>
          <a:p>
            <a:pPr algn="just"/>
            <a:endParaRPr lang="en-US" sz="900" dirty="0">
              <a:solidFill>
                <a:schemeClr val="tx1"/>
              </a:solidFill>
              <a:latin typeface="Comic Sans MS"/>
              <a:cs typeface="Comic Sans MS"/>
            </a:endParaRPr>
          </a:p>
          <a:p>
            <a:pPr algn="just"/>
            <a:r>
              <a:rPr lang="en-US" sz="900" dirty="0" smtClean="0">
                <a:solidFill>
                  <a:srgbClr val="3366FF"/>
                </a:solidFill>
                <a:latin typeface="Comic Sans MS"/>
                <a:cs typeface="Comic Sans MS"/>
              </a:rPr>
              <a:t>Thanks for contributions and discussions </a:t>
            </a:r>
            <a:r>
              <a:rPr lang="en-US" sz="900" dirty="0" smtClean="0">
                <a:solidFill>
                  <a:srgbClr val="3366FF"/>
                </a:solidFill>
                <a:latin typeface="Comic Sans MS"/>
                <a:cs typeface="Comic Sans MS"/>
              </a:rPr>
              <a:t>to</a:t>
            </a:r>
            <a:r>
              <a:rPr lang="en-US" sz="900" dirty="0" smtClean="0">
                <a:solidFill>
                  <a:srgbClr val="3366FF"/>
                </a:solidFill>
                <a:latin typeface="Comic Sans MS"/>
                <a:cs typeface="Comic Sans MS"/>
              </a:rPr>
              <a:t> </a:t>
            </a:r>
            <a:r>
              <a:rPr lang="en-US" sz="900" dirty="0" smtClean="0">
                <a:solidFill>
                  <a:srgbClr val="3366FF"/>
                </a:solidFill>
                <a:latin typeface="Comic Sans MS"/>
                <a:cs typeface="Comic Sans MS"/>
              </a:rPr>
              <a:t>S. </a:t>
            </a:r>
            <a:r>
              <a:rPr lang="en-US" sz="900" dirty="0" err="1" smtClean="0">
                <a:solidFill>
                  <a:srgbClr val="3366FF"/>
                </a:solidFill>
                <a:latin typeface="Comic Sans MS"/>
                <a:cs typeface="Comic Sans MS"/>
              </a:rPr>
              <a:t>Calatroni</a:t>
            </a:r>
            <a:r>
              <a:rPr lang="en-US" sz="900" dirty="0" smtClean="0">
                <a:solidFill>
                  <a:srgbClr val="3366FF"/>
                </a:solidFill>
                <a:latin typeface="Comic Sans MS"/>
                <a:cs typeface="Comic Sans MS"/>
              </a:rPr>
              <a:t>, </a:t>
            </a:r>
            <a:r>
              <a:rPr lang="en-US" sz="900" dirty="0" smtClean="0">
                <a:solidFill>
                  <a:srgbClr val="3366FF"/>
                </a:solidFill>
                <a:latin typeface="Comic Sans MS"/>
                <a:cs typeface="Comic Sans MS"/>
              </a:rPr>
              <a:t>N. Catalan </a:t>
            </a:r>
            <a:r>
              <a:rPr lang="en-US" sz="900" dirty="0" err="1" smtClean="0">
                <a:solidFill>
                  <a:srgbClr val="3366FF"/>
                </a:solidFill>
                <a:latin typeface="Comic Sans MS"/>
                <a:cs typeface="Comic Sans MS"/>
              </a:rPr>
              <a:t>Lasheras</a:t>
            </a:r>
            <a:r>
              <a:rPr lang="en-US" sz="900" dirty="0" smtClean="0">
                <a:solidFill>
                  <a:srgbClr val="3366FF"/>
                </a:solidFill>
                <a:latin typeface="Comic Sans MS"/>
                <a:cs typeface="Comic Sans MS"/>
              </a:rPr>
              <a:t>, R. </a:t>
            </a:r>
            <a:r>
              <a:rPr lang="en-US" sz="900" dirty="0" err="1" smtClean="0">
                <a:solidFill>
                  <a:srgbClr val="3366FF"/>
                </a:solidFill>
                <a:latin typeface="Comic Sans MS"/>
                <a:cs typeface="Comic Sans MS"/>
              </a:rPr>
              <a:t>Corsini</a:t>
            </a:r>
            <a:r>
              <a:rPr lang="en-US" sz="900" dirty="0" smtClean="0">
                <a:solidFill>
                  <a:srgbClr val="3366FF"/>
                </a:solidFill>
                <a:latin typeface="Comic Sans MS"/>
                <a:cs typeface="Comic Sans MS"/>
              </a:rPr>
              <a:t>, A</a:t>
            </a:r>
            <a:r>
              <a:rPr lang="en-US" sz="900" dirty="0" smtClean="0">
                <a:solidFill>
                  <a:srgbClr val="3366FF"/>
                </a:solidFill>
                <a:latin typeface="Comic Sans MS"/>
                <a:cs typeface="Comic Sans MS"/>
              </a:rPr>
              <a:t>. </a:t>
            </a:r>
            <a:r>
              <a:rPr lang="en-US" sz="900" dirty="0" err="1" smtClean="0">
                <a:solidFill>
                  <a:srgbClr val="3366FF"/>
                </a:solidFill>
                <a:latin typeface="Comic Sans MS"/>
                <a:cs typeface="Comic Sans MS"/>
              </a:rPr>
              <a:t>Grudiev</a:t>
            </a:r>
            <a:r>
              <a:rPr lang="en-US" sz="900" dirty="0" smtClean="0">
                <a:solidFill>
                  <a:srgbClr val="3366FF"/>
                </a:solidFill>
                <a:latin typeface="Comic Sans MS"/>
                <a:cs typeface="Comic Sans MS"/>
              </a:rPr>
              <a:t>, D. </a:t>
            </a:r>
            <a:r>
              <a:rPr lang="en-US" sz="900" dirty="0" err="1" smtClean="0">
                <a:solidFill>
                  <a:srgbClr val="3366FF"/>
                </a:solidFill>
                <a:latin typeface="Comic Sans MS"/>
                <a:cs typeface="Comic Sans MS"/>
              </a:rPr>
              <a:t>Gudkov</a:t>
            </a:r>
            <a:r>
              <a:rPr lang="en-US" sz="900" dirty="0" smtClean="0">
                <a:solidFill>
                  <a:srgbClr val="3366FF"/>
                </a:solidFill>
                <a:latin typeface="Comic Sans MS"/>
                <a:cs typeface="Comic Sans MS"/>
              </a:rPr>
              <a:t>, R. </a:t>
            </a:r>
            <a:r>
              <a:rPr lang="en-US" sz="900" dirty="0" err="1" smtClean="0">
                <a:solidFill>
                  <a:srgbClr val="3366FF"/>
                </a:solidFill>
                <a:latin typeface="Comic Sans MS"/>
                <a:cs typeface="Comic Sans MS"/>
              </a:rPr>
              <a:t>Montonen</a:t>
            </a:r>
            <a:r>
              <a:rPr lang="en-US" sz="900" dirty="0" smtClean="0">
                <a:solidFill>
                  <a:srgbClr val="3366FF"/>
                </a:solidFill>
                <a:latin typeface="Comic Sans MS"/>
                <a:cs typeface="Comic Sans MS"/>
              </a:rPr>
              <a:t>, A. Perez, N. </a:t>
            </a:r>
            <a:r>
              <a:rPr lang="en-US" sz="900" dirty="0" smtClean="0">
                <a:solidFill>
                  <a:srgbClr val="3366FF"/>
                </a:solidFill>
                <a:latin typeface="Comic Sans MS"/>
                <a:cs typeface="Comic Sans MS"/>
              </a:rPr>
              <a:t>Shipman, A. </a:t>
            </a:r>
            <a:r>
              <a:rPr lang="en-US" sz="900" dirty="0" err="1" smtClean="0">
                <a:solidFill>
                  <a:srgbClr val="3366FF"/>
                </a:solidFill>
                <a:latin typeface="Comic Sans MS"/>
                <a:cs typeface="Comic Sans MS"/>
              </a:rPr>
              <a:t>Solodko</a:t>
            </a:r>
            <a:r>
              <a:rPr lang="en-US" sz="900" dirty="0" smtClean="0">
                <a:solidFill>
                  <a:srgbClr val="3366FF"/>
                </a:solidFill>
                <a:latin typeface="Comic Sans MS"/>
                <a:cs typeface="Comic Sans MS"/>
              </a:rPr>
              <a:t>, I. </a:t>
            </a:r>
            <a:r>
              <a:rPr lang="en-US" sz="900" dirty="0" err="1" smtClean="0">
                <a:solidFill>
                  <a:srgbClr val="3366FF"/>
                </a:solidFill>
                <a:latin typeface="Comic Sans MS"/>
                <a:cs typeface="Comic Sans MS"/>
              </a:rPr>
              <a:t>Syratchev</a:t>
            </a:r>
            <a:r>
              <a:rPr lang="en-US" sz="900" dirty="0" smtClean="0">
                <a:solidFill>
                  <a:srgbClr val="3366FF"/>
                </a:solidFill>
                <a:latin typeface="Comic Sans MS"/>
                <a:cs typeface="Comic Sans MS"/>
              </a:rPr>
              <a:t>, </a:t>
            </a:r>
            <a:r>
              <a:rPr lang="en-US" sz="900" dirty="0" smtClean="0">
                <a:solidFill>
                  <a:srgbClr val="3366FF"/>
                </a:solidFill>
                <a:latin typeface="Comic Sans MS"/>
                <a:cs typeface="Comic Sans MS"/>
              </a:rPr>
              <a:t>A. </a:t>
            </a:r>
            <a:r>
              <a:rPr lang="en-US" sz="900" dirty="0" err="1" smtClean="0">
                <a:solidFill>
                  <a:srgbClr val="3366FF"/>
                </a:solidFill>
                <a:latin typeface="Comic Sans MS"/>
                <a:cs typeface="Comic Sans MS"/>
              </a:rPr>
              <a:t>Xydou</a:t>
            </a:r>
            <a:r>
              <a:rPr lang="en-US" sz="900" dirty="0" smtClean="0">
                <a:solidFill>
                  <a:srgbClr val="3366FF"/>
                </a:solidFill>
                <a:latin typeface="Comic Sans MS"/>
                <a:cs typeface="Comic Sans MS"/>
              </a:rPr>
              <a:t>, W. </a:t>
            </a:r>
            <a:r>
              <a:rPr lang="en-US" sz="900" dirty="0" err="1" smtClean="0">
                <a:solidFill>
                  <a:srgbClr val="3366FF"/>
                </a:solidFill>
                <a:latin typeface="Comic Sans MS"/>
                <a:cs typeface="Comic Sans MS"/>
              </a:rPr>
              <a:t>Wuensch</a:t>
            </a:r>
            <a:r>
              <a:rPr lang="en-US" sz="900" dirty="0" smtClean="0">
                <a:solidFill>
                  <a:srgbClr val="3366FF"/>
                </a:solidFill>
                <a:latin typeface="Comic Sans MS"/>
                <a:cs typeface="Comic Sans MS"/>
              </a:rPr>
              <a:t>, H. </a:t>
            </a:r>
            <a:r>
              <a:rPr lang="en-US" sz="900" dirty="0" err="1" smtClean="0">
                <a:solidFill>
                  <a:srgbClr val="3366FF"/>
                </a:solidFill>
                <a:latin typeface="Comic Sans MS"/>
                <a:cs typeface="Comic Sans MS"/>
              </a:rPr>
              <a:t>Zha</a:t>
            </a:r>
            <a:r>
              <a:rPr lang="en-US" sz="900" dirty="0" smtClean="0">
                <a:solidFill>
                  <a:srgbClr val="3366FF"/>
                </a:solidFill>
                <a:latin typeface="Comic Sans MS"/>
                <a:cs typeface="Comic Sans MS"/>
              </a:rPr>
              <a:t>, W. Zhou, E. </a:t>
            </a:r>
            <a:r>
              <a:rPr lang="en-US" sz="900" dirty="0" err="1" smtClean="0">
                <a:solidFill>
                  <a:srgbClr val="3366FF"/>
                </a:solidFill>
                <a:latin typeface="Comic Sans MS"/>
                <a:cs typeface="Comic Sans MS"/>
              </a:rPr>
              <a:t>Zisopoulou</a:t>
            </a:r>
            <a:r>
              <a:rPr lang="en-US" sz="900" dirty="0" smtClean="0">
                <a:solidFill>
                  <a:srgbClr val="3366FF"/>
                </a:solidFill>
                <a:latin typeface="Comic Sans MS"/>
                <a:cs typeface="Comic Sans MS"/>
              </a:rPr>
              <a:t>. </a:t>
            </a:r>
            <a:endParaRPr lang="en-US" sz="900" dirty="0">
              <a:solidFill>
                <a:srgbClr val="3366FF"/>
              </a:solidFill>
              <a:latin typeface="Comic Sans MS"/>
              <a:cs typeface="Comic Sans MS"/>
            </a:endParaRPr>
          </a:p>
        </p:txBody>
      </p:sp>
      <p:sp>
        <p:nvSpPr>
          <p:cNvPr id="4" name="TextBox 3"/>
          <p:cNvSpPr txBox="1"/>
          <p:nvPr/>
        </p:nvSpPr>
        <p:spPr>
          <a:xfrm>
            <a:off x="7439380" y="6553200"/>
            <a:ext cx="1434107" cy="276999"/>
          </a:xfrm>
          <a:prstGeom prst="rect">
            <a:avLst/>
          </a:prstGeom>
          <a:noFill/>
        </p:spPr>
        <p:txBody>
          <a:bodyPr wrap="none" rtlCol="0">
            <a:spAutoFit/>
          </a:bodyPr>
          <a:lstStyle/>
          <a:p>
            <a:r>
              <a:rPr lang="en-US" sz="1200" dirty="0" smtClean="0">
                <a:latin typeface="Comic Sans MS"/>
                <a:cs typeface="Comic Sans MS"/>
              </a:rPr>
              <a:t>9</a:t>
            </a:r>
            <a:r>
              <a:rPr lang="en-US" sz="1200" baseline="30000" dirty="0" smtClean="0">
                <a:latin typeface="Comic Sans MS"/>
                <a:cs typeface="Comic Sans MS"/>
              </a:rPr>
              <a:t>th</a:t>
            </a:r>
            <a:r>
              <a:rPr lang="en-US" sz="1200" dirty="0" smtClean="0">
                <a:latin typeface="Comic Sans MS"/>
                <a:cs typeface="Comic Sans MS"/>
              </a:rPr>
              <a:t> October 2014</a:t>
            </a:r>
            <a:endParaRPr lang="en-US" sz="1200" dirty="0">
              <a:latin typeface="Comic Sans MS"/>
              <a:cs typeface="Comic Sans MS"/>
            </a:endParaRPr>
          </a:p>
        </p:txBody>
      </p:sp>
      <p:grpSp>
        <p:nvGrpSpPr>
          <p:cNvPr id="11" name="Group 10"/>
          <p:cNvGrpSpPr/>
          <p:nvPr/>
        </p:nvGrpSpPr>
        <p:grpSpPr>
          <a:xfrm>
            <a:off x="304800" y="6248400"/>
            <a:ext cx="1752600" cy="685800"/>
            <a:chOff x="304800" y="6248400"/>
            <a:chExt cx="1752600" cy="685800"/>
          </a:xfrm>
        </p:grpSpPr>
        <p:pic>
          <p:nvPicPr>
            <p:cNvPr id="12" name="Picture 11" descr="Logo60ans_im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500" y="6400800"/>
              <a:ext cx="647173" cy="381000"/>
            </a:xfrm>
            <a:prstGeom prst="rect">
              <a:avLst/>
            </a:prstGeom>
          </p:spPr>
        </p:pic>
        <p:pic>
          <p:nvPicPr>
            <p:cNvPr id="13" name="Picture 12" descr="LogoOutline-Blue-0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6400800"/>
              <a:ext cx="413141" cy="353012"/>
            </a:xfrm>
            <a:prstGeom prst="rect">
              <a:avLst/>
            </a:prstGeom>
          </p:spPr>
        </p:pic>
        <p:pic>
          <p:nvPicPr>
            <p:cNvPr id="14" name="Picture 3" descr="G:\Users\s\samosh\Documents\My Pictures\LOGO\CLIC\CLIC-Logo-Color-72.png"/>
            <p:cNvPicPr>
              <a:picLocks noChangeAspect="1" noChangeArrowheads="1"/>
            </p:cNvPicPr>
            <p:nvPr userDrawn="1"/>
          </p:nvPicPr>
          <p:blipFill>
            <a:blip r:embed="rId5" cstate="print"/>
            <a:srcRect/>
            <a:stretch>
              <a:fillRect/>
            </a:stretch>
          </p:blipFill>
          <p:spPr bwMode="auto">
            <a:xfrm>
              <a:off x="1371600" y="6248400"/>
              <a:ext cx="685800" cy="685800"/>
            </a:xfrm>
            <a:prstGeom prst="rect">
              <a:avLst/>
            </a:prstGeom>
            <a:noFill/>
          </p:spPr>
        </p:pic>
      </p:grpSp>
      <p:pic>
        <p:nvPicPr>
          <p:cNvPr id="5" name="Picture 4" descr="vinca.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521417"/>
            <a:ext cx="9144000" cy="282198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Optimizing the fabrication process</a:t>
            </a:r>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Disk </a:t>
            </a:r>
            <a:r>
              <a:rPr lang="en-US" sz="2400" dirty="0"/>
              <a:t>Alignment </a:t>
            </a:r>
            <a:r>
              <a:rPr lang="en-US" sz="1600" dirty="0" smtClean="0"/>
              <a:t>(E. </a:t>
            </a:r>
            <a:r>
              <a:rPr lang="en-US" sz="1600" dirty="0" err="1" smtClean="0"/>
              <a:t>Zisopoulou</a:t>
            </a:r>
            <a:r>
              <a:rPr lang="en-US" sz="1600" dirty="0" smtClean="0"/>
              <a:t> </a:t>
            </a:r>
            <a:r>
              <a:rPr lang="en-US" sz="1600" dirty="0"/>
              <a:t>and </a:t>
            </a:r>
            <a:r>
              <a:rPr lang="en-US" sz="1600" dirty="0" smtClean="0"/>
              <a:t>R. </a:t>
            </a:r>
            <a:r>
              <a:rPr lang="en-US" sz="1600" dirty="0" err="1" smtClean="0"/>
              <a:t>Montonen</a:t>
            </a:r>
            <a:r>
              <a:rPr lang="en-US" sz="1600" dirty="0" smtClean="0"/>
              <a:t>)</a:t>
            </a:r>
            <a:endParaRPr lang="en-US" sz="1600" dirty="0"/>
          </a:p>
          <a:p>
            <a:endParaRPr lang="en-US" sz="2400" dirty="0"/>
          </a:p>
        </p:txBody>
      </p:sp>
      <p:sp>
        <p:nvSpPr>
          <p:cNvPr id="4" name="TextBox 3"/>
          <p:cNvSpPr txBox="1"/>
          <p:nvPr/>
        </p:nvSpPr>
        <p:spPr>
          <a:xfrm>
            <a:off x="304800" y="1066800"/>
            <a:ext cx="8153400" cy="584776"/>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Current alignment strategy of CERN structures (26 cells) based on V-block</a:t>
            </a:r>
            <a:r>
              <a:rPr lang="en-US" sz="1600" i="1" dirty="0" smtClean="0">
                <a:solidFill>
                  <a:srgbClr val="3366FF"/>
                </a:solidFill>
                <a:latin typeface="Comic Sans MS"/>
                <a:cs typeface="Comic Sans MS"/>
              </a:rPr>
              <a:t>.</a:t>
            </a:r>
            <a:r>
              <a:rPr lang="en-US" sz="1600" dirty="0" smtClean="0">
                <a:solidFill>
                  <a:srgbClr val="3366FF"/>
                </a:solidFill>
                <a:latin typeface="Comic Sans MS"/>
                <a:cs typeface="Comic Sans MS"/>
              </a:rPr>
              <a:t> Achieved accuracy is ± 5 </a:t>
            </a:r>
            <a:r>
              <a:rPr lang="en-US" sz="1600" dirty="0" smtClean="0">
                <a:solidFill>
                  <a:srgbClr val="3366FF"/>
                </a:solidFill>
                <a:latin typeface="Symbol" charset="2"/>
                <a:cs typeface="Symbol" charset="2"/>
              </a:rPr>
              <a:t>m</a:t>
            </a:r>
            <a:r>
              <a:rPr lang="en-US" sz="1600" dirty="0" smtClean="0">
                <a:solidFill>
                  <a:srgbClr val="3366FF"/>
                </a:solidFill>
                <a:latin typeface="Comic Sans MS"/>
                <a:cs typeface="Comic Sans MS"/>
              </a:rPr>
              <a:t>m.</a:t>
            </a:r>
            <a:endParaRPr lang="en-US" sz="1600" i="1" dirty="0" smtClean="0">
              <a:solidFill>
                <a:srgbClr val="3366FF"/>
              </a:solidFill>
              <a:latin typeface="Comic Sans MS"/>
              <a:cs typeface="Comic Sans MS"/>
            </a:endParaRPr>
          </a:p>
        </p:txBody>
      </p:sp>
      <p:pic>
        <p:nvPicPr>
          <p:cNvPr id="5" name="Picture 4"/>
          <p:cNvPicPr>
            <a:picLocks noChangeAspect="1"/>
          </p:cNvPicPr>
          <p:nvPr/>
        </p:nvPicPr>
        <p:blipFill>
          <a:blip r:embed="rId2"/>
          <a:stretch>
            <a:fillRect/>
          </a:stretch>
        </p:blipFill>
        <p:spPr>
          <a:xfrm>
            <a:off x="1164020" y="1752600"/>
            <a:ext cx="2013950" cy="1739900"/>
          </a:xfrm>
          <a:prstGeom prst="rect">
            <a:avLst/>
          </a:prstGeom>
        </p:spPr>
      </p:pic>
      <p:pic>
        <p:nvPicPr>
          <p:cNvPr id="7" name="Picture 6"/>
          <p:cNvPicPr>
            <a:picLocks noChangeAspect="1"/>
          </p:cNvPicPr>
          <p:nvPr/>
        </p:nvPicPr>
        <p:blipFill>
          <a:blip r:embed="rId3"/>
          <a:stretch>
            <a:fillRect/>
          </a:stretch>
        </p:blipFill>
        <p:spPr>
          <a:xfrm>
            <a:off x="4821620" y="1752600"/>
            <a:ext cx="1005687" cy="1752600"/>
          </a:xfrm>
          <a:prstGeom prst="rect">
            <a:avLst/>
          </a:prstGeom>
        </p:spPr>
      </p:pic>
      <p:sp>
        <p:nvSpPr>
          <p:cNvPr id="8" name="TextBox 7"/>
          <p:cNvSpPr txBox="1"/>
          <p:nvPr/>
        </p:nvSpPr>
        <p:spPr>
          <a:xfrm>
            <a:off x="304800" y="5739824"/>
            <a:ext cx="8153400" cy="584776"/>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Development ongoing by collaborators at HIP (Helsinki Institute of Physics) on an interferometry-based technique to measure inside assembled structures.</a:t>
            </a:r>
            <a:endParaRPr lang="en-US" sz="1600" i="1" dirty="0" smtClean="0">
              <a:solidFill>
                <a:srgbClr val="3366FF"/>
              </a:solidFill>
              <a:latin typeface="Comic Sans MS"/>
              <a:cs typeface="Comic Sans MS"/>
            </a:endParaRPr>
          </a:p>
        </p:txBody>
      </p:sp>
      <p:pic>
        <p:nvPicPr>
          <p:cNvPr id="9" name="Picture 8"/>
          <p:cNvPicPr>
            <a:picLocks noChangeAspect="1"/>
          </p:cNvPicPr>
          <p:nvPr/>
        </p:nvPicPr>
        <p:blipFill>
          <a:blip r:embed="rId4"/>
          <a:stretch>
            <a:fillRect/>
          </a:stretch>
        </p:blipFill>
        <p:spPr>
          <a:xfrm>
            <a:off x="1066800" y="3606800"/>
            <a:ext cx="2431366" cy="1727200"/>
          </a:xfrm>
          <a:prstGeom prst="rect">
            <a:avLst/>
          </a:prstGeom>
        </p:spPr>
      </p:pic>
      <p:pic>
        <p:nvPicPr>
          <p:cNvPr id="6" name="Picture 5"/>
          <p:cNvPicPr>
            <a:picLocks noChangeAspect="1"/>
          </p:cNvPicPr>
          <p:nvPr/>
        </p:nvPicPr>
        <p:blipFill>
          <a:blip r:embed="rId5"/>
          <a:stretch>
            <a:fillRect/>
          </a:stretch>
        </p:blipFill>
        <p:spPr>
          <a:xfrm>
            <a:off x="3221420" y="1752600"/>
            <a:ext cx="1576123" cy="1752600"/>
          </a:xfrm>
          <a:prstGeom prst="rect">
            <a:avLst/>
          </a:prstGeom>
        </p:spPr>
      </p:pic>
      <p:pic>
        <p:nvPicPr>
          <p:cNvPr id="10" name="Picture 9"/>
          <p:cNvPicPr>
            <a:picLocks noChangeAspect="1"/>
          </p:cNvPicPr>
          <p:nvPr/>
        </p:nvPicPr>
        <p:blipFill>
          <a:blip r:embed="rId6"/>
          <a:stretch>
            <a:fillRect/>
          </a:stretch>
        </p:blipFill>
        <p:spPr>
          <a:xfrm>
            <a:off x="5863020" y="1752599"/>
            <a:ext cx="1833180" cy="1752601"/>
          </a:xfrm>
          <a:prstGeom prst="rect">
            <a:avLst/>
          </a:prstGeom>
        </p:spPr>
      </p:pic>
      <p:pic>
        <p:nvPicPr>
          <p:cNvPr id="12" name="Picture 11"/>
          <p:cNvPicPr>
            <a:picLocks noChangeAspect="1"/>
          </p:cNvPicPr>
          <p:nvPr/>
        </p:nvPicPr>
        <p:blipFill>
          <a:blip r:embed="rId7"/>
          <a:stretch>
            <a:fillRect/>
          </a:stretch>
        </p:blipFill>
        <p:spPr>
          <a:xfrm>
            <a:off x="3886199" y="3581400"/>
            <a:ext cx="3804661" cy="2057400"/>
          </a:xfrm>
          <a:prstGeom prst="rect">
            <a:avLst/>
          </a:prstGeom>
        </p:spPr>
      </p:pic>
      <p:sp>
        <p:nvSpPr>
          <p:cNvPr id="13" name="TextBox 12"/>
          <p:cNvSpPr txBox="1"/>
          <p:nvPr/>
        </p:nvSpPr>
        <p:spPr>
          <a:xfrm>
            <a:off x="5486400" y="5257800"/>
            <a:ext cx="2268244" cy="369332"/>
          </a:xfrm>
          <a:prstGeom prst="rect">
            <a:avLst/>
          </a:prstGeom>
          <a:noFill/>
        </p:spPr>
        <p:txBody>
          <a:bodyPr wrap="none" rtlCol="0">
            <a:spAutoFit/>
          </a:bodyPr>
          <a:lstStyle/>
          <a:p>
            <a:r>
              <a:rPr lang="en-US" dirty="0" smtClean="0">
                <a:solidFill>
                  <a:srgbClr val="FF0000"/>
                </a:solidFill>
              </a:rPr>
              <a:t>Axial sensitivity 40 nm</a:t>
            </a:r>
            <a:endParaRPr lang="en-US" dirty="0">
              <a:solidFill>
                <a:srgbClr val="FF0000"/>
              </a:solidFill>
            </a:endParaRPr>
          </a:p>
        </p:txBody>
      </p:sp>
    </p:spTree>
    <p:extLst>
      <p:ext uri="{BB962C8B-B14F-4D97-AF65-F5344CB8AC3E}">
        <p14:creationId xmlns:p14="http://schemas.microsoft.com/office/powerpoint/2010/main" val="16166457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Optimizing the fabrication process</a:t>
            </a:r>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Structure </a:t>
            </a:r>
            <a:r>
              <a:rPr lang="en-US" sz="2400" dirty="0"/>
              <a:t>Assembly </a:t>
            </a:r>
            <a:r>
              <a:rPr lang="en-US" sz="1600" dirty="0"/>
              <a:t>(A. </a:t>
            </a:r>
            <a:r>
              <a:rPr lang="en-US" sz="1600" dirty="0" err="1" smtClean="0"/>
              <a:t>Xydou</a:t>
            </a:r>
            <a:r>
              <a:rPr lang="en-US" sz="1600" dirty="0" smtClean="0"/>
              <a:t>)</a:t>
            </a:r>
            <a:endParaRPr lang="en-US" sz="1600" dirty="0"/>
          </a:p>
        </p:txBody>
      </p:sp>
      <p:sp>
        <p:nvSpPr>
          <p:cNvPr id="4" name="TextBox 3"/>
          <p:cNvSpPr txBox="1"/>
          <p:nvPr/>
        </p:nvSpPr>
        <p:spPr>
          <a:xfrm>
            <a:off x="304800" y="1066800"/>
            <a:ext cx="8153400" cy="584776"/>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Diffusion bonding in hydrogen atmosphere is the current technology for the X-band AS assembly at CERN.</a:t>
            </a:r>
            <a:endParaRPr lang="en-US" sz="1600" i="1" dirty="0" smtClean="0">
              <a:solidFill>
                <a:srgbClr val="3366FF"/>
              </a:solidFill>
              <a:latin typeface="Comic Sans MS"/>
              <a:cs typeface="Comic Sans MS"/>
            </a:endParaRPr>
          </a:p>
        </p:txBody>
      </p:sp>
      <p:pic>
        <p:nvPicPr>
          <p:cNvPr id="7" name="Picture 6" descr="C:\Users\axydou\Dropbox\Camera Uploads\2014-07-23 14.16.2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4200" y="1642478"/>
            <a:ext cx="1219200" cy="2057400"/>
          </a:xfrm>
          <a:prstGeom prst="rect">
            <a:avLst/>
          </a:prstGeom>
          <a:noFill/>
          <a:ln>
            <a:noFill/>
          </a:ln>
        </p:spPr>
      </p:pic>
      <p:pic>
        <p:nvPicPr>
          <p:cNvPr id="8" name="Picture 7" descr="C:\Users\axydou\Dropbox\Camera Uploads\20140708_15054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1642477"/>
            <a:ext cx="2286000" cy="2057400"/>
          </a:xfrm>
          <a:prstGeom prst="rect">
            <a:avLst/>
          </a:prstGeom>
          <a:noFill/>
          <a:ln>
            <a:noFill/>
          </a:ln>
        </p:spPr>
      </p:pic>
      <p:grpSp>
        <p:nvGrpSpPr>
          <p:cNvPr id="6" name="Group 5"/>
          <p:cNvGrpSpPr/>
          <p:nvPr/>
        </p:nvGrpSpPr>
        <p:grpSpPr>
          <a:xfrm>
            <a:off x="304800" y="3886200"/>
            <a:ext cx="8153400" cy="2438400"/>
            <a:chOff x="304800" y="3886200"/>
            <a:chExt cx="8153400" cy="2438400"/>
          </a:xfrm>
        </p:grpSpPr>
        <p:pic>
          <p:nvPicPr>
            <p:cNvPr id="10" name="Picture 9"/>
            <p:cNvPicPr>
              <a:picLocks noChangeAspect="1"/>
            </p:cNvPicPr>
            <p:nvPr/>
          </p:nvPicPr>
          <p:blipFill>
            <a:blip r:embed="rId4"/>
            <a:stretch>
              <a:fillRect/>
            </a:stretch>
          </p:blipFill>
          <p:spPr>
            <a:xfrm>
              <a:off x="762000" y="3886200"/>
              <a:ext cx="3217796" cy="1752600"/>
            </a:xfrm>
            <a:prstGeom prst="rect">
              <a:avLst/>
            </a:prstGeom>
          </p:spPr>
        </p:pic>
        <p:pic>
          <p:nvPicPr>
            <p:cNvPr id="11" name="Picture 10"/>
            <p:cNvPicPr>
              <a:picLocks noChangeAspect="1"/>
            </p:cNvPicPr>
            <p:nvPr/>
          </p:nvPicPr>
          <p:blipFill>
            <a:blip r:embed="rId5"/>
            <a:stretch>
              <a:fillRect/>
            </a:stretch>
          </p:blipFill>
          <p:spPr>
            <a:xfrm>
              <a:off x="4724400" y="3903163"/>
              <a:ext cx="3352800" cy="1735637"/>
            </a:xfrm>
            <a:prstGeom prst="rect">
              <a:avLst/>
            </a:prstGeom>
          </p:spPr>
        </p:pic>
        <p:sp>
          <p:nvSpPr>
            <p:cNvPr id="12" name="TextBox 11"/>
            <p:cNvSpPr txBox="1"/>
            <p:nvPr/>
          </p:nvSpPr>
          <p:spPr>
            <a:xfrm>
              <a:off x="304800" y="5739824"/>
              <a:ext cx="8153400" cy="584776"/>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We have started investigating on the impact of the required load for bonding on disk dimensions; however alternative technologies are being considered.</a:t>
              </a:r>
              <a:endParaRPr lang="en-US" sz="1600" i="1" dirty="0" smtClean="0">
                <a:solidFill>
                  <a:srgbClr val="3366FF"/>
                </a:solidFill>
                <a:latin typeface="Comic Sans MS"/>
                <a:cs typeface="Comic Sans MS"/>
              </a:endParaRPr>
            </a:p>
          </p:txBody>
        </p:sp>
      </p:grpSp>
      <p:pic>
        <p:nvPicPr>
          <p:cNvPr id="1025"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719" y="1676400"/>
            <a:ext cx="3692281" cy="2125662"/>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5" name="Group 4"/>
          <p:cNvGrpSpPr/>
          <p:nvPr/>
        </p:nvGrpSpPr>
        <p:grpSpPr>
          <a:xfrm>
            <a:off x="381000" y="3914192"/>
            <a:ext cx="7924800" cy="2410408"/>
            <a:chOff x="457200" y="2667000"/>
            <a:chExt cx="7924800" cy="2410408"/>
          </a:xfrm>
        </p:grpSpPr>
        <p:grpSp>
          <p:nvGrpSpPr>
            <p:cNvPr id="13" name="Group 12"/>
            <p:cNvGrpSpPr/>
            <p:nvPr/>
          </p:nvGrpSpPr>
          <p:grpSpPr>
            <a:xfrm>
              <a:off x="4516576" y="2755468"/>
              <a:ext cx="3865424" cy="2302762"/>
              <a:chOff x="249376" y="1434782"/>
              <a:chExt cx="4114800" cy="2424960"/>
            </a:xfrm>
          </p:grpSpPr>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9376" y="1434782"/>
                <a:ext cx="4114800" cy="2424960"/>
              </a:xfrm>
              <a:prstGeom prst="rect">
                <a:avLst/>
              </a:prstGeom>
            </p:spPr>
          </p:pic>
          <p:sp>
            <p:nvSpPr>
              <p:cNvPr id="15" name="TextBox 14"/>
              <p:cNvSpPr txBox="1"/>
              <p:nvPr/>
            </p:nvSpPr>
            <p:spPr>
              <a:xfrm>
                <a:off x="568858" y="1621842"/>
                <a:ext cx="759698" cy="226877"/>
              </a:xfrm>
              <a:prstGeom prst="rect">
                <a:avLst/>
              </a:prstGeom>
              <a:noFill/>
            </p:spPr>
            <p:txBody>
              <a:bodyPr wrap="none" rtlCol="0">
                <a:spAutoFit/>
              </a:bodyPr>
              <a:lstStyle/>
              <a:p>
                <a:r>
                  <a:rPr lang="en-US" sz="800" dirty="0" smtClean="0">
                    <a:latin typeface="Arial Black" panose="020B0A04020102020204" pitchFamily="34" charset="0"/>
                  </a:rPr>
                  <a:t>STACK#6</a:t>
                </a:r>
                <a:endParaRPr lang="en-GB" sz="800" dirty="0">
                  <a:latin typeface="Arial Black" panose="020B0A04020102020204" pitchFamily="34" charset="0"/>
                </a:endParaRPr>
              </a:p>
            </p:txBody>
          </p:sp>
          <p:sp>
            <p:nvSpPr>
              <p:cNvPr id="16" name="TextBox 15"/>
              <p:cNvSpPr txBox="1"/>
              <p:nvPr/>
            </p:nvSpPr>
            <p:spPr>
              <a:xfrm>
                <a:off x="1391817" y="1626273"/>
                <a:ext cx="759698" cy="226877"/>
              </a:xfrm>
              <a:prstGeom prst="rect">
                <a:avLst/>
              </a:prstGeom>
              <a:noFill/>
            </p:spPr>
            <p:txBody>
              <a:bodyPr wrap="none" rtlCol="0">
                <a:spAutoFit/>
              </a:bodyPr>
              <a:lstStyle/>
              <a:p>
                <a:r>
                  <a:rPr lang="en-US" sz="800" dirty="0" smtClean="0">
                    <a:latin typeface="Arial Black" panose="020B0A04020102020204" pitchFamily="34" charset="0"/>
                  </a:rPr>
                  <a:t>STACK#5</a:t>
                </a:r>
                <a:endParaRPr lang="en-GB" sz="800" dirty="0">
                  <a:latin typeface="Arial Black" panose="020B0A04020102020204" pitchFamily="34" charset="0"/>
                </a:endParaRPr>
              </a:p>
            </p:txBody>
          </p:sp>
          <p:sp>
            <p:nvSpPr>
              <p:cNvPr id="17" name="TextBox 16"/>
              <p:cNvSpPr txBox="1"/>
              <p:nvPr/>
            </p:nvSpPr>
            <p:spPr>
              <a:xfrm>
                <a:off x="2200686" y="1626613"/>
                <a:ext cx="759698" cy="226877"/>
              </a:xfrm>
              <a:prstGeom prst="rect">
                <a:avLst/>
              </a:prstGeom>
              <a:noFill/>
            </p:spPr>
            <p:txBody>
              <a:bodyPr wrap="none" rtlCol="0">
                <a:spAutoFit/>
              </a:bodyPr>
              <a:lstStyle/>
              <a:p>
                <a:r>
                  <a:rPr lang="en-US" sz="800" dirty="0" smtClean="0">
                    <a:latin typeface="Arial Black" panose="020B0A04020102020204" pitchFamily="34" charset="0"/>
                  </a:rPr>
                  <a:t>STACK#7</a:t>
                </a:r>
                <a:endParaRPr lang="en-GB" sz="800" dirty="0">
                  <a:latin typeface="Arial Black" panose="020B0A04020102020204" pitchFamily="34" charset="0"/>
                </a:endParaRPr>
              </a:p>
            </p:txBody>
          </p:sp>
          <p:sp>
            <p:nvSpPr>
              <p:cNvPr id="18" name="TextBox 17"/>
              <p:cNvSpPr txBox="1"/>
              <p:nvPr/>
            </p:nvSpPr>
            <p:spPr>
              <a:xfrm>
                <a:off x="3037738" y="1636500"/>
                <a:ext cx="759698" cy="226877"/>
              </a:xfrm>
              <a:prstGeom prst="rect">
                <a:avLst/>
              </a:prstGeom>
              <a:noFill/>
            </p:spPr>
            <p:txBody>
              <a:bodyPr wrap="none" rtlCol="0">
                <a:spAutoFit/>
              </a:bodyPr>
              <a:lstStyle/>
              <a:p>
                <a:r>
                  <a:rPr lang="en-US" sz="800" dirty="0" smtClean="0">
                    <a:latin typeface="Arial Black" panose="020B0A04020102020204" pitchFamily="34" charset="0"/>
                  </a:rPr>
                  <a:t>STACK#8</a:t>
                </a:r>
                <a:endParaRPr lang="en-GB" sz="800" dirty="0">
                  <a:latin typeface="Arial Black" panose="020B0A04020102020204" pitchFamily="34" charset="0"/>
                </a:endParaRPr>
              </a:p>
            </p:txBody>
          </p:sp>
          <p:sp>
            <p:nvSpPr>
              <p:cNvPr id="19" name="TextBox 18"/>
              <p:cNvSpPr txBox="1"/>
              <p:nvPr/>
            </p:nvSpPr>
            <p:spPr>
              <a:xfrm>
                <a:off x="568857" y="2705028"/>
                <a:ext cx="759698" cy="226877"/>
              </a:xfrm>
              <a:prstGeom prst="rect">
                <a:avLst/>
              </a:prstGeom>
              <a:noFill/>
            </p:spPr>
            <p:txBody>
              <a:bodyPr wrap="none" rtlCol="0">
                <a:spAutoFit/>
              </a:bodyPr>
              <a:lstStyle/>
              <a:p>
                <a:r>
                  <a:rPr lang="en-US" sz="800" dirty="0" smtClean="0">
                    <a:latin typeface="Arial Black" panose="020B0A04020102020204" pitchFamily="34" charset="0"/>
                  </a:rPr>
                  <a:t>STACK#2</a:t>
                </a:r>
                <a:endParaRPr lang="en-GB" sz="800" dirty="0">
                  <a:latin typeface="Arial Black" panose="020B0A04020102020204" pitchFamily="34" charset="0"/>
                </a:endParaRPr>
              </a:p>
            </p:txBody>
          </p:sp>
          <p:sp>
            <p:nvSpPr>
              <p:cNvPr id="20" name="TextBox 19"/>
              <p:cNvSpPr txBox="1"/>
              <p:nvPr/>
            </p:nvSpPr>
            <p:spPr>
              <a:xfrm>
                <a:off x="1357528" y="2702222"/>
                <a:ext cx="759698" cy="226877"/>
              </a:xfrm>
              <a:prstGeom prst="rect">
                <a:avLst/>
              </a:prstGeom>
              <a:noFill/>
            </p:spPr>
            <p:txBody>
              <a:bodyPr wrap="none" rtlCol="0">
                <a:spAutoFit/>
              </a:bodyPr>
              <a:lstStyle/>
              <a:p>
                <a:r>
                  <a:rPr lang="en-US" sz="800" dirty="0" smtClean="0">
                    <a:latin typeface="Arial Black" panose="020B0A04020102020204" pitchFamily="34" charset="0"/>
                  </a:rPr>
                  <a:t>STACK#4</a:t>
                </a:r>
                <a:endParaRPr lang="en-GB" sz="800" dirty="0">
                  <a:latin typeface="Arial Black" panose="020B0A04020102020204" pitchFamily="34" charset="0"/>
                </a:endParaRPr>
              </a:p>
            </p:txBody>
          </p:sp>
          <p:sp>
            <p:nvSpPr>
              <p:cNvPr id="21" name="TextBox 20"/>
              <p:cNvSpPr txBox="1"/>
              <p:nvPr/>
            </p:nvSpPr>
            <p:spPr>
              <a:xfrm>
                <a:off x="2200686" y="2701828"/>
                <a:ext cx="759698" cy="226877"/>
              </a:xfrm>
              <a:prstGeom prst="rect">
                <a:avLst/>
              </a:prstGeom>
              <a:noFill/>
            </p:spPr>
            <p:txBody>
              <a:bodyPr wrap="none" rtlCol="0">
                <a:spAutoFit/>
              </a:bodyPr>
              <a:lstStyle/>
              <a:p>
                <a:r>
                  <a:rPr lang="en-US" sz="800" dirty="0" smtClean="0">
                    <a:latin typeface="Arial Black" panose="020B0A04020102020204" pitchFamily="34" charset="0"/>
                  </a:rPr>
                  <a:t>STACK#3</a:t>
                </a:r>
                <a:endParaRPr lang="en-GB" sz="800" dirty="0">
                  <a:latin typeface="Arial Black" panose="020B0A04020102020204" pitchFamily="34" charset="0"/>
                </a:endParaRPr>
              </a:p>
            </p:txBody>
          </p:sp>
          <p:sp>
            <p:nvSpPr>
              <p:cNvPr id="22" name="TextBox 21"/>
              <p:cNvSpPr txBox="1"/>
              <p:nvPr/>
            </p:nvSpPr>
            <p:spPr>
              <a:xfrm>
                <a:off x="3042174" y="2717588"/>
                <a:ext cx="759698" cy="226877"/>
              </a:xfrm>
              <a:prstGeom prst="rect">
                <a:avLst/>
              </a:prstGeom>
              <a:noFill/>
            </p:spPr>
            <p:txBody>
              <a:bodyPr wrap="none" rtlCol="0">
                <a:spAutoFit/>
              </a:bodyPr>
              <a:lstStyle/>
              <a:p>
                <a:r>
                  <a:rPr lang="en-US" sz="800" dirty="0" smtClean="0">
                    <a:latin typeface="Arial Black" panose="020B0A04020102020204" pitchFamily="34" charset="0"/>
                  </a:rPr>
                  <a:t>STACK#1</a:t>
                </a:r>
                <a:endParaRPr lang="en-GB" sz="800" dirty="0">
                  <a:latin typeface="Arial Black" panose="020B0A04020102020204" pitchFamily="34" charset="0"/>
                </a:endParaRPr>
              </a:p>
            </p:txBody>
          </p:sp>
        </p:grpSp>
        <p:grpSp>
          <p:nvGrpSpPr>
            <p:cNvPr id="23" name="Group 22"/>
            <p:cNvGrpSpPr/>
            <p:nvPr/>
          </p:nvGrpSpPr>
          <p:grpSpPr>
            <a:xfrm>
              <a:off x="457200" y="2727649"/>
              <a:ext cx="3839125" cy="2349759"/>
              <a:chOff x="-2450370" y="7392364"/>
              <a:chExt cx="3751840" cy="2349759"/>
            </a:xfrm>
          </p:grpSpPr>
          <p:pic>
            <p:nvPicPr>
              <p:cNvPr id="24" name="Picture 23"/>
              <p:cNvPicPr>
                <a:picLocks noChangeAspect="1"/>
              </p:cNvPicPr>
              <p:nvPr/>
            </p:nvPicPr>
            <p:blipFill>
              <a:blip r:embed="rId8"/>
              <a:stretch>
                <a:fillRect/>
              </a:stretch>
            </p:blipFill>
            <p:spPr>
              <a:xfrm>
                <a:off x="-2450370" y="7407604"/>
                <a:ext cx="3751840" cy="2334519"/>
              </a:xfrm>
              <a:prstGeom prst="rect">
                <a:avLst/>
              </a:prstGeom>
            </p:spPr>
          </p:pic>
          <p:sp>
            <p:nvSpPr>
              <p:cNvPr id="25" name="Rectangle 24"/>
              <p:cNvSpPr/>
              <p:nvPr/>
            </p:nvSpPr>
            <p:spPr>
              <a:xfrm>
                <a:off x="-2352685" y="7395637"/>
                <a:ext cx="910987" cy="338554"/>
              </a:xfrm>
              <a:prstGeom prst="rect">
                <a:avLst/>
              </a:prstGeom>
            </p:spPr>
            <p:txBody>
              <a:bodyPr wrap="square">
                <a:spAutoFit/>
              </a:bodyPr>
              <a:lstStyle/>
              <a:p>
                <a:pPr algn="ctr"/>
                <a:r>
                  <a:rPr lang="en-US" sz="800" dirty="0">
                    <a:latin typeface="Arial Black" panose="020B0A04020102020204" pitchFamily="34" charset="0"/>
                  </a:rPr>
                  <a:t>STACK#17</a:t>
                </a:r>
              </a:p>
              <a:p>
                <a:pPr algn="ctr"/>
                <a:endParaRPr lang="en-US" sz="800" dirty="0">
                  <a:latin typeface="Arial Black" panose="020B0A04020102020204" pitchFamily="34" charset="0"/>
                </a:endParaRPr>
              </a:p>
            </p:txBody>
          </p:sp>
          <p:sp>
            <p:nvSpPr>
              <p:cNvPr id="26" name="TextBox 25"/>
              <p:cNvSpPr txBox="1"/>
              <p:nvPr/>
            </p:nvSpPr>
            <p:spPr>
              <a:xfrm>
                <a:off x="-1539793" y="7392364"/>
                <a:ext cx="833084" cy="215444"/>
              </a:xfrm>
              <a:prstGeom prst="rect">
                <a:avLst/>
              </a:prstGeom>
              <a:noFill/>
            </p:spPr>
            <p:txBody>
              <a:bodyPr wrap="square" rtlCol="0">
                <a:spAutoFit/>
              </a:bodyPr>
              <a:lstStyle/>
              <a:p>
                <a:r>
                  <a:rPr lang="en-US" sz="800" dirty="0" smtClean="0">
                    <a:latin typeface="Arial Black" panose="020B0A04020102020204" pitchFamily="34" charset="0"/>
                  </a:rPr>
                  <a:t>STACK#18</a:t>
                </a:r>
                <a:endParaRPr lang="en-GB" sz="800" dirty="0">
                  <a:latin typeface="Arial Black" panose="020B0A04020102020204" pitchFamily="34" charset="0"/>
                </a:endParaRPr>
              </a:p>
            </p:txBody>
          </p:sp>
          <p:sp>
            <p:nvSpPr>
              <p:cNvPr id="27" name="TextBox 26"/>
              <p:cNvSpPr txBox="1"/>
              <p:nvPr/>
            </p:nvSpPr>
            <p:spPr>
              <a:xfrm>
                <a:off x="-724192" y="7392365"/>
                <a:ext cx="794232" cy="215444"/>
              </a:xfrm>
              <a:prstGeom prst="rect">
                <a:avLst/>
              </a:prstGeom>
              <a:noFill/>
            </p:spPr>
            <p:txBody>
              <a:bodyPr wrap="square" rtlCol="0">
                <a:spAutoFit/>
              </a:bodyPr>
              <a:lstStyle/>
              <a:p>
                <a:r>
                  <a:rPr lang="en-US" sz="800" dirty="0" smtClean="0">
                    <a:latin typeface="Arial Black" panose="020B0A04020102020204" pitchFamily="34" charset="0"/>
                  </a:rPr>
                  <a:t>STACK#19</a:t>
                </a:r>
                <a:endParaRPr lang="en-GB" sz="800" dirty="0">
                  <a:latin typeface="Arial Black" panose="020B0A04020102020204" pitchFamily="34" charset="0"/>
                </a:endParaRPr>
              </a:p>
            </p:txBody>
          </p:sp>
          <p:sp>
            <p:nvSpPr>
              <p:cNvPr id="28" name="TextBox 27"/>
              <p:cNvSpPr txBox="1"/>
              <p:nvPr/>
            </p:nvSpPr>
            <p:spPr>
              <a:xfrm>
                <a:off x="77416" y="7392364"/>
                <a:ext cx="803215" cy="215444"/>
              </a:xfrm>
              <a:prstGeom prst="rect">
                <a:avLst/>
              </a:prstGeom>
              <a:noFill/>
            </p:spPr>
            <p:txBody>
              <a:bodyPr wrap="square" rtlCol="0">
                <a:spAutoFit/>
              </a:bodyPr>
              <a:lstStyle/>
              <a:p>
                <a:r>
                  <a:rPr lang="en-US" sz="800" dirty="0" smtClean="0">
                    <a:latin typeface="Arial Black" panose="020B0A04020102020204" pitchFamily="34" charset="0"/>
                  </a:rPr>
                  <a:t>STACK#20</a:t>
                </a:r>
                <a:endParaRPr lang="en-GB" sz="800" dirty="0">
                  <a:latin typeface="Arial Black" panose="020B0A04020102020204" pitchFamily="34" charset="0"/>
                </a:endParaRPr>
              </a:p>
            </p:txBody>
          </p:sp>
          <p:sp>
            <p:nvSpPr>
              <p:cNvPr id="29" name="TextBox 28"/>
              <p:cNvSpPr txBox="1"/>
              <p:nvPr/>
            </p:nvSpPr>
            <p:spPr>
              <a:xfrm>
                <a:off x="-2278768" y="9172462"/>
                <a:ext cx="788670" cy="215444"/>
              </a:xfrm>
              <a:prstGeom prst="rect">
                <a:avLst/>
              </a:prstGeom>
              <a:noFill/>
            </p:spPr>
            <p:txBody>
              <a:bodyPr wrap="square" rtlCol="0">
                <a:spAutoFit/>
              </a:bodyPr>
              <a:lstStyle/>
              <a:p>
                <a:r>
                  <a:rPr lang="en-US" sz="800" dirty="0" smtClean="0">
                    <a:latin typeface="Arial Black" panose="020B0A04020102020204" pitchFamily="34" charset="0"/>
                  </a:rPr>
                  <a:t>STACK#21</a:t>
                </a:r>
                <a:endParaRPr lang="en-GB" sz="800" dirty="0">
                  <a:latin typeface="Arial Black" panose="020B0A04020102020204" pitchFamily="34" charset="0"/>
                </a:endParaRPr>
              </a:p>
            </p:txBody>
          </p:sp>
          <p:sp>
            <p:nvSpPr>
              <p:cNvPr id="30" name="TextBox 29"/>
              <p:cNvSpPr txBox="1"/>
              <p:nvPr/>
            </p:nvSpPr>
            <p:spPr>
              <a:xfrm>
                <a:off x="-1518590" y="9172462"/>
                <a:ext cx="828782" cy="215444"/>
              </a:xfrm>
              <a:prstGeom prst="rect">
                <a:avLst/>
              </a:prstGeom>
              <a:noFill/>
            </p:spPr>
            <p:txBody>
              <a:bodyPr wrap="square" rtlCol="0">
                <a:spAutoFit/>
              </a:bodyPr>
              <a:lstStyle/>
              <a:p>
                <a:r>
                  <a:rPr lang="en-US" sz="800" dirty="0" smtClean="0">
                    <a:latin typeface="Arial Black" panose="020B0A04020102020204" pitchFamily="34" charset="0"/>
                  </a:rPr>
                  <a:t>STACK#22</a:t>
                </a:r>
                <a:endParaRPr lang="en-GB" sz="800" dirty="0">
                  <a:latin typeface="Arial Black" panose="020B0A04020102020204" pitchFamily="34" charset="0"/>
                </a:endParaRPr>
              </a:p>
            </p:txBody>
          </p:sp>
          <p:sp>
            <p:nvSpPr>
              <p:cNvPr id="31" name="TextBox 30"/>
              <p:cNvSpPr txBox="1"/>
              <p:nvPr/>
            </p:nvSpPr>
            <p:spPr>
              <a:xfrm>
                <a:off x="-779661" y="9180420"/>
                <a:ext cx="857077" cy="215444"/>
              </a:xfrm>
              <a:prstGeom prst="rect">
                <a:avLst/>
              </a:prstGeom>
              <a:noFill/>
            </p:spPr>
            <p:txBody>
              <a:bodyPr wrap="square" rtlCol="0">
                <a:spAutoFit/>
              </a:bodyPr>
              <a:lstStyle/>
              <a:p>
                <a:r>
                  <a:rPr lang="en-US" sz="800" dirty="0" smtClean="0">
                    <a:latin typeface="Arial Black" panose="020B0A04020102020204" pitchFamily="34" charset="0"/>
                  </a:rPr>
                  <a:t>STACK#23</a:t>
                </a:r>
                <a:endParaRPr lang="en-GB" sz="800" dirty="0">
                  <a:latin typeface="Arial Black" panose="020B0A04020102020204" pitchFamily="34" charset="0"/>
                </a:endParaRPr>
              </a:p>
            </p:txBody>
          </p:sp>
          <p:sp>
            <p:nvSpPr>
              <p:cNvPr id="32" name="TextBox 31"/>
              <p:cNvSpPr txBox="1"/>
              <p:nvPr/>
            </p:nvSpPr>
            <p:spPr>
              <a:xfrm>
                <a:off x="-41087" y="9172462"/>
                <a:ext cx="835230" cy="215444"/>
              </a:xfrm>
              <a:prstGeom prst="rect">
                <a:avLst/>
              </a:prstGeom>
              <a:noFill/>
            </p:spPr>
            <p:txBody>
              <a:bodyPr wrap="square" rtlCol="0">
                <a:spAutoFit/>
              </a:bodyPr>
              <a:lstStyle/>
              <a:p>
                <a:r>
                  <a:rPr lang="en-US" sz="800" dirty="0" smtClean="0">
                    <a:latin typeface="Arial Black" panose="020B0A04020102020204" pitchFamily="34" charset="0"/>
                  </a:rPr>
                  <a:t>STACK#24</a:t>
                </a:r>
                <a:endParaRPr lang="en-GB" sz="800" dirty="0">
                  <a:latin typeface="Arial Black" panose="020B0A04020102020204" pitchFamily="34" charset="0"/>
                </a:endParaRPr>
              </a:p>
            </p:txBody>
          </p:sp>
        </p:grpSp>
        <p:sp>
          <p:nvSpPr>
            <p:cNvPr id="33" name="TextBox 32"/>
            <p:cNvSpPr txBox="1"/>
            <p:nvPr/>
          </p:nvSpPr>
          <p:spPr>
            <a:xfrm>
              <a:off x="5759566" y="2667000"/>
              <a:ext cx="1066800" cy="276999"/>
            </a:xfrm>
            <a:prstGeom prst="rect">
              <a:avLst/>
            </a:prstGeom>
            <a:solidFill>
              <a:schemeClr val="tx2">
                <a:lumMod val="40000"/>
                <a:lumOff val="60000"/>
              </a:schemeClr>
            </a:solidFill>
          </p:spPr>
          <p:txBody>
            <a:bodyPr wrap="square" rtlCol="0">
              <a:spAutoFit/>
            </a:bodyPr>
            <a:lstStyle/>
            <a:p>
              <a:pPr algn="ctr"/>
              <a:r>
                <a:rPr lang="en-US" sz="1200" dirty="0" smtClean="0"/>
                <a:t>0.1 </a:t>
              </a:r>
              <a:r>
                <a:rPr lang="en-US" sz="1200" dirty="0" err="1" smtClean="0"/>
                <a:t>MPa</a:t>
              </a:r>
              <a:endParaRPr lang="en-US" sz="1200" dirty="0"/>
            </a:p>
          </p:txBody>
        </p:sp>
        <p:sp>
          <p:nvSpPr>
            <p:cNvPr id="34" name="TextBox 33"/>
            <p:cNvSpPr txBox="1"/>
            <p:nvPr/>
          </p:nvSpPr>
          <p:spPr>
            <a:xfrm>
              <a:off x="1595608" y="4788634"/>
              <a:ext cx="1217383" cy="276999"/>
            </a:xfrm>
            <a:prstGeom prst="rect">
              <a:avLst/>
            </a:prstGeom>
            <a:solidFill>
              <a:schemeClr val="tx2">
                <a:lumMod val="40000"/>
                <a:lumOff val="60000"/>
              </a:schemeClr>
            </a:solidFill>
          </p:spPr>
          <p:txBody>
            <a:bodyPr wrap="square" rtlCol="0">
              <a:spAutoFit/>
            </a:bodyPr>
            <a:lstStyle/>
            <a:p>
              <a:pPr algn="ctr"/>
              <a:r>
                <a:rPr lang="en-US" sz="1200" dirty="0" smtClean="0"/>
                <a:t>0.04 </a:t>
              </a:r>
              <a:r>
                <a:rPr lang="en-US" sz="1200" dirty="0" err="1" smtClean="0"/>
                <a:t>MPa</a:t>
              </a:r>
              <a:endParaRPr lang="en-US" sz="1200" dirty="0"/>
            </a:p>
          </p:txBody>
        </p:sp>
      </p:grpSp>
    </p:spTree>
    <p:extLst>
      <p:ext uri="{BB962C8B-B14F-4D97-AF65-F5344CB8AC3E}">
        <p14:creationId xmlns:p14="http://schemas.microsoft.com/office/powerpoint/2010/main" val="13667392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xit" presetSubtype="0" fill="hold" nodeType="withEffect">
                                  <p:stCondLst>
                                    <p:cond delay="0"/>
                                  </p:stCondLst>
                                  <p:childTnLst>
                                    <p:animEffect transition="out" filter="dissolv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investigation tools </a:t>
            </a:r>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Fixed Gap System </a:t>
            </a:r>
            <a:r>
              <a:rPr lang="en-US" sz="1600" dirty="0" smtClean="0"/>
              <a:t>(S. </a:t>
            </a:r>
            <a:r>
              <a:rPr lang="en-US" sz="1600" dirty="0" err="1" smtClean="0"/>
              <a:t>Calatroni</a:t>
            </a:r>
            <a:r>
              <a:rPr lang="en-US" sz="1600" dirty="0" smtClean="0"/>
              <a:t>, A. Perez, N. Shipman)</a:t>
            </a:r>
            <a:endParaRPr lang="en-US" sz="1600" dirty="0"/>
          </a:p>
        </p:txBody>
      </p:sp>
      <p:pic>
        <p:nvPicPr>
          <p:cNvPr id="4" name="Picture 2"/>
          <p:cNvPicPr>
            <a:picLocks noChangeAspect="1" noChangeArrowheads="1"/>
          </p:cNvPicPr>
          <p:nvPr/>
        </p:nvPicPr>
        <p:blipFill>
          <a:blip r:embed="rId2" cstate="print"/>
          <a:srcRect/>
          <a:stretch>
            <a:fillRect/>
          </a:stretch>
        </p:blipFill>
        <p:spPr bwMode="auto">
          <a:xfrm>
            <a:off x="1498104" y="2514600"/>
            <a:ext cx="3226296" cy="3746424"/>
          </a:xfrm>
          <a:prstGeom prst="rect">
            <a:avLst/>
          </a:prstGeom>
          <a:noFill/>
          <a:ln w="9525">
            <a:noFill/>
            <a:miter lim="800000"/>
            <a:headEnd/>
            <a:tailEnd/>
          </a:ln>
        </p:spPr>
      </p:pic>
      <p:grpSp>
        <p:nvGrpSpPr>
          <p:cNvPr id="5" name="Group 4"/>
          <p:cNvGrpSpPr/>
          <p:nvPr/>
        </p:nvGrpSpPr>
        <p:grpSpPr>
          <a:xfrm>
            <a:off x="4954963" y="1011808"/>
            <a:ext cx="3960437" cy="3636392"/>
            <a:chOff x="5508104" y="1268760"/>
            <a:chExt cx="3960437" cy="3636392"/>
          </a:xfrm>
        </p:grpSpPr>
        <p:pic>
          <p:nvPicPr>
            <p:cNvPr id="6" name="Picture 5"/>
            <p:cNvPicPr>
              <a:picLocks noChangeAspect="1" noChangeArrowheads="1"/>
            </p:cNvPicPr>
            <p:nvPr/>
          </p:nvPicPr>
          <p:blipFill>
            <a:blip r:embed="rId3" cstate="print"/>
            <a:srcRect/>
            <a:stretch>
              <a:fillRect/>
            </a:stretch>
          </p:blipFill>
          <p:spPr bwMode="auto">
            <a:xfrm>
              <a:off x="5508104" y="2060848"/>
              <a:ext cx="3046367" cy="2736304"/>
            </a:xfrm>
            <a:prstGeom prst="rect">
              <a:avLst/>
            </a:prstGeom>
            <a:noFill/>
            <a:ln w="9525">
              <a:noFill/>
              <a:miter lim="800000"/>
              <a:headEnd/>
              <a:tailEnd/>
            </a:ln>
          </p:spPr>
        </p:pic>
        <p:grpSp>
          <p:nvGrpSpPr>
            <p:cNvPr id="7" name="Group 72"/>
            <p:cNvGrpSpPr/>
            <p:nvPr/>
          </p:nvGrpSpPr>
          <p:grpSpPr>
            <a:xfrm rot="5400000">
              <a:off x="7254305" y="3122962"/>
              <a:ext cx="2628278" cy="936102"/>
              <a:chOff x="-591019" y="-5582726"/>
              <a:chExt cx="2338364" cy="2064189"/>
            </a:xfrm>
          </p:grpSpPr>
          <p:cxnSp>
            <p:nvCxnSpPr>
              <p:cNvPr id="15" name="Straight Arrow Connector 6"/>
              <p:cNvCxnSpPr>
                <a:stCxn id="16" idx="2"/>
              </p:cNvCxnSpPr>
              <p:nvPr/>
            </p:nvCxnSpPr>
            <p:spPr bwMode="auto">
              <a:xfrm rot="16200000" flipH="1" flipV="1">
                <a:off x="-569156" y="-4665856"/>
                <a:ext cx="1317650" cy="976988"/>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sp>
            <p:nvSpPr>
              <p:cNvPr id="16" name="TextBox 13"/>
              <p:cNvSpPr txBox="1">
                <a:spLocks noChangeArrowheads="1"/>
              </p:cNvSpPr>
              <p:nvPr/>
            </p:nvSpPr>
            <p:spPr bwMode="auto">
              <a:xfrm>
                <a:off x="-591019" y="-5582726"/>
                <a:ext cx="2338364" cy="746542"/>
              </a:xfrm>
              <a:prstGeom prst="rect">
                <a:avLst/>
              </a:prstGeom>
              <a:noFill/>
              <a:ln w="9525">
                <a:noFill/>
                <a:miter lim="800000"/>
                <a:headEnd/>
                <a:tailEnd/>
              </a:ln>
            </p:spPr>
            <p:txBody>
              <a:bodyPr wrap="square">
                <a:spAutoFit/>
              </a:bodyPr>
              <a:lstStyle/>
              <a:p>
                <a:r>
                  <a:rPr lang="en-US" sz="1600" b="1" dirty="0" smtClean="0">
                    <a:latin typeface="Calibri" pitchFamily="34" charset="0"/>
                  </a:rPr>
                  <a:t>Ceramic Rings (Separators)</a:t>
                </a:r>
                <a:endParaRPr lang="en-US" sz="1600" b="1" dirty="0">
                  <a:latin typeface="Calibri" pitchFamily="34" charset="0"/>
                </a:endParaRPr>
              </a:p>
            </p:txBody>
          </p:sp>
        </p:grpSp>
        <p:grpSp>
          <p:nvGrpSpPr>
            <p:cNvPr id="8" name="Group 72"/>
            <p:cNvGrpSpPr/>
            <p:nvPr/>
          </p:nvGrpSpPr>
          <p:grpSpPr>
            <a:xfrm>
              <a:off x="6084171" y="1268760"/>
              <a:ext cx="3384370" cy="1080120"/>
              <a:chOff x="-979411" y="-5798689"/>
              <a:chExt cx="2822864" cy="2977212"/>
            </a:xfrm>
          </p:grpSpPr>
          <p:grpSp>
            <p:nvGrpSpPr>
              <p:cNvPr id="11" name="Group 177"/>
              <p:cNvGrpSpPr>
                <a:grpSpLocks/>
              </p:cNvGrpSpPr>
              <p:nvPr/>
            </p:nvGrpSpPr>
            <p:grpSpPr bwMode="auto">
              <a:xfrm>
                <a:off x="-979411" y="-4806285"/>
                <a:ext cx="1669695" cy="1984808"/>
                <a:chOff x="2213191" y="1659354"/>
                <a:chExt cx="487824" cy="1235564"/>
              </a:xfrm>
            </p:grpSpPr>
            <p:cxnSp>
              <p:nvCxnSpPr>
                <p:cNvPr id="13" name="Straight Arrow Connector 6"/>
                <p:cNvCxnSpPr/>
                <p:nvPr/>
              </p:nvCxnSpPr>
              <p:spPr>
                <a:xfrm flipH="1">
                  <a:off x="2213191" y="1659356"/>
                  <a:ext cx="132191" cy="1235562"/>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7"/>
                <p:cNvCxnSpPr/>
                <p:nvPr/>
              </p:nvCxnSpPr>
              <p:spPr>
                <a:xfrm flipV="1">
                  <a:off x="2345388" y="1659354"/>
                  <a:ext cx="355627" cy="4"/>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sp>
            <p:nvSpPr>
              <p:cNvPr id="12" name="TextBox 13"/>
              <p:cNvSpPr txBox="1">
                <a:spLocks noChangeArrowheads="1"/>
              </p:cNvSpPr>
              <p:nvPr/>
            </p:nvSpPr>
            <p:spPr bwMode="auto">
              <a:xfrm>
                <a:off x="-494911" y="-5798689"/>
                <a:ext cx="2338364" cy="746544"/>
              </a:xfrm>
              <a:prstGeom prst="rect">
                <a:avLst/>
              </a:prstGeom>
              <a:noFill/>
              <a:ln w="9525">
                <a:noFill/>
                <a:miter lim="800000"/>
                <a:headEnd/>
                <a:tailEnd/>
              </a:ln>
            </p:spPr>
            <p:txBody>
              <a:bodyPr wrap="square">
                <a:spAutoFit/>
              </a:bodyPr>
              <a:lstStyle/>
              <a:p>
                <a:r>
                  <a:rPr lang="en-US" sz="1600" b="1" dirty="0" smtClean="0">
                    <a:latin typeface="Calibri" pitchFamily="34" charset="0"/>
                  </a:rPr>
                  <a:t>Clamping Ring</a:t>
                </a:r>
                <a:endParaRPr lang="en-US" sz="1600" b="1" dirty="0">
                  <a:latin typeface="Calibri" pitchFamily="34" charset="0"/>
                </a:endParaRPr>
              </a:p>
            </p:txBody>
          </p:sp>
        </p:grpSp>
        <p:cxnSp>
          <p:nvCxnSpPr>
            <p:cNvPr id="9" name="Straight Arrow Connector 6"/>
            <p:cNvCxnSpPr>
              <a:stCxn id="16" idx="2"/>
            </p:cNvCxnSpPr>
            <p:nvPr/>
          </p:nvCxnSpPr>
          <p:spPr bwMode="auto">
            <a:xfrm flipH="1">
              <a:off x="8172400" y="3591013"/>
              <a:ext cx="525542" cy="558067"/>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0" name="Straight Arrow Connector 6"/>
            <p:cNvCxnSpPr>
              <a:stCxn id="16" idx="2"/>
            </p:cNvCxnSpPr>
            <p:nvPr/>
          </p:nvCxnSpPr>
          <p:spPr bwMode="auto">
            <a:xfrm flipH="1" flipV="1">
              <a:off x="8028384" y="3284984"/>
              <a:ext cx="669558" cy="306029"/>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grpSp>
      <p:pic>
        <p:nvPicPr>
          <p:cNvPr id="17" name="Picture 6"/>
          <p:cNvPicPr>
            <a:picLocks noChangeAspect="1" noChangeArrowheads="1"/>
          </p:cNvPicPr>
          <p:nvPr/>
        </p:nvPicPr>
        <p:blipFill>
          <a:blip r:embed="rId4" cstate="print"/>
          <a:srcRect/>
          <a:stretch>
            <a:fillRect/>
          </a:stretch>
        </p:blipFill>
        <p:spPr bwMode="auto">
          <a:xfrm>
            <a:off x="5803032" y="4725144"/>
            <a:ext cx="1512168" cy="1512168"/>
          </a:xfrm>
          <a:prstGeom prst="rect">
            <a:avLst/>
          </a:prstGeom>
          <a:noFill/>
          <a:ln w="9525">
            <a:noFill/>
            <a:miter lim="800000"/>
            <a:headEnd/>
            <a:tailEnd/>
          </a:ln>
        </p:spPr>
      </p:pic>
      <p:pic>
        <p:nvPicPr>
          <p:cNvPr id="18"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435" t="17662" r="72872" b="18514"/>
          <a:stretch/>
        </p:blipFill>
        <p:spPr bwMode="auto">
          <a:xfrm>
            <a:off x="1143000" y="1066799"/>
            <a:ext cx="2895600" cy="2931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228600" y="1066800"/>
            <a:ext cx="2895600" cy="830997"/>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Disk diameter = 60 mm</a:t>
            </a:r>
          </a:p>
          <a:p>
            <a:pPr algn="just"/>
            <a:r>
              <a:rPr lang="en-US" sz="1600" dirty="0" smtClean="0">
                <a:solidFill>
                  <a:srgbClr val="3366FF"/>
                </a:solidFill>
                <a:latin typeface="Comic Sans MS"/>
                <a:cs typeface="Comic Sans MS"/>
              </a:rPr>
              <a:t>Disk gap down to 2 </a:t>
            </a:r>
            <a:r>
              <a:rPr lang="en-US" sz="1600" dirty="0" smtClean="0">
                <a:solidFill>
                  <a:srgbClr val="3366FF"/>
                </a:solidFill>
                <a:latin typeface="Symbol" charset="2"/>
                <a:cs typeface="Symbol" charset="2"/>
              </a:rPr>
              <a:t>m</a:t>
            </a:r>
            <a:r>
              <a:rPr lang="en-US" sz="1600" dirty="0" smtClean="0">
                <a:solidFill>
                  <a:srgbClr val="3366FF"/>
                </a:solidFill>
                <a:latin typeface="Comic Sans MS"/>
                <a:cs typeface="Comic Sans MS"/>
              </a:rPr>
              <a:t>m</a:t>
            </a:r>
          </a:p>
          <a:p>
            <a:pPr algn="just"/>
            <a:r>
              <a:rPr lang="en-US" sz="1600" dirty="0" smtClean="0">
                <a:solidFill>
                  <a:srgbClr val="3366FF"/>
                </a:solidFill>
                <a:latin typeface="Comic Sans MS"/>
                <a:cs typeface="Comic Sans MS"/>
              </a:rPr>
              <a:t>Repetition rate = 1 kHz.</a:t>
            </a:r>
          </a:p>
        </p:txBody>
      </p:sp>
      <p:pic>
        <p:nvPicPr>
          <p:cNvPr id="24" name="Picture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800" y="2057400"/>
            <a:ext cx="4411764" cy="1371600"/>
          </a:xfrm>
          <a:prstGeom prst="rect">
            <a:avLst/>
          </a:prstGeom>
        </p:spPr>
      </p:pic>
      <p:grpSp>
        <p:nvGrpSpPr>
          <p:cNvPr id="23" name="Group 22"/>
          <p:cNvGrpSpPr/>
          <p:nvPr/>
        </p:nvGrpSpPr>
        <p:grpSpPr>
          <a:xfrm>
            <a:off x="152400" y="4114800"/>
            <a:ext cx="8464826" cy="2133600"/>
            <a:chOff x="152400" y="4114800"/>
            <a:chExt cx="8464826" cy="2133600"/>
          </a:xfrm>
        </p:grpSpPr>
        <p:pic>
          <p:nvPicPr>
            <p:cNvPr id="25" name="Pictur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4114800"/>
              <a:ext cx="2844800" cy="2133600"/>
            </a:xfrm>
            <a:prstGeom prst="rect">
              <a:avLst/>
            </a:prstGeom>
          </p:spPr>
        </p:pic>
        <p:pic>
          <p:nvPicPr>
            <p:cNvPr id="26" name="Picture 2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71800" y="4114800"/>
              <a:ext cx="2844800" cy="2133600"/>
            </a:xfrm>
            <a:prstGeom prst="rect">
              <a:avLst/>
            </a:prstGeom>
          </p:spPr>
        </p:pic>
        <p:pic>
          <p:nvPicPr>
            <p:cNvPr id="27" name="Picture 2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91200" y="4128880"/>
              <a:ext cx="2826026" cy="2119520"/>
            </a:xfrm>
            <a:prstGeom prst="rect">
              <a:avLst/>
            </a:prstGeom>
          </p:spPr>
        </p:pic>
      </p:grpSp>
    </p:spTree>
    <p:extLst>
      <p:ext uri="{BB962C8B-B14F-4D97-AF65-F5344CB8AC3E}">
        <p14:creationId xmlns:p14="http://schemas.microsoft.com/office/powerpoint/2010/main" val="13054141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xit" presetSubtype="0" fill="hold" nodeType="clickEffect">
                                  <p:stCondLst>
                                    <p:cond delay="0"/>
                                  </p:stCondLst>
                                  <p:childTnLst>
                                    <p:animEffect transition="out" filter="dissolve">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par>
                                <p:cTn id="12" presetID="1" presetClass="exit" presetSubtype="0" fill="hold" grpId="0" nodeType="withEffect">
                                  <p:stCondLst>
                                    <p:cond delay="0"/>
                                  </p:stCondLst>
                                  <p:childTnLst>
                                    <p:set>
                                      <p:cBhvr>
                                        <p:cTn id="13" dur="1" fill="hold">
                                          <p:stCondLst>
                                            <p:cond delay="0"/>
                                          </p:stCondLst>
                                        </p:cTn>
                                        <p:tgtEl>
                                          <p:spTgt spid="22"/>
                                        </p:tgtEl>
                                        <p:attrNameLst>
                                          <p:attrName>style.visibility</p:attrName>
                                        </p:attrNameLst>
                                      </p:cBhvr>
                                      <p:to>
                                        <p:strVal val="hidden"/>
                                      </p:to>
                                    </p:set>
                                  </p:childTnLst>
                                </p:cTn>
                              </p:par>
                              <p:par>
                                <p:cTn id="14" presetID="1" presetClass="exit" presetSubtype="0" fill="hold" nodeType="withEffect">
                                  <p:stCondLst>
                                    <p:cond delay="0"/>
                                  </p:stCondLst>
                                  <p:childTnLst>
                                    <p:set>
                                      <p:cBhvr>
                                        <p:cTn id="15" dur="1" fill="hold">
                                          <p:stCondLst>
                                            <p:cond delay="0"/>
                                          </p:stCondLst>
                                        </p:cTn>
                                        <p:tgtEl>
                                          <p:spTgt spid="24"/>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investigation tools </a:t>
            </a:r>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Fixed Gap System – preliminary test </a:t>
            </a:r>
            <a:r>
              <a:rPr lang="en-US" sz="1600" dirty="0" smtClean="0"/>
              <a:t>(S. </a:t>
            </a:r>
            <a:r>
              <a:rPr lang="en-US" sz="1600" dirty="0" err="1" smtClean="0"/>
              <a:t>Calatroni</a:t>
            </a:r>
            <a:r>
              <a:rPr lang="en-US" sz="1600" dirty="0"/>
              <a:t>,</a:t>
            </a:r>
            <a:r>
              <a:rPr lang="en-US" sz="1600" dirty="0" smtClean="0"/>
              <a:t> A. Perez, N. Shipman)</a:t>
            </a:r>
            <a:endParaRPr lang="en-US" sz="1600" dirty="0"/>
          </a:p>
        </p:txBody>
      </p:sp>
      <p:pic>
        <p:nvPicPr>
          <p:cNvPr id="25" name="Picture 24"/>
          <p:cNvPicPr>
            <a:picLocks noChangeAspect="1"/>
          </p:cNvPicPr>
          <p:nvPr/>
        </p:nvPicPr>
        <p:blipFill>
          <a:blip r:embed="rId2"/>
          <a:stretch>
            <a:fillRect/>
          </a:stretch>
        </p:blipFill>
        <p:spPr>
          <a:xfrm>
            <a:off x="914400" y="1047750"/>
            <a:ext cx="6934200" cy="5200650"/>
          </a:xfrm>
          <a:prstGeom prst="rect">
            <a:avLst/>
          </a:prstGeom>
        </p:spPr>
      </p:pic>
    </p:spTree>
    <p:extLst>
      <p:ext uri="{BB962C8B-B14F-4D97-AF65-F5344CB8AC3E}">
        <p14:creationId xmlns:p14="http://schemas.microsoft.com/office/powerpoint/2010/main" val="142333577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ctrTitle"/>
          </p:nvPr>
        </p:nvSpPr>
        <p:spPr>
          <a:xfrm>
            <a:off x="152400" y="4495800"/>
            <a:ext cx="8839200" cy="457200"/>
          </a:xfrm>
        </p:spPr>
        <p:txBody>
          <a:bodyPr>
            <a:normAutofit/>
          </a:bodyPr>
          <a:lstStyle>
            <a:extLst/>
          </a:lstStyle>
          <a:p>
            <a:pPr algn="ctr"/>
            <a:r>
              <a:rPr lang="en-US" sz="2400" cap="none" dirty="0" smtClean="0">
                <a:solidFill>
                  <a:srgbClr val="000090"/>
                </a:solidFill>
                <a:latin typeface="Comic Sans MS"/>
                <a:cs typeface="Comic Sans MS"/>
              </a:rPr>
              <a:t>Thank you</a:t>
            </a:r>
            <a:endParaRPr lang="en-US" sz="2400" cap="none" dirty="0">
              <a:solidFill>
                <a:srgbClr val="000090"/>
              </a:solidFill>
              <a:latin typeface="Comic Sans MS"/>
              <a:cs typeface="Comic Sans MS"/>
            </a:endParaRPr>
          </a:p>
        </p:txBody>
      </p:sp>
      <p:sp>
        <p:nvSpPr>
          <p:cNvPr id="4" name="TextBox 3"/>
          <p:cNvSpPr txBox="1"/>
          <p:nvPr/>
        </p:nvSpPr>
        <p:spPr>
          <a:xfrm>
            <a:off x="7439380" y="6553200"/>
            <a:ext cx="1434107" cy="276999"/>
          </a:xfrm>
          <a:prstGeom prst="rect">
            <a:avLst/>
          </a:prstGeom>
          <a:noFill/>
        </p:spPr>
        <p:txBody>
          <a:bodyPr wrap="none" rtlCol="0">
            <a:spAutoFit/>
          </a:bodyPr>
          <a:lstStyle/>
          <a:p>
            <a:r>
              <a:rPr lang="en-US" sz="1200" dirty="0" smtClean="0">
                <a:latin typeface="Comic Sans MS"/>
                <a:cs typeface="Comic Sans MS"/>
              </a:rPr>
              <a:t>9</a:t>
            </a:r>
            <a:r>
              <a:rPr lang="en-US" sz="1200" baseline="30000" dirty="0" smtClean="0">
                <a:latin typeface="Comic Sans MS"/>
                <a:cs typeface="Comic Sans MS"/>
              </a:rPr>
              <a:t>th</a:t>
            </a:r>
            <a:r>
              <a:rPr lang="en-US" sz="1200" dirty="0" smtClean="0">
                <a:latin typeface="Comic Sans MS"/>
                <a:cs typeface="Comic Sans MS"/>
              </a:rPr>
              <a:t> October 2014</a:t>
            </a:r>
            <a:endParaRPr lang="en-US" sz="1200" dirty="0">
              <a:latin typeface="Comic Sans MS"/>
              <a:cs typeface="Comic Sans MS"/>
            </a:endParaRPr>
          </a:p>
        </p:txBody>
      </p:sp>
      <p:grpSp>
        <p:nvGrpSpPr>
          <p:cNvPr id="11" name="Group 10"/>
          <p:cNvGrpSpPr/>
          <p:nvPr/>
        </p:nvGrpSpPr>
        <p:grpSpPr>
          <a:xfrm>
            <a:off x="304800" y="6248400"/>
            <a:ext cx="1752600" cy="685800"/>
            <a:chOff x="304800" y="6248400"/>
            <a:chExt cx="1752600" cy="685800"/>
          </a:xfrm>
        </p:grpSpPr>
        <p:pic>
          <p:nvPicPr>
            <p:cNvPr id="12" name="Picture 11" descr="Logo60ans_im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500" y="6400800"/>
              <a:ext cx="647173" cy="381000"/>
            </a:xfrm>
            <a:prstGeom prst="rect">
              <a:avLst/>
            </a:prstGeom>
          </p:spPr>
        </p:pic>
        <p:pic>
          <p:nvPicPr>
            <p:cNvPr id="13" name="Picture 12" descr="LogoOutline-Blue-0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6400800"/>
              <a:ext cx="413141" cy="353012"/>
            </a:xfrm>
            <a:prstGeom prst="rect">
              <a:avLst/>
            </a:prstGeom>
          </p:spPr>
        </p:pic>
        <p:pic>
          <p:nvPicPr>
            <p:cNvPr id="14" name="Picture 3" descr="G:\Users\s\samosh\Documents\My Pictures\LOGO\CLIC\CLIC-Logo-Color-72.png"/>
            <p:cNvPicPr>
              <a:picLocks noChangeAspect="1" noChangeArrowheads="1"/>
            </p:cNvPicPr>
            <p:nvPr userDrawn="1"/>
          </p:nvPicPr>
          <p:blipFill>
            <a:blip r:embed="rId5" cstate="print"/>
            <a:srcRect/>
            <a:stretch>
              <a:fillRect/>
            </a:stretch>
          </p:blipFill>
          <p:spPr bwMode="auto">
            <a:xfrm>
              <a:off x="1371600" y="6248400"/>
              <a:ext cx="685800" cy="685800"/>
            </a:xfrm>
            <a:prstGeom prst="rect">
              <a:avLst/>
            </a:prstGeom>
            <a:noFill/>
          </p:spPr>
        </p:pic>
      </p:grpSp>
      <p:pic>
        <p:nvPicPr>
          <p:cNvPr id="5" name="Picture 4" descr="vinca.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2821983"/>
          </a:xfrm>
          <a:prstGeom prst="rect">
            <a:avLst/>
          </a:prstGeom>
        </p:spPr>
      </p:pic>
    </p:spTree>
    <p:extLst>
      <p:ext uri="{BB962C8B-B14F-4D97-AF65-F5344CB8AC3E}">
        <p14:creationId xmlns:p14="http://schemas.microsoft.com/office/powerpoint/2010/main" val="2778509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Consolidating </a:t>
            </a:r>
            <a:r>
              <a:rPr lang="en-US" dirty="0" smtClean="0"/>
              <a:t>a baseline</a:t>
            </a:r>
            <a:endParaRPr lang="en-US" dirty="0"/>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Areas of </a:t>
            </a:r>
            <a:r>
              <a:rPr lang="en-US" sz="2400" dirty="0"/>
              <a:t>P</a:t>
            </a:r>
            <a:r>
              <a:rPr lang="en-US" sz="2400" dirty="0" smtClean="0"/>
              <a:t>ossible Development</a:t>
            </a:r>
            <a:endParaRPr lang="en-US" sz="1600" dirty="0"/>
          </a:p>
        </p:txBody>
      </p:sp>
      <p:sp>
        <p:nvSpPr>
          <p:cNvPr id="13" name="TextBox 12"/>
          <p:cNvSpPr txBox="1"/>
          <p:nvPr/>
        </p:nvSpPr>
        <p:spPr>
          <a:xfrm>
            <a:off x="304800" y="2217003"/>
            <a:ext cx="8153400" cy="830997"/>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Clarify some technological aspects of the AS fabrication process that were inherited from other labs and from the work of different study groups and consolidate them in the form of validated procedures.</a:t>
            </a:r>
            <a:endParaRPr lang="en-US" sz="1600" i="1" dirty="0" smtClean="0">
              <a:solidFill>
                <a:srgbClr val="3366FF"/>
              </a:solidFill>
              <a:latin typeface="Comic Sans MS"/>
              <a:cs typeface="Comic Sans MS"/>
            </a:endParaRPr>
          </a:p>
        </p:txBody>
      </p:sp>
      <p:sp>
        <p:nvSpPr>
          <p:cNvPr id="14" name="TextBox 13"/>
          <p:cNvSpPr txBox="1"/>
          <p:nvPr/>
        </p:nvSpPr>
        <p:spPr>
          <a:xfrm>
            <a:off x="304800" y="1143000"/>
            <a:ext cx="8153400" cy="830997"/>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Push the investigation on the integration of the different elements of the accelerator to a higher level of detail, in the perspective of assembling modules and the complete accelerator, in the end. Clarify issues at the interfaces.</a:t>
            </a:r>
            <a:endParaRPr lang="en-US" sz="1600" dirty="0" smtClean="0">
              <a:solidFill>
                <a:srgbClr val="3366FF"/>
              </a:solidFill>
              <a:latin typeface="Comic Sans MS"/>
              <a:cs typeface="Comic Sans MS"/>
            </a:endParaRPr>
          </a:p>
        </p:txBody>
      </p:sp>
      <p:sp>
        <p:nvSpPr>
          <p:cNvPr id="15" name="TextBox 14"/>
          <p:cNvSpPr txBox="1"/>
          <p:nvPr/>
        </p:nvSpPr>
        <p:spPr>
          <a:xfrm>
            <a:off x="304800" y="3225224"/>
            <a:ext cx="8153400" cy="584776"/>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Start building a consolidated baseline for the project. This will not prevent further developments, on the contrary it will allow a better tracking of changes.</a:t>
            </a:r>
            <a:endParaRPr lang="en-US" sz="1600" dirty="0" smtClean="0">
              <a:solidFill>
                <a:srgbClr val="3366FF"/>
              </a:solidFill>
              <a:latin typeface="Comic Sans MS"/>
              <a:cs typeface="Comic Sans MS"/>
            </a:endParaRPr>
          </a:p>
        </p:txBody>
      </p:sp>
      <p:grpSp>
        <p:nvGrpSpPr>
          <p:cNvPr id="7" name="Group 6"/>
          <p:cNvGrpSpPr/>
          <p:nvPr/>
        </p:nvGrpSpPr>
        <p:grpSpPr>
          <a:xfrm>
            <a:off x="381000" y="3974069"/>
            <a:ext cx="8153400" cy="1817131"/>
            <a:chOff x="381000" y="3593069"/>
            <a:chExt cx="8153400" cy="1817131"/>
          </a:xfrm>
        </p:grpSpPr>
        <p:sp>
          <p:nvSpPr>
            <p:cNvPr id="16" name="TextBox 15"/>
            <p:cNvSpPr txBox="1"/>
            <p:nvPr/>
          </p:nvSpPr>
          <p:spPr>
            <a:xfrm>
              <a:off x="381000" y="4702314"/>
              <a:ext cx="8153400" cy="707886"/>
            </a:xfrm>
            <a:prstGeom prst="rect">
              <a:avLst/>
            </a:prstGeom>
            <a:noFill/>
          </p:spPr>
          <p:txBody>
            <a:bodyPr wrap="square" rtlCol="0">
              <a:spAutoFit/>
            </a:bodyPr>
            <a:lstStyle/>
            <a:p>
              <a:pPr algn="ctr"/>
              <a:r>
                <a:rPr lang="en-US" sz="1600" dirty="0" smtClean="0">
                  <a:solidFill>
                    <a:srgbClr val="3366FF"/>
                  </a:solidFill>
                  <a:latin typeface="Comic Sans MS"/>
                  <a:cs typeface="Comic Sans MS"/>
                </a:rPr>
                <a:t>Adopt a</a:t>
              </a:r>
            </a:p>
            <a:p>
              <a:pPr algn="ctr"/>
              <a:r>
                <a:rPr lang="en-US" sz="2400" dirty="0" smtClean="0">
                  <a:solidFill>
                    <a:srgbClr val="3366FF"/>
                  </a:solidFill>
                  <a:latin typeface="Comic Sans MS"/>
                  <a:cs typeface="Comic Sans MS"/>
                </a:rPr>
                <a:t>Quality Assurance Policy ?</a:t>
              </a:r>
              <a:endParaRPr lang="en-US" sz="2400" dirty="0" smtClean="0">
                <a:solidFill>
                  <a:srgbClr val="3366FF"/>
                </a:solidFill>
                <a:latin typeface="Comic Sans MS"/>
                <a:cs typeface="Comic Sans MS"/>
              </a:endParaRPr>
            </a:p>
          </p:txBody>
        </p:sp>
        <p:cxnSp>
          <p:nvCxnSpPr>
            <p:cNvPr id="5" name="Straight Arrow Connector 4"/>
            <p:cNvCxnSpPr/>
            <p:nvPr/>
          </p:nvCxnSpPr>
          <p:spPr>
            <a:xfrm>
              <a:off x="4381500" y="3593069"/>
              <a:ext cx="38100" cy="100822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89492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Consolidating </a:t>
            </a:r>
            <a:r>
              <a:rPr lang="en-US" dirty="0" smtClean="0"/>
              <a:t>a baseline</a:t>
            </a:r>
            <a:endParaRPr lang="en-US" dirty="0"/>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Quality Assurance Policy</a:t>
            </a:r>
            <a:endParaRPr lang="en-US" sz="1600" dirty="0"/>
          </a:p>
        </p:txBody>
      </p:sp>
      <p:sp>
        <p:nvSpPr>
          <p:cNvPr id="23" name="TextBox 22"/>
          <p:cNvSpPr txBox="1"/>
          <p:nvPr/>
        </p:nvSpPr>
        <p:spPr>
          <a:xfrm>
            <a:off x="304800" y="2362200"/>
            <a:ext cx="8153400" cy="584776"/>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The </a:t>
            </a:r>
            <a:r>
              <a:rPr lang="en-US" sz="1600" dirty="0">
                <a:solidFill>
                  <a:srgbClr val="3366FF"/>
                </a:solidFill>
                <a:latin typeface="Comic Sans MS"/>
                <a:cs typeface="Comic Sans MS"/>
              </a:rPr>
              <a:t>QAP </a:t>
            </a:r>
            <a:r>
              <a:rPr lang="en-US" sz="1600" dirty="0" smtClean="0">
                <a:solidFill>
                  <a:srgbClr val="3366FF"/>
                </a:solidFill>
                <a:latin typeface="Comic Sans MS"/>
                <a:cs typeface="Comic Sans MS"/>
              </a:rPr>
              <a:t>will create </a:t>
            </a:r>
            <a:r>
              <a:rPr lang="en-US" sz="1600" dirty="0">
                <a:solidFill>
                  <a:srgbClr val="3366FF"/>
                </a:solidFill>
                <a:latin typeface="Comic Sans MS"/>
                <a:cs typeface="Comic Sans MS"/>
              </a:rPr>
              <a:t>the conditions for an effective control of changes within </a:t>
            </a:r>
            <a:r>
              <a:rPr lang="en-US" sz="1600" dirty="0" smtClean="0">
                <a:solidFill>
                  <a:srgbClr val="3366FF"/>
                </a:solidFill>
                <a:latin typeface="Comic Sans MS"/>
                <a:cs typeface="Comic Sans MS"/>
              </a:rPr>
              <a:t>the </a:t>
            </a:r>
            <a:r>
              <a:rPr lang="en-US" sz="1600" dirty="0" smtClean="0">
                <a:solidFill>
                  <a:srgbClr val="3366FF"/>
                </a:solidFill>
                <a:latin typeface="Comic Sans MS"/>
                <a:cs typeface="Comic Sans MS"/>
              </a:rPr>
              <a:t>project baseline and </a:t>
            </a:r>
            <a:r>
              <a:rPr lang="en-US" sz="1600" dirty="0" smtClean="0">
                <a:solidFill>
                  <a:srgbClr val="3366FF"/>
                </a:solidFill>
                <a:latin typeface="Comic Sans MS"/>
                <a:cs typeface="Comic Sans MS"/>
              </a:rPr>
              <a:t>their </a:t>
            </a:r>
            <a:r>
              <a:rPr lang="en-US" sz="1600" dirty="0">
                <a:solidFill>
                  <a:srgbClr val="3366FF"/>
                </a:solidFill>
                <a:latin typeface="Comic Sans MS"/>
                <a:cs typeface="Comic Sans MS"/>
              </a:rPr>
              <a:t>follow-</a:t>
            </a:r>
            <a:r>
              <a:rPr lang="en-US" sz="1600" dirty="0" smtClean="0">
                <a:solidFill>
                  <a:srgbClr val="3366FF"/>
                </a:solidFill>
                <a:latin typeface="Comic Sans MS"/>
                <a:cs typeface="Comic Sans MS"/>
              </a:rPr>
              <a:t>up.</a:t>
            </a:r>
            <a:endParaRPr lang="en-US" sz="1600" i="1" dirty="0" smtClean="0">
              <a:solidFill>
                <a:srgbClr val="3366FF"/>
              </a:solidFill>
              <a:latin typeface="Comic Sans MS"/>
              <a:cs typeface="Comic Sans MS"/>
            </a:endParaRPr>
          </a:p>
        </p:txBody>
      </p:sp>
      <p:sp>
        <p:nvSpPr>
          <p:cNvPr id="24" name="TextBox 23"/>
          <p:cNvSpPr txBox="1"/>
          <p:nvPr/>
        </p:nvSpPr>
        <p:spPr>
          <a:xfrm>
            <a:off x="304800" y="1302603"/>
            <a:ext cx="8153400" cy="830997"/>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A Quality Assurance Policy would contribute to progressively consolidate the project baseline by means of an agreed published procedure, which stakeholders can trust.</a:t>
            </a:r>
            <a:endParaRPr lang="en-US" sz="1600" i="1" dirty="0" smtClean="0">
              <a:solidFill>
                <a:srgbClr val="3366FF"/>
              </a:solidFill>
              <a:latin typeface="Comic Sans MS"/>
              <a:cs typeface="Comic Sans MS"/>
            </a:endParaRPr>
          </a:p>
        </p:txBody>
      </p:sp>
      <p:pic>
        <p:nvPicPr>
          <p:cNvPr id="27" name="Picture 26"/>
          <p:cNvPicPr>
            <a:picLocks noChangeAspect="1"/>
          </p:cNvPicPr>
          <p:nvPr/>
        </p:nvPicPr>
        <p:blipFill>
          <a:blip r:embed="rId2"/>
          <a:stretch>
            <a:fillRect/>
          </a:stretch>
        </p:blipFill>
        <p:spPr>
          <a:xfrm>
            <a:off x="4648200" y="2895600"/>
            <a:ext cx="3584864" cy="3429000"/>
          </a:xfrm>
          <a:prstGeom prst="rect">
            <a:avLst/>
          </a:prstGeom>
        </p:spPr>
      </p:pic>
      <p:grpSp>
        <p:nvGrpSpPr>
          <p:cNvPr id="38" name="Group 37"/>
          <p:cNvGrpSpPr/>
          <p:nvPr/>
        </p:nvGrpSpPr>
        <p:grpSpPr>
          <a:xfrm>
            <a:off x="540204" y="3962400"/>
            <a:ext cx="3955596" cy="1828800"/>
            <a:chOff x="540204" y="3200400"/>
            <a:chExt cx="3955596" cy="1828800"/>
          </a:xfrm>
        </p:grpSpPr>
        <p:cxnSp>
          <p:nvCxnSpPr>
            <p:cNvPr id="37" name="Straight Connector 36"/>
            <p:cNvCxnSpPr/>
            <p:nvPr/>
          </p:nvCxnSpPr>
          <p:spPr>
            <a:xfrm>
              <a:off x="2541242" y="3429000"/>
              <a:ext cx="0" cy="304800"/>
            </a:xfrm>
            <a:prstGeom prst="line">
              <a:avLst/>
            </a:prstGeom>
            <a:ln w="4445">
              <a:solidFill>
                <a:schemeClr val="tx1"/>
              </a:solidFill>
            </a:ln>
          </p:spPr>
          <p:style>
            <a:lnRef idx="2">
              <a:schemeClr val="accent1"/>
            </a:lnRef>
            <a:fillRef idx="0">
              <a:schemeClr val="accent1"/>
            </a:fillRef>
            <a:effectRef idx="1">
              <a:schemeClr val="accent1"/>
            </a:effectRef>
            <a:fontRef idx="minor">
              <a:schemeClr val="tx1"/>
            </a:fontRef>
          </p:style>
        </p:cxnSp>
        <p:pic>
          <p:nvPicPr>
            <p:cNvPr id="26" name="Picture 25"/>
            <p:cNvPicPr>
              <a:picLocks noChangeAspect="1"/>
            </p:cNvPicPr>
            <p:nvPr/>
          </p:nvPicPr>
          <p:blipFill>
            <a:blip r:embed="rId3"/>
            <a:stretch>
              <a:fillRect/>
            </a:stretch>
          </p:blipFill>
          <p:spPr>
            <a:xfrm>
              <a:off x="540204" y="3733800"/>
              <a:ext cx="3955596" cy="1295400"/>
            </a:xfrm>
            <a:prstGeom prst="rect">
              <a:avLst/>
            </a:prstGeom>
          </p:spPr>
        </p:pic>
        <p:sp>
          <p:nvSpPr>
            <p:cNvPr id="29" name="TextBox 28"/>
            <p:cNvSpPr txBox="1"/>
            <p:nvPr/>
          </p:nvSpPr>
          <p:spPr>
            <a:xfrm>
              <a:off x="2057400" y="3200400"/>
              <a:ext cx="1013515" cy="307777"/>
            </a:xfrm>
            <a:prstGeom prst="rect">
              <a:avLst/>
            </a:prstGeom>
            <a:solidFill>
              <a:schemeClr val="accent1">
                <a:lumMod val="40000"/>
                <a:lumOff val="60000"/>
              </a:schemeClr>
            </a:solidFill>
            <a:ln>
              <a:solidFill>
                <a:schemeClr val="tx1"/>
              </a:solidFill>
            </a:ln>
          </p:spPr>
          <p:txBody>
            <a:bodyPr wrap="square" rtlCol="0">
              <a:spAutoFit/>
            </a:bodyPr>
            <a:lstStyle/>
            <a:p>
              <a:r>
                <a:rPr lang="en-US" sz="1400" dirty="0" smtClean="0"/>
                <a:t>Linac4</a:t>
              </a:r>
              <a:r>
                <a:rPr lang="en-US" sz="1400" dirty="0" smtClean="0"/>
                <a:t> </a:t>
              </a:r>
              <a:r>
                <a:rPr lang="en-US" sz="1400" dirty="0" smtClean="0"/>
                <a:t>CDR</a:t>
              </a:r>
              <a:endParaRPr lang="en-US" sz="1400" dirty="0"/>
            </a:p>
          </p:txBody>
        </p:sp>
      </p:grpSp>
      <p:sp>
        <p:nvSpPr>
          <p:cNvPr id="39" name="TextBox 38"/>
          <p:cNvSpPr txBox="1"/>
          <p:nvPr/>
        </p:nvSpPr>
        <p:spPr>
          <a:xfrm>
            <a:off x="304800" y="3242846"/>
            <a:ext cx="4114800" cy="338554"/>
          </a:xfrm>
          <a:prstGeom prst="rect">
            <a:avLst/>
          </a:prstGeom>
          <a:noFill/>
        </p:spPr>
        <p:txBody>
          <a:bodyPr wrap="square" rtlCol="0">
            <a:spAutoFit/>
          </a:bodyPr>
          <a:lstStyle/>
          <a:p>
            <a:pPr algn="just"/>
            <a:r>
              <a:rPr lang="en-US" sz="1600" i="1" dirty="0" smtClean="0">
                <a:solidFill>
                  <a:srgbClr val="3366FF"/>
                </a:solidFill>
                <a:latin typeface="Comic Sans MS"/>
                <a:cs typeface="Comic Sans MS"/>
              </a:rPr>
              <a:t>To provide an example ..</a:t>
            </a:r>
            <a:r>
              <a:rPr lang="en-US" sz="1600" i="1" dirty="0" smtClean="0">
                <a:solidFill>
                  <a:srgbClr val="3366FF"/>
                </a:solidFill>
                <a:latin typeface="Comic Sans MS"/>
                <a:cs typeface="Comic Sans MS"/>
              </a:rPr>
              <a:t>. (Linac4)</a:t>
            </a:r>
            <a:endParaRPr lang="en-US" sz="1600" i="1" dirty="0" smtClean="0">
              <a:solidFill>
                <a:srgbClr val="3366FF"/>
              </a:solidFill>
              <a:latin typeface="Comic Sans MS"/>
              <a:cs typeface="Comic Sans MS"/>
            </a:endParaRPr>
          </a:p>
        </p:txBody>
      </p:sp>
    </p:spTree>
    <p:extLst>
      <p:ext uri="{BB962C8B-B14F-4D97-AF65-F5344CB8AC3E}">
        <p14:creationId xmlns:p14="http://schemas.microsoft.com/office/powerpoint/2010/main" val="22148358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04800" y="381000"/>
            <a:ext cx="8077200" cy="914400"/>
          </a:xfrm>
        </p:spPr>
        <p:txBody>
          <a:bodyPr>
            <a:noAutofit/>
          </a:bodyPr>
          <a:lstStyle/>
          <a:p>
            <a:r>
              <a:rPr lang="en-US" sz="2400" dirty="0" smtClean="0"/>
              <a:t>Motivation for a </a:t>
            </a:r>
            <a:r>
              <a:rPr lang="en-US" sz="2400" dirty="0" smtClean="0"/>
              <a:t>review of the technical / technological aspects  of the AS fabrication </a:t>
            </a:r>
            <a:endParaRPr lang="en-US" sz="2400" dirty="0"/>
          </a:p>
        </p:txBody>
      </p:sp>
      <p:sp>
        <p:nvSpPr>
          <p:cNvPr id="4" name="TextBox 3"/>
          <p:cNvSpPr txBox="1"/>
          <p:nvPr/>
        </p:nvSpPr>
        <p:spPr>
          <a:xfrm>
            <a:off x="1143000" y="1524000"/>
            <a:ext cx="2438551" cy="369332"/>
          </a:xfrm>
          <a:prstGeom prst="rect">
            <a:avLst/>
          </a:prstGeom>
          <a:noFill/>
          <a:ln>
            <a:solidFill>
              <a:schemeClr val="accent6">
                <a:lumMod val="75000"/>
              </a:schemeClr>
            </a:solidFill>
          </a:ln>
        </p:spPr>
        <p:txBody>
          <a:bodyPr wrap="none" rtlCol="0">
            <a:spAutoFit/>
          </a:bodyPr>
          <a:lstStyle/>
          <a:p>
            <a:r>
              <a:rPr lang="en-US" dirty="0" smtClean="0"/>
              <a:t>Make structure cheaper</a:t>
            </a:r>
            <a:endParaRPr lang="en-US" dirty="0"/>
          </a:p>
        </p:txBody>
      </p:sp>
      <p:sp>
        <p:nvSpPr>
          <p:cNvPr id="5" name="TextBox 4"/>
          <p:cNvSpPr txBox="1"/>
          <p:nvPr/>
        </p:nvSpPr>
        <p:spPr>
          <a:xfrm>
            <a:off x="4800449" y="1447800"/>
            <a:ext cx="2133751" cy="646331"/>
          </a:xfrm>
          <a:prstGeom prst="rect">
            <a:avLst/>
          </a:prstGeom>
          <a:noFill/>
          <a:ln>
            <a:solidFill>
              <a:srgbClr val="008000"/>
            </a:solidFill>
          </a:ln>
        </p:spPr>
        <p:txBody>
          <a:bodyPr wrap="square" rtlCol="0">
            <a:spAutoFit/>
          </a:bodyPr>
          <a:lstStyle/>
          <a:p>
            <a:pPr algn="ctr"/>
            <a:r>
              <a:rPr lang="en-US" dirty="0" smtClean="0"/>
              <a:t>Make structure faster to deliver</a:t>
            </a:r>
            <a:endParaRPr lang="en-US" dirty="0"/>
          </a:p>
        </p:txBody>
      </p:sp>
      <p:grpSp>
        <p:nvGrpSpPr>
          <p:cNvPr id="58" name="Group 57"/>
          <p:cNvGrpSpPr/>
          <p:nvPr/>
        </p:nvGrpSpPr>
        <p:grpSpPr>
          <a:xfrm>
            <a:off x="3733800" y="2094131"/>
            <a:ext cx="1956529" cy="1030069"/>
            <a:chOff x="3733800" y="1941731"/>
            <a:chExt cx="1956529" cy="1030069"/>
          </a:xfrm>
        </p:grpSpPr>
        <p:sp>
          <p:nvSpPr>
            <p:cNvPr id="9" name="TextBox 8"/>
            <p:cNvSpPr txBox="1"/>
            <p:nvPr/>
          </p:nvSpPr>
          <p:spPr>
            <a:xfrm>
              <a:off x="3733800" y="2325469"/>
              <a:ext cx="1956529" cy="646331"/>
            </a:xfrm>
            <a:prstGeom prst="rect">
              <a:avLst/>
            </a:prstGeom>
            <a:noFill/>
            <a:ln>
              <a:solidFill>
                <a:schemeClr val="tx1"/>
              </a:solidFill>
            </a:ln>
          </p:spPr>
          <p:txBody>
            <a:bodyPr wrap="square" rtlCol="0">
              <a:spAutoFit/>
            </a:bodyPr>
            <a:lstStyle/>
            <a:p>
              <a:pPr algn="ctr"/>
              <a:r>
                <a:rPr lang="en-US" dirty="0" smtClean="0"/>
                <a:t>Review the fabrication process</a:t>
              </a:r>
              <a:endParaRPr lang="en-US" dirty="0"/>
            </a:p>
          </p:txBody>
        </p:sp>
        <p:cxnSp>
          <p:nvCxnSpPr>
            <p:cNvPr id="19" name="Straight Connector 18"/>
            <p:cNvCxnSpPr>
              <a:endCxn id="9" idx="0"/>
            </p:cNvCxnSpPr>
            <p:nvPr/>
          </p:nvCxnSpPr>
          <p:spPr>
            <a:xfrm flipH="1">
              <a:off x="4712065" y="1941731"/>
              <a:ext cx="393336" cy="383738"/>
            </a:xfrm>
            <a:prstGeom prst="line">
              <a:avLst/>
            </a:prstGeom>
            <a:ln w="20320">
              <a:solidFill>
                <a:srgbClr val="008000"/>
              </a:solidFill>
            </a:ln>
          </p:spPr>
          <p:style>
            <a:lnRef idx="2">
              <a:schemeClr val="accent1"/>
            </a:lnRef>
            <a:fillRef idx="0">
              <a:schemeClr val="accent1"/>
            </a:fillRef>
            <a:effectRef idx="1">
              <a:schemeClr val="accent1"/>
            </a:effectRef>
            <a:fontRef idx="minor">
              <a:schemeClr val="tx1"/>
            </a:fontRef>
          </p:style>
        </p:cxnSp>
      </p:grpSp>
      <p:grpSp>
        <p:nvGrpSpPr>
          <p:cNvPr id="59" name="Group 58"/>
          <p:cNvGrpSpPr/>
          <p:nvPr/>
        </p:nvGrpSpPr>
        <p:grpSpPr>
          <a:xfrm>
            <a:off x="6501671" y="2094131"/>
            <a:ext cx="1956529" cy="1182469"/>
            <a:chOff x="6501671" y="2094131"/>
            <a:chExt cx="1956529" cy="1182469"/>
          </a:xfrm>
        </p:grpSpPr>
        <p:sp>
          <p:nvSpPr>
            <p:cNvPr id="10" name="TextBox 9"/>
            <p:cNvSpPr txBox="1"/>
            <p:nvPr/>
          </p:nvSpPr>
          <p:spPr>
            <a:xfrm>
              <a:off x="6501671" y="2353270"/>
              <a:ext cx="1956529" cy="923330"/>
            </a:xfrm>
            <a:prstGeom prst="rect">
              <a:avLst/>
            </a:prstGeom>
            <a:noFill/>
            <a:ln>
              <a:solidFill>
                <a:schemeClr val="tx1"/>
              </a:solidFill>
            </a:ln>
          </p:spPr>
          <p:txBody>
            <a:bodyPr wrap="square" rtlCol="0">
              <a:spAutoFit/>
            </a:bodyPr>
            <a:lstStyle/>
            <a:p>
              <a:pPr algn="ctr"/>
              <a:r>
                <a:rPr lang="en-US" dirty="0" smtClean="0"/>
                <a:t>Improve the testing / validation process</a:t>
              </a:r>
              <a:endParaRPr lang="en-US" dirty="0"/>
            </a:p>
          </p:txBody>
        </p:sp>
        <p:cxnSp>
          <p:nvCxnSpPr>
            <p:cNvPr id="22" name="Straight Connector 21"/>
            <p:cNvCxnSpPr/>
            <p:nvPr/>
          </p:nvCxnSpPr>
          <p:spPr>
            <a:xfrm>
              <a:off x="6705601" y="2094131"/>
              <a:ext cx="774335" cy="268069"/>
            </a:xfrm>
            <a:prstGeom prst="line">
              <a:avLst/>
            </a:prstGeom>
            <a:ln w="20320">
              <a:solidFill>
                <a:srgbClr val="008000"/>
              </a:solidFill>
            </a:ln>
          </p:spPr>
          <p:style>
            <a:lnRef idx="2">
              <a:schemeClr val="accent1"/>
            </a:lnRef>
            <a:fillRef idx="0">
              <a:schemeClr val="accent1"/>
            </a:fillRef>
            <a:effectRef idx="1">
              <a:schemeClr val="accent1"/>
            </a:effectRef>
            <a:fontRef idx="minor">
              <a:schemeClr val="tx1"/>
            </a:fontRef>
          </p:style>
        </p:cxnSp>
      </p:grpSp>
      <p:grpSp>
        <p:nvGrpSpPr>
          <p:cNvPr id="60" name="Group 59"/>
          <p:cNvGrpSpPr/>
          <p:nvPr/>
        </p:nvGrpSpPr>
        <p:grpSpPr>
          <a:xfrm>
            <a:off x="2209801" y="3124200"/>
            <a:ext cx="6095999" cy="3048000"/>
            <a:chOff x="2209801" y="2971800"/>
            <a:chExt cx="6095999" cy="3048000"/>
          </a:xfrm>
        </p:grpSpPr>
        <p:sp>
          <p:nvSpPr>
            <p:cNvPr id="11" name="TextBox 10"/>
            <p:cNvSpPr txBox="1"/>
            <p:nvPr/>
          </p:nvSpPr>
          <p:spPr>
            <a:xfrm>
              <a:off x="6349271" y="3468469"/>
              <a:ext cx="1956529" cy="369332"/>
            </a:xfrm>
            <a:prstGeom prst="rect">
              <a:avLst/>
            </a:prstGeom>
            <a:noFill/>
            <a:ln>
              <a:solidFill>
                <a:schemeClr val="tx1"/>
              </a:solidFill>
            </a:ln>
          </p:spPr>
          <p:txBody>
            <a:bodyPr wrap="square" rtlCol="0">
              <a:spAutoFit/>
            </a:bodyPr>
            <a:lstStyle/>
            <a:p>
              <a:pPr algn="ctr"/>
              <a:r>
                <a:rPr lang="en-US" dirty="0" smtClean="0"/>
                <a:t>Brazing / bonding</a:t>
              </a:r>
              <a:endParaRPr lang="en-US" dirty="0"/>
            </a:p>
          </p:txBody>
        </p:sp>
        <p:sp>
          <p:nvSpPr>
            <p:cNvPr id="12" name="TextBox 11"/>
            <p:cNvSpPr txBox="1"/>
            <p:nvPr/>
          </p:nvSpPr>
          <p:spPr>
            <a:xfrm>
              <a:off x="4343400" y="3474061"/>
              <a:ext cx="1956529" cy="369332"/>
            </a:xfrm>
            <a:prstGeom prst="rect">
              <a:avLst/>
            </a:prstGeom>
            <a:noFill/>
            <a:ln>
              <a:solidFill>
                <a:schemeClr val="tx1"/>
              </a:solidFill>
            </a:ln>
          </p:spPr>
          <p:txBody>
            <a:bodyPr wrap="square" rtlCol="0">
              <a:spAutoFit/>
            </a:bodyPr>
            <a:lstStyle/>
            <a:p>
              <a:pPr algn="ctr"/>
              <a:r>
                <a:rPr lang="en-US" dirty="0" smtClean="0"/>
                <a:t>Surface treatment</a:t>
              </a:r>
              <a:endParaRPr lang="en-US" dirty="0"/>
            </a:p>
          </p:txBody>
        </p:sp>
        <p:sp>
          <p:nvSpPr>
            <p:cNvPr id="13" name="TextBox 12"/>
            <p:cNvSpPr txBox="1"/>
            <p:nvPr/>
          </p:nvSpPr>
          <p:spPr>
            <a:xfrm>
              <a:off x="2209801" y="5650468"/>
              <a:ext cx="1524000" cy="369332"/>
            </a:xfrm>
            <a:prstGeom prst="rect">
              <a:avLst/>
            </a:prstGeom>
            <a:noFill/>
            <a:ln>
              <a:solidFill>
                <a:schemeClr val="tx1"/>
              </a:solidFill>
            </a:ln>
          </p:spPr>
          <p:txBody>
            <a:bodyPr wrap="square" rtlCol="0">
              <a:spAutoFit/>
            </a:bodyPr>
            <a:lstStyle/>
            <a:p>
              <a:pPr algn="ctr"/>
              <a:r>
                <a:rPr lang="en-US" dirty="0" smtClean="0"/>
                <a:t>Alignment</a:t>
              </a:r>
              <a:endParaRPr lang="en-US" dirty="0"/>
            </a:p>
          </p:txBody>
        </p:sp>
        <p:cxnSp>
          <p:nvCxnSpPr>
            <p:cNvPr id="24" name="Straight Connector 23"/>
            <p:cNvCxnSpPr>
              <a:endCxn id="13" idx="0"/>
            </p:cNvCxnSpPr>
            <p:nvPr/>
          </p:nvCxnSpPr>
          <p:spPr>
            <a:xfrm flipH="1">
              <a:off x="2971801" y="2971800"/>
              <a:ext cx="1155335" cy="2678668"/>
            </a:xfrm>
            <a:prstGeom prst="line">
              <a:avLst/>
            </a:prstGeom>
            <a:ln w="20320">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9" idx="2"/>
              <a:endCxn id="12" idx="0"/>
            </p:cNvCxnSpPr>
            <p:nvPr/>
          </p:nvCxnSpPr>
          <p:spPr>
            <a:xfrm>
              <a:off x="4712065" y="2971800"/>
              <a:ext cx="609600" cy="502261"/>
            </a:xfrm>
            <a:prstGeom prst="line">
              <a:avLst/>
            </a:prstGeom>
            <a:ln w="20320">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a:endCxn id="11" idx="0"/>
            </p:cNvCxnSpPr>
            <p:nvPr/>
          </p:nvCxnSpPr>
          <p:spPr>
            <a:xfrm>
              <a:off x="4864465" y="2971800"/>
              <a:ext cx="2463071" cy="496669"/>
            </a:xfrm>
            <a:prstGeom prst="line">
              <a:avLst/>
            </a:prstGeom>
            <a:ln w="20320">
              <a:solidFill>
                <a:srgbClr val="008000"/>
              </a:solidFill>
            </a:ln>
          </p:spPr>
          <p:style>
            <a:lnRef idx="2">
              <a:schemeClr val="accent1"/>
            </a:lnRef>
            <a:fillRef idx="0">
              <a:schemeClr val="accent1"/>
            </a:fillRef>
            <a:effectRef idx="1">
              <a:schemeClr val="accent1"/>
            </a:effectRef>
            <a:fontRef idx="minor">
              <a:schemeClr val="tx1"/>
            </a:fontRef>
          </p:style>
        </p:cxnSp>
      </p:grpSp>
      <p:grpSp>
        <p:nvGrpSpPr>
          <p:cNvPr id="61" name="Group 60"/>
          <p:cNvGrpSpPr/>
          <p:nvPr/>
        </p:nvGrpSpPr>
        <p:grpSpPr>
          <a:xfrm>
            <a:off x="3886200" y="3962400"/>
            <a:ext cx="2286000" cy="2133600"/>
            <a:chOff x="3886200" y="3810000"/>
            <a:chExt cx="2286000" cy="2133600"/>
          </a:xfrm>
        </p:grpSpPr>
        <p:sp>
          <p:nvSpPr>
            <p:cNvPr id="16" name="TextBox 15"/>
            <p:cNvSpPr txBox="1"/>
            <p:nvPr/>
          </p:nvSpPr>
          <p:spPr>
            <a:xfrm>
              <a:off x="3886200" y="4419600"/>
              <a:ext cx="1295399" cy="646331"/>
            </a:xfrm>
            <a:prstGeom prst="rect">
              <a:avLst/>
            </a:prstGeom>
            <a:noFill/>
            <a:ln>
              <a:solidFill>
                <a:schemeClr val="tx1"/>
              </a:solidFill>
            </a:ln>
          </p:spPr>
          <p:txBody>
            <a:bodyPr wrap="square" rtlCol="0">
              <a:spAutoFit/>
            </a:bodyPr>
            <a:lstStyle/>
            <a:p>
              <a:pPr algn="ctr"/>
              <a:r>
                <a:rPr lang="en-US" dirty="0" smtClean="0"/>
                <a:t>Chemistry / etching</a:t>
              </a:r>
              <a:endParaRPr lang="en-US" dirty="0"/>
            </a:p>
          </p:txBody>
        </p:sp>
        <p:sp>
          <p:nvSpPr>
            <p:cNvPr id="17" name="TextBox 16"/>
            <p:cNvSpPr txBox="1"/>
            <p:nvPr/>
          </p:nvSpPr>
          <p:spPr>
            <a:xfrm>
              <a:off x="4876801" y="5297269"/>
              <a:ext cx="1295399" cy="646331"/>
            </a:xfrm>
            <a:prstGeom prst="rect">
              <a:avLst/>
            </a:prstGeom>
            <a:noFill/>
            <a:ln>
              <a:solidFill>
                <a:schemeClr val="tx1"/>
              </a:solidFill>
            </a:ln>
          </p:spPr>
          <p:txBody>
            <a:bodyPr wrap="square" rtlCol="0">
              <a:spAutoFit/>
            </a:bodyPr>
            <a:lstStyle/>
            <a:p>
              <a:pPr algn="ctr"/>
              <a:r>
                <a:rPr lang="en-US" dirty="0" smtClean="0"/>
                <a:t>Heat treatment</a:t>
              </a:r>
              <a:endParaRPr lang="en-US" dirty="0"/>
            </a:p>
          </p:txBody>
        </p:sp>
        <p:cxnSp>
          <p:nvCxnSpPr>
            <p:cNvPr id="31" name="Straight Connector 30"/>
            <p:cNvCxnSpPr>
              <a:endCxn id="16" idx="0"/>
            </p:cNvCxnSpPr>
            <p:nvPr/>
          </p:nvCxnSpPr>
          <p:spPr>
            <a:xfrm flipH="1">
              <a:off x="4533900" y="3824269"/>
              <a:ext cx="876300" cy="595331"/>
            </a:xfrm>
            <a:prstGeom prst="line">
              <a:avLst/>
            </a:prstGeom>
            <a:ln w="20320">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a:endCxn id="17" idx="0"/>
            </p:cNvCxnSpPr>
            <p:nvPr/>
          </p:nvCxnSpPr>
          <p:spPr>
            <a:xfrm>
              <a:off x="5486400" y="3810000"/>
              <a:ext cx="38101" cy="1487269"/>
            </a:xfrm>
            <a:prstGeom prst="line">
              <a:avLst/>
            </a:prstGeom>
            <a:ln w="20320">
              <a:solidFill>
                <a:srgbClr val="008000"/>
              </a:solidFill>
            </a:ln>
          </p:spPr>
          <p:style>
            <a:lnRef idx="2">
              <a:schemeClr val="accent1"/>
            </a:lnRef>
            <a:fillRef idx="0">
              <a:schemeClr val="accent1"/>
            </a:fillRef>
            <a:effectRef idx="1">
              <a:schemeClr val="accent1"/>
            </a:effectRef>
            <a:fontRef idx="minor">
              <a:schemeClr val="tx1"/>
            </a:fontRef>
          </p:style>
        </p:cxnSp>
      </p:grpSp>
      <p:grpSp>
        <p:nvGrpSpPr>
          <p:cNvPr id="62" name="Group 61"/>
          <p:cNvGrpSpPr/>
          <p:nvPr/>
        </p:nvGrpSpPr>
        <p:grpSpPr>
          <a:xfrm>
            <a:off x="5791201" y="3962400"/>
            <a:ext cx="2743198" cy="1981200"/>
            <a:chOff x="5791201" y="3962400"/>
            <a:chExt cx="2743198" cy="1981200"/>
          </a:xfrm>
        </p:grpSpPr>
        <p:sp>
          <p:nvSpPr>
            <p:cNvPr id="14" name="TextBox 13"/>
            <p:cNvSpPr txBox="1"/>
            <p:nvPr/>
          </p:nvSpPr>
          <p:spPr>
            <a:xfrm>
              <a:off x="5791201" y="4431268"/>
              <a:ext cx="1295399" cy="369332"/>
            </a:xfrm>
            <a:prstGeom prst="rect">
              <a:avLst/>
            </a:prstGeom>
            <a:noFill/>
            <a:ln>
              <a:solidFill>
                <a:schemeClr val="tx1"/>
              </a:solidFill>
            </a:ln>
          </p:spPr>
          <p:txBody>
            <a:bodyPr wrap="square" rtlCol="0">
              <a:spAutoFit/>
            </a:bodyPr>
            <a:lstStyle/>
            <a:p>
              <a:pPr algn="ctr"/>
              <a:r>
                <a:rPr lang="en-US" dirty="0" smtClean="0"/>
                <a:t>H bonding</a:t>
              </a:r>
              <a:endParaRPr lang="en-US" dirty="0"/>
            </a:p>
          </p:txBody>
        </p:sp>
        <p:sp>
          <p:nvSpPr>
            <p:cNvPr id="15" name="TextBox 14"/>
            <p:cNvSpPr txBox="1"/>
            <p:nvPr/>
          </p:nvSpPr>
          <p:spPr>
            <a:xfrm>
              <a:off x="6477000" y="5297269"/>
              <a:ext cx="2057399" cy="646331"/>
            </a:xfrm>
            <a:prstGeom prst="rect">
              <a:avLst/>
            </a:prstGeom>
            <a:noFill/>
            <a:ln>
              <a:solidFill>
                <a:schemeClr val="tx1"/>
              </a:solidFill>
            </a:ln>
          </p:spPr>
          <p:txBody>
            <a:bodyPr wrap="square" rtlCol="0">
              <a:spAutoFit/>
            </a:bodyPr>
            <a:lstStyle/>
            <a:p>
              <a:pPr algn="ctr"/>
              <a:r>
                <a:rPr lang="en-US" dirty="0" smtClean="0"/>
                <a:t>Vacuum brazing / bonding</a:t>
              </a:r>
              <a:endParaRPr lang="en-US" dirty="0"/>
            </a:p>
          </p:txBody>
        </p:sp>
        <p:cxnSp>
          <p:nvCxnSpPr>
            <p:cNvPr id="35" name="Straight Connector 34"/>
            <p:cNvCxnSpPr>
              <a:endCxn id="14" idx="0"/>
            </p:cNvCxnSpPr>
            <p:nvPr/>
          </p:nvCxnSpPr>
          <p:spPr>
            <a:xfrm flipH="1">
              <a:off x="6438901" y="3962400"/>
              <a:ext cx="495299" cy="468868"/>
            </a:xfrm>
            <a:prstGeom prst="line">
              <a:avLst/>
            </a:prstGeom>
            <a:ln w="20320">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a:stCxn id="11" idx="2"/>
              <a:endCxn id="15" idx="0"/>
            </p:cNvCxnSpPr>
            <p:nvPr/>
          </p:nvCxnSpPr>
          <p:spPr>
            <a:xfrm>
              <a:off x="7327536" y="3990201"/>
              <a:ext cx="178164" cy="1307068"/>
            </a:xfrm>
            <a:prstGeom prst="line">
              <a:avLst/>
            </a:prstGeom>
            <a:ln w="20320">
              <a:solidFill>
                <a:srgbClr val="008000"/>
              </a:solidFill>
            </a:ln>
          </p:spPr>
          <p:style>
            <a:lnRef idx="2">
              <a:schemeClr val="accent1"/>
            </a:lnRef>
            <a:fillRef idx="0">
              <a:schemeClr val="accent1"/>
            </a:fillRef>
            <a:effectRef idx="1">
              <a:schemeClr val="accent1"/>
            </a:effectRef>
            <a:fontRef idx="minor">
              <a:schemeClr val="tx1"/>
            </a:fontRef>
          </p:style>
        </p:cxnSp>
      </p:grpSp>
      <p:grpSp>
        <p:nvGrpSpPr>
          <p:cNvPr id="54" name="Group 53"/>
          <p:cNvGrpSpPr/>
          <p:nvPr/>
        </p:nvGrpSpPr>
        <p:grpSpPr>
          <a:xfrm>
            <a:off x="1548671" y="1905000"/>
            <a:ext cx="1499329" cy="1066800"/>
            <a:chOff x="1548671" y="1752600"/>
            <a:chExt cx="1499329" cy="1066800"/>
          </a:xfrm>
        </p:grpSpPr>
        <p:sp>
          <p:nvSpPr>
            <p:cNvPr id="6" name="TextBox 5"/>
            <p:cNvSpPr txBox="1"/>
            <p:nvPr/>
          </p:nvSpPr>
          <p:spPr>
            <a:xfrm>
              <a:off x="1548671" y="2450068"/>
              <a:ext cx="1499329" cy="369332"/>
            </a:xfrm>
            <a:prstGeom prst="rect">
              <a:avLst/>
            </a:prstGeom>
            <a:noFill/>
            <a:ln>
              <a:solidFill>
                <a:schemeClr val="tx1"/>
              </a:solidFill>
            </a:ln>
          </p:spPr>
          <p:txBody>
            <a:bodyPr wrap="none" rtlCol="0">
              <a:spAutoFit/>
            </a:bodyPr>
            <a:lstStyle/>
            <a:p>
              <a:r>
                <a:rPr lang="en-US" dirty="0" smtClean="0"/>
                <a:t>Design review</a:t>
              </a:r>
              <a:endParaRPr lang="en-US" dirty="0"/>
            </a:p>
          </p:txBody>
        </p:sp>
        <p:cxnSp>
          <p:nvCxnSpPr>
            <p:cNvPr id="40" name="Straight Connector 39"/>
            <p:cNvCxnSpPr>
              <a:endCxn id="6" idx="0"/>
            </p:cNvCxnSpPr>
            <p:nvPr/>
          </p:nvCxnSpPr>
          <p:spPr>
            <a:xfrm flipH="1">
              <a:off x="2298336" y="1752600"/>
              <a:ext cx="63864" cy="697468"/>
            </a:xfrm>
            <a:prstGeom prst="line">
              <a:avLst/>
            </a:prstGeom>
            <a:ln w="2032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grpSp>
      <p:grpSp>
        <p:nvGrpSpPr>
          <p:cNvPr id="55" name="Group 54"/>
          <p:cNvGrpSpPr/>
          <p:nvPr/>
        </p:nvGrpSpPr>
        <p:grpSpPr>
          <a:xfrm>
            <a:off x="304800" y="2971800"/>
            <a:ext cx="2778066" cy="2057400"/>
            <a:chOff x="304800" y="2971800"/>
            <a:chExt cx="2778066" cy="2057400"/>
          </a:xfrm>
        </p:grpSpPr>
        <p:sp>
          <p:nvSpPr>
            <p:cNvPr id="7" name="TextBox 6"/>
            <p:cNvSpPr txBox="1"/>
            <p:nvPr/>
          </p:nvSpPr>
          <p:spPr>
            <a:xfrm>
              <a:off x="304800" y="3392269"/>
              <a:ext cx="1371600" cy="646331"/>
            </a:xfrm>
            <a:prstGeom prst="rect">
              <a:avLst/>
            </a:prstGeom>
            <a:noFill/>
            <a:ln>
              <a:solidFill>
                <a:schemeClr val="tx1"/>
              </a:solidFill>
            </a:ln>
          </p:spPr>
          <p:txBody>
            <a:bodyPr wrap="square" rtlCol="0">
              <a:spAutoFit/>
            </a:bodyPr>
            <a:lstStyle/>
            <a:p>
              <a:pPr algn="ctr"/>
              <a:r>
                <a:rPr lang="en-US" dirty="0" smtClean="0"/>
                <a:t>Waveguide optimization</a:t>
              </a:r>
              <a:endParaRPr lang="en-US" dirty="0"/>
            </a:p>
          </p:txBody>
        </p:sp>
        <p:sp>
          <p:nvSpPr>
            <p:cNvPr id="8" name="TextBox 7"/>
            <p:cNvSpPr txBox="1"/>
            <p:nvPr/>
          </p:nvSpPr>
          <p:spPr>
            <a:xfrm>
              <a:off x="1676400" y="4382869"/>
              <a:ext cx="1406466" cy="646331"/>
            </a:xfrm>
            <a:prstGeom prst="rect">
              <a:avLst/>
            </a:prstGeom>
            <a:noFill/>
            <a:ln>
              <a:solidFill>
                <a:schemeClr val="tx1"/>
              </a:solidFill>
            </a:ln>
          </p:spPr>
          <p:txBody>
            <a:bodyPr wrap="square" rtlCol="0">
              <a:spAutoFit/>
            </a:bodyPr>
            <a:lstStyle/>
            <a:p>
              <a:pPr algn="ctr"/>
              <a:r>
                <a:rPr lang="en-US" dirty="0" smtClean="0"/>
                <a:t>Quadrants / halves</a:t>
              </a:r>
              <a:endParaRPr lang="en-US" dirty="0"/>
            </a:p>
          </p:txBody>
        </p:sp>
        <p:cxnSp>
          <p:nvCxnSpPr>
            <p:cNvPr id="42" name="Straight Connector 41"/>
            <p:cNvCxnSpPr>
              <a:endCxn id="7" idx="0"/>
            </p:cNvCxnSpPr>
            <p:nvPr/>
          </p:nvCxnSpPr>
          <p:spPr>
            <a:xfrm flipH="1">
              <a:off x="990600" y="2971800"/>
              <a:ext cx="914400" cy="420469"/>
            </a:xfrm>
            <a:prstGeom prst="line">
              <a:avLst/>
            </a:prstGeom>
            <a:ln w="2032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a:endCxn id="8" idx="0"/>
            </p:cNvCxnSpPr>
            <p:nvPr/>
          </p:nvCxnSpPr>
          <p:spPr>
            <a:xfrm flipH="1">
              <a:off x="2379633" y="2971800"/>
              <a:ext cx="58767" cy="1411069"/>
            </a:xfrm>
            <a:prstGeom prst="line">
              <a:avLst/>
            </a:prstGeom>
            <a:ln w="2032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grpSp>
      <p:grpSp>
        <p:nvGrpSpPr>
          <p:cNvPr id="63" name="Group 62"/>
          <p:cNvGrpSpPr/>
          <p:nvPr/>
        </p:nvGrpSpPr>
        <p:grpSpPr>
          <a:xfrm>
            <a:off x="5791201" y="4800600"/>
            <a:ext cx="685799" cy="1048435"/>
            <a:chOff x="5791201" y="4648200"/>
            <a:chExt cx="685799" cy="1048435"/>
          </a:xfrm>
        </p:grpSpPr>
        <p:cxnSp>
          <p:nvCxnSpPr>
            <p:cNvPr id="48" name="Straight Connector 47"/>
            <p:cNvCxnSpPr>
              <a:stCxn id="14" idx="2"/>
            </p:cNvCxnSpPr>
            <p:nvPr/>
          </p:nvCxnSpPr>
          <p:spPr>
            <a:xfrm flipH="1">
              <a:off x="5791201" y="4648200"/>
              <a:ext cx="647700" cy="609600"/>
            </a:xfrm>
            <a:prstGeom prst="line">
              <a:avLst/>
            </a:prstGeom>
            <a:ln w="20320">
              <a:solidFill>
                <a:srgbClr val="800000"/>
              </a:solidFill>
              <a:prstDash val="sysDot"/>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a:stCxn id="15" idx="1"/>
              <a:endCxn id="17" idx="3"/>
            </p:cNvCxnSpPr>
            <p:nvPr/>
          </p:nvCxnSpPr>
          <p:spPr>
            <a:xfrm flipH="1">
              <a:off x="6172200" y="5544235"/>
              <a:ext cx="304800" cy="152400"/>
            </a:xfrm>
            <a:prstGeom prst="line">
              <a:avLst/>
            </a:prstGeom>
            <a:ln w="20320">
              <a:solidFill>
                <a:srgbClr val="800000"/>
              </a:solidFill>
              <a:prstDash val="sysDot"/>
            </a:ln>
          </p:spPr>
          <p:style>
            <a:lnRef idx="2">
              <a:schemeClr val="accent1"/>
            </a:lnRef>
            <a:fillRef idx="0">
              <a:schemeClr val="accent1"/>
            </a:fillRef>
            <a:effectRef idx="1">
              <a:schemeClr val="accent1"/>
            </a:effectRef>
            <a:fontRef idx="minor">
              <a:schemeClr val="tx1"/>
            </a:fontRef>
          </p:style>
        </p:cxnSp>
      </p:grpSp>
      <p:cxnSp>
        <p:nvCxnSpPr>
          <p:cNvPr id="56" name="Straight Connector 55"/>
          <p:cNvCxnSpPr/>
          <p:nvPr/>
        </p:nvCxnSpPr>
        <p:spPr>
          <a:xfrm>
            <a:off x="2781302" y="1905000"/>
            <a:ext cx="1790698" cy="609600"/>
          </a:xfrm>
          <a:prstGeom prst="line">
            <a:avLst/>
          </a:prstGeom>
          <a:ln w="20320">
            <a:solidFill>
              <a:srgbClr val="800000"/>
            </a:solidFill>
            <a:prstDash val="sysDot"/>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779304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Outline</a:t>
            </a:r>
            <a:endParaRPr lang="en-US" sz="2400" dirty="0"/>
          </a:p>
        </p:txBody>
      </p:sp>
      <p:sp>
        <p:nvSpPr>
          <p:cNvPr id="15" name="TextBox 14"/>
          <p:cNvSpPr txBox="1"/>
          <p:nvPr/>
        </p:nvSpPr>
        <p:spPr>
          <a:xfrm>
            <a:off x="228600" y="1143000"/>
            <a:ext cx="8153400" cy="830997"/>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A primary goal for the CLIC X-band Study Group is to establish reliable and ready to be industrialized procedures for the fabrication of X-band accelerating </a:t>
            </a:r>
            <a:r>
              <a:rPr lang="en-US" sz="1600" dirty="0" smtClean="0">
                <a:solidFill>
                  <a:srgbClr val="3366FF"/>
                </a:solidFill>
                <a:latin typeface="Comic Sans MS"/>
                <a:cs typeface="Comic Sans MS"/>
              </a:rPr>
              <a:t>structures and modules. </a:t>
            </a:r>
            <a:r>
              <a:rPr lang="en-US" sz="1600" dirty="0" smtClean="0">
                <a:solidFill>
                  <a:srgbClr val="3366FF"/>
                </a:solidFill>
                <a:latin typeface="Comic Sans MS"/>
                <a:cs typeface="Comic Sans MS"/>
              </a:rPr>
              <a:t>This </a:t>
            </a:r>
            <a:r>
              <a:rPr lang="en-US" sz="1600" dirty="0" smtClean="0">
                <a:solidFill>
                  <a:srgbClr val="3366FF"/>
                </a:solidFill>
                <a:latin typeface="Comic Sans MS"/>
                <a:cs typeface="Comic Sans MS"/>
              </a:rPr>
              <a:t>may require:</a:t>
            </a:r>
            <a:endParaRPr lang="en-US" sz="1600" dirty="0">
              <a:solidFill>
                <a:srgbClr val="3366FF"/>
              </a:solidFill>
              <a:latin typeface="Comic Sans MS"/>
              <a:cs typeface="Comic Sans MS"/>
            </a:endParaRPr>
          </a:p>
        </p:txBody>
      </p:sp>
      <p:sp>
        <p:nvSpPr>
          <p:cNvPr id="16" name="TextBox 15"/>
          <p:cNvSpPr txBox="1"/>
          <p:nvPr/>
        </p:nvSpPr>
        <p:spPr>
          <a:xfrm>
            <a:off x="228600" y="2486561"/>
            <a:ext cx="8153400" cy="1323439"/>
          </a:xfrm>
          <a:prstGeom prst="rect">
            <a:avLst/>
          </a:prstGeom>
          <a:noFill/>
        </p:spPr>
        <p:txBody>
          <a:bodyPr wrap="square" rtlCol="0">
            <a:spAutoFit/>
          </a:bodyPr>
          <a:lstStyle/>
          <a:p>
            <a:pPr marL="285750" indent="-285750" algn="just">
              <a:buFont typeface="Arial"/>
              <a:buChar char="•"/>
            </a:pPr>
            <a:r>
              <a:rPr lang="en-US" sz="1600" dirty="0" smtClean="0">
                <a:solidFill>
                  <a:srgbClr val="3366FF"/>
                </a:solidFill>
                <a:latin typeface="Comic Sans MS"/>
                <a:cs typeface="Comic Sans MS"/>
              </a:rPr>
              <a:t>Optimizing the fabrication process:</a:t>
            </a:r>
          </a:p>
          <a:p>
            <a:pPr marL="742950" lvl="1" indent="-285750" algn="just">
              <a:buFont typeface="Arial"/>
              <a:buChar char="•"/>
            </a:pPr>
            <a:r>
              <a:rPr lang="en-US" sz="1600" dirty="0" smtClean="0">
                <a:solidFill>
                  <a:srgbClr val="3366FF"/>
                </a:solidFill>
                <a:latin typeface="Comic Sans MS"/>
                <a:cs typeface="Comic Sans MS"/>
              </a:rPr>
              <a:t>machining and assembly tolerances;</a:t>
            </a:r>
          </a:p>
          <a:p>
            <a:pPr marL="742950" lvl="1" indent="-285750" algn="just">
              <a:buFont typeface="Arial"/>
              <a:buChar char="•"/>
            </a:pPr>
            <a:r>
              <a:rPr lang="en-US" sz="1600" dirty="0" smtClean="0">
                <a:solidFill>
                  <a:srgbClr val="3366FF"/>
                </a:solidFill>
                <a:latin typeface="Comic Sans MS"/>
                <a:cs typeface="Comic Sans MS"/>
              </a:rPr>
              <a:t>etching;</a:t>
            </a:r>
          </a:p>
          <a:p>
            <a:pPr marL="742950" lvl="1" indent="-285750" algn="just">
              <a:buFont typeface="Arial"/>
              <a:buChar char="•"/>
            </a:pPr>
            <a:r>
              <a:rPr lang="en-US" sz="1600" dirty="0" smtClean="0">
                <a:solidFill>
                  <a:srgbClr val="3366FF"/>
                </a:solidFill>
                <a:latin typeface="Comic Sans MS"/>
                <a:cs typeface="Comic Sans MS"/>
              </a:rPr>
              <a:t>disk alignment;</a:t>
            </a:r>
          </a:p>
          <a:p>
            <a:pPr marL="742950" lvl="1" indent="-285750" algn="just">
              <a:buFont typeface="Arial"/>
              <a:buChar char="•"/>
            </a:pPr>
            <a:r>
              <a:rPr lang="en-US" sz="1600" dirty="0" smtClean="0">
                <a:solidFill>
                  <a:srgbClr val="3366FF"/>
                </a:solidFill>
                <a:latin typeface="Comic Sans MS"/>
                <a:cs typeface="Comic Sans MS"/>
              </a:rPr>
              <a:t>assembly technologies and bake-out.</a:t>
            </a:r>
          </a:p>
        </p:txBody>
      </p:sp>
      <p:sp>
        <p:nvSpPr>
          <p:cNvPr id="17" name="TextBox 16"/>
          <p:cNvSpPr txBox="1"/>
          <p:nvPr/>
        </p:nvSpPr>
        <p:spPr>
          <a:xfrm>
            <a:off x="228600" y="4790182"/>
            <a:ext cx="8153400" cy="1077218"/>
          </a:xfrm>
          <a:prstGeom prst="rect">
            <a:avLst/>
          </a:prstGeom>
          <a:noFill/>
        </p:spPr>
        <p:txBody>
          <a:bodyPr wrap="square" rtlCol="0">
            <a:spAutoFit/>
          </a:bodyPr>
          <a:lstStyle/>
          <a:p>
            <a:pPr marL="285750" indent="-285750" algn="just">
              <a:buFont typeface="Arial"/>
              <a:buChar char="•"/>
            </a:pPr>
            <a:r>
              <a:rPr lang="en-US" sz="1600" dirty="0" smtClean="0">
                <a:solidFill>
                  <a:srgbClr val="3366FF"/>
                </a:solidFill>
                <a:latin typeface="Comic Sans MS"/>
                <a:cs typeface="Comic Sans MS"/>
              </a:rPr>
              <a:t>Extending the testing capability:</a:t>
            </a:r>
          </a:p>
          <a:p>
            <a:pPr marL="742950" lvl="1" indent="-285750" algn="just">
              <a:buFont typeface="Arial"/>
              <a:buChar char="•"/>
            </a:pPr>
            <a:r>
              <a:rPr lang="en-US" sz="1600" dirty="0" smtClean="0">
                <a:solidFill>
                  <a:srgbClr val="3366FF"/>
                </a:solidFill>
                <a:latin typeface="Comic Sans MS"/>
                <a:cs typeface="Comic Sans MS"/>
              </a:rPr>
              <a:t>X-box 1 and </a:t>
            </a:r>
            <a:r>
              <a:rPr lang="en-US" sz="1600" dirty="0">
                <a:solidFill>
                  <a:srgbClr val="3366FF"/>
                </a:solidFill>
                <a:latin typeface="Comic Sans MS"/>
                <a:cs typeface="Comic Sans MS"/>
              </a:rPr>
              <a:t>d</a:t>
            </a:r>
            <a:r>
              <a:rPr lang="en-US" sz="1600" dirty="0" smtClean="0">
                <a:solidFill>
                  <a:srgbClr val="3366FF"/>
                </a:solidFill>
                <a:latin typeface="Comic Sans MS"/>
                <a:cs typeface="Comic Sans MS"/>
              </a:rPr>
              <a:t>og-leg is in production;</a:t>
            </a:r>
          </a:p>
          <a:p>
            <a:pPr marL="742950" lvl="1" indent="-285750" algn="just">
              <a:buFont typeface="Arial"/>
              <a:buChar char="•"/>
            </a:pPr>
            <a:r>
              <a:rPr lang="en-US" sz="1600" dirty="0" smtClean="0">
                <a:solidFill>
                  <a:srgbClr val="3366FF"/>
                </a:solidFill>
                <a:latin typeface="Comic Sans MS"/>
                <a:cs typeface="Comic Sans MS"/>
              </a:rPr>
              <a:t>X-box 2 soon in-line;</a:t>
            </a:r>
          </a:p>
          <a:p>
            <a:pPr marL="742950" lvl="1" indent="-285750" algn="just">
              <a:buFont typeface="Arial"/>
              <a:buChar char="•"/>
            </a:pPr>
            <a:r>
              <a:rPr lang="en-US" sz="1600" dirty="0" smtClean="0">
                <a:solidFill>
                  <a:srgbClr val="3366FF"/>
                </a:solidFill>
                <a:latin typeface="Comic Sans MS"/>
                <a:cs typeface="Comic Sans MS"/>
              </a:rPr>
              <a:t>X-box 3 in preparation, expected in 2015.</a:t>
            </a:r>
          </a:p>
        </p:txBody>
      </p:sp>
      <p:sp>
        <p:nvSpPr>
          <p:cNvPr id="18" name="TextBox 17"/>
          <p:cNvSpPr txBox="1"/>
          <p:nvPr/>
        </p:nvSpPr>
        <p:spPr>
          <a:xfrm>
            <a:off x="228600" y="3893403"/>
            <a:ext cx="8153400" cy="830997"/>
          </a:xfrm>
          <a:prstGeom prst="rect">
            <a:avLst/>
          </a:prstGeom>
          <a:noFill/>
        </p:spPr>
        <p:txBody>
          <a:bodyPr wrap="square" rtlCol="0">
            <a:spAutoFit/>
          </a:bodyPr>
          <a:lstStyle/>
          <a:p>
            <a:pPr marL="285750" indent="-285750" algn="just">
              <a:buFont typeface="Arial"/>
              <a:buChar char="•"/>
            </a:pPr>
            <a:r>
              <a:rPr lang="en-US" sz="1600" dirty="0" smtClean="0">
                <a:solidFill>
                  <a:srgbClr val="3366FF"/>
                </a:solidFill>
                <a:latin typeface="Comic Sans MS"/>
                <a:cs typeface="Comic Sans MS"/>
              </a:rPr>
              <a:t>Enlarging the park of investigation tools beyond AS RF tests</a:t>
            </a:r>
          </a:p>
          <a:p>
            <a:pPr marL="742950" lvl="1" indent="-285750" algn="just">
              <a:buFont typeface="Arial"/>
              <a:buChar char="•"/>
            </a:pPr>
            <a:r>
              <a:rPr lang="en-US" sz="1600" dirty="0" smtClean="0">
                <a:solidFill>
                  <a:srgbClr val="3366FF"/>
                </a:solidFill>
                <a:latin typeface="Comic Sans MS"/>
                <a:cs typeface="Comic Sans MS"/>
              </a:rPr>
              <a:t>DC breakdown</a:t>
            </a:r>
          </a:p>
          <a:p>
            <a:pPr marL="742950" lvl="1" indent="-285750" algn="just">
              <a:buFont typeface="Arial"/>
              <a:buChar char="•"/>
            </a:pPr>
            <a:r>
              <a:rPr lang="en-US" sz="1600" dirty="0" smtClean="0">
                <a:solidFill>
                  <a:srgbClr val="3366FF"/>
                </a:solidFill>
                <a:latin typeface="Comic Sans MS"/>
                <a:cs typeface="Comic Sans MS"/>
              </a:rPr>
              <a:t>Fixed gap system (field emission and breakdown) </a:t>
            </a:r>
          </a:p>
        </p:txBody>
      </p:sp>
      <p:sp>
        <p:nvSpPr>
          <p:cNvPr id="19" name="TextBox 18"/>
          <p:cNvSpPr txBox="1"/>
          <p:nvPr/>
        </p:nvSpPr>
        <p:spPr>
          <a:xfrm>
            <a:off x="228600" y="5909846"/>
            <a:ext cx="8153400" cy="338554"/>
          </a:xfrm>
          <a:prstGeom prst="rect">
            <a:avLst/>
          </a:prstGeom>
          <a:noFill/>
        </p:spPr>
        <p:txBody>
          <a:bodyPr wrap="square" rtlCol="0">
            <a:spAutoFit/>
          </a:bodyPr>
          <a:lstStyle/>
          <a:p>
            <a:pPr marL="285750" indent="-285750" algn="just">
              <a:buFont typeface="Arial"/>
              <a:buChar char="•"/>
            </a:pPr>
            <a:r>
              <a:rPr lang="en-US" sz="1600" dirty="0" smtClean="0">
                <a:solidFill>
                  <a:srgbClr val="3366FF"/>
                </a:solidFill>
                <a:latin typeface="Comic Sans MS"/>
                <a:cs typeface="Comic Sans MS"/>
              </a:rPr>
              <a:t>Consolidating the baseline: Quality </a:t>
            </a:r>
            <a:r>
              <a:rPr lang="en-US" sz="1600" dirty="0">
                <a:solidFill>
                  <a:srgbClr val="3366FF"/>
                </a:solidFill>
                <a:latin typeface="Comic Sans MS"/>
                <a:cs typeface="Comic Sans MS"/>
              </a:rPr>
              <a:t>A</a:t>
            </a:r>
            <a:r>
              <a:rPr lang="en-US" sz="1600" dirty="0" smtClean="0">
                <a:solidFill>
                  <a:srgbClr val="3366FF"/>
                </a:solidFill>
                <a:latin typeface="Comic Sans MS"/>
                <a:cs typeface="Comic Sans MS"/>
              </a:rPr>
              <a:t>ssurance </a:t>
            </a:r>
            <a:r>
              <a:rPr lang="en-US" sz="1600" dirty="0">
                <a:solidFill>
                  <a:srgbClr val="3366FF"/>
                </a:solidFill>
                <a:latin typeface="Comic Sans MS"/>
                <a:cs typeface="Comic Sans MS"/>
              </a:rPr>
              <a:t>P</a:t>
            </a:r>
            <a:r>
              <a:rPr lang="en-US" sz="1600" dirty="0" smtClean="0">
                <a:solidFill>
                  <a:srgbClr val="3366FF"/>
                </a:solidFill>
                <a:latin typeface="Comic Sans MS"/>
                <a:cs typeface="Comic Sans MS"/>
              </a:rPr>
              <a:t>olicy.</a:t>
            </a:r>
          </a:p>
        </p:txBody>
      </p:sp>
      <p:grpSp>
        <p:nvGrpSpPr>
          <p:cNvPr id="2" name="Group 1"/>
          <p:cNvGrpSpPr/>
          <p:nvPr/>
        </p:nvGrpSpPr>
        <p:grpSpPr>
          <a:xfrm>
            <a:off x="5257800" y="5044440"/>
            <a:ext cx="3121217" cy="822960"/>
            <a:chOff x="5336983" y="4702455"/>
            <a:chExt cx="3121217" cy="822960"/>
          </a:xfrm>
        </p:grpSpPr>
        <p:sp>
          <p:nvSpPr>
            <p:cNvPr id="8" name="TextBox 7"/>
            <p:cNvSpPr txBox="1"/>
            <p:nvPr/>
          </p:nvSpPr>
          <p:spPr>
            <a:xfrm>
              <a:off x="5638800" y="4749224"/>
              <a:ext cx="2819400" cy="738664"/>
            </a:xfrm>
            <a:prstGeom prst="rect">
              <a:avLst/>
            </a:prstGeom>
            <a:noFill/>
          </p:spPr>
          <p:txBody>
            <a:bodyPr wrap="square" rtlCol="0">
              <a:spAutoFit/>
            </a:bodyPr>
            <a:lstStyle/>
            <a:p>
              <a:pPr algn="just"/>
              <a:r>
                <a:rPr lang="en-US" sz="1400" dirty="0" smtClean="0">
                  <a:solidFill>
                    <a:srgbClr val="FF0000"/>
                  </a:solidFill>
                  <a:latin typeface="Comic Sans MS"/>
                  <a:cs typeface="Comic Sans MS"/>
                </a:rPr>
                <a:t>See presentations from:</a:t>
              </a:r>
            </a:p>
            <a:p>
              <a:pPr algn="just"/>
              <a:r>
                <a:rPr lang="en-US" sz="1400" dirty="0" smtClean="0">
                  <a:solidFill>
                    <a:srgbClr val="FF0000"/>
                  </a:solidFill>
                  <a:latin typeface="Comic Sans MS"/>
                  <a:cs typeface="Comic Sans MS"/>
                </a:rPr>
                <a:t>W. </a:t>
              </a:r>
              <a:r>
                <a:rPr lang="en-US" sz="1400" dirty="0" err="1" smtClean="0">
                  <a:solidFill>
                    <a:srgbClr val="FF0000"/>
                  </a:solidFill>
                  <a:latin typeface="Comic Sans MS"/>
                  <a:cs typeface="Comic Sans MS"/>
                </a:rPr>
                <a:t>Wuensch</a:t>
              </a:r>
              <a:r>
                <a:rPr lang="en-US" sz="1400" dirty="0" smtClean="0">
                  <a:solidFill>
                    <a:srgbClr val="FF0000"/>
                  </a:solidFill>
                  <a:latin typeface="Comic Sans MS"/>
                  <a:cs typeface="Comic Sans MS"/>
                </a:rPr>
                <a:t>, I </a:t>
              </a:r>
              <a:r>
                <a:rPr lang="en-US" sz="1400" dirty="0" err="1" smtClean="0">
                  <a:solidFill>
                    <a:srgbClr val="FF0000"/>
                  </a:solidFill>
                  <a:latin typeface="Comic Sans MS"/>
                  <a:cs typeface="Comic Sans MS"/>
                </a:rPr>
                <a:t>Syratchev</a:t>
              </a:r>
              <a:r>
                <a:rPr lang="en-US" sz="1400" dirty="0" smtClean="0">
                  <a:solidFill>
                    <a:srgbClr val="FF0000"/>
                  </a:solidFill>
                  <a:latin typeface="Comic Sans MS"/>
                  <a:cs typeface="Comic Sans MS"/>
                </a:rPr>
                <a:t> and A. </a:t>
              </a:r>
              <a:r>
                <a:rPr lang="en-US" sz="1400" dirty="0" err="1" smtClean="0">
                  <a:solidFill>
                    <a:srgbClr val="FF0000"/>
                  </a:solidFill>
                  <a:latin typeface="Comic Sans MS"/>
                  <a:cs typeface="Comic Sans MS"/>
                </a:rPr>
                <a:t>Solodko</a:t>
              </a:r>
              <a:r>
                <a:rPr lang="en-US" sz="1400" dirty="0" smtClean="0">
                  <a:solidFill>
                    <a:srgbClr val="FF0000"/>
                  </a:solidFill>
                  <a:latin typeface="Comic Sans MS"/>
                  <a:cs typeface="Comic Sans MS"/>
                </a:rPr>
                <a:t>.</a:t>
              </a:r>
            </a:p>
          </p:txBody>
        </p:sp>
        <p:sp>
          <p:nvSpPr>
            <p:cNvPr id="9" name="Right Brace 8"/>
            <p:cNvSpPr/>
            <p:nvPr/>
          </p:nvSpPr>
          <p:spPr>
            <a:xfrm>
              <a:off x="5336983" y="4702455"/>
              <a:ext cx="304800" cy="822960"/>
            </a:xfrm>
            <a:prstGeom prst="rightBrace">
              <a:avLst/>
            </a:prstGeom>
            <a:ln w="13970">
              <a:solidFill>
                <a:srgbClr val="FF0000"/>
              </a:solidFill>
            </a:ln>
          </p:spPr>
          <p:style>
            <a:lnRef idx="2">
              <a:schemeClr val="accent1"/>
            </a:lnRef>
            <a:fillRef idx="0">
              <a:schemeClr val="accent1"/>
            </a:fillRef>
            <a:effectRef idx="1">
              <a:schemeClr val="accent1"/>
            </a:effectRef>
            <a:fontRef idx="minor">
              <a:schemeClr val="tx1"/>
            </a:fontRef>
          </p:style>
          <p:txBody>
            <a:bodyPr/>
            <a:lstStyle/>
            <a:p>
              <a:endParaRPr lang="en-US">
                <a:solidFill>
                  <a:srgbClr val="FF0000"/>
                </a:solidFill>
              </a:endParaRPr>
            </a:p>
          </p:txBody>
        </p:sp>
      </p:grpSp>
      <p:sp>
        <p:nvSpPr>
          <p:cNvPr id="11" name="TextBox 10"/>
          <p:cNvSpPr txBox="1"/>
          <p:nvPr/>
        </p:nvSpPr>
        <p:spPr>
          <a:xfrm>
            <a:off x="228600" y="2057400"/>
            <a:ext cx="8153400" cy="338554"/>
          </a:xfrm>
          <a:prstGeom prst="rect">
            <a:avLst/>
          </a:prstGeom>
          <a:noFill/>
        </p:spPr>
        <p:txBody>
          <a:bodyPr wrap="square" rtlCol="0">
            <a:spAutoFit/>
          </a:bodyPr>
          <a:lstStyle/>
          <a:p>
            <a:pPr marL="285750" indent="-285750" algn="just">
              <a:buFont typeface="Arial"/>
              <a:buChar char="•"/>
            </a:pPr>
            <a:r>
              <a:rPr lang="en-US" sz="1600" dirty="0" smtClean="0">
                <a:solidFill>
                  <a:srgbClr val="3366FF"/>
                </a:solidFill>
                <a:latin typeface="Comic Sans MS"/>
                <a:cs typeface="Comic Sans MS"/>
              </a:rPr>
              <a:t>Reviewing </a:t>
            </a:r>
            <a:r>
              <a:rPr lang="en-US" sz="1600" dirty="0" smtClean="0">
                <a:solidFill>
                  <a:srgbClr val="3366FF"/>
                </a:solidFill>
                <a:latin typeface="Comic Sans MS"/>
                <a:cs typeface="Comic Sans MS"/>
              </a:rPr>
              <a:t>some aspects of the design</a:t>
            </a:r>
            <a:r>
              <a:rPr lang="en-US" sz="1600" dirty="0" smtClean="0">
                <a:solidFill>
                  <a:srgbClr val="3366FF"/>
                </a:solidFill>
                <a:latin typeface="Comic Sans MS"/>
                <a:cs typeface="Comic Sans MS"/>
              </a:rPr>
              <a:t>.</a:t>
            </a:r>
          </a:p>
        </p:txBody>
      </p:sp>
    </p:spTree>
    <p:extLst>
      <p:ext uri="{BB962C8B-B14F-4D97-AF65-F5344CB8AC3E}">
        <p14:creationId xmlns:p14="http://schemas.microsoft.com/office/powerpoint/2010/main" val="262755273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the design</a:t>
            </a:r>
            <a:endParaRPr lang="en-US" dirty="0"/>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New structure concepts </a:t>
            </a:r>
            <a:r>
              <a:rPr lang="en-US" sz="1600" dirty="0" smtClean="0"/>
              <a:t>(A. </a:t>
            </a:r>
            <a:r>
              <a:rPr lang="en-US" sz="1600" dirty="0" err="1" smtClean="0"/>
              <a:t>Grudiev</a:t>
            </a:r>
            <a:r>
              <a:rPr lang="en-US" sz="1600" dirty="0" smtClean="0"/>
              <a:t> and H. </a:t>
            </a:r>
            <a:r>
              <a:rPr lang="en-US" sz="1600" dirty="0" err="1" smtClean="0"/>
              <a:t>Zha</a:t>
            </a:r>
            <a:r>
              <a:rPr lang="en-US" sz="1600" dirty="0" smtClean="0"/>
              <a:t>)</a:t>
            </a:r>
            <a:endParaRPr lang="en-US" sz="1600" dirty="0"/>
          </a:p>
        </p:txBody>
      </p:sp>
      <p:sp>
        <p:nvSpPr>
          <p:cNvPr id="4" name="TextBox 3"/>
          <p:cNvSpPr txBox="1"/>
          <p:nvPr/>
        </p:nvSpPr>
        <p:spPr>
          <a:xfrm>
            <a:off x="304800" y="1015424"/>
            <a:ext cx="8153400" cy="584776"/>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CLIC structures optimized for milling with a potential for reducing the fabrication cost</a:t>
            </a:r>
            <a:r>
              <a:rPr lang="en-US" sz="1600" i="1" dirty="0" smtClean="0">
                <a:solidFill>
                  <a:srgbClr val="3366FF"/>
                </a:solidFill>
                <a:latin typeface="Comic Sans MS"/>
                <a:cs typeface="Comic Sans MS"/>
              </a:rPr>
              <a:t>. </a:t>
            </a:r>
            <a:r>
              <a:rPr lang="en-US" sz="1600" dirty="0" smtClean="0">
                <a:solidFill>
                  <a:srgbClr val="3366FF"/>
                </a:solidFill>
                <a:latin typeface="Comic Sans MS"/>
                <a:cs typeface="Comic Sans MS"/>
              </a:rPr>
              <a:t>Based on CLIC-G design.</a:t>
            </a:r>
          </a:p>
        </p:txBody>
      </p:sp>
      <p:pic>
        <p:nvPicPr>
          <p:cNvPr id="26" name="Picture 2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676400"/>
            <a:ext cx="3067685" cy="1767205"/>
          </a:xfrm>
          <a:prstGeom prst="rect">
            <a:avLst/>
          </a:prstGeom>
          <a:noFill/>
        </p:spPr>
      </p:pic>
      <p:graphicFrame>
        <p:nvGraphicFramePr>
          <p:cNvPr id="5" name="Object 4"/>
          <p:cNvGraphicFramePr>
            <a:graphicFrameLocks noChangeAspect="1"/>
          </p:cNvGraphicFramePr>
          <p:nvPr>
            <p:extLst>
              <p:ext uri="{D42A27DB-BD31-4B8C-83A1-F6EECF244321}">
                <p14:modId xmlns:p14="http://schemas.microsoft.com/office/powerpoint/2010/main" val="3391739707"/>
              </p:ext>
            </p:extLst>
          </p:nvPr>
        </p:nvGraphicFramePr>
        <p:xfrm>
          <a:off x="381000" y="3657600"/>
          <a:ext cx="6223000" cy="2527300"/>
        </p:xfrm>
        <a:graphic>
          <a:graphicData uri="http://schemas.openxmlformats.org/presentationml/2006/ole">
            <mc:AlternateContent xmlns:mc="http://schemas.openxmlformats.org/markup-compatibility/2006">
              <mc:Choice xmlns:v="urn:schemas-microsoft-com:vml" Requires="v">
                <p:oleObj spid="_x0000_s1065" name="Document" r:id="rId4" imgW="6197600" imgH="2527300" progId="Word.Document.12">
                  <p:embed/>
                </p:oleObj>
              </mc:Choice>
              <mc:Fallback>
                <p:oleObj name="Document" r:id="rId4" imgW="6197600" imgH="2527300" progId="Word.Document.12">
                  <p:embed/>
                  <p:pic>
                    <p:nvPicPr>
                      <p:cNvPr id="0" name=""/>
                      <p:cNvPicPr/>
                      <p:nvPr/>
                    </p:nvPicPr>
                    <p:blipFill>
                      <a:blip r:embed="rId5"/>
                      <a:stretch>
                        <a:fillRect/>
                      </a:stretch>
                    </p:blipFill>
                    <p:spPr>
                      <a:xfrm>
                        <a:off x="381000" y="3657600"/>
                        <a:ext cx="6223000" cy="2527300"/>
                      </a:xfrm>
                      <a:prstGeom prst="rect">
                        <a:avLst/>
                      </a:prstGeom>
                    </p:spPr>
                  </p:pic>
                </p:oleObj>
              </mc:Fallback>
            </mc:AlternateContent>
          </a:graphicData>
        </a:graphic>
      </p:graphicFrame>
      <p:pic>
        <p:nvPicPr>
          <p:cNvPr id="27" name="Picture 2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60190" y="1600200"/>
            <a:ext cx="4093210" cy="2514600"/>
          </a:xfrm>
          <a:prstGeom prst="rect">
            <a:avLst/>
          </a:prstGeom>
          <a:noFill/>
        </p:spPr>
      </p:pic>
      <p:pic>
        <p:nvPicPr>
          <p:cNvPr id="28" name="Picture 27"/>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45990" y="4276725"/>
            <a:ext cx="3026410" cy="1971675"/>
          </a:xfrm>
          <a:prstGeom prst="rect">
            <a:avLst/>
          </a:prstGeom>
          <a:noFill/>
        </p:spPr>
      </p:pic>
    </p:spTree>
    <p:extLst>
      <p:ext uri="{BB962C8B-B14F-4D97-AF65-F5344CB8AC3E}">
        <p14:creationId xmlns:p14="http://schemas.microsoft.com/office/powerpoint/2010/main" val="5094692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the design</a:t>
            </a:r>
            <a:endParaRPr lang="en-US" dirty="0"/>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Optimization of waveguide geometry </a:t>
            </a:r>
            <a:r>
              <a:rPr lang="en-US" sz="1600" dirty="0" smtClean="0"/>
              <a:t>(A. </a:t>
            </a:r>
            <a:r>
              <a:rPr lang="en-US" sz="1600" dirty="0" err="1" smtClean="0"/>
              <a:t>Grudiev</a:t>
            </a:r>
            <a:r>
              <a:rPr lang="en-US" sz="1600" dirty="0" smtClean="0"/>
              <a:t> and H. </a:t>
            </a:r>
            <a:r>
              <a:rPr lang="en-US" sz="1600" dirty="0" err="1" smtClean="0"/>
              <a:t>Zha</a:t>
            </a:r>
            <a:r>
              <a:rPr lang="en-US" sz="1600" dirty="0" smtClean="0"/>
              <a:t>)</a:t>
            </a:r>
            <a:endParaRPr lang="en-US" sz="1600" dirty="0"/>
          </a:p>
        </p:txBody>
      </p:sp>
      <p:grpSp>
        <p:nvGrpSpPr>
          <p:cNvPr id="8" name="Group 7"/>
          <p:cNvGrpSpPr/>
          <p:nvPr/>
        </p:nvGrpSpPr>
        <p:grpSpPr>
          <a:xfrm>
            <a:off x="72300" y="2216959"/>
            <a:ext cx="4652100" cy="3040841"/>
            <a:chOff x="-28575" y="2346507"/>
            <a:chExt cx="4652100" cy="3040841"/>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160"/>
            <a:stretch/>
          </p:blipFill>
          <p:spPr bwMode="auto">
            <a:xfrm>
              <a:off x="-28575" y="2346507"/>
              <a:ext cx="4652100" cy="3040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Arrow Connector 9"/>
            <p:cNvCxnSpPr/>
            <p:nvPr/>
          </p:nvCxnSpPr>
          <p:spPr>
            <a:xfrm flipV="1">
              <a:off x="2362200" y="2514600"/>
              <a:ext cx="0" cy="762001"/>
            </a:xfrm>
            <a:prstGeom prst="straightConnector1">
              <a:avLst/>
            </a:prstGeom>
            <a:ln w="3810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912087" y="2778087"/>
              <a:ext cx="0" cy="347626"/>
            </a:xfrm>
            <a:prstGeom prst="straightConnector1">
              <a:avLst/>
            </a:prstGeom>
            <a:ln w="3810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08725" y="3356324"/>
              <a:ext cx="2180442" cy="369332"/>
            </a:xfrm>
            <a:prstGeom prst="rect">
              <a:avLst/>
            </a:prstGeom>
            <a:noFill/>
          </p:spPr>
          <p:txBody>
            <a:bodyPr wrap="none" rtlCol="0">
              <a:spAutoFit/>
            </a:bodyPr>
            <a:lstStyle/>
            <a:p>
              <a:r>
                <a:rPr lang="en-GB" dirty="0" smtClean="0"/>
                <a:t>When </a:t>
              </a:r>
              <a:r>
                <a:rPr lang="en-GB" i="1" dirty="0" err="1" smtClean="0"/>
                <a:t>eow</a:t>
              </a:r>
              <a:r>
                <a:rPr lang="en-GB" dirty="0" smtClean="0"/>
                <a:t> increases:</a:t>
              </a:r>
              <a:endParaRPr lang="en-GB" dirty="0"/>
            </a:p>
          </p:txBody>
        </p:sp>
      </p:grpSp>
      <p:grpSp>
        <p:nvGrpSpPr>
          <p:cNvPr id="13" name="Group 12"/>
          <p:cNvGrpSpPr>
            <a:grpSpLocks noChangeAspect="1"/>
          </p:cNvGrpSpPr>
          <p:nvPr/>
        </p:nvGrpSpPr>
        <p:grpSpPr>
          <a:xfrm>
            <a:off x="1371600" y="1981200"/>
            <a:ext cx="7295084" cy="5510940"/>
            <a:chOff x="-889821" y="212822"/>
            <a:chExt cx="9805221" cy="7407178"/>
          </a:xfrm>
        </p:grpSpPr>
        <p:sp>
          <p:nvSpPr>
            <p:cNvPr id="14" name="TextBox 13"/>
            <p:cNvSpPr txBox="1"/>
            <p:nvPr/>
          </p:nvSpPr>
          <p:spPr>
            <a:xfrm>
              <a:off x="-889821" y="5638800"/>
              <a:ext cx="1651819" cy="496414"/>
            </a:xfrm>
            <a:prstGeom prst="rect">
              <a:avLst/>
            </a:prstGeom>
            <a:noFill/>
          </p:spPr>
          <p:txBody>
            <a:bodyPr wrap="square" rtlCol="0">
              <a:spAutoFit/>
            </a:bodyPr>
            <a:lstStyle/>
            <a:p>
              <a:r>
                <a:rPr lang="en-US" dirty="0" smtClean="0"/>
                <a:t>Beam axis</a:t>
              </a:r>
              <a:endParaRPr lang="en-US" dirty="0"/>
            </a:p>
          </p:txBody>
        </p:sp>
        <p:cxnSp>
          <p:nvCxnSpPr>
            <p:cNvPr id="15" name="Straight Connector 14"/>
            <p:cNvCxnSpPr/>
            <p:nvPr/>
          </p:nvCxnSpPr>
          <p:spPr>
            <a:xfrm>
              <a:off x="990600" y="5943600"/>
              <a:ext cx="792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20" idx="7"/>
            </p:cNvCxnSpPr>
            <p:nvPr/>
          </p:nvCxnSpPr>
          <p:spPr>
            <a:xfrm rot="5400000" flipH="1" flipV="1">
              <a:off x="1245124" y="772537"/>
              <a:ext cx="4890320" cy="4887272"/>
            </a:xfrm>
            <a:prstGeom prst="line">
              <a:avLst/>
            </a:prstGeom>
          </p:spPr>
          <p:style>
            <a:lnRef idx="1">
              <a:schemeClr val="accent1"/>
            </a:lnRef>
            <a:fillRef idx="0">
              <a:schemeClr val="accent1"/>
            </a:fillRef>
            <a:effectRef idx="0">
              <a:schemeClr val="accent1"/>
            </a:effectRef>
            <a:fontRef idx="minor">
              <a:schemeClr val="tx1"/>
            </a:fontRef>
          </p:style>
        </p:cxnSp>
        <p:sp>
          <p:nvSpPr>
            <p:cNvPr id="17" name="Right Triangle 16"/>
            <p:cNvSpPr/>
            <p:nvPr/>
          </p:nvSpPr>
          <p:spPr>
            <a:xfrm rot="16200000">
              <a:off x="990600" y="838200"/>
              <a:ext cx="5105400" cy="51054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096000" y="838200"/>
              <a:ext cx="2667000" cy="510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e 18"/>
            <p:cNvSpPr/>
            <p:nvPr/>
          </p:nvSpPr>
          <p:spPr>
            <a:xfrm rot="16200000">
              <a:off x="-685800" y="4343400"/>
              <a:ext cx="3352800" cy="3200400"/>
            </a:xfrm>
            <a:prstGeom prst="pie">
              <a:avLst>
                <a:gd name="adj1" fmla="val 2470552"/>
                <a:gd name="adj2" fmla="val 56084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lowchart: Summing Junction 57"/>
            <p:cNvSpPr/>
            <p:nvPr/>
          </p:nvSpPr>
          <p:spPr>
            <a:xfrm>
              <a:off x="723719" y="5571613"/>
              <a:ext cx="612648" cy="612648"/>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038600" y="5638800"/>
              <a:ext cx="4724400" cy="304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ie 21"/>
            <p:cNvSpPr/>
            <p:nvPr/>
          </p:nvSpPr>
          <p:spPr>
            <a:xfrm rot="5400000">
              <a:off x="2590800" y="5181600"/>
              <a:ext cx="3810000" cy="914400"/>
            </a:xfrm>
            <a:prstGeom prst="pie">
              <a:avLst>
                <a:gd name="adj1" fmla="val 5099257"/>
                <a:gd name="adj2" fmla="val 1635759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4495800" y="3733800"/>
              <a:ext cx="4267200" cy="2133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Triangle 23"/>
            <p:cNvSpPr/>
            <p:nvPr/>
          </p:nvSpPr>
          <p:spPr>
            <a:xfrm rot="16200000">
              <a:off x="4800600" y="914400"/>
              <a:ext cx="2971800" cy="2819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4495800" y="3429000"/>
              <a:ext cx="4267200" cy="2057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Pie 27"/>
            <p:cNvSpPr/>
            <p:nvPr/>
          </p:nvSpPr>
          <p:spPr>
            <a:xfrm>
              <a:off x="3505200" y="1905000"/>
              <a:ext cx="1981200" cy="1828800"/>
            </a:xfrm>
            <a:prstGeom prst="pie">
              <a:avLst>
                <a:gd name="adj1" fmla="val 0"/>
                <a:gd name="adj2" fmla="val 782082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Rectangle 28"/>
            <p:cNvSpPr/>
            <p:nvPr/>
          </p:nvSpPr>
          <p:spPr>
            <a:xfrm>
              <a:off x="7696200" y="838200"/>
              <a:ext cx="1066800" cy="266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p:cNvCxnSpPr/>
            <p:nvPr/>
          </p:nvCxnSpPr>
          <p:spPr>
            <a:xfrm rot="5400000">
              <a:off x="4229100" y="2324100"/>
              <a:ext cx="1600200" cy="1524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038601" y="1828799"/>
              <a:ext cx="0" cy="42283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990600" y="5913943"/>
              <a:ext cx="30480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828800" y="5198595"/>
              <a:ext cx="322524" cy="400110"/>
            </a:xfrm>
            <a:prstGeom prst="rect">
              <a:avLst/>
            </a:prstGeom>
            <a:noFill/>
          </p:spPr>
          <p:txBody>
            <a:bodyPr wrap="none" rtlCol="0">
              <a:spAutoFit/>
            </a:bodyPr>
            <a:lstStyle/>
            <a:p>
              <a:r>
                <a:rPr lang="en-US" sz="2000" b="1" dirty="0" smtClean="0"/>
                <a:t>b</a:t>
              </a:r>
              <a:endParaRPr lang="en-US" sz="2000" b="1" dirty="0"/>
            </a:p>
          </p:txBody>
        </p:sp>
        <p:sp>
          <p:nvSpPr>
            <p:cNvPr id="34" name="TextBox 33"/>
            <p:cNvSpPr txBox="1"/>
            <p:nvPr/>
          </p:nvSpPr>
          <p:spPr>
            <a:xfrm>
              <a:off x="3282335" y="5469193"/>
              <a:ext cx="292069" cy="400110"/>
            </a:xfrm>
            <a:prstGeom prst="rect">
              <a:avLst/>
            </a:prstGeom>
            <a:noFill/>
          </p:spPr>
          <p:txBody>
            <a:bodyPr wrap="none" rtlCol="0">
              <a:spAutoFit/>
            </a:bodyPr>
            <a:lstStyle/>
            <a:p>
              <a:r>
                <a:rPr lang="en-US" sz="2000" b="1" dirty="0" smtClean="0"/>
                <a:t>c</a:t>
              </a:r>
              <a:endParaRPr lang="en-US" sz="2000" b="1" dirty="0"/>
            </a:p>
          </p:txBody>
        </p:sp>
        <p:cxnSp>
          <p:nvCxnSpPr>
            <p:cNvPr id="35" name="Straight Connector 34"/>
            <p:cNvCxnSpPr>
              <a:stCxn id="22" idx="1"/>
            </p:cNvCxnSpPr>
            <p:nvPr/>
          </p:nvCxnSpPr>
          <p:spPr>
            <a:xfrm rot="10800000">
              <a:off x="3429000" y="5638800"/>
              <a:ext cx="609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0800000">
              <a:off x="3352800" y="3733800"/>
              <a:ext cx="1143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3467100" y="2781300"/>
              <a:ext cx="1905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2286000" y="4953000"/>
              <a:ext cx="2590800"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a:off x="3429000" y="5486400"/>
              <a:ext cx="30638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5400000" flipH="1" flipV="1">
              <a:off x="3468688" y="3846512"/>
              <a:ext cx="22701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258142" y="4521734"/>
              <a:ext cx="1968083" cy="537782"/>
            </a:xfrm>
            <a:prstGeom prst="rect">
              <a:avLst/>
            </a:prstGeom>
            <a:noFill/>
          </p:spPr>
          <p:txBody>
            <a:bodyPr wrap="square" rtlCol="0">
              <a:spAutoFit/>
            </a:bodyPr>
            <a:lstStyle/>
            <a:p>
              <a:r>
                <a:rPr lang="en-US" sz="2000" b="1" dirty="0" smtClean="0"/>
                <a:t>ac=</a:t>
              </a:r>
              <a:r>
                <a:rPr lang="en-US" sz="2000" b="1" dirty="0" err="1" smtClean="0"/>
                <a:t>eow</a:t>
              </a:r>
              <a:r>
                <a:rPr lang="en-US" sz="2000" b="1" dirty="0" smtClean="0"/>
                <a:t>*</a:t>
              </a:r>
              <a:r>
                <a:rPr lang="en-US" sz="2000" b="1" dirty="0" err="1" smtClean="0"/>
                <a:t>bc</a:t>
              </a:r>
              <a:endParaRPr lang="en-US" sz="2000" b="1" dirty="0"/>
            </a:p>
          </p:txBody>
        </p:sp>
        <p:cxnSp>
          <p:nvCxnSpPr>
            <p:cNvPr id="42" name="Straight Arrow Connector 41"/>
            <p:cNvCxnSpPr/>
            <p:nvPr/>
          </p:nvCxnSpPr>
          <p:spPr>
            <a:xfrm rot="5400000" flipH="1" flipV="1">
              <a:off x="3468688" y="6056312"/>
              <a:ext cx="22701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886200" y="2057400"/>
              <a:ext cx="609600"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733800" y="2057400"/>
              <a:ext cx="304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rot="10800000" flipV="1">
              <a:off x="4419600" y="2057400"/>
              <a:ext cx="228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038600" y="1581090"/>
              <a:ext cx="429926" cy="400110"/>
            </a:xfrm>
            <a:prstGeom prst="rect">
              <a:avLst/>
            </a:prstGeom>
            <a:noFill/>
          </p:spPr>
          <p:txBody>
            <a:bodyPr wrap="none" rtlCol="0">
              <a:spAutoFit/>
            </a:bodyPr>
            <a:lstStyle/>
            <a:p>
              <a:r>
                <a:rPr lang="en-US" sz="2000" b="1" dirty="0" err="1" smtClean="0"/>
                <a:t>bc</a:t>
              </a:r>
              <a:endParaRPr lang="en-US" sz="2000" b="1" dirty="0"/>
            </a:p>
          </p:txBody>
        </p:sp>
        <p:cxnSp>
          <p:nvCxnSpPr>
            <p:cNvPr id="47" name="Straight Arrow Connector 46"/>
            <p:cNvCxnSpPr/>
            <p:nvPr/>
          </p:nvCxnSpPr>
          <p:spPr>
            <a:xfrm rot="16200000" flipH="1">
              <a:off x="4876800" y="2514600"/>
              <a:ext cx="38100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16200000" flipH="1">
              <a:off x="5867400" y="1981200"/>
              <a:ext cx="38100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16200000" flipV="1">
              <a:off x="4648200" y="2286000"/>
              <a:ext cx="38100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16200000" flipV="1">
              <a:off x="5410200" y="1524000"/>
              <a:ext cx="457200"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rot="2612619">
              <a:off x="4625939" y="2138478"/>
              <a:ext cx="911816" cy="537782"/>
            </a:xfrm>
            <a:prstGeom prst="rect">
              <a:avLst/>
            </a:prstGeom>
            <a:noFill/>
          </p:spPr>
          <p:txBody>
            <a:bodyPr wrap="none" rtlCol="0">
              <a:spAutoFit/>
            </a:bodyPr>
            <a:lstStyle/>
            <a:p>
              <a:r>
                <a:rPr lang="en-US" sz="2000" b="1" dirty="0" err="1" smtClean="0"/>
                <a:t>iw</a:t>
              </a:r>
              <a:r>
                <a:rPr lang="en-US" sz="2000" b="1" dirty="0" smtClean="0"/>
                <a:t>/2</a:t>
              </a:r>
              <a:endParaRPr lang="en-US" sz="2000" b="1" dirty="0"/>
            </a:p>
          </p:txBody>
        </p:sp>
        <p:sp>
          <p:nvSpPr>
            <p:cNvPr id="52" name="TextBox 51"/>
            <p:cNvSpPr txBox="1"/>
            <p:nvPr/>
          </p:nvSpPr>
          <p:spPr>
            <a:xfrm rot="2612619">
              <a:off x="5506154" y="1528879"/>
              <a:ext cx="827788" cy="537782"/>
            </a:xfrm>
            <a:prstGeom prst="rect">
              <a:avLst/>
            </a:prstGeom>
            <a:noFill/>
          </p:spPr>
          <p:txBody>
            <a:bodyPr wrap="none" rtlCol="0">
              <a:spAutoFit/>
            </a:bodyPr>
            <a:lstStyle/>
            <a:p>
              <a:r>
                <a:rPr lang="en-US" sz="2000" b="1" dirty="0" smtClean="0"/>
                <a:t>w/2</a:t>
              </a:r>
              <a:endParaRPr lang="en-US" sz="2000" b="1" dirty="0"/>
            </a:p>
          </p:txBody>
        </p:sp>
        <p:sp>
          <p:nvSpPr>
            <p:cNvPr id="53" name="Right Triangle 52"/>
            <p:cNvSpPr/>
            <p:nvPr/>
          </p:nvSpPr>
          <p:spPr>
            <a:xfrm rot="19010944">
              <a:off x="6343296" y="212822"/>
              <a:ext cx="1334208" cy="1250758"/>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p:cNvCxnSpPr/>
            <p:nvPr/>
          </p:nvCxnSpPr>
          <p:spPr>
            <a:xfrm flipV="1">
              <a:off x="914400" y="762000"/>
              <a:ext cx="5105400" cy="5029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5400000">
              <a:off x="838200" y="5334000"/>
              <a:ext cx="53340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rot="18938794">
              <a:off x="4934615" y="1211057"/>
              <a:ext cx="575799" cy="400110"/>
            </a:xfrm>
            <a:prstGeom prst="rect">
              <a:avLst/>
            </a:prstGeom>
            <a:noFill/>
          </p:spPr>
          <p:txBody>
            <a:bodyPr wrap="none" rtlCol="0">
              <a:spAutoFit/>
            </a:bodyPr>
            <a:lstStyle/>
            <a:p>
              <a:r>
                <a:rPr lang="en-US" sz="2000" b="1" dirty="0" err="1" smtClean="0"/>
                <a:t>ldw</a:t>
              </a:r>
              <a:endParaRPr lang="en-US" sz="2000" b="1" dirty="0"/>
            </a:p>
          </p:txBody>
        </p:sp>
        <p:cxnSp>
          <p:nvCxnSpPr>
            <p:cNvPr id="57" name="Straight Connector 56"/>
            <p:cNvCxnSpPr/>
            <p:nvPr/>
          </p:nvCxnSpPr>
          <p:spPr>
            <a:xfrm>
              <a:off x="4343400" y="2590800"/>
              <a:ext cx="914400" cy="8382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4343400" y="2876490"/>
              <a:ext cx="535724" cy="400110"/>
            </a:xfrm>
            <a:prstGeom prst="rect">
              <a:avLst/>
            </a:prstGeom>
            <a:noFill/>
          </p:spPr>
          <p:txBody>
            <a:bodyPr wrap="none" rtlCol="0">
              <a:spAutoFit/>
            </a:bodyPr>
            <a:lstStyle/>
            <a:p>
              <a:r>
                <a:rPr lang="en-US" sz="2000" b="1" dirty="0" smtClean="0"/>
                <a:t>45</a:t>
              </a:r>
              <a:r>
                <a:rPr lang="en-US" sz="2000" b="1" baseline="30000" dirty="0" smtClean="0"/>
                <a:t>o</a:t>
              </a:r>
              <a:endParaRPr lang="en-US" sz="2000" b="1" baseline="30000" dirty="0"/>
            </a:p>
          </p:txBody>
        </p:sp>
        <p:cxnSp>
          <p:nvCxnSpPr>
            <p:cNvPr id="59" name="Straight Arrow Connector 58"/>
            <p:cNvCxnSpPr/>
            <p:nvPr/>
          </p:nvCxnSpPr>
          <p:spPr>
            <a:xfrm rot="16200000" flipV="1">
              <a:off x="4838700" y="3771900"/>
              <a:ext cx="457200" cy="22860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181600" y="4114800"/>
              <a:ext cx="914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5257800" y="3733800"/>
              <a:ext cx="601511" cy="400110"/>
            </a:xfrm>
            <a:prstGeom prst="rect">
              <a:avLst/>
            </a:prstGeom>
            <a:noFill/>
          </p:spPr>
          <p:txBody>
            <a:bodyPr wrap="none" rtlCol="0">
              <a:spAutoFit/>
            </a:bodyPr>
            <a:lstStyle/>
            <a:p>
              <a:r>
                <a:rPr lang="en-US" sz="2000" b="1" dirty="0" err="1" smtClean="0">
                  <a:solidFill>
                    <a:schemeClr val="bg1"/>
                  </a:solidFill>
                </a:rPr>
                <a:t>rdw</a:t>
              </a:r>
              <a:endParaRPr lang="en-US" sz="2000" b="1" dirty="0">
                <a:solidFill>
                  <a:schemeClr val="bg1"/>
                </a:solidFill>
              </a:endParaRPr>
            </a:p>
          </p:txBody>
        </p:sp>
      </p:grpSp>
      <p:sp>
        <p:nvSpPr>
          <p:cNvPr id="63" name="Left Brace 62"/>
          <p:cNvSpPr/>
          <p:nvPr/>
        </p:nvSpPr>
        <p:spPr>
          <a:xfrm rot="10800000">
            <a:off x="5081236" y="963648"/>
            <a:ext cx="176564" cy="496571"/>
          </a:xfrm>
          <a:prstGeom prst="leftBrace">
            <a:avLst>
              <a:gd name="adj1" fmla="val 40433"/>
              <a:gd name="adj2"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Comic Sans MS"/>
              <a:cs typeface="Comic Sans MS"/>
            </a:endParaRPr>
          </a:p>
        </p:txBody>
      </p:sp>
      <p:sp>
        <p:nvSpPr>
          <p:cNvPr id="64" name="Rectangle 63"/>
          <p:cNvSpPr/>
          <p:nvPr/>
        </p:nvSpPr>
        <p:spPr>
          <a:xfrm>
            <a:off x="5231583" y="866851"/>
            <a:ext cx="1869647" cy="646331"/>
          </a:xfrm>
          <a:prstGeom prst="rect">
            <a:avLst/>
          </a:prstGeom>
        </p:spPr>
        <p:txBody>
          <a:bodyPr wrap="square">
            <a:spAutoFit/>
          </a:bodyPr>
          <a:lstStyle/>
          <a:p>
            <a:r>
              <a:rPr lang="en-GB" dirty="0" smtClean="0">
                <a:latin typeface="Comic Sans MS"/>
                <a:cs typeface="Comic Sans MS"/>
              </a:rPr>
              <a:t>Optimized for magnetic field</a:t>
            </a:r>
            <a:endParaRPr lang="en-GB" dirty="0">
              <a:latin typeface="Comic Sans MS"/>
              <a:cs typeface="Comic Sans MS"/>
            </a:endParaRPr>
          </a:p>
        </p:txBody>
      </p:sp>
      <p:sp>
        <p:nvSpPr>
          <p:cNvPr id="65" name="TextBox 64"/>
          <p:cNvSpPr txBox="1"/>
          <p:nvPr/>
        </p:nvSpPr>
        <p:spPr>
          <a:xfrm>
            <a:off x="3124200" y="848142"/>
            <a:ext cx="1888107" cy="707886"/>
          </a:xfrm>
          <a:prstGeom prst="rect">
            <a:avLst/>
          </a:prstGeom>
          <a:noFill/>
        </p:spPr>
        <p:txBody>
          <a:bodyPr wrap="none" rtlCol="0">
            <a:spAutoFit/>
          </a:bodyPr>
          <a:lstStyle/>
          <a:p>
            <a:r>
              <a:rPr lang="en-GB" sz="2000" dirty="0" smtClean="0">
                <a:latin typeface="Comic Sans MS"/>
                <a:cs typeface="Comic Sans MS"/>
              </a:rPr>
              <a:t>-- </a:t>
            </a:r>
            <a:r>
              <a:rPr lang="en-GB" sz="2000" i="1" dirty="0">
                <a:latin typeface="Comic Sans MS"/>
                <a:cs typeface="Comic Sans MS"/>
              </a:rPr>
              <a:t>c</a:t>
            </a:r>
          </a:p>
          <a:p>
            <a:r>
              <a:rPr lang="en-GB" sz="2000" dirty="0">
                <a:latin typeface="Comic Sans MS"/>
                <a:cs typeface="Comic Sans MS"/>
              </a:rPr>
              <a:t>-- </a:t>
            </a:r>
            <a:r>
              <a:rPr lang="en-GB" sz="2000" i="1" dirty="0" err="1" smtClean="0">
                <a:latin typeface="Comic Sans MS"/>
                <a:cs typeface="Comic Sans MS"/>
              </a:rPr>
              <a:t>eow</a:t>
            </a:r>
            <a:r>
              <a:rPr lang="en-GB" sz="2000" i="1" dirty="0" smtClean="0">
                <a:latin typeface="Comic Sans MS"/>
                <a:cs typeface="Comic Sans MS"/>
              </a:rPr>
              <a:t> </a:t>
            </a:r>
            <a:r>
              <a:rPr lang="en-GB" sz="2000" dirty="0" smtClean="0">
                <a:latin typeface="Comic Sans MS"/>
                <a:cs typeface="Comic Sans MS"/>
              </a:rPr>
              <a:t>= ac/</a:t>
            </a:r>
            <a:r>
              <a:rPr lang="en-GB" sz="2000" dirty="0" err="1" smtClean="0">
                <a:latin typeface="Comic Sans MS"/>
                <a:cs typeface="Comic Sans MS"/>
              </a:rPr>
              <a:t>bc</a:t>
            </a:r>
            <a:endParaRPr lang="en-GB" sz="2000" dirty="0">
              <a:latin typeface="Comic Sans MS"/>
              <a:cs typeface="Comic Sans MS"/>
            </a:endParaRPr>
          </a:p>
        </p:txBody>
      </p:sp>
      <p:sp>
        <p:nvSpPr>
          <p:cNvPr id="67" name="Left Brace 66"/>
          <p:cNvSpPr/>
          <p:nvPr/>
        </p:nvSpPr>
        <p:spPr>
          <a:xfrm rot="10800000">
            <a:off x="6324600" y="1634112"/>
            <a:ext cx="221543" cy="478535"/>
          </a:xfrm>
          <a:prstGeom prst="leftBrace">
            <a:avLst>
              <a:gd name="adj1" fmla="val 25786"/>
              <a:gd name="adj2"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latin typeface="Comic Sans MS"/>
              <a:cs typeface="Comic Sans MS"/>
            </a:endParaRPr>
          </a:p>
        </p:txBody>
      </p:sp>
      <p:sp>
        <p:nvSpPr>
          <p:cNvPr id="68" name="Rectangle 67"/>
          <p:cNvSpPr/>
          <p:nvPr/>
        </p:nvSpPr>
        <p:spPr>
          <a:xfrm>
            <a:off x="6508693" y="1536717"/>
            <a:ext cx="2223924" cy="646331"/>
          </a:xfrm>
          <a:prstGeom prst="rect">
            <a:avLst/>
          </a:prstGeom>
        </p:spPr>
        <p:txBody>
          <a:bodyPr wrap="square">
            <a:spAutoFit/>
          </a:bodyPr>
          <a:lstStyle/>
          <a:p>
            <a:r>
              <a:rPr lang="en-GB" dirty="0" smtClean="0">
                <a:latin typeface="Comic Sans MS"/>
                <a:cs typeface="Comic Sans MS"/>
              </a:rPr>
              <a:t>Optimized for </a:t>
            </a:r>
            <a:r>
              <a:rPr lang="en-GB" dirty="0" err="1" smtClean="0">
                <a:latin typeface="Comic Sans MS"/>
                <a:cs typeface="Comic Sans MS"/>
              </a:rPr>
              <a:t>wakefield</a:t>
            </a:r>
            <a:r>
              <a:rPr lang="en-GB" dirty="0" smtClean="0">
                <a:latin typeface="Comic Sans MS"/>
                <a:cs typeface="Comic Sans MS"/>
              </a:rPr>
              <a:t> damping</a:t>
            </a:r>
            <a:endParaRPr lang="en-GB" dirty="0">
              <a:latin typeface="Comic Sans MS"/>
              <a:cs typeface="Comic Sans MS"/>
            </a:endParaRPr>
          </a:p>
        </p:txBody>
      </p:sp>
      <p:sp>
        <p:nvSpPr>
          <p:cNvPr id="69" name="Rectangle 68"/>
          <p:cNvSpPr/>
          <p:nvPr/>
        </p:nvSpPr>
        <p:spPr>
          <a:xfrm>
            <a:off x="3124200" y="1501914"/>
            <a:ext cx="4572000" cy="707886"/>
          </a:xfrm>
          <a:prstGeom prst="rect">
            <a:avLst/>
          </a:prstGeom>
        </p:spPr>
        <p:txBody>
          <a:bodyPr>
            <a:spAutoFit/>
          </a:bodyPr>
          <a:lstStyle/>
          <a:p>
            <a:r>
              <a:rPr lang="en-GB" sz="2000" b="1" dirty="0">
                <a:latin typeface="Comic Sans MS"/>
                <a:cs typeface="Comic Sans MS"/>
              </a:rPr>
              <a:t>-- </a:t>
            </a:r>
            <a:r>
              <a:rPr lang="en-GB" sz="2000" b="1" dirty="0" err="1" smtClean="0">
                <a:latin typeface="Comic Sans MS"/>
                <a:cs typeface="Comic Sans MS"/>
              </a:rPr>
              <a:t>i</a:t>
            </a:r>
            <a:r>
              <a:rPr lang="en-GB" sz="2000" b="1" i="1" dirty="0" err="1" smtClean="0">
                <a:latin typeface="Comic Sans MS"/>
                <a:cs typeface="Comic Sans MS"/>
              </a:rPr>
              <a:t>w</a:t>
            </a:r>
            <a:r>
              <a:rPr lang="en-GB" sz="2000" b="1" dirty="0">
                <a:latin typeface="Comic Sans MS"/>
                <a:cs typeface="Comic Sans MS"/>
              </a:rPr>
              <a:t>: waveguide opening</a:t>
            </a:r>
          </a:p>
          <a:p>
            <a:r>
              <a:rPr lang="en-GB" sz="2000" b="1" dirty="0">
                <a:latin typeface="Comic Sans MS"/>
                <a:cs typeface="Comic Sans MS"/>
              </a:rPr>
              <a:t>-- </a:t>
            </a:r>
            <a:r>
              <a:rPr lang="en-GB" sz="2000" b="1" i="1" dirty="0" smtClean="0">
                <a:latin typeface="Comic Sans MS"/>
                <a:cs typeface="Comic Sans MS"/>
              </a:rPr>
              <a:t>w</a:t>
            </a:r>
            <a:r>
              <a:rPr lang="en-GB" sz="2000" b="1" dirty="0">
                <a:latin typeface="Comic Sans MS"/>
                <a:cs typeface="Comic Sans MS"/>
              </a:rPr>
              <a:t>: </a:t>
            </a:r>
            <a:r>
              <a:rPr lang="en-GB" sz="2000" b="1" dirty="0" err="1">
                <a:latin typeface="Comic Sans MS"/>
                <a:cs typeface="Comic Sans MS"/>
              </a:rPr>
              <a:t>wavegude</a:t>
            </a:r>
            <a:r>
              <a:rPr lang="en-GB" sz="2000" b="1" dirty="0">
                <a:latin typeface="Comic Sans MS"/>
                <a:cs typeface="Comic Sans MS"/>
              </a:rPr>
              <a:t> width</a:t>
            </a:r>
          </a:p>
        </p:txBody>
      </p:sp>
      <p:sp>
        <p:nvSpPr>
          <p:cNvPr id="70" name="Rectangle 69"/>
          <p:cNvSpPr/>
          <p:nvPr/>
        </p:nvSpPr>
        <p:spPr>
          <a:xfrm>
            <a:off x="152400" y="1144793"/>
            <a:ext cx="3129307" cy="400110"/>
          </a:xfrm>
          <a:prstGeom prst="rect">
            <a:avLst/>
          </a:prstGeom>
        </p:spPr>
        <p:txBody>
          <a:bodyPr wrap="none">
            <a:spAutoFit/>
          </a:bodyPr>
          <a:lstStyle/>
          <a:p>
            <a:r>
              <a:rPr lang="en-GB" sz="2000" dirty="0" err="1" smtClean="0">
                <a:latin typeface="Comic Sans MS"/>
                <a:cs typeface="Comic Sans MS"/>
              </a:rPr>
              <a:t>Independed</a:t>
            </a:r>
            <a:r>
              <a:rPr lang="en-GB" sz="2000" dirty="0" smtClean="0">
                <a:latin typeface="Comic Sans MS"/>
                <a:cs typeface="Comic Sans MS"/>
              </a:rPr>
              <a:t> </a:t>
            </a:r>
            <a:r>
              <a:rPr lang="en-GB" sz="2000" dirty="0">
                <a:latin typeface="Comic Sans MS"/>
                <a:cs typeface="Comic Sans MS"/>
              </a:rPr>
              <a:t>parameters: </a:t>
            </a:r>
          </a:p>
        </p:txBody>
      </p:sp>
    </p:spTree>
    <p:extLst>
      <p:ext uri="{BB962C8B-B14F-4D97-AF65-F5344CB8AC3E}">
        <p14:creationId xmlns:p14="http://schemas.microsoft.com/office/powerpoint/2010/main" val="321163142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65"/>
          <p:cNvGrpSpPr/>
          <p:nvPr/>
        </p:nvGrpSpPr>
        <p:grpSpPr>
          <a:xfrm>
            <a:off x="2819400" y="2455439"/>
            <a:ext cx="5791200" cy="3183361"/>
            <a:chOff x="636050" y="1152524"/>
            <a:chExt cx="8209280" cy="5476875"/>
          </a:xfrm>
        </p:grpSpPr>
        <p:pic>
          <p:nvPicPr>
            <p:cNvPr id="71"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809"/>
            <a:stretch/>
          </p:blipFill>
          <p:spPr bwMode="auto">
            <a:xfrm>
              <a:off x="636050" y="1152524"/>
              <a:ext cx="8209280" cy="547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2" name="Group 71"/>
            <p:cNvGrpSpPr/>
            <p:nvPr/>
          </p:nvGrpSpPr>
          <p:grpSpPr>
            <a:xfrm>
              <a:off x="3694755" y="2594622"/>
              <a:ext cx="2706045" cy="1824978"/>
              <a:chOff x="3694755" y="2594622"/>
              <a:chExt cx="2706045" cy="1824978"/>
            </a:xfrm>
          </p:grpSpPr>
          <p:cxnSp>
            <p:nvCxnSpPr>
              <p:cNvPr id="73" name="Straight Arrow Connector 72"/>
              <p:cNvCxnSpPr/>
              <p:nvPr/>
            </p:nvCxnSpPr>
            <p:spPr>
              <a:xfrm flipH="1">
                <a:off x="6019800" y="2700377"/>
                <a:ext cx="381000" cy="1319784"/>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3733800" y="2729258"/>
                <a:ext cx="381000" cy="1319784"/>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3694755" y="3389150"/>
                <a:ext cx="76200" cy="1030450"/>
              </a:xfrm>
              <a:prstGeom prst="straightConnector1">
                <a:avLst/>
              </a:prstGeom>
              <a:ln w="19050">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H="1">
                <a:off x="3962400" y="3200400"/>
                <a:ext cx="2286000" cy="0"/>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7" name="Rectangle 76"/>
              <p:cNvSpPr/>
              <p:nvPr/>
            </p:nvSpPr>
            <p:spPr>
              <a:xfrm>
                <a:off x="4134460" y="2594622"/>
                <a:ext cx="1578382" cy="369332"/>
              </a:xfrm>
              <a:prstGeom prst="rect">
                <a:avLst/>
              </a:prstGeom>
            </p:spPr>
            <p:txBody>
              <a:bodyPr wrap="none">
                <a:spAutoFit/>
              </a:bodyPr>
              <a:lstStyle/>
              <a:p>
                <a:r>
                  <a:rPr lang="en-GB" dirty="0" smtClean="0"/>
                  <a:t>safe</a:t>
                </a:r>
                <a:r>
                  <a:rPr lang="en-GB" dirty="0"/>
                  <a:t>ty</a:t>
                </a:r>
                <a:r>
                  <a:rPr lang="en-GB" dirty="0" smtClean="0"/>
                  <a:t> </a:t>
                </a:r>
                <a:r>
                  <a:rPr lang="en-GB" dirty="0"/>
                  <a:t>distance</a:t>
                </a:r>
              </a:p>
            </p:txBody>
          </p:sp>
        </p:grpSp>
      </p:grpSp>
      <p:sp>
        <p:nvSpPr>
          <p:cNvPr id="2" name="Title 1"/>
          <p:cNvSpPr>
            <a:spLocks noGrp="1"/>
          </p:cNvSpPr>
          <p:nvPr>
            <p:ph type="title"/>
          </p:nvPr>
        </p:nvSpPr>
        <p:spPr/>
        <p:txBody>
          <a:bodyPr>
            <a:normAutofit fontScale="90000"/>
          </a:bodyPr>
          <a:lstStyle/>
          <a:p>
            <a:r>
              <a:rPr lang="en-US" dirty="0" smtClean="0"/>
              <a:t>Review the design</a:t>
            </a:r>
            <a:endParaRPr lang="en-US" dirty="0"/>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Optimization of waveguide geometry </a:t>
            </a:r>
            <a:r>
              <a:rPr lang="en-US" sz="1600" dirty="0" smtClean="0"/>
              <a:t>(A. </a:t>
            </a:r>
            <a:r>
              <a:rPr lang="en-US" sz="1600" dirty="0" err="1" smtClean="0"/>
              <a:t>Grudiev</a:t>
            </a:r>
            <a:r>
              <a:rPr lang="en-US" sz="1600" dirty="0" smtClean="0"/>
              <a:t> and H. </a:t>
            </a:r>
            <a:r>
              <a:rPr lang="en-US" sz="1600" dirty="0" err="1" smtClean="0"/>
              <a:t>Zha</a:t>
            </a:r>
            <a:r>
              <a:rPr lang="en-US" sz="1600" dirty="0" smtClean="0"/>
              <a:t>)</a:t>
            </a:r>
            <a:endParaRPr lang="en-US" sz="1600" dirty="0"/>
          </a:p>
        </p:txBody>
      </p:sp>
      <p:grpSp>
        <p:nvGrpSpPr>
          <p:cNvPr id="78" name="Group 77"/>
          <p:cNvGrpSpPr/>
          <p:nvPr/>
        </p:nvGrpSpPr>
        <p:grpSpPr>
          <a:xfrm>
            <a:off x="304800" y="990600"/>
            <a:ext cx="5105400" cy="2438400"/>
            <a:chOff x="0" y="3499583"/>
            <a:chExt cx="5845175" cy="3364034"/>
          </a:xfrm>
        </p:grpSpPr>
        <p:pic>
          <p:nvPicPr>
            <p:cNvPr id="7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4027" r="2179"/>
            <a:stretch/>
          </p:blipFill>
          <p:spPr bwMode="auto">
            <a:xfrm>
              <a:off x="0" y="3499583"/>
              <a:ext cx="5845175" cy="3364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0" name="Straight Connector 79"/>
            <p:cNvCxnSpPr>
              <a:stCxn id="79" idx="3"/>
            </p:cNvCxnSpPr>
            <p:nvPr/>
          </p:nvCxnSpPr>
          <p:spPr>
            <a:xfrm flipH="1">
              <a:off x="2133600" y="5181600"/>
              <a:ext cx="3711575" cy="0"/>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grpSp>
      <p:sp>
        <p:nvSpPr>
          <p:cNvPr id="87" name="TextBox 86"/>
          <p:cNvSpPr txBox="1"/>
          <p:nvPr/>
        </p:nvSpPr>
        <p:spPr>
          <a:xfrm>
            <a:off x="5562600" y="1066800"/>
            <a:ext cx="2895600" cy="1323439"/>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A considerable reduction of the disk diameter can be expected by this change with a beneficial impact on the </a:t>
            </a:r>
            <a:r>
              <a:rPr lang="en-US" sz="1600" dirty="0" err="1" smtClean="0">
                <a:solidFill>
                  <a:srgbClr val="3366FF"/>
                </a:solidFill>
                <a:latin typeface="Comic Sans MS"/>
                <a:cs typeface="Comic Sans MS"/>
              </a:rPr>
              <a:t>Linac</a:t>
            </a:r>
            <a:r>
              <a:rPr lang="en-US" sz="1600" dirty="0" smtClean="0">
                <a:solidFill>
                  <a:srgbClr val="3366FF"/>
                </a:solidFill>
                <a:latin typeface="Comic Sans MS"/>
                <a:cs typeface="Comic Sans MS"/>
              </a:rPr>
              <a:t> cost</a:t>
            </a:r>
            <a:r>
              <a:rPr lang="en-US" sz="1600" i="1" dirty="0" smtClean="0">
                <a:solidFill>
                  <a:srgbClr val="3366FF"/>
                </a:solidFill>
                <a:latin typeface="Comic Sans MS"/>
                <a:cs typeface="Comic Sans MS"/>
              </a:rPr>
              <a:t>.</a:t>
            </a:r>
          </a:p>
        </p:txBody>
      </p:sp>
      <p:grpSp>
        <p:nvGrpSpPr>
          <p:cNvPr id="6" name="Group 5"/>
          <p:cNvGrpSpPr/>
          <p:nvPr/>
        </p:nvGrpSpPr>
        <p:grpSpPr>
          <a:xfrm>
            <a:off x="457200" y="3429000"/>
            <a:ext cx="8025008" cy="2895600"/>
            <a:chOff x="457200" y="3429000"/>
            <a:chExt cx="8025008" cy="2895600"/>
          </a:xfrm>
        </p:grpSpPr>
        <p:grpSp>
          <p:nvGrpSpPr>
            <p:cNvPr id="4" name="Group 3"/>
            <p:cNvGrpSpPr/>
            <p:nvPr/>
          </p:nvGrpSpPr>
          <p:grpSpPr>
            <a:xfrm>
              <a:off x="457200" y="3429000"/>
              <a:ext cx="2895600" cy="2895600"/>
              <a:chOff x="4114800" y="1676399"/>
              <a:chExt cx="4953000" cy="5105401"/>
            </a:xfrm>
          </p:grpSpPr>
          <p:pic>
            <p:nvPicPr>
              <p:cNvPr id="8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1676399"/>
                <a:ext cx="4953000" cy="5105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3" name="Straight Connector 82"/>
              <p:cNvCxnSpPr>
                <a:endCxn id="86" idx="2"/>
              </p:cNvCxnSpPr>
              <p:nvPr/>
            </p:nvCxnSpPr>
            <p:spPr>
              <a:xfrm>
                <a:off x="4812406" y="3317238"/>
                <a:ext cx="1300183" cy="0"/>
              </a:xfrm>
              <a:prstGeom prst="line">
                <a:avLst/>
              </a:prstGeom>
              <a:ln w="28575">
                <a:solidFill>
                  <a:schemeClr val="tx1"/>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86" idx="4"/>
              </p:cNvCxnSpPr>
              <p:nvPr/>
            </p:nvCxnSpPr>
            <p:spPr>
              <a:xfrm>
                <a:off x="6194983" y="3402167"/>
                <a:ext cx="12634" cy="2876282"/>
              </a:xfrm>
              <a:prstGeom prst="line">
                <a:avLst/>
              </a:prstGeom>
              <a:ln w="28575">
                <a:solidFill>
                  <a:schemeClr val="tx1"/>
                </a:solidFill>
                <a:prstDash val="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4896853" y="3511318"/>
                <a:ext cx="2733513" cy="651191"/>
              </a:xfrm>
              <a:prstGeom prst="rect">
                <a:avLst/>
              </a:prstGeom>
              <a:noFill/>
            </p:spPr>
            <p:txBody>
              <a:bodyPr wrap="square" rtlCol="0">
                <a:spAutoFit/>
              </a:bodyPr>
              <a:lstStyle/>
              <a:p>
                <a:r>
                  <a:rPr lang="en-GB" b="1" dirty="0" smtClean="0"/>
                  <a:t>Here is CLIC-G </a:t>
                </a:r>
                <a:endParaRPr lang="en-GB" b="1" dirty="0"/>
              </a:p>
            </p:txBody>
          </p:sp>
          <p:sp>
            <p:nvSpPr>
              <p:cNvPr id="86" name="Oval 85"/>
              <p:cNvSpPr/>
              <p:nvPr/>
            </p:nvSpPr>
            <p:spPr>
              <a:xfrm>
                <a:off x="6112589" y="3232308"/>
                <a:ext cx="164789" cy="16985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5" name="Picture 4"/>
            <p:cNvPicPr>
              <a:picLocks noChangeAspect="1"/>
            </p:cNvPicPr>
            <p:nvPr/>
          </p:nvPicPr>
          <p:blipFill>
            <a:blip r:embed="rId5"/>
            <a:stretch>
              <a:fillRect/>
            </a:stretch>
          </p:blipFill>
          <p:spPr>
            <a:xfrm>
              <a:off x="3352800" y="4876800"/>
              <a:ext cx="5129408" cy="1155700"/>
            </a:xfrm>
            <a:prstGeom prst="rect">
              <a:avLst/>
            </a:prstGeom>
          </p:spPr>
        </p:pic>
      </p:grpSp>
    </p:spTree>
    <p:extLst>
      <p:ext uri="{BB962C8B-B14F-4D97-AF65-F5344CB8AC3E}">
        <p14:creationId xmlns:p14="http://schemas.microsoft.com/office/powerpoint/2010/main" val="4965745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Optimizing the fabrication process</a:t>
            </a:r>
          </a:p>
        </p:txBody>
      </p:sp>
      <p:sp>
        <p:nvSpPr>
          <p:cNvPr id="3" name="Text Placeholder 2"/>
          <p:cNvSpPr>
            <a:spLocks noGrp="1"/>
          </p:cNvSpPr>
          <p:nvPr>
            <p:ph type="body" sz="quarter" idx="13"/>
          </p:nvPr>
        </p:nvSpPr>
        <p:spPr>
          <a:xfrm>
            <a:off x="304800" y="381000"/>
            <a:ext cx="8077200" cy="533400"/>
          </a:xfrm>
        </p:spPr>
        <p:txBody>
          <a:bodyPr>
            <a:noAutofit/>
          </a:bodyPr>
          <a:lstStyle/>
          <a:p>
            <a:r>
              <a:rPr lang="en-US" sz="2400" dirty="0" smtClean="0"/>
              <a:t>Etching </a:t>
            </a:r>
            <a:r>
              <a:rPr lang="en-US" sz="1600" dirty="0" smtClean="0"/>
              <a:t>(A. </a:t>
            </a:r>
            <a:r>
              <a:rPr lang="en-US" sz="1600" dirty="0" err="1" smtClean="0"/>
              <a:t>Xydou</a:t>
            </a:r>
            <a:r>
              <a:rPr lang="en-US" sz="1600" dirty="0" smtClean="0"/>
              <a:t> and W. Zhou)</a:t>
            </a:r>
            <a:endParaRPr lang="en-US" sz="1600" dirty="0"/>
          </a:p>
        </p:txBody>
      </p:sp>
      <p:sp>
        <p:nvSpPr>
          <p:cNvPr id="4" name="TextBox 3"/>
          <p:cNvSpPr txBox="1"/>
          <p:nvPr/>
        </p:nvSpPr>
        <p:spPr>
          <a:xfrm>
            <a:off x="304800" y="990600"/>
            <a:ext cx="8153400" cy="830997"/>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According to SLAC studies, during the NLCTA program: </a:t>
            </a:r>
            <a:r>
              <a:rPr lang="en-US" sz="1600" i="1" dirty="0" smtClean="0">
                <a:solidFill>
                  <a:srgbClr val="3366FF"/>
                </a:solidFill>
                <a:latin typeface="Comic Sans MS"/>
                <a:cs typeface="Comic Sans MS"/>
              </a:rPr>
              <a:t>30 s etching starts revealing grain edges in SC-D, between 5 and 10 s is the correct duration to preserve diamond finish. Minimize hillocks by limiting furnace time.</a:t>
            </a:r>
          </a:p>
        </p:txBody>
      </p:sp>
      <p:grpSp>
        <p:nvGrpSpPr>
          <p:cNvPr id="13" name="Group 12"/>
          <p:cNvGrpSpPr/>
          <p:nvPr/>
        </p:nvGrpSpPr>
        <p:grpSpPr>
          <a:xfrm>
            <a:off x="4267200" y="1981200"/>
            <a:ext cx="4320480" cy="1926837"/>
            <a:chOff x="4499992" y="4365104"/>
            <a:chExt cx="4320480" cy="1926837"/>
          </a:xfrm>
        </p:grpSpPr>
        <p:grpSp>
          <p:nvGrpSpPr>
            <p:cNvPr id="6" name="Group 5"/>
            <p:cNvGrpSpPr/>
            <p:nvPr/>
          </p:nvGrpSpPr>
          <p:grpSpPr>
            <a:xfrm>
              <a:off x="4648998" y="4365104"/>
              <a:ext cx="3974923" cy="1777173"/>
              <a:chOff x="755576" y="1916832"/>
              <a:chExt cx="6408712" cy="3744415"/>
            </a:xfrm>
          </p:grpSpPr>
          <p:grpSp>
            <p:nvGrpSpPr>
              <p:cNvPr id="7" name="Group 6"/>
              <p:cNvGrpSpPr/>
              <p:nvPr/>
            </p:nvGrpSpPr>
            <p:grpSpPr>
              <a:xfrm>
                <a:off x="755576" y="1916832"/>
                <a:ext cx="6408712" cy="3744415"/>
                <a:chOff x="2428874" y="2076450"/>
                <a:chExt cx="4666524" cy="2800350"/>
              </a:xfrm>
            </p:grpSpPr>
            <p:pic>
              <p:nvPicPr>
                <p:cNvPr id="10" name="Picture 2"/>
                <p:cNvPicPr>
                  <a:picLocks noChangeAspect="1" noChangeArrowheads="1"/>
                </p:cNvPicPr>
                <p:nvPr/>
              </p:nvPicPr>
              <p:blipFill rotWithShape="1">
                <a:blip r:embed="rId2" cstate="print"/>
                <a:srcRect l="34605" t="31592" r="32989" b="16199"/>
                <a:stretch/>
              </p:blipFill>
              <p:spPr bwMode="auto">
                <a:xfrm>
                  <a:off x="2428874" y="2076450"/>
                  <a:ext cx="2314575" cy="2800350"/>
                </a:xfrm>
                <a:prstGeom prst="rect">
                  <a:avLst/>
                </a:prstGeom>
                <a:noFill/>
                <a:ln w="9525">
                  <a:noFill/>
                  <a:miter lim="800000"/>
                  <a:headEnd/>
                  <a:tailEnd/>
                </a:ln>
                <a:effectLst/>
              </p:spPr>
            </p:pic>
            <p:pic>
              <p:nvPicPr>
                <p:cNvPr id="11" name="Picture 2"/>
                <p:cNvPicPr>
                  <a:picLocks noChangeAspect="1" noChangeArrowheads="1"/>
                </p:cNvPicPr>
                <p:nvPr/>
              </p:nvPicPr>
              <p:blipFill rotWithShape="1">
                <a:blip r:embed="rId3" cstate="print"/>
                <a:srcRect l="34232" t="24520" r="32397" b="15057"/>
                <a:stretch/>
              </p:blipFill>
              <p:spPr bwMode="auto">
                <a:xfrm>
                  <a:off x="4716016" y="2076450"/>
                  <a:ext cx="2379382" cy="2800350"/>
                </a:xfrm>
                <a:prstGeom prst="rect">
                  <a:avLst/>
                </a:prstGeom>
                <a:noFill/>
                <a:ln w="9525">
                  <a:noFill/>
                  <a:miter lim="800000"/>
                  <a:headEnd/>
                  <a:tailEnd/>
                </a:ln>
                <a:effectLst/>
              </p:spPr>
            </p:pic>
          </p:grpSp>
          <p:sp>
            <p:nvSpPr>
              <p:cNvPr id="8" name="TextBox 7"/>
              <p:cNvSpPr txBox="1"/>
              <p:nvPr/>
            </p:nvSpPr>
            <p:spPr>
              <a:xfrm>
                <a:off x="755576" y="2276872"/>
                <a:ext cx="1928100" cy="615049"/>
              </a:xfrm>
              <a:prstGeom prst="rect">
                <a:avLst/>
              </a:prstGeom>
              <a:noFill/>
            </p:spPr>
            <p:txBody>
              <a:bodyPr wrap="none" rtlCol="0">
                <a:spAutoFit/>
              </a:bodyPr>
              <a:lstStyle/>
              <a:p>
                <a:r>
                  <a:rPr lang="en-GB" sz="1400" dirty="0" smtClean="0"/>
                  <a:t>Before etching</a:t>
                </a:r>
                <a:endParaRPr lang="en-GB" sz="1400" dirty="0"/>
              </a:p>
            </p:txBody>
          </p:sp>
          <p:sp>
            <p:nvSpPr>
              <p:cNvPr id="9" name="TextBox 8"/>
              <p:cNvSpPr txBox="1"/>
              <p:nvPr/>
            </p:nvSpPr>
            <p:spPr>
              <a:xfrm>
                <a:off x="5376004" y="4581127"/>
                <a:ext cx="1755853" cy="615049"/>
              </a:xfrm>
              <a:prstGeom prst="rect">
                <a:avLst/>
              </a:prstGeom>
              <a:noFill/>
            </p:spPr>
            <p:txBody>
              <a:bodyPr wrap="none" rtlCol="0">
                <a:spAutoFit/>
              </a:bodyPr>
              <a:lstStyle/>
              <a:p>
                <a:r>
                  <a:rPr lang="en-GB" sz="1400" dirty="0" smtClean="0"/>
                  <a:t>After etching</a:t>
                </a:r>
                <a:endParaRPr lang="en-GB" sz="1400" dirty="0"/>
              </a:p>
            </p:txBody>
          </p:sp>
        </p:grpSp>
        <p:sp>
          <p:nvSpPr>
            <p:cNvPr id="12" name="Rectangle 11"/>
            <p:cNvSpPr/>
            <p:nvPr/>
          </p:nvSpPr>
          <p:spPr>
            <a:xfrm>
              <a:off x="4499992" y="6143188"/>
              <a:ext cx="4320480" cy="148753"/>
            </a:xfrm>
            <a:prstGeom prst="rect">
              <a:avLst/>
            </a:prstGeom>
          </p:spPr>
          <p:txBody>
            <a:bodyPr wrap="square">
              <a:spAutoFit/>
            </a:bodyPr>
            <a:lstStyle/>
            <a:p>
              <a:pPr algn="ctr"/>
              <a:r>
                <a:rPr lang="en-US" sz="1000" b="1" i="1" dirty="0" smtClean="0"/>
                <a:t>Copper surface morphology before and after etching (EDMS 1277865)</a:t>
              </a:r>
              <a:endParaRPr lang="en-US" sz="1000" b="1" i="1" dirty="0"/>
            </a:p>
          </p:txBody>
        </p:sp>
      </p:grpSp>
      <p:sp>
        <p:nvSpPr>
          <p:cNvPr id="14" name="TextBox 13"/>
          <p:cNvSpPr txBox="1"/>
          <p:nvPr/>
        </p:nvSpPr>
        <p:spPr>
          <a:xfrm>
            <a:off x="304800" y="3647182"/>
            <a:ext cx="2895600" cy="1077218"/>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At CERN we etch during 30 sec; it has been estimated (weight loss) that 1.7 </a:t>
            </a:r>
            <a:r>
              <a:rPr lang="en-US" sz="1600" dirty="0" smtClean="0">
                <a:solidFill>
                  <a:srgbClr val="3366FF"/>
                </a:solidFill>
                <a:latin typeface="Symbol" charset="2"/>
                <a:cs typeface="Symbol" charset="2"/>
              </a:rPr>
              <a:t>m</a:t>
            </a:r>
            <a:r>
              <a:rPr lang="en-US" sz="1600" dirty="0" smtClean="0">
                <a:solidFill>
                  <a:srgbClr val="3366FF"/>
                </a:solidFill>
                <a:latin typeface="Comic Sans MS"/>
                <a:cs typeface="Comic Sans MS"/>
              </a:rPr>
              <a:t>m are removed from the surface</a:t>
            </a:r>
            <a:r>
              <a:rPr lang="en-US" sz="1600" i="1" dirty="0" smtClean="0">
                <a:solidFill>
                  <a:srgbClr val="3366FF"/>
                </a:solidFill>
                <a:latin typeface="Comic Sans MS"/>
                <a:cs typeface="Comic Sans MS"/>
              </a:rPr>
              <a:t>.</a:t>
            </a:r>
          </a:p>
        </p:txBody>
      </p:sp>
      <p:sp>
        <p:nvSpPr>
          <p:cNvPr id="15" name="TextBox 14"/>
          <p:cNvSpPr txBox="1"/>
          <p:nvPr/>
        </p:nvSpPr>
        <p:spPr>
          <a:xfrm>
            <a:off x="304800" y="4907340"/>
            <a:ext cx="8153400" cy="1569660"/>
          </a:xfrm>
          <a:prstGeom prst="rect">
            <a:avLst/>
          </a:prstGeom>
          <a:noFill/>
        </p:spPr>
        <p:txBody>
          <a:bodyPr wrap="square" rtlCol="0">
            <a:spAutoFit/>
          </a:bodyPr>
          <a:lstStyle/>
          <a:p>
            <a:pPr algn="just"/>
            <a:r>
              <a:rPr lang="en-US" sz="1600" dirty="0" smtClean="0">
                <a:solidFill>
                  <a:srgbClr val="3366FF"/>
                </a:solidFill>
                <a:latin typeface="Comic Sans MS"/>
                <a:cs typeface="Comic Sans MS"/>
              </a:rPr>
              <a:t>Possible purposes </a:t>
            </a:r>
            <a:r>
              <a:rPr lang="en-US" sz="1600" dirty="0">
                <a:solidFill>
                  <a:srgbClr val="3366FF"/>
                </a:solidFill>
                <a:latin typeface="Comic Sans MS"/>
                <a:cs typeface="Comic Sans MS"/>
              </a:rPr>
              <a:t>of etching: </a:t>
            </a:r>
          </a:p>
          <a:p>
            <a:pPr marL="285750" indent="-285750" algn="just">
              <a:buFont typeface="Arial"/>
              <a:buChar char="•"/>
            </a:pPr>
            <a:r>
              <a:rPr lang="en-US" sz="1600" dirty="0">
                <a:solidFill>
                  <a:srgbClr val="3366FF"/>
                </a:solidFill>
                <a:latin typeface="Comic Sans MS"/>
                <a:cs typeface="Comic Sans MS"/>
              </a:rPr>
              <a:t>To remove the </a:t>
            </a:r>
            <a:r>
              <a:rPr lang="en-US" sz="1600" dirty="0" smtClean="0">
                <a:solidFill>
                  <a:srgbClr val="3366FF"/>
                </a:solidFill>
                <a:latin typeface="Comic Sans MS"/>
                <a:cs typeface="Comic Sans MS"/>
              </a:rPr>
              <a:t>stress layer at the </a:t>
            </a:r>
            <a:r>
              <a:rPr lang="en-US" sz="1600" dirty="0">
                <a:solidFill>
                  <a:srgbClr val="3366FF"/>
                </a:solidFill>
                <a:latin typeface="Comic Sans MS"/>
                <a:cs typeface="Comic Sans MS"/>
              </a:rPr>
              <a:t>copper surface </a:t>
            </a:r>
            <a:r>
              <a:rPr lang="en-US" sz="1600" dirty="0" smtClean="0">
                <a:solidFill>
                  <a:srgbClr val="3366FF"/>
                </a:solidFill>
                <a:latin typeface="Comic Sans MS"/>
                <a:cs typeface="Comic Sans MS"/>
              </a:rPr>
              <a:t>caused </a:t>
            </a:r>
            <a:r>
              <a:rPr lang="en-US" sz="1600" dirty="0">
                <a:solidFill>
                  <a:srgbClr val="3366FF"/>
                </a:solidFill>
                <a:latin typeface="Comic Sans MS"/>
                <a:cs typeface="Comic Sans MS"/>
              </a:rPr>
              <a:t>by machining, and obtain a homogenous copper surface</a:t>
            </a:r>
            <a:r>
              <a:rPr lang="en-US" sz="1600" dirty="0" smtClean="0">
                <a:solidFill>
                  <a:srgbClr val="3366FF"/>
                </a:solidFill>
                <a:latin typeface="Comic Sans MS"/>
                <a:cs typeface="Comic Sans MS"/>
              </a:rPr>
              <a:t>;</a:t>
            </a:r>
          </a:p>
          <a:p>
            <a:pPr marL="285750" indent="-285750" algn="just">
              <a:buFont typeface="Arial"/>
              <a:buChar char="•"/>
            </a:pPr>
            <a:r>
              <a:rPr lang="en-US" sz="1600" dirty="0">
                <a:solidFill>
                  <a:srgbClr val="3366FF"/>
                </a:solidFill>
                <a:latin typeface="Comic Sans MS"/>
                <a:cs typeface="Comic Sans MS"/>
              </a:rPr>
              <a:t>To enhance RF </a:t>
            </a:r>
            <a:r>
              <a:rPr lang="en-US" sz="1600" dirty="0" err="1">
                <a:solidFill>
                  <a:srgbClr val="3366FF"/>
                </a:solidFill>
                <a:latin typeface="Comic Sans MS"/>
                <a:cs typeface="Comic Sans MS"/>
              </a:rPr>
              <a:t>behaviour</a:t>
            </a:r>
            <a:r>
              <a:rPr lang="en-US" sz="1600" dirty="0">
                <a:solidFill>
                  <a:srgbClr val="3366FF"/>
                </a:solidFill>
                <a:latin typeface="Comic Sans MS"/>
                <a:cs typeface="Comic Sans MS"/>
              </a:rPr>
              <a:t> (breakdown threshold and breakdown rate</a:t>
            </a:r>
            <a:r>
              <a:rPr lang="en-US" sz="1600" dirty="0" smtClean="0">
                <a:solidFill>
                  <a:srgbClr val="3366FF"/>
                </a:solidFill>
                <a:latin typeface="Comic Sans MS"/>
                <a:cs typeface="Comic Sans MS"/>
              </a:rPr>
              <a:t>);</a:t>
            </a:r>
            <a:endParaRPr lang="en-US" sz="1600" dirty="0">
              <a:solidFill>
                <a:srgbClr val="3366FF"/>
              </a:solidFill>
              <a:latin typeface="Comic Sans MS"/>
              <a:cs typeface="Comic Sans MS"/>
            </a:endParaRPr>
          </a:p>
          <a:p>
            <a:pPr marL="285750" indent="-285750" algn="just">
              <a:buFont typeface="Arial"/>
              <a:buChar char="•"/>
            </a:pPr>
            <a:r>
              <a:rPr lang="en-US" sz="1600" dirty="0">
                <a:solidFill>
                  <a:srgbClr val="3366FF"/>
                </a:solidFill>
                <a:latin typeface="Comic Sans MS"/>
                <a:cs typeface="Comic Sans MS"/>
              </a:rPr>
              <a:t>To remove oxide layer (</a:t>
            </a:r>
            <a:r>
              <a:rPr lang="en-US" sz="1600" dirty="0" err="1">
                <a:solidFill>
                  <a:srgbClr val="3366FF"/>
                </a:solidFill>
                <a:latin typeface="Comic Sans MS"/>
                <a:cs typeface="Comic Sans MS"/>
              </a:rPr>
              <a:t>CuO</a:t>
            </a:r>
            <a:r>
              <a:rPr lang="en-US" sz="1600" dirty="0">
                <a:solidFill>
                  <a:srgbClr val="3366FF"/>
                </a:solidFill>
                <a:latin typeface="Comic Sans MS"/>
                <a:cs typeface="Comic Sans MS"/>
              </a:rPr>
              <a:t>, Cu2O</a:t>
            </a:r>
            <a:r>
              <a:rPr lang="en-US" sz="1600" dirty="0" smtClean="0">
                <a:solidFill>
                  <a:srgbClr val="3366FF"/>
                </a:solidFill>
                <a:latin typeface="Comic Sans MS"/>
                <a:cs typeface="Comic Sans MS"/>
              </a:rPr>
              <a:t>) for bonding, </a:t>
            </a:r>
            <a:r>
              <a:rPr lang="en-US" sz="1600" dirty="0">
                <a:solidFill>
                  <a:srgbClr val="3366FF"/>
                </a:solidFill>
                <a:latin typeface="Comic Sans MS"/>
                <a:cs typeface="Comic Sans MS"/>
              </a:rPr>
              <a:t>burrs and other possible surface defects. </a:t>
            </a:r>
          </a:p>
        </p:txBody>
      </p:sp>
      <p:sp>
        <p:nvSpPr>
          <p:cNvPr id="18" name="TextBox 17"/>
          <p:cNvSpPr txBox="1"/>
          <p:nvPr/>
        </p:nvSpPr>
        <p:spPr>
          <a:xfrm>
            <a:off x="4419600" y="3962400"/>
            <a:ext cx="3962400" cy="830997"/>
          </a:xfrm>
          <a:prstGeom prst="rect">
            <a:avLst/>
          </a:prstGeom>
          <a:noFill/>
        </p:spPr>
        <p:txBody>
          <a:bodyPr wrap="square" rtlCol="0">
            <a:spAutoFit/>
          </a:bodyPr>
          <a:lstStyle/>
          <a:p>
            <a:pPr algn="just"/>
            <a:r>
              <a:rPr lang="en-US" sz="1600" dirty="0" smtClean="0">
                <a:solidFill>
                  <a:srgbClr val="FF0000"/>
                </a:solidFill>
                <a:latin typeface="Comic Sans MS"/>
                <a:cs typeface="Comic Sans MS"/>
              </a:rPr>
              <a:t>Surface roughness is required by RF to be better than 0.3 </a:t>
            </a:r>
            <a:r>
              <a:rPr lang="en-US" sz="1600" dirty="0" smtClean="0">
                <a:solidFill>
                  <a:srgbClr val="FF0000"/>
                </a:solidFill>
                <a:latin typeface="Symbol" charset="2"/>
                <a:cs typeface="Symbol" charset="2"/>
              </a:rPr>
              <a:t>m</a:t>
            </a:r>
            <a:r>
              <a:rPr lang="en-US" sz="1600" dirty="0" smtClean="0">
                <a:solidFill>
                  <a:srgbClr val="FF0000"/>
                </a:solidFill>
                <a:latin typeface="Comic Sans MS"/>
                <a:cs typeface="Comic Sans MS"/>
              </a:rPr>
              <a:t>m; it </a:t>
            </a:r>
            <a:r>
              <a:rPr lang="en-US" sz="1600" dirty="0">
                <a:solidFill>
                  <a:srgbClr val="FF0000"/>
                </a:solidFill>
                <a:latin typeface="Comic Sans MS"/>
                <a:cs typeface="Comic Sans MS"/>
              </a:rPr>
              <a:t>is 0.02 </a:t>
            </a:r>
            <a:r>
              <a:rPr lang="en-US" sz="1600" dirty="0" smtClean="0">
                <a:solidFill>
                  <a:srgbClr val="FF0000"/>
                </a:solidFill>
                <a:latin typeface="Symbol" charset="2"/>
                <a:cs typeface="Symbol" charset="2"/>
              </a:rPr>
              <a:t>m</a:t>
            </a:r>
            <a:r>
              <a:rPr lang="en-US" sz="1600" dirty="0" smtClean="0">
                <a:solidFill>
                  <a:srgbClr val="FF0000"/>
                </a:solidFill>
                <a:latin typeface="Comic Sans MS"/>
                <a:cs typeface="Comic Sans MS"/>
              </a:rPr>
              <a:t>m after machining</a:t>
            </a:r>
            <a:r>
              <a:rPr lang="en-US" sz="1600" i="1" dirty="0" smtClean="0">
                <a:solidFill>
                  <a:srgbClr val="FF0000"/>
                </a:solidFill>
                <a:latin typeface="Comic Sans MS"/>
                <a:cs typeface="Comic Sans MS"/>
              </a:rPr>
              <a:t>.</a:t>
            </a:r>
          </a:p>
        </p:txBody>
      </p:sp>
      <p:pic>
        <p:nvPicPr>
          <p:cNvPr id="1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74" t="5062" r="4866" b="9206"/>
          <a:stretch/>
        </p:blipFill>
        <p:spPr bwMode="auto">
          <a:xfrm>
            <a:off x="381000" y="2514600"/>
            <a:ext cx="1297021" cy="914400"/>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4" descr="SLAC"/>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28651" y="1389989"/>
            <a:ext cx="1505149" cy="2039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 name="Group 23"/>
          <p:cNvGrpSpPr/>
          <p:nvPr/>
        </p:nvGrpSpPr>
        <p:grpSpPr>
          <a:xfrm>
            <a:off x="2590800" y="1828800"/>
            <a:ext cx="1595743" cy="3200400"/>
            <a:chOff x="2823857" y="1981200"/>
            <a:chExt cx="1595743" cy="3200400"/>
          </a:xfrm>
        </p:grpSpPr>
        <p:pic>
          <p:nvPicPr>
            <p:cNvPr id="21" name="Picture 20"/>
            <p:cNvPicPr>
              <a:picLocks noChangeAspect="1"/>
            </p:cNvPicPr>
            <p:nvPr/>
          </p:nvPicPr>
          <p:blipFill>
            <a:blip r:embed="rId6"/>
            <a:stretch>
              <a:fillRect/>
            </a:stretch>
          </p:blipFill>
          <p:spPr>
            <a:xfrm>
              <a:off x="2823857" y="1981200"/>
              <a:ext cx="1595743" cy="3200400"/>
            </a:xfrm>
            <a:prstGeom prst="rect">
              <a:avLst/>
            </a:prstGeom>
          </p:spPr>
        </p:pic>
        <p:sp>
          <p:nvSpPr>
            <p:cNvPr id="22" name="TextBox 21"/>
            <p:cNvSpPr txBox="1"/>
            <p:nvPr/>
          </p:nvSpPr>
          <p:spPr>
            <a:xfrm>
              <a:off x="3962400" y="2286000"/>
              <a:ext cx="402674" cy="276999"/>
            </a:xfrm>
            <a:prstGeom prst="rect">
              <a:avLst/>
            </a:prstGeom>
            <a:noFill/>
          </p:spPr>
          <p:txBody>
            <a:bodyPr wrap="none" rtlCol="0">
              <a:spAutoFit/>
            </a:bodyPr>
            <a:lstStyle/>
            <a:p>
              <a:r>
                <a:rPr lang="en-US" sz="1200" dirty="0" err="1" smtClean="0"/>
                <a:t>hor</a:t>
              </a:r>
              <a:endParaRPr lang="en-US" sz="1200" dirty="0"/>
            </a:p>
          </p:txBody>
        </p:sp>
        <p:sp>
          <p:nvSpPr>
            <p:cNvPr id="23" name="TextBox 22"/>
            <p:cNvSpPr txBox="1"/>
            <p:nvPr/>
          </p:nvSpPr>
          <p:spPr>
            <a:xfrm>
              <a:off x="3940726" y="3685401"/>
              <a:ext cx="384390" cy="276999"/>
            </a:xfrm>
            <a:prstGeom prst="rect">
              <a:avLst/>
            </a:prstGeom>
            <a:noFill/>
          </p:spPr>
          <p:txBody>
            <a:bodyPr wrap="none" rtlCol="0">
              <a:spAutoFit/>
            </a:bodyPr>
            <a:lstStyle/>
            <a:p>
              <a:r>
                <a:rPr lang="en-US" sz="1200" dirty="0" err="1" smtClean="0"/>
                <a:t>ver</a:t>
              </a:r>
              <a:endParaRPr lang="en-US" sz="1200" dirty="0"/>
            </a:p>
          </p:txBody>
        </p:sp>
      </p:grpSp>
      <p:pic>
        <p:nvPicPr>
          <p:cNvPr id="25" name="Picture 24"/>
          <p:cNvPicPr>
            <a:picLocks noChangeAspect="1"/>
          </p:cNvPicPr>
          <p:nvPr/>
        </p:nvPicPr>
        <p:blipFill>
          <a:blip r:embed="rId7"/>
          <a:stretch>
            <a:fillRect/>
          </a:stretch>
        </p:blipFill>
        <p:spPr>
          <a:xfrm>
            <a:off x="685800" y="1905000"/>
            <a:ext cx="1591475" cy="1219200"/>
          </a:xfrm>
          <a:prstGeom prst="rect">
            <a:avLst/>
          </a:prstGeom>
        </p:spPr>
      </p:pic>
    </p:spTree>
    <p:extLst>
      <p:ext uri="{BB962C8B-B14F-4D97-AF65-F5344CB8AC3E}">
        <p14:creationId xmlns:p14="http://schemas.microsoft.com/office/powerpoint/2010/main" val="1495529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9" presetClass="exit" presetSubtype="0" fill="hold" nodeType="withEffect">
                                  <p:stCondLst>
                                    <p:cond delay="0"/>
                                  </p:stCondLst>
                                  <p:childTnLst>
                                    <p:animEffect transition="out" filter="dissolve">
                                      <p:cBhvr>
                                        <p:cTn id="10" dur="500"/>
                                        <p:tgtEl>
                                          <p:spTgt spid="20"/>
                                        </p:tgtEl>
                                      </p:cBhvr>
                                    </p:animEffect>
                                    <p:set>
                                      <p:cBhvr>
                                        <p:cTn id="11" dur="1" fill="hold">
                                          <p:stCondLst>
                                            <p:cond delay="499"/>
                                          </p:stCondLst>
                                        </p:cTn>
                                        <p:tgtEl>
                                          <p:spTgt spid="20"/>
                                        </p:tgtEl>
                                        <p:attrNameLst>
                                          <p:attrName>style.visibility</p:attrName>
                                        </p:attrNameLst>
                                      </p:cBhvr>
                                      <p:to>
                                        <p:strVal val="hidden"/>
                                      </p:to>
                                    </p:set>
                                  </p:childTnLst>
                                </p:cTn>
                              </p:par>
                              <p:par>
                                <p:cTn id="12" presetID="1" presetClass="exit"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Lst>
  </p:timing>
</p:sld>
</file>

<file path=ppt/theme/theme1.xml><?xml version="1.0" encoding="utf-8"?>
<a:theme xmlns:a="http://schemas.openxmlformats.org/drawingml/2006/main" name="Pitch Boo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Pitch Book.potx</Template>
  <TotalTime>0</TotalTime>
  <Words>1049</Words>
  <Application>Microsoft Macintosh PowerPoint</Application>
  <PresentationFormat>On-screen Show (4:3)</PresentationFormat>
  <Paragraphs>133</Paragraphs>
  <Slides>14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Pitch Book</vt:lpstr>
      <vt:lpstr>Document</vt:lpstr>
      <vt:lpstr>Investigation threads on fabrication technologies for the CLIC X-band Accelerating Structures</vt:lpstr>
      <vt:lpstr>Consolidating a baseline</vt:lpstr>
      <vt:lpstr>Consolidating a baseline</vt:lpstr>
      <vt:lpstr>PowerPoint Presentation</vt:lpstr>
      <vt:lpstr>PowerPoint Presentation</vt:lpstr>
      <vt:lpstr>Review the design</vt:lpstr>
      <vt:lpstr>Review the design</vt:lpstr>
      <vt:lpstr>Review the design</vt:lpstr>
      <vt:lpstr>Optimizing the fabrication process</vt:lpstr>
      <vt:lpstr>Optimizing the fabrication process</vt:lpstr>
      <vt:lpstr>Optimizing the fabrication process</vt:lpstr>
      <vt:lpstr>investigation tools </vt:lpstr>
      <vt:lpstr>investigation tools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2010-04-19T20:44:32Z</dcterms:created>
  <dcterms:modified xsi:type="dcterms:W3CDTF">2014-10-09T06:46:07Z</dcterms:modified>
</cp:coreProperties>
</file>