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83" r:id="rId4"/>
    <p:sldId id="287" r:id="rId5"/>
    <p:sldId id="260" r:id="rId6"/>
    <p:sldId id="268" r:id="rId7"/>
    <p:sldId id="289" r:id="rId8"/>
    <p:sldId id="263" r:id="rId9"/>
    <p:sldId id="264" r:id="rId10"/>
    <p:sldId id="271" r:id="rId11"/>
    <p:sldId id="272" r:id="rId12"/>
    <p:sldId id="273" r:id="rId13"/>
    <p:sldId id="274" r:id="rId14"/>
    <p:sldId id="275" r:id="rId15"/>
    <p:sldId id="277" r:id="rId16"/>
    <p:sldId id="278" r:id="rId17"/>
    <p:sldId id="279" r:id="rId18"/>
    <p:sldId id="280" r:id="rId19"/>
    <p:sldId id="285" r:id="rId20"/>
    <p:sldId id="281" r:id="rId21"/>
    <p:sldId id="282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75787-8B80-4301-B7ED-DABD1DC45AF7}" type="datetimeFigureOut">
              <a:rPr lang="en-GB" smtClean="0"/>
              <a:t>05/10/2014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D25F7-D2A6-4611-A2D8-E00FD850D51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54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391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393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32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047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74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808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233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979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502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581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923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1786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8218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340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62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401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21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67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624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938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D25F7-D2A6-4611-A2D8-E00FD850D51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87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A17E8-7AB6-4D26-BF94-373EB6ADFB2B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53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3F50-EAD7-4F85-8608-3ADEE3C1CEC3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41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0EAB2-74A3-4B60-8E75-F30ED8FF25CF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073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222F-B0EE-4315-ACEA-E3362349A803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56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BA23-0546-4DF6-81AA-6B4E45D8932D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4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83632-531A-4FEA-9CE3-876E2EAE47E5}" type="datetime1">
              <a:rPr lang="en-GB" smtClean="0"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3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201F-941E-4187-8E68-D7162D948B70}" type="datetime1">
              <a:rPr lang="en-GB" smtClean="0"/>
              <a:t>05/10/2014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06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2618-5E63-414C-900A-7F3EAB30D58A}" type="datetime1">
              <a:rPr lang="en-GB" smtClean="0"/>
              <a:t>05/10/2014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4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B9F2-765F-4EF3-9907-BD133C44CD1F}" type="datetime1">
              <a:rPr lang="en-GB" smtClean="0"/>
              <a:t>05/10/2014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65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E20A-AF8D-4249-84DE-837FC277A8E5}" type="datetime1">
              <a:rPr lang="en-GB" smtClean="0"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8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B218-0ECD-4EB7-BD88-DEA3CBC85754}" type="datetime1">
              <a:rPr lang="en-GB" smtClean="0"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7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A9B54-0D4B-4827-A560-7B452E596E1D}" type="datetime1">
              <a:rPr lang="en-GB" smtClean="0"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03646-F07F-4FA0-A441-F282CCB8802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42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.jp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80.png"/><Relationship Id="rId4" Type="http://schemas.openxmlformats.org/officeDocument/2006/relationships/image" Target="../media/image8.jpe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0.png"/><Relationship Id="rId3" Type="http://schemas.openxmlformats.org/officeDocument/2006/relationships/image" Target="../media/image2.jpg"/><Relationship Id="rId7" Type="http://schemas.openxmlformats.org/officeDocument/2006/relationships/image" Target="../media/image340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36.png"/><Relationship Id="rId5" Type="http://schemas.openxmlformats.org/officeDocument/2006/relationships/image" Target="../media/image180.png"/><Relationship Id="rId10" Type="http://schemas.openxmlformats.org/officeDocument/2006/relationships/image" Target="../media/image37.png"/><Relationship Id="rId4" Type="http://schemas.openxmlformats.org/officeDocument/2006/relationships/image" Target="../media/image8.jpe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.jpg"/><Relationship Id="rId7" Type="http://schemas.openxmlformats.org/officeDocument/2006/relationships/image" Target="../media/image41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45.png"/><Relationship Id="rId5" Type="http://schemas.openxmlformats.org/officeDocument/2006/relationships/image" Target="../media/image180.png"/><Relationship Id="rId10" Type="http://schemas.openxmlformats.org/officeDocument/2006/relationships/image" Target="../media/image44.png"/><Relationship Id="rId4" Type="http://schemas.openxmlformats.org/officeDocument/2006/relationships/image" Target="../media/image8.jpe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.jpg"/><Relationship Id="rId7" Type="http://schemas.openxmlformats.org/officeDocument/2006/relationships/image" Target="../media/image4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0.png"/><Relationship Id="rId10" Type="http://schemas.openxmlformats.org/officeDocument/2006/relationships/image" Target="../media/image49.png"/><Relationship Id="rId4" Type="http://schemas.openxmlformats.org/officeDocument/2006/relationships/image" Target="../media/image8.jpeg"/><Relationship Id="rId9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.jp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0.png"/><Relationship Id="rId4" Type="http://schemas.openxmlformats.org/officeDocument/2006/relationships/image" Target="../media/image8.jpe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2.jp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57.png"/><Relationship Id="rId5" Type="http://schemas.openxmlformats.org/officeDocument/2006/relationships/image" Target="../media/image230.png"/><Relationship Id="rId10" Type="http://schemas.openxmlformats.org/officeDocument/2006/relationships/image" Target="../media/image56.png"/><Relationship Id="rId4" Type="http://schemas.openxmlformats.org/officeDocument/2006/relationships/image" Target="../media/image8.jpe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2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62.png"/><Relationship Id="rId5" Type="http://schemas.openxmlformats.org/officeDocument/2006/relationships/image" Target="../media/image230.png"/><Relationship Id="rId10" Type="http://schemas.openxmlformats.org/officeDocument/2006/relationships/image" Target="../media/image61.png"/><Relationship Id="rId4" Type="http://schemas.openxmlformats.org/officeDocument/2006/relationships/image" Target="../media/image8.jpeg"/><Relationship Id="rId9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2.jp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0.png"/><Relationship Id="rId10" Type="http://schemas.openxmlformats.org/officeDocument/2006/relationships/image" Target="../media/image66.png"/><Relationship Id="rId4" Type="http://schemas.openxmlformats.org/officeDocument/2006/relationships/image" Target="../media/image8.jpe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2.jp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0.pn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.jp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0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jpg"/><Relationship Id="rId7" Type="http://schemas.openxmlformats.org/officeDocument/2006/relationships/image" Target="../media/image240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74.png"/><Relationship Id="rId5" Type="http://schemas.openxmlformats.org/officeDocument/2006/relationships/image" Target="../media/image230.png"/><Relationship Id="rId10" Type="http://schemas.openxmlformats.org/officeDocument/2006/relationships/image" Target="../media/image73.png"/><Relationship Id="rId4" Type="http://schemas.openxmlformats.org/officeDocument/2006/relationships/image" Target="../media/image8.jpeg"/><Relationship Id="rId9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2.jp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8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30.png"/><Relationship Id="rId10" Type="http://schemas.openxmlformats.org/officeDocument/2006/relationships/image" Target="../media/image18.png"/><Relationship Id="rId4" Type="http://schemas.openxmlformats.org/officeDocument/2006/relationships/image" Target="../media/image8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80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8.jpeg"/><Relationship Id="rId10" Type="http://schemas.openxmlformats.org/officeDocument/2006/relationships/image" Target="../media/image10.png"/><Relationship Id="rId4" Type="http://schemas.openxmlformats.org/officeDocument/2006/relationships/image" Target="../media/image2.jp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g"/><Relationship Id="rId7" Type="http://schemas.openxmlformats.org/officeDocument/2006/relationships/image" Target="../media/image20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25.png"/><Relationship Id="rId5" Type="http://schemas.openxmlformats.org/officeDocument/2006/relationships/image" Target="../media/image180.png"/><Relationship Id="rId10" Type="http://schemas.openxmlformats.org/officeDocument/2006/relationships/image" Target="../media/image24.png"/><Relationship Id="rId4" Type="http://schemas.openxmlformats.org/officeDocument/2006/relationships/image" Target="../media/image8.jpe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jpg"/><Relationship Id="rId7" Type="http://schemas.openxmlformats.org/officeDocument/2006/relationships/image" Target="../media/image22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31.png"/><Relationship Id="rId5" Type="http://schemas.openxmlformats.org/officeDocument/2006/relationships/image" Target="../media/image180.png"/><Relationship Id="rId10" Type="http://schemas.openxmlformats.org/officeDocument/2006/relationships/image" Target="../media/image30.png"/><Relationship Id="rId4" Type="http://schemas.openxmlformats.org/officeDocument/2006/relationships/image" Target="../media/image8.jpe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-12288" y="-22442"/>
            <a:ext cx="4572508" cy="30777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571492" y="-22442"/>
            <a:ext cx="4572508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-26591" y="5836981"/>
            <a:ext cx="6300192" cy="228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46" y="3637484"/>
            <a:ext cx="1159204" cy="112209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" y="5859801"/>
            <a:ext cx="764704" cy="76470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026" y="3775256"/>
            <a:ext cx="1297704" cy="84654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0082" y="-22442"/>
            <a:ext cx="4891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Organization for Nuclear Research</a:t>
            </a:r>
            <a:endParaRPr lang="en-GB" sz="1400" b="1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83479" y="-5915"/>
            <a:ext cx="4891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nternational</a:t>
            </a:r>
            <a:r>
              <a:rPr lang="en-GB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inear</a:t>
            </a:r>
            <a:r>
              <a:rPr lang="en-GB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</a:t>
            </a:r>
            <a:endParaRPr lang="en-GB" sz="1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0796" y="5949765"/>
            <a:ext cx="461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WORKSHOP ON FUTURE LINEAR COLLIDERS </a:t>
            </a:r>
            <a:endParaRPr lang="en-GB" sz="13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360" y="5276598"/>
            <a:ext cx="2100793" cy="125794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0" y="5448281"/>
            <a:ext cx="2070982" cy="40011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sr-Latn-C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ЛЦВС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GB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47762" y="5550468"/>
            <a:ext cx="6071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Vinča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Nuclear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Sciences,  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Belgrade,  Serbia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15087" y="782920"/>
            <a:ext cx="7712808" cy="1096064"/>
          </a:xfrm>
          <a:prstGeom prst="round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171003" y="843026"/>
                <a:ext cx="67687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1" i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𝐋</m:t>
                        </m:r>
                      </m:e>
                      <m:sup>
                        <m:r>
                          <a:rPr lang="en-GB" sz="2800" b="1" i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800" b="1" dirty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 for ILC Final Focus </a:t>
                </a:r>
                <a:r>
                  <a:rPr lang="en-GB" sz="2800" b="1" dirty="0" smtClean="0">
                    <a:solidFill>
                      <a:schemeClr val="accent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</a:t>
                </a:r>
                <a:endParaRPr lang="en-GB" sz="2800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03" y="843026"/>
                <a:ext cx="6768752" cy="523220"/>
              </a:xfrm>
              <a:prstGeom prst="rect">
                <a:avLst/>
              </a:prstGeom>
              <a:blipFill rotWithShape="1">
                <a:blip r:embed="rId7"/>
                <a:stretch>
                  <a:fillRect l="-1532" t="-12791" r="-1892" b="-38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072199" y="1366246"/>
                <a:ext cx="70468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</a:t>
                </a:r>
                <a:r>
                  <a:rPr lang="en-GB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Tunability</a:t>
                </a:r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a short </a:t>
                </a:r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</a:t>
                </a:r>
                <a:r>
                  <a:rPr lang="en-GB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FFS scheme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 </a:t>
                </a:r>
                <a:endParaRPr lang="en-GB" b="1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199" y="1366246"/>
                <a:ext cx="7046874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r="-43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7" name="Picture 1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990" y="2060848"/>
            <a:ext cx="6202222" cy="1342749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1799184" y="3760594"/>
            <a:ext cx="5544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Fabien </a:t>
            </a:r>
            <a:r>
              <a:rPr lang="en-GB" sz="1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Plassard</a:t>
            </a:r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Rogelio  Tomas Garcia,</a:t>
            </a:r>
          </a:p>
          <a:p>
            <a:pPr algn="ctr"/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Andrea Latina ,     Hector Garcia Morales   </a:t>
            </a:r>
            <a:endParaRPr lang="en-GB" sz="1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105316" y="3686585"/>
            <a:ext cx="4401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1,3</a:t>
            </a:r>
            <a:endParaRPr lang="en-GB" sz="1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021529" y="4290014"/>
            <a:ext cx="5148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Polytechnic Institute of Applied Sciences (IPSA) , France</a:t>
            </a:r>
            <a:endParaRPr lang="en-GB" sz="13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2027195" y="4503266"/>
            <a:ext cx="5148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Royal Holloway University of London, UK</a:t>
            </a:r>
            <a:endParaRPr lang="en-GB" sz="13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2021529" y="4743630"/>
            <a:ext cx="5148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lang="en-GB" sz="13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Switzerland</a:t>
            </a:r>
            <a:endParaRPr lang="en-GB" sz="13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446474" y="4232825"/>
            <a:ext cx="4401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5990347" y="4458061"/>
            <a:ext cx="4401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1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192453" y="4706025"/>
            <a:ext cx="4401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11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074088" y="3704932"/>
            <a:ext cx="4401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1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002954" y="3952310"/>
            <a:ext cx="4401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1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112779" y="3951153"/>
            <a:ext cx="4401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2,3</a:t>
            </a:r>
            <a:endParaRPr lang="en-GB" sz="1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-1016" y="6624505"/>
            <a:ext cx="9145016" cy="2334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TextBox 166"/>
              <p:cNvSpPr txBox="1"/>
              <p:nvPr/>
            </p:nvSpPr>
            <p:spPr>
              <a:xfrm>
                <a:off x="3800910" y="5148327"/>
                <a:ext cx="1748382" cy="299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sz="1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300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e>
                      <m:sup>
                        <m:r>
                          <a:rPr lang="en-GB" sz="1300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𝐭𝐡</m:t>
                        </m:r>
                      </m:sup>
                    </m:sSup>
                  </m:oMath>
                </a14:m>
                <a:r>
                  <a:rPr lang="en-GB" sz="13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3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October 2014</a:t>
                </a:r>
                <a:endParaRPr lang="en-GB" sz="13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7" name="TextBox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910" y="5148327"/>
                <a:ext cx="1748382" cy="299954"/>
              </a:xfrm>
              <a:prstGeom prst="rect">
                <a:avLst/>
              </a:prstGeom>
              <a:blipFill rotWithShape="1">
                <a:blip r:embed="rId10"/>
                <a:stretch>
                  <a:fillRect b="-16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>
          <a:xfrm>
            <a:off x="518832" y="6646932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207464" y="6646932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7395342" y="6646932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Action Button: Forward or Next 41">
            <a:hlinkClick r:id="" action="ppaction://hlinkshowjump?jump=nextslide" highlightClick="1"/>
          </p:cNvPr>
          <p:cNvSpPr/>
          <p:nvPr/>
        </p:nvSpPr>
        <p:spPr>
          <a:xfrm>
            <a:off x="7781599" y="6646932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ction Button: Beginning 42">
            <a:hlinkClick r:id="" action="ppaction://hlinkshowjump?jump=firstslide" highlightClick="1"/>
          </p:cNvPr>
          <p:cNvSpPr/>
          <p:nvPr/>
        </p:nvSpPr>
        <p:spPr>
          <a:xfrm>
            <a:off x="8258121" y="6646932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ction Button: End 43">
            <a:hlinkClick r:id="" action="ppaction://hlinkshowjump?jump=lastslide" highlightClick="1"/>
          </p:cNvPr>
          <p:cNvSpPr/>
          <p:nvPr/>
        </p:nvSpPr>
        <p:spPr>
          <a:xfrm>
            <a:off x="8590837" y="6646932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039112" y="6646932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87230" y="658736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6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10/21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Comparison for shorter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design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476" t="-11842" b="-35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55576" y="1756876"/>
                <a:ext cx="7542837" cy="1191816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is the impact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32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32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32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 the traditional design performances?</a:t>
                </a:r>
                <a:endParaRPr lang="en-GB" sz="3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756876"/>
                <a:ext cx="7542837" cy="1191816"/>
              </a:xfrm>
              <a:prstGeom prst="roundRect">
                <a:avLst/>
              </a:prstGeom>
              <a:blipFill rotWithShape="1">
                <a:blip r:embed="rId8"/>
                <a:stretch>
                  <a:fillRect b="-3604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1532" y="3516977"/>
                <a:ext cx="53643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 m)</a:t>
                </a:r>
                <a:endParaRPr lang="en-GB" sz="20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532" y="3516977"/>
                <a:ext cx="5364342" cy="400110"/>
              </a:xfrm>
              <a:prstGeom prst="rect">
                <a:avLst/>
              </a:prstGeom>
              <a:blipFill rotWithShape="1">
                <a:blip r:embed="rId9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364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11/21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sz="24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horter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4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: </a:t>
                </a:r>
                <a:r>
                  <a:rPr lang="en-GB" sz="2400" dirty="0" smtClean="0"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nonlinear optimization (w/o SR)</a:t>
                </a:r>
                <a:endParaRPr lang="en-GB" sz="24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476" t="-11842" r="-1107" b="-35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782" y="3789040"/>
            <a:ext cx="4852700" cy="264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814522" cy="263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6474755"/>
                  </p:ext>
                </p:extLst>
              </p:nvPr>
            </p:nvGraphicFramePr>
            <p:xfrm>
              <a:off x="492610" y="1078840"/>
              <a:ext cx="3046211" cy="244348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{2D5ABB26-0587-4C30-8999-92F81FD0307C}</a:tableStyleId>
                  </a:tblPr>
                  <a:tblGrid>
                    <a:gridCol w="1385610"/>
                    <a:gridCol w="868513"/>
                    <a:gridCol w="792088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lattice</a:t>
                          </a:r>
                          <a:endParaRPr lang="en-GB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[nm]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[nm]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Original design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=8m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825.35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7.96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 design L*=8m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498.1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6.46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Original design L*=6m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489.67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6.54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  design L*=6m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492.48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6.08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6474755"/>
                  </p:ext>
                </p:extLst>
              </p:nvPr>
            </p:nvGraphicFramePr>
            <p:xfrm>
              <a:off x="492610" y="1078840"/>
              <a:ext cx="3046211" cy="244348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{2D5ABB26-0587-4C30-8999-92F81FD0307C}</a:tableStyleId>
                  </a:tblPr>
                  <a:tblGrid>
                    <a:gridCol w="1385610"/>
                    <a:gridCol w="868513"/>
                    <a:gridCol w="792088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lattice</a:t>
                          </a:r>
                          <a:endParaRPr lang="en-GB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62238" t="-6557" r="-100000" b="-5786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288462" t="-6557" r="-10000" b="-578689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2203" t="-76471" r="-125991" b="-3152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825.35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7.96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 design L*=8m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498.1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6.46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Original design L*=6m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489.67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6.54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  design L*=6m</a:t>
                          </a:r>
                          <a:endParaRPr lang="en-GB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492.48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6.08</a:t>
                          </a:r>
                          <a:endParaRPr lang="en-GB" sz="14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7" name="Oval 26"/>
          <p:cNvSpPr/>
          <p:nvPr/>
        </p:nvSpPr>
        <p:spPr>
          <a:xfrm>
            <a:off x="216374" y="3950092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16374" y="4774091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11908" y="555037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27581" y="3818263"/>
                <a:ext cx="374620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original design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provides better horizontal beam size than the extra </a:t>
                </a:r>
                <a:r>
                  <a:rPr lang="en-GB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design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4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</a:t>
                </a: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81" y="3818263"/>
                <a:ext cx="3746201" cy="738664"/>
              </a:xfrm>
              <a:prstGeom prst="rect">
                <a:avLst/>
              </a:prstGeom>
              <a:blipFill rotWithShape="0">
                <a:blip r:embed="rId11"/>
                <a:stretch>
                  <a:fillRect l="-488"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27581" y="4664509"/>
                <a:ext cx="3746201" cy="540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extra </a:t>
                </a:r>
                <a:r>
                  <a:rPr lang="en-GB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design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reduces  only the vertical beam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1400" i="1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81" y="4664509"/>
                <a:ext cx="3746201" cy="540212"/>
              </a:xfrm>
              <a:prstGeom prst="rect">
                <a:avLst/>
              </a:prstGeom>
              <a:blipFill rotWithShape="1">
                <a:blip r:embed="rId12"/>
                <a:stretch>
                  <a:fillRect l="-325" t="-1124" b="-6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27581" y="5441967"/>
                <a:ext cx="37462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shorter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400" i="1"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generates less chromatic aberrations at the FD   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81" y="5441967"/>
                <a:ext cx="3746201" cy="523220"/>
              </a:xfrm>
              <a:prstGeom prst="rect">
                <a:avLst/>
              </a:prstGeom>
              <a:blipFill rotWithShape="1">
                <a:blip r:embed="rId13"/>
                <a:stretch>
                  <a:fillRect l="-325" t="-1163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87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28265" y="4845298"/>
            <a:ext cx="5710507" cy="13928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12/21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7" y="270091"/>
                <a:ext cx="67812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sz="24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horter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4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4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: </a:t>
                </a:r>
                <a:r>
                  <a:rPr lang="en-GB" sz="2400" dirty="0" smtClean="0"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momentum bandwidth (with SR)</a:t>
                </a:r>
                <a:endParaRPr lang="en-GB" sz="24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7" y="270091"/>
                <a:ext cx="6781297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438" t="-11842" b="-35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114" y="912622"/>
            <a:ext cx="5703764" cy="3765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075398" y="4845299"/>
                <a:ext cx="8352841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Original design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6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1.38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398" y="4845299"/>
                <a:ext cx="8352841" cy="344133"/>
              </a:xfrm>
              <a:prstGeom prst="rect">
                <a:avLst/>
              </a:prstGeom>
              <a:blipFill rotWithShape="1">
                <a:blip r:embed="rId9"/>
                <a:stretch>
                  <a:fillRect l="-365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/>
          <p:cNvSpPr/>
          <p:nvPr/>
        </p:nvSpPr>
        <p:spPr>
          <a:xfrm>
            <a:off x="1898921" y="499960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898921" y="5334873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082829" y="5185865"/>
                <a:ext cx="8352841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6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1.42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60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829" y="5185865"/>
                <a:ext cx="8352841" cy="344133"/>
              </a:xfrm>
              <a:prstGeom prst="rect">
                <a:avLst/>
              </a:prstGeom>
              <a:blipFill rotWithShape="1">
                <a:blip r:embed="rId10"/>
                <a:stretch>
                  <a:fillRect l="-438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/>
          <p:cNvSpPr/>
          <p:nvPr/>
        </p:nvSpPr>
        <p:spPr>
          <a:xfrm>
            <a:off x="1898920" y="5679006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082828" y="5529998"/>
                <a:ext cx="8352841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momentum acceptance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both design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6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828" y="5529998"/>
                <a:ext cx="8352841" cy="344133"/>
              </a:xfrm>
              <a:prstGeom prst="rect">
                <a:avLst/>
              </a:prstGeom>
              <a:blipFill rotWithShape="1">
                <a:blip r:embed="rId11"/>
                <a:stretch>
                  <a:fillRect l="-438" t="-5263" b="-192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val 33"/>
          <p:cNvSpPr/>
          <p:nvPr/>
        </p:nvSpPr>
        <p:spPr>
          <a:xfrm>
            <a:off x="1907829" y="600027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091737" y="5851267"/>
                <a:ext cx="83528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 impact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the traditional scheme performance </a:t>
                </a:r>
                <a:endParaRPr lang="en-GB" sz="1600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1737" y="5851267"/>
                <a:ext cx="8352841" cy="338554"/>
              </a:xfrm>
              <a:prstGeom prst="rect">
                <a:avLst/>
              </a:prstGeom>
              <a:blipFill rotWithShape="0">
                <a:blip r:embed="rId12"/>
                <a:stretch>
                  <a:fillRect l="-365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00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11766" y="1056024"/>
            <a:ext cx="8048460" cy="123258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set up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13/21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Tuning simulation</a:t>
            </a: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5848" y="1120864"/>
            <a:ext cx="77048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performance of a linear collider drops when we consider </a:t>
            </a:r>
            <a:r>
              <a:rPr lang="en-GB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misalignments</a:t>
            </a:r>
            <a:endParaRPr lang="en-GB" sz="15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6670" y="1414759"/>
            <a:ext cx="7722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realistic conditions the luminosity is reduced and an </a:t>
            </a:r>
            <a:r>
              <a:rPr lang="en-GB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procedure </a:t>
            </a:r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mandatory</a:t>
            </a:r>
            <a:endParaRPr lang="en-GB" sz="15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3279" y="1697414"/>
            <a:ext cx="77494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process brings the system to its design performance using </a:t>
            </a:r>
            <a:r>
              <a:rPr lang="en-GB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beam-based alignment </a:t>
            </a:r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techniques and </a:t>
            </a:r>
            <a:r>
              <a:rPr lang="en-GB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 optimization </a:t>
            </a:r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endParaRPr lang="en-GB" sz="15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22860" y="1239981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25774" y="153387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22860" y="180455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 rot="10800000">
            <a:off x="563757" y="3009965"/>
            <a:ext cx="8048460" cy="30963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 Same Side Corner Rectangle 6"/>
              <p:cNvSpPr/>
              <p:nvPr/>
            </p:nvSpPr>
            <p:spPr>
              <a:xfrm>
                <a:off x="563757" y="2649925"/>
                <a:ext cx="8048460" cy="360040"/>
              </a:xfrm>
              <a:prstGeom prst="round2Same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9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set up </a:t>
                </a:r>
                <a:r>
                  <a:rPr lang="en-GB" sz="17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 </a:t>
                </a:r>
                <a14:m>
                  <m:oMath xmlns:m="http://schemas.openxmlformats.org/officeDocument/2006/math">
                    <m:r>
                      <a:rPr lang="en-GB" sz="17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</m:t>
                    </m:r>
                  </m:oMath>
                </a14:m>
                <a:r>
                  <a:rPr lang="en-GB" sz="17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ILC errors parameters)</a:t>
                </a:r>
                <a:endParaRPr lang="en-GB" sz="1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ound Same Side Corner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757" y="2649925"/>
                <a:ext cx="8048460" cy="360040"/>
              </a:xfrm>
              <a:prstGeom prst="round2SameRect">
                <a:avLst/>
              </a:prstGeom>
              <a:blipFill rotWithShape="1">
                <a:blip r:embed="rId7"/>
                <a:stretch>
                  <a:fillRect l="-454" t="-10000" b="-31667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val 33"/>
          <p:cNvSpPr/>
          <p:nvPr/>
        </p:nvSpPr>
        <p:spPr>
          <a:xfrm>
            <a:off x="723086" y="3858492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734094" y="4165149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722465" y="4457907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71449" y="3731680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 randomly misaligned machines (seeds)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992218" y="4038337"/>
                <a:ext cx="68225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misalignment : 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</a:t>
                </a:r>
                <a:r>
                  <a:rPr lang="el-GR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RMS in transverse plane (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218" y="4038337"/>
                <a:ext cx="6822504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536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988634" y="4331095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misaligned : 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BPMs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23332" y="4776658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988634" y="4649846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Dipole correctors :  Corrector + Quad + BPM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736709" y="5079500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978115" y="4952688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BPM resolution : 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nm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36709" y="5418055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992218" y="5248778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and luminosity measurement provided by PLACET and Guinea-Pig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41332" y="3225102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992218" y="3098290"/>
                <a:ext cx="68225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Short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</a:t>
                </a:r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lattice using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6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8 m</a:t>
                </a:r>
                <a:endParaRPr lang="en-GB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218" y="3098290"/>
                <a:ext cx="6822504" cy="338554"/>
              </a:xfrm>
              <a:prstGeom prst="rect">
                <a:avLst/>
              </a:prstGeom>
              <a:blipFill rotWithShape="1">
                <a:blip r:embed="rId9"/>
                <a:stretch>
                  <a:fillRect l="-536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 47"/>
          <p:cNvSpPr/>
          <p:nvPr/>
        </p:nvSpPr>
        <p:spPr>
          <a:xfrm>
            <a:off x="738391" y="3563656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978115" y="3436844"/>
            <a:ext cx="6822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into account nonlinearities and synchrotron radiation</a:t>
            </a:r>
            <a:endParaRPr lang="en-GB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992218" y="5599972"/>
                <a:ext cx="6822504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Luminosity goal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i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600" i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218" y="5599972"/>
                <a:ext cx="6822504" cy="344133"/>
              </a:xfrm>
              <a:prstGeom prst="rect">
                <a:avLst/>
              </a:prstGeom>
              <a:blipFill rotWithShape="1">
                <a:blip r:embed="rId10"/>
                <a:stretch>
                  <a:fillRect l="-536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/>
          <p:cNvSpPr/>
          <p:nvPr/>
        </p:nvSpPr>
        <p:spPr>
          <a:xfrm>
            <a:off x="756458" y="5729573"/>
            <a:ext cx="80834" cy="8492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20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4926891" y="4951480"/>
            <a:ext cx="4126243" cy="14204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5988" y="1668289"/>
            <a:ext cx="4428927" cy="2336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procedure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14/21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Alignment procedure  (A. Latina algorithm)</a:t>
            </a: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5988" y="1052736"/>
            <a:ext cx="4428927" cy="6155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Based Alignment (orbit correction) : </a:t>
            </a:r>
            <a:r>
              <a:rPr lang="en-GB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switched 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9571" y="1729805"/>
                <a:ext cx="4023894" cy="757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1-1 correction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5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5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sz="1500" dirty="0" smtClean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𝑥𝑥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sz="15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sz="15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sz="1500" dirty="0" smtClean="0"/>
              </a:p>
              <a:p>
                <a:r>
                  <a:rPr lang="en-GB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Minimize BPMs reading</a:t>
                </a:r>
                <a:endPara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71" y="1729805"/>
                <a:ext cx="4023894" cy="757195"/>
              </a:xfrm>
              <a:prstGeom prst="rect">
                <a:avLst/>
              </a:prstGeom>
              <a:blipFill rotWithShape="1">
                <a:blip r:embed="rId7"/>
                <a:stretch>
                  <a:fillRect l="-606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19571" y="2448286"/>
                <a:ext cx="4464496" cy="1066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DFS</a:t>
                </a:r>
                <a:r>
                  <a:rPr lang="en-GB" sz="1500" dirty="0" smtClean="0"/>
                  <a:t>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5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1500" b="0" i="1" smtClean="0">
                                  <a:latin typeface="Cambria Math"/>
                                </a:rPr>
                                <m:t>η</m:t>
                              </m:r>
                              <m:r>
                                <a:rPr lang="en-GB" sz="1500" b="0" i="1" smtClean="0">
                                  <a:latin typeface="Cambria Math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b="0" i="1" smtClean="0">
                                      <a:latin typeface="Cambria Math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 )</m:t>
                              </m:r>
                            </m:e>
                          </m:mr>
                          <m:mr>
                            <m:e>
                              <m:r>
                                <a:rPr lang="en-GB" sz="15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1500" dirty="0" smtClean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5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b="0" i="1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l-GR" sz="1500" b="0" i="1" smtClean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GB" sz="15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sz="1500" dirty="0" smtClean="0"/>
              </a:p>
              <a:p>
                <a:r>
                  <a:rPr lang="en-GB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correct orbit and dispersion simultaneously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71" y="2448286"/>
                <a:ext cx="4464496" cy="1066254"/>
              </a:xfrm>
              <a:prstGeom prst="rect">
                <a:avLst/>
              </a:prstGeom>
              <a:blipFill rotWithShape="1">
                <a:blip r:embed="rId8"/>
                <a:stretch>
                  <a:fillRect l="-546" b="-1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13687" y="3451065"/>
            <a:ext cx="4317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 (1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GB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Powered individually  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29113" y="4335926"/>
            <a:ext cx="4124021" cy="6155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Based Alignment </a:t>
            </a:r>
          </a:p>
          <a:p>
            <a:pPr algn="ctr"/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switched 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15947" y="5964358"/>
            <a:ext cx="43178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 (2)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0033" y="2448285"/>
            <a:ext cx="2808313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 optimization using orthogonal knobs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421757" y="4990700"/>
                <a:ext cx="4124021" cy="1066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DFS</a:t>
                </a:r>
                <a:r>
                  <a:rPr lang="en-GB" sz="15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5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1500" b="0" i="1" smtClean="0">
                                  <a:latin typeface="Cambria Math"/>
                                </a:rPr>
                                <m:t>η</m:t>
                              </m:r>
                              <m:r>
                                <a:rPr lang="en-GB" sz="1500" b="0" i="1" smtClean="0">
                                  <a:latin typeface="Cambria Math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b="0" i="1" smtClean="0">
                                      <a:latin typeface="Cambria Math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 )</m:t>
                              </m:r>
                            </m:e>
                          </m:mr>
                          <m:mr>
                            <m:e>
                              <m:r>
                                <a:rPr lang="en-GB" sz="15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1500" dirty="0" smtClean="0"/>
                  <a:t>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5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b="0" i="1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1500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l-GR" sz="1500" b="0" i="1" smtClean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GB" sz="15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sz="1500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sz="15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sz="1500" dirty="0" smtClean="0"/>
              </a:p>
              <a:p>
                <a:endParaRPr lang="en-GB" sz="1500" dirty="0" smtClean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757" y="4990700"/>
                <a:ext cx="4124021" cy="1066254"/>
              </a:xfrm>
              <a:prstGeom prst="rect">
                <a:avLst/>
              </a:prstGeom>
              <a:blipFill rotWithShape="1">
                <a:blip r:embed="rId9"/>
                <a:stretch>
                  <a:fillRect l="-4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910034" y="2078953"/>
            <a:ext cx="280831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Knobs 1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2626" y="5418315"/>
            <a:ext cx="2808313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 optimization using orthogonal knobs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627" y="5048983"/>
            <a:ext cx="280831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Knobs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72627" y="1845618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72627" y="2685651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9" name="Oval 38"/>
          <p:cNvSpPr/>
          <p:nvPr/>
        </p:nvSpPr>
        <p:spPr>
          <a:xfrm>
            <a:off x="272627" y="3480928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1" name="Oval 40"/>
          <p:cNvSpPr/>
          <p:nvPr/>
        </p:nvSpPr>
        <p:spPr>
          <a:xfrm>
            <a:off x="6003381" y="2112594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2" name="Oval 41"/>
          <p:cNvSpPr/>
          <p:nvPr/>
        </p:nvSpPr>
        <p:spPr>
          <a:xfrm>
            <a:off x="5058789" y="5285291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3" name="Oval 42"/>
          <p:cNvSpPr/>
          <p:nvPr/>
        </p:nvSpPr>
        <p:spPr>
          <a:xfrm>
            <a:off x="5058787" y="5964358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4" name="Oval 43"/>
          <p:cNvSpPr/>
          <p:nvPr/>
        </p:nvSpPr>
        <p:spPr>
          <a:xfrm>
            <a:off x="318482" y="5082624"/>
            <a:ext cx="309907" cy="302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751142" y="2412200"/>
            <a:ext cx="972986" cy="41707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ight Arrow 44"/>
          <p:cNvSpPr/>
          <p:nvPr/>
        </p:nvSpPr>
        <p:spPr>
          <a:xfrm rot="5400000">
            <a:off x="6873908" y="3485159"/>
            <a:ext cx="935744" cy="41707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ight Arrow 45"/>
          <p:cNvSpPr/>
          <p:nvPr/>
        </p:nvSpPr>
        <p:spPr>
          <a:xfrm rot="10800000">
            <a:off x="3122752" y="5291270"/>
            <a:ext cx="1413244" cy="41707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1593977" y="2265742"/>
            <a:ext cx="339422" cy="182543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Arrow 46"/>
          <p:cNvSpPr/>
          <p:nvPr/>
        </p:nvSpPr>
        <p:spPr>
          <a:xfrm>
            <a:off x="1170337" y="3225822"/>
            <a:ext cx="339422" cy="182543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910857" y="3382117"/>
            <a:ext cx="1949222" cy="21351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le 1"/>
          <p:cNvSpPr/>
          <p:nvPr/>
        </p:nvSpPr>
        <p:spPr>
          <a:xfrm>
            <a:off x="3275856" y="986007"/>
            <a:ext cx="5551725" cy="1724290"/>
          </a:xfrm>
          <a:prstGeom prst="roundRect">
            <a:avLst/>
          </a:prstGeom>
          <a:noFill/>
          <a:ln w="6350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92218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 before tuning the FFS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15/21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1582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Steps before tuning </a:t>
            </a:r>
            <a:endParaRPr lang="en-GB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3" y="2823801"/>
            <a:ext cx="6823574" cy="372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\\cern.ch\dfs\Users\f\fplassar\Desktop\Master thesis cern 2014\sext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492" y="1220974"/>
            <a:ext cx="1420753" cy="13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7871832" y="1108895"/>
            <a:ext cx="0" cy="7560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80216" y="1864979"/>
            <a:ext cx="758665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88806" y="897809"/>
            <a:ext cx="2105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GB" sz="1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72302" y="1686569"/>
            <a:ext cx="2105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35" name="Oval 34"/>
          <p:cNvSpPr/>
          <p:nvPr/>
        </p:nvSpPr>
        <p:spPr>
          <a:xfrm>
            <a:off x="3491880" y="1228437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3491880" y="1597769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491880" y="2134233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707904" y="1101624"/>
            <a:ext cx="2916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lattice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707904" y="1475239"/>
                <a:ext cx="29160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 </a:t>
                </a:r>
                <a:r>
                  <a:rPr lang="en-GB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position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beam corrections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475239"/>
                <a:ext cx="2916070" cy="584775"/>
              </a:xfrm>
              <a:prstGeom prst="rect">
                <a:avLst/>
              </a:prstGeom>
              <a:blipFill rotWithShape="1">
                <a:blip r:embed="rId9"/>
                <a:stretch>
                  <a:fillRect l="-1044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3707904" y="2007420"/>
            <a:ext cx="3420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simulation </a:t>
            </a:r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increases </a:t>
            </a:r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number of knobs</a:t>
            </a:r>
            <a:endParaRPr lang="en-GB" sz="1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79513" y="986006"/>
            <a:ext cx="2880320" cy="1724290"/>
          </a:xfrm>
          <a:prstGeom prst="roundRect">
            <a:avLst/>
          </a:prstGeom>
          <a:noFill/>
          <a:ln w="6350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359786" y="1338579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59786" y="1969997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59786" y="2330605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75810" y="1182149"/>
                <a:ext cx="219599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Response matrices calculation : 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1600" b="0" i="1" smtClean="0">
                        <a:latin typeface="Cambria Math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10" y="1182149"/>
                <a:ext cx="2195990" cy="584775"/>
              </a:xfrm>
              <a:prstGeom prst="rect">
                <a:avLst/>
              </a:prstGeom>
              <a:blipFill rotWithShape="1">
                <a:blip r:embed="rId10"/>
                <a:stretch>
                  <a:fillRect l="-1385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75809" y="1800720"/>
                <a:ext cx="24840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Weigthing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  <a:cs typeface="Times New Roman" panose="02020603050405020304" pitchFamily="18" charset="0"/>
                          </a:rPr>
                          <m:t>β</m:t>
                        </m:r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09" y="1800720"/>
                <a:ext cx="2484023" cy="338554"/>
              </a:xfrm>
              <a:prstGeom prst="rect">
                <a:avLst/>
              </a:prstGeom>
              <a:blipFill rotWithShape="1">
                <a:blip r:embed="rId11"/>
                <a:stretch>
                  <a:fillRect l="-1225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582484" y="2203792"/>
            <a:ext cx="234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Knobs computation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7109152" y="3486936"/>
            <a:ext cx="226820" cy="144016"/>
          </a:xfrm>
          <a:prstGeom prst="rightArrow">
            <a:avLst/>
          </a:prstGeom>
          <a:solidFill>
            <a:srgbClr val="92D050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ight Arrow 55"/>
          <p:cNvSpPr/>
          <p:nvPr/>
        </p:nvSpPr>
        <p:spPr>
          <a:xfrm>
            <a:off x="7109152" y="4207016"/>
            <a:ext cx="226820" cy="144016"/>
          </a:xfrm>
          <a:prstGeom prst="rightArrow">
            <a:avLst/>
          </a:prstGeom>
          <a:solidFill>
            <a:srgbClr val="92D050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ight Arrow 56"/>
          <p:cNvSpPr/>
          <p:nvPr/>
        </p:nvSpPr>
        <p:spPr>
          <a:xfrm>
            <a:off x="7109152" y="4894285"/>
            <a:ext cx="226820" cy="144016"/>
          </a:xfrm>
          <a:prstGeom prst="rightArrow">
            <a:avLst/>
          </a:prstGeom>
          <a:solidFill>
            <a:srgbClr val="92D050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335972" y="3382117"/>
            <a:ext cx="1524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iteration  using </a:t>
            </a:r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knobs</a:t>
            </a:r>
            <a:endParaRPr lang="en-GB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335792" y="4101171"/>
            <a:ext cx="1524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iteration  using </a:t>
            </a:r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knobs</a:t>
            </a:r>
            <a:endParaRPr lang="en-GB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35972" y="4760539"/>
            <a:ext cx="1497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iteration  using </a:t>
            </a:r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 knobs</a:t>
            </a:r>
            <a:endParaRPr lang="en-GB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2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16/21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 :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Number of knobs</a:t>
            </a:r>
            <a:endParaRPr lang="en-GB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35" y="1484783"/>
            <a:ext cx="6997469" cy="441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>
            <a:stCxn id="7" idx="1"/>
          </p:cNvCxnSpPr>
          <p:nvPr/>
        </p:nvCxnSpPr>
        <p:spPr>
          <a:xfrm flipH="1">
            <a:off x="5022033" y="1810159"/>
            <a:ext cx="1422175" cy="133080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44208" y="1525465"/>
                <a:ext cx="2838103" cy="569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 knobs        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25h 36min</a:t>
                </a:r>
              </a:p>
              <a:p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70% machines reach 65%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5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5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500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525465"/>
                <a:ext cx="2838103" cy="569387"/>
              </a:xfrm>
              <a:prstGeom prst="rect">
                <a:avLst/>
              </a:prstGeom>
              <a:blipFill rotWithShape="1">
                <a:blip r:embed="rId8"/>
                <a:stretch>
                  <a:fillRect l="-1073" t="-3191" b="-95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/>
          <p:cNvSpPr/>
          <p:nvPr/>
        </p:nvSpPr>
        <p:spPr>
          <a:xfrm>
            <a:off x="7367950" y="1633749"/>
            <a:ext cx="260388" cy="136845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04106" y="1484783"/>
            <a:ext cx="951670" cy="137328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58287" y="940690"/>
                <a:ext cx="4177709" cy="569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 knobs        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18h 24min 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(simulation time)</a:t>
                </a:r>
              </a:p>
              <a:p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15% </a:t>
                </a:r>
                <a:r>
                  <a:rPr lang="en-GB" sz="1500" dirty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machines reach </a:t>
                </a:r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60% </a:t>
                </a:r>
                <a:r>
                  <a:rPr lang="en-GB" sz="1500" dirty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500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87" y="940690"/>
                <a:ext cx="4177709" cy="569387"/>
              </a:xfrm>
              <a:prstGeom prst="rect">
                <a:avLst/>
              </a:prstGeom>
              <a:blipFill rotWithShape="1">
                <a:blip r:embed="rId9"/>
                <a:stretch>
                  <a:fillRect l="-876" t="-3191" b="-95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ight Arrow 30"/>
          <p:cNvSpPr/>
          <p:nvPr/>
        </p:nvSpPr>
        <p:spPr>
          <a:xfrm>
            <a:off x="1243707" y="1049603"/>
            <a:ext cx="260388" cy="136845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015716" y="4509121"/>
            <a:ext cx="540060" cy="138726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45973" y="5931333"/>
                <a:ext cx="29125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knobs        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8h</a:t>
                </a:r>
              </a:p>
              <a:p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10% </a:t>
                </a:r>
                <a:r>
                  <a:rPr lang="en-GB" sz="1500" dirty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machines reach </a:t>
                </a:r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30% </a:t>
                </a:r>
                <a:r>
                  <a:rPr lang="en-GB" sz="1500" dirty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5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600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973" y="5931333"/>
                <a:ext cx="2912513" cy="584775"/>
              </a:xfrm>
              <a:prstGeom prst="rect">
                <a:avLst/>
              </a:prstGeom>
              <a:blipFill rotWithShape="1">
                <a:blip r:embed="rId10"/>
                <a:stretch>
                  <a:fillRect l="-1046" t="-3125"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ight Arrow 34"/>
          <p:cNvSpPr/>
          <p:nvPr/>
        </p:nvSpPr>
        <p:spPr>
          <a:xfrm>
            <a:off x="1814770" y="6057719"/>
            <a:ext cx="260388" cy="136845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733120" y="6126141"/>
                <a:ext cx="2905761" cy="375552"/>
              </a:xfrm>
              <a:prstGeom prst="rect">
                <a:avLst/>
              </a:prstGeom>
              <a:noFill/>
              <a:ln w="3175">
                <a:solidFill>
                  <a:schemeClr val="accent3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b="1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 </a:t>
                </a:r>
                <a14:m>
                  <m:oMath xmlns:m="http://schemas.openxmlformats.org/officeDocument/2006/math">
                    <m:r>
                      <a:rPr lang="en-GB" b="0" i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b="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120" y="6126141"/>
                <a:ext cx="2905761" cy="375552"/>
              </a:xfrm>
              <a:prstGeom prst="rect">
                <a:avLst/>
              </a:prstGeom>
              <a:blipFill rotWithShape="1">
                <a:blip r:embed="rId11"/>
                <a:stretch>
                  <a:fillRect t="-9524" b="-19048"/>
                </a:stretch>
              </a:blipFill>
              <a:ln w="3175">
                <a:solidFill>
                  <a:schemeClr val="accent3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17/21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 :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all knobs</a:t>
            </a:r>
            <a:endParaRPr lang="en-GB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40" y="912622"/>
            <a:ext cx="6647464" cy="417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1046338" y="5174530"/>
            <a:ext cx="7188678" cy="12867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226611" y="5480043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223278" y="5731149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1442634" y="5323613"/>
            <a:ext cx="6590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BBA + Knobs </a:t>
            </a:r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 do not improve the luminosity</a:t>
            </a:r>
            <a:endParaRPr lang="en-GB" sz="1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442635" y="5604336"/>
                <a:ext cx="65901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 to optimize the weights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  <a:cs typeface="Times New Roman" panose="02020603050405020304" pitchFamily="18" charset="0"/>
                          </a:rPr>
                          <m:t>β</m:t>
                        </m:r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635" y="5604336"/>
                <a:ext cx="6590125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555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al 35"/>
          <p:cNvSpPr/>
          <p:nvPr/>
        </p:nvSpPr>
        <p:spPr>
          <a:xfrm>
            <a:off x="1223276" y="5989566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453736" y="5876543"/>
                <a:ext cx="670464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70% machines reach more than 70%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GB" sz="16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25% machines reach more than 80%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3736" y="5876543"/>
                <a:ext cx="6704641" cy="584775"/>
              </a:xfrm>
              <a:prstGeom prst="rect">
                <a:avLst/>
              </a:prstGeom>
              <a:blipFill rotWithShape="1">
                <a:blip r:embed="rId9"/>
                <a:stretch>
                  <a:fillRect l="-455" t="-3125" r="-100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369574" y="1700806"/>
                <a:ext cx="2905761" cy="307777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b="1" dirty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400" b="1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sz="14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 </a:t>
                </a:r>
                <a14:m>
                  <m:oMath xmlns:m="http://schemas.openxmlformats.org/officeDocument/2006/math">
                    <m:r>
                      <a:rPr lang="en-GB" sz="1400" b="0" i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574" y="1700806"/>
                <a:ext cx="2905761" cy="307777"/>
              </a:xfrm>
              <a:prstGeom prst="rect">
                <a:avLst/>
              </a:prstGeom>
              <a:blipFill rotWithShape="1">
                <a:blip r:embed="rId10"/>
                <a:stretch>
                  <a:fillRect t="-1961" b="-17647"/>
                </a:stretch>
              </a:blipFill>
              <a:ln w="3175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7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18/21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Tuning optimization steps</a:t>
            </a:r>
            <a:endParaRPr lang="en-GB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662" y="2438136"/>
            <a:ext cx="5775277" cy="420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992218" y="1086028"/>
            <a:ext cx="7188678" cy="12867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167825" y="1306612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169158" y="1568408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410593" y="1179799"/>
            <a:ext cx="6590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 evolution after each optimization step for 3 random machines</a:t>
            </a:r>
            <a:endParaRPr lang="en-GB" sz="1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410593" y="1426005"/>
                <a:ext cx="6682886" cy="606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  <m:sup>
                        <m:r>
                          <a:rPr lang="en-GB" sz="1600" b="1" i="0" smtClean="0">
                            <a:latin typeface="Cambria Math"/>
                            <a:cs typeface="Times New Roman" panose="02020603050405020304" pitchFamily="18" charset="0"/>
                          </a:rPr>
                          <m:t>𝐧𝐝</m:t>
                        </m:r>
                      </m:sup>
                    </m:sSup>
                  </m:oMath>
                </a14:m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BBA cancels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luminosity gain by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sextupole knobs tuning but the luminosity is recovered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nd</m:t>
                        </m:r>
                      </m:sup>
                    </m:sSup>
                    <m:r>
                      <a:rPr lang="fr-FR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 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knobs 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593" y="1426005"/>
                <a:ext cx="6682886" cy="606833"/>
              </a:xfrm>
              <a:prstGeom prst="rect">
                <a:avLst/>
              </a:prstGeom>
              <a:blipFill rotWithShape="0">
                <a:blip r:embed="rId8"/>
                <a:stretch>
                  <a:fillRect l="-456" t="-1010" b="-13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val 33"/>
          <p:cNvSpPr/>
          <p:nvPr/>
        </p:nvSpPr>
        <p:spPr>
          <a:xfrm>
            <a:off x="1169156" y="2142392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414090" y="1973115"/>
            <a:ext cx="6590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optimize the tuning </a:t>
            </a:r>
            <a:r>
              <a:rPr lang="en-GB" sz="16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algortihm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sz="16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ounded Rectangle 9225"/>
          <p:cNvSpPr/>
          <p:nvPr/>
        </p:nvSpPr>
        <p:spPr>
          <a:xfrm>
            <a:off x="231262" y="1001536"/>
            <a:ext cx="4151752" cy="15210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19/21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Tuning optimization steps</a:t>
            </a:r>
            <a:endParaRPr lang="en-GB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046" y="2640486"/>
            <a:ext cx="6217518" cy="39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3757031" y="3648598"/>
            <a:ext cx="625983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217" idx="1"/>
          </p:cNvCxnSpPr>
          <p:nvPr/>
        </p:nvCxnSpPr>
        <p:spPr>
          <a:xfrm flipH="1">
            <a:off x="4311006" y="1752710"/>
            <a:ext cx="831420" cy="15397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039198" y="3864622"/>
            <a:ext cx="1190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7" name="Rounded Rectangle 9216"/>
          <p:cNvSpPr/>
          <p:nvPr/>
        </p:nvSpPr>
        <p:spPr>
          <a:xfrm>
            <a:off x="5142426" y="1060212"/>
            <a:ext cx="1756019" cy="1384995"/>
          </a:xfrm>
          <a:prstGeom prst="roundRect">
            <a:avLst/>
          </a:prstGeom>
          <a:solidFill>
            <a:schemeClr val="bg1"/>
          </a:solidFill>
          <a:ln w="63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19" name="TextBox 9218"/>
          <p:cNvSpPr txBox="1"/>
          <p:nvPr/>
        </p:nvSpPr>
        <p:spPr>
          <a:xfrm>
            <a:off x="5142426" y="1060212"/>
            <a:ext cx="17560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1-1 correction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 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2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7229951" y="3432548"/>
            <a:ext cx="1814712" cy="1384995"/>
          </a:xfrm>
          <a:prstGeom prst="roundRect">
            <a:avLst/>
          </a:prstGeom>
          <a:solidFill>
            <a:schemeClr val="bg1"/>
          </a:solidFill>
          <a:ln w="63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7229950" y="3432548"/>
            <a:ext cx="18147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1-1 correction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 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2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987034" y="4296670"/>
            <a:ext cx="1823179" cy="1384995"/>
          </a:xfrm>
          <a:prstGeom prst="roundRect">
            <a:avLst/>
          </a:prstGeom>
          <a:solidFill>
            <a:schemeClr val="bg1"/>
          </a:solidFill>
          <a:ln w="63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987033" y="4296670"/>
            <a:ext cx="17396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1-1 correction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-shunting 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knobs 2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3" name="TextBox 9222"/>
          <p:cNvSpPr txBox="1"/>
          <p:nvPr/>
        </p:nvSpPr>
        <p:spPr>
          <a:xfrm>
            <a:off x="604218" y="1001536"/>
            <a:ext cx="3706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 algorithm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still the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option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BBA + Knobs tuning</a:t>
            </a:r>
          </a:p>
        </p:txBody>
      </p:sp>
      <p:sp>
        <p:nvSpPr>
          <p:cNvPr id="9224" name="TextBox 9223"/>
          <p:cNvSpPr txBox="1"/>
          <p:nvPr/>
        </p:nvSpPr>
        <p:spPr>
          <a:xfrm>
            <a:off x="557904" y="1586297"/>
            <a:ext cx="3498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simulations are progressing for different optimization steps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5" name="TextBox 9224"/>
              <p:cNvSpPr txBox="1"/>
              <p:nvPr/>
            </p:nvSpPr>
            <p:spPr>
              <a:xfrm>
                <a:off x="557904" y="2119438"/>
                <a:ext cx="398429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 to 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optimize the </a:t>
                </a:r>
                <a:r>
                  <a:rPr lang="en-GB" sz="16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weigths</a:t>
                </a:r>
                <a:r>
                  <a:rPr lang="en-GB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mbria Math"/>
                        <a:cs typeface="Times New Roman" panose="02020603050405020304" pitchFamily="18" charset="0"/>
                      </a:rPr>
                      <m:t>β</m:t>
                    </m:r>
                    <m:r>
                      <a:rPr lang="en-GB" sz="1600" i="1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mbria Math"/>
                        <a:cs typeface="Times New Roman" panose="02020603050405020304" pitchFamily="18" charset="0"/>
                      </a:rPr>
                      <m:t> , 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n-GB" sz="1600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225" name="TextBox 92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904" y="2119438"/>
                <a:ext cx="3984292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919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Oval 46"/>
          <p:cNvSpPr/>
          <p:nvPr/>
        </p:nvSpPr>
        <p:spPr>
          <a:xfrm>
            <a:off x="436653" y="1140489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436415" y="1719596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36653" y="2246250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28" name="Straight Connector 9227"/>
          <p:cNvCxnSpPr/>
          <p:nvPr/>
        </p:nvCxnSpPr>
        <p:spPr>
          <a:xfrm>
            <a:off x="3265622" y="5373216"/>
            <a:ext cx="127037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221687" y="5004632"/>
            <a:ext cx="127037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385248" y="1919113"/>
            <a:ext cx="46413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85248" y="1752709"/>
            <a:ext cx="127037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404011" y="2111153"/>
            <a:ext cx="127037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0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2/21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870" y="276858"/>
            <a:ext cx="6984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GB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be 25"/>
          <p:cNvSpPr/>
          <p:nvPr/>
        </p:nvSpPr>
        <p:spPr>
          <a:xfrm>
            <a:off x="467544" y="1180828"/>
            <a:ext cx="432048" cy="36004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ube 26"/>
          <p:cNvSpPr/>
          <p:nvPr/>
        </p:nvSpPr>
        <p:spPr>
          <a:xfrm>
            <a:off x="467544" y="3599742"/>
            <a:ext cx="432048" cy="36004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Cube 29"/>
          <p:cNvSpPr/>
          <p:nvPr/>
        </p:nvSpPr>
        <p:spPr>
          <a:xfrm>
            <a:off x="467544" y="2407754"/>
            <a:ext cx="432048" cy="36004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Cube 30"/>
          <p:cNvSpPr/>
          <p:nvPr/>
        </p:nvSpPr>
        <p:spPr>
          <a:xfrm>
            <a:off x="480170" y="5524709"/>
            <a:ext cx="432048" cy="36004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619672" y="1736882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87750" y="1130015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Final Focus System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619671" y="2046040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07704" y="159168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traditional design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923170" y="1897378"/>
                <a:ext cx="439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 for ILC Final Focus</a:t>
                </a:r>
                <a:endParaRPr lang="en-GB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170" y="1897378"/>
                <a:ext cx="4392488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111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/>
          <p:cNvSpPr/>
          <p:nvPr/>
        </p:nvSpPr>
        <p:spPr>
          <a:xfrm>
            <a:off x="1619672" y="4246073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1187750" y="3599742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Tuning simulation using extra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619672" y="4551771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907704" y="4061407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set up 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3170" y="436710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procedure (A. Latina algorithm)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619670" y="4854716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619669" y="5131020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1896202" y="46766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 before tuning the FFS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96202" y="49823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 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608170" y="3013688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1608170" y="3319386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896202" y="2829022"/>
                <a:ext cx="54841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design and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  <a:endParaRPr lang="en-GB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202" y="2829022"/>
                <a:ext cx="548411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889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911668" y="3134720"/>
                <a:ext cx="439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Comparison for shorter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design</a:t>
                </a:r>
                <a:endParaRPr lang="en-GB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668" y="3134720"/>
                <a:ext cx="4392488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25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1193510" y="2306129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87750" y="5473897"/>
            <a:ext cx="6332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conclusions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5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 simulation using extra </a:t>
                </a:r>
                <a:r>
                  <a:rPr lang="en-GB" sz="1500" dirty="0" err="1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m)</a:t>
                </a:r>
                <a:endParaRPr lang="en-GB" sz="15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t="-31429" r="-265" b="-54286"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Tuning preliminary results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20/21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Weights optimization 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cs typeface="Times New Roman" panose="02020603050405020304" pitchFamily="18" charset="0"/>
                      </a:rPr>
                      <m:t>β</m:t>
                    </m:r>
                    <m:r>
                      <a:rPr lang="en-GB" sz="24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cs typeface="Times New Roman" panose="02020603050405020304" pitchFamily="18" charset="0"/>
                      </a:rPr>
                      <m:t> , </m:t>
                    </m:r>
                    <m:sSub>
                      <m:sSubPr>
                        <m:ctrlPr>
                          <a:rPr lang="el-GR" sz="24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4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 smtClean="0"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4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en-GB" sz="2400" dirty="0" smtClean="0"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4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70091"/>
                <a:ext cx="6606354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476" t="-11842" b="-35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9" y="1052736"/>
            <a:ext cx="488006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018333" y="1052736"/>
                <a:ext cx="3964162" cy="984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DFS1</a:t>
                </a:r>
                <a:r>
                  <a:rPr lang="en-GB" dirty="0" smtClean="0"/>
                  <a:t>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GB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η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 )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𝑅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GB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𝐷</m:t>
                              </m:r>
                            </m:e>
                          </m:mr>
                          <m:mr>
                            <m:e>
                              <m:r>
                                <a:rPr lang="el-G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𝜷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8333" y="1052736"/>
                <a:ext cx="3964162" cy="984052"/>
              </a:xfrm>
              <a:prstGeom prst="rect">
                <a:avLst/>
              </a:prstGeom>
              <a:blipFill rotWithShape="1">
                <a:blip r:embed="rId9"/>
                <a:stretch>
                  <a:fillRect l="-1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014170" y="1928862"/>
                <a:ext cx="4017062" cy="984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DFS2</a:t>
                </a:r>
                <a:r>
                  <a:rPr lang="en-GB" dirty="0" smtClean="0"/>
                  <a:t>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GB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η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 )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𝑅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GB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𝐷</m:t>
                              </m:r>
                            </m:e>
                          </m:mr>
                          <m:mr>
                            <m:e>
                              <m:r>
                                <a:rPr lang="el-G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𝜷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170" y="1928862"/>
                <a:ext cx="4017062" cy="984052"/>
              </a:xfrm>
              <a:prstGeom prst="rect">
                <a:avLst/>
              </a:prstGeom>
              <a:blipFill rotWithShape="1">
                <a:blip r:embed="rId10"/>
                <a:stretch>
                  <a:fillRect l="-1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ounded Rectangle 26"/>
          <p:cNvSpPr/>
          <p:nvPr/>
        </p:nvSpPr>
        <p:spPr>
          <a:xfrm>
            <a:off x="498315" y="4365104"/>
            <a:ext cx="8140566" cy="18730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683568" y="4610671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74332" y="5174251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74742" y="5751230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23580" y="4458115"/>
            <a:ext cx="7715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 equation must be weighted in order to have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impact on the vector of observables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left hand-side of the system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35607" y="5009257"/>
                <a:ext cx="77153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used for the dispersion terms while </a:t>
                </a:r>
                <a14:m>
                  <m:oMath xmlns:m="http://schemas.openxmlformats.org/officeDocument/2006/math">
                    <m:r>
                      <a:rPr lang="el-GR" sz="16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SVD to limit the amplitude of the correctors  </a:t>
                </a:r>
                <a:r>
                  <a:rPr lang="el-GR" sz="16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endParaRPr lang="en-GB" sz="160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607" y="5009257"/>
                <a:ext cx="7715301" cy="584775"/>
              </a:xfrm>
              <a:prstGeom prst="rect">
                <a:avLst/>
              </a:prstGeom>
              <a:blipFill rotWithShape="1">
                <a:blip r:embed="rId11"/>
                <a:stretch>
                  <a:fillRect l="-395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92218" y="5594032"/>
            <a:ext cx="7283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optimization is underway by simulating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combinations of weights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40 seeds and by using as initial parameter the theoretical value of 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14170" y="2931273"/>
                <a:ext cx="4017062" cy="1096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value of </a:t>
                </a:r>
                <a:r>
                  <a:rPr lang="el-GR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GB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0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ω</m:t>
                      </m:r>
                      <m:r>
                        <a:rPr lang="en-GB" sz="1600" b="0" i="0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   </m:t>
                              </m:r>
                              <m:sSup>
                                <m:sSupPr>
                                  <m:ctrlP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BPM</m:t>
                                      </m:r>
                                      <m: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res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  + </m:t>
                              </m:r>
                              <m:sSup>
                                <m:sSupPr>
                                  <m:ctrlP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BPM</m:t>
                                      </m:r>
                                      <m: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misalign</m:t>
                                      </m:r>
                                      <m:r>
                                        <a:rPr lang="en-GB" sz="16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.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BPM</m:t>
                                      </m:r>
                                      <m: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res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sz="1600" b="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170" y="2931273"/>
                <a:ext cx="4017062" cy="1096839"/>
              </a:xfrm>
              <a:prstGeom prst="rect">
                <a:avLst/>
              </a:prstGeom>
              <a:blipFill rotWithShape="1">
                <a:blip r:embed="rId12"/>
                <a:stretch>
                  <a:fillRect l="-1366" t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01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and conclusions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21/21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Summary and conclusions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98315" y="1268760"/>
            <a:ext cx="8140566" cy="496942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/>
          <p:cNvSpPr/>
          <p:nvPr/>
        </p:nvSpPr>
        <p:spPr>
          <a:xfrm>
            <a:off x="873897" y="1916832"/>
            <a:ext cx="23664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29"/>
          <p:cNvSpPr/>
          <p:nvPr/>
        </p:nvSpPr>
        <p:spPr>
          <a:xfrm>
            <a:off x="873897" y="2852936"/>
            <a:ext cx="23664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>
            <a:off x="873897" y="3558354"/>
            <a:ext cx="23664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>
            <a:off x="873897" y="4067478"/>
            <a:ext cx="23664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873897" y="4833811"/>
            <a:ext cx="23664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31640" y="1772816"/>
                <a:ext cx="668670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new traditional design using 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</a:rPr>
                          <m:t>𝑳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8 m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provides a good correction of high order aberrations with 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10% of total luminosity loss 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GB" sz="1600" b="1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1.36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600" b="0" i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772816"/>
                <a:ext cx="6686703" cy="830997"/>
              </a:xfrm>
              <a:prstGeom prst="rect">
                <a:avLst/>
              </a:prstGeom>
              <a:blipFill rotWithShape="1">
                <a:blip r:embed="rId6"/>
                <a:stretch>
                  <a:fillRect l="-456" t="-2206" b="-9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331640" y="2711829"/>
                <a:ext cx="74512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long last drift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limits the FFS performance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especially for the non-local chromaticity correction scheme           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1600" b="1" i="1"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 m provides better performances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711829"/>
                <a:ext cx="7451257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409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/>
          <p:cNvSpPr/>
          <p:nvPr/>
        </p:nvSpPr>
        <p:spPr>
          <a:xfrm>
            <a:off x="4067944" y="3072327"/>
            <a:ext cx="396044" cy="1367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331640" y="3461085"/>
            <a:ext cx="7163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tuning turns out to be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due to the number of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lattice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39" y="3924345"/>
            <a:ext cx="7163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optimistic set up and errors parameters, the tuning of the system seems feasible but must be improved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70% machines reach more than 70% of ILC design luminosity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5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5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331640" y="4725144"/>
                <a:ext cx="694369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Several simulations are mandatory for the 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optimization of the weights</a:t>
                </a:r>
                <a:r>
                  <a:rPr lang="en-GB" sz="16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effectLst/>
                        <a:latin typeface="Cambria Math"/>
                        <a:cs typeface="Times New Roman" panose="02020603050405020304" pitchFamily="18" charset="0"/>
                      </a:rPr>
                      <m:t>β</m:t>
                    </m:r>
                    <m:r>
                      <a:rPr lang="en-GB" sz="1600" i="1">
                        <a:effectLst/>
                        <a:latin typeface="Cambria Math"/>
                        <a:cs typeface="Times New Roman" panose="02020603050405020304" pitchFamily="18" charset="0"/>
                      </a:rPr>
                      <m:t> , </m:t>
                    </m:r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6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en-GB" sz="1600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GB" sz="1600" b="0" i="1" smtClean="0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the 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alignment procedure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order to conclude on the </a:t>
                </a:r>
                <a:r>
                  <a:rPr lang="en-GB" sz="1600" dirty="0" err="1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tunability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this design 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725144"/>
                <a:ext cx="6943695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439" t="-220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13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71600" y="299962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 Final Focus System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traditional design 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3/21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503012" y="278084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FFS chromaticity correction</a:t>
            </a:r>
            <a:endParaRPr lang="en-GB" sz="24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765904" y="2894465"/>
            <a:ext cx="7776864" cy="10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apezoid 31"/>
          <p:cNvSpPr/>
          <p:nvPr/>
        </p:nvSpPr>
        <p:spPr>
          <a:xfrm>
            <a:off x="778143" y="2761267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Hexagon 32"/>
          <p:cNvSpPr/>
          <p:nvPr/>
        </p:nvSpPr>
        <p:spPr>
          <a:xfrm rot="16200000">
            <a:off x="1068991" y="2845345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rapezoid 33"/>
          <p:cNvSpPr/>
          <p:nvPr/>
        </p:nvSpPr>
        <p:spPr>
          <a:xfrm>
            <a:off x="3862248" y="2769651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rapezoid 34"/>
          <p:cNvSpPr/>
          <p:nvPr/>
        </p:nvSpPr>
        <p:spPr>
          <a:xfrm>
            <a:off x="1799484" y="2763197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rapezoid 35"/>
          <p:cNvSpPr/>
          <p:nvPr/>
        </p:nvSpPr>
        <p:spPr>
          <a:xfrm>
            <a:off x="2869331" y="2771581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rapezoid 36"/>
          <p:cNvSpPr/>
          <p:nvPr/>
        </p:nvSpPr>
        <p:spPr>
          <a:xfrm>
            <a:off x="5014376" y="2761267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rapezoid 37"/>
          <p:cNvSpPr/>
          <p:nvPr/>
        </p:nvSpPr>
        <p:spPr>
          <a:xfrm>
            <a:off x="6094496" y="2771581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7434604" y="2333467"/>
            <a:ext cx="117727" cy="11474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27"/>
          <p:cNvSpPr/>
          <p:nvPr/>
        </p:nvSpPr>
        <p:spPr>
          <a:xfrm>
            <a:off x="7632590" y="2364788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27"/>
          <p:cNvSpPr/>
          <p:nvPr/>
        </p:nvSpPr>
        <p:spPr>
          <a:xfrm flipH="1">
            <a:off x="7750951" y="2364787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Oval 41"/>
          <p:cNvSpPr/>
          <p:nvPr/>
        </p:nvSpPr>
        <p:spPr>
          <a:xfrm>
            <a:off x="6750470" y="2697331"/>
            <a:ext cx="58864" cy="4400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27"/>
          <p:cNvSpPr/>
          <p:nvPr/>
        </p:nvSpPr>
        <p:spPr>
          <a:xfrm>
            <a:off x="6889910" y="2708753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27"/>
          <p:cNvSpPr/>
          <p:nvPr/>
        </p:nvSpPr>
        <p:spPr>
          <a:xfrm flipH="1">
            <a:off x="6949092" y="2708752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Straight Connector 44"/>
          <p:cNvCxnSpPr/>
          <p:nvPr/>
        </p:nvCxnSpPr>
        <p:spPr>
          <a:xfrm>
            <a:off x="8470760" y="2761267"/>
            <a:ext cx="216024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8430564" y="2793426"/>
            <a:ext cx="296416" cy="22370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8542768" y="2750449"/>
            <a:ext cx="80392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443004" y="2862471"/>
            <a:ext cx="283976" cy="1150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393348" y="2894465"/>
            <a:ext cx="360040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37912" y="3553355"/>
            <a:ext cx="26642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37912" y="3437871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502640" y="3437871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862248" y="3553354"/>
            <a:ext cx="26642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862248" y="3437870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526976" y="3437870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6736" y="2207717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Bending magnet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54136" y="2179577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151121" y="3466404"/>
            <a:ext cx="540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QF1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627103" y="3448211"/>
            <a:ext cx="540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QD0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52835" y="3098053"/>
            <a:ext cx="540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1" name="Straight Arrow Connector 60"/>
          <p:cNvCxnSpPr>
            <a:stCxn id="56" idx="2"/>
          </p:cNvCxnSpPr>
          <p:nvPr/>
        </p:nvCxnSpPr>
        <p:spPr>
          <a:xfrm>
            <a:off x="895818" y="2515494"/>
            <a:ext cx="119538" cy="2099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138136" y="2429779"/>
            <a:ext cx="374164" cy="1257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2716542" y="2422719"/>
            <a:ext cx="497634" cy="12252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340978" y="3604903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CCX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366304" y="3586710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CCY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1723827" y="5707414"/>
            <a:ext cx="6841750" cy="3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Hexagon 66"/>
          <p:cNvSpPr/>
          <p:nvPr/>
        </p:nvSpPr>
        <p:spPr>
          <a:xfrm rot="16200000">
            <a:off x="2570416" y="5630972"/>
            <a:ext cx="720080" cy="18101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Hexagon 67"/>
          <p:cNvSpPr/>
          <p:nvPr/>
        </p:nvSpPr>
        <p:spPr>
          <a:xfrm rot="16200000">
            <a:off x="3564569" y="5617216"/>
            <a:ext cx="720080" cy="18039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Hexagon 68"/>
          <p:cNvSpPr/>
          <p:nvPr/>
        </p:nvSpPr>
        <p:spPr>
          <a:xfrm rot="16200000">
            <a:off x="7009964" y="5642412"/>
            <a:ext cx="720080" cy="172839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rapezoid 69"/>
          <p:cNvSpPr/>
          <p:nvPr/>
        </p:nvSpPr>
        <p:spPr>
          <a:xfrm>
            <a:off x="4340327" y="5556330"/>
            <a:ext cx="1007122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6996349" y="5139348"/>
            <a:ext cx="117727" cy="11474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27"/>
          <p:cNvSpPr/>
          <p:nvPr/>
        </p:nvSpPr>
        <p:spPr>
          <a:xfrm>
            <a:off x="7655399" y="5170669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27"/>
          <p:cNvSpPr/>
          <p:nvPr/>
        </p:nvSpPr>
        <p:spPr>
          <a:xfrm flipH="1">
            <a:off x="7773760" y="5170668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Oval 73"/>
          <p:cNvSpPr/>
          <p:nvPr/>
        </p:nvSpPr>
        <p:spPr>
          <a:xfrm>
            <a:off x="5654835" y="5480324"/>
            <a:ext cx="58864" cy="4400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27"/>
          <p:cNvSpPr/>
          <p:nvPr/>
        </p:nvSpPr>
        <p:spPr>
          <a:xfrm>
            <a:off x="5794275" y="5491746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27"/>
          <p:cNvSpPr/>
          <p:nvPr/>
        </p:nvSpPr>
        <p:spPr>
          <a:xfrm flipH="1">
            <a:off x="5853457" y="5491745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7" name="Straight Connector 76"/>
          <p:cNvCxnSpPr/>
          <p:nvPr/>
        </p:nvCxnSpPr>
        <p:spPr>
          <a:xfrm>
            <a:off x="8493569" y="5567148"/>
            <a:ext cx="216024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8453373" y="5599307"/>
            <a:ext cx="296416" cy="22370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8565577" y="5556330"/>
            <a:ext cx="80392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8465813" y="5668352"/>
            <a:ext cx="283976" cy="1150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0" idx="2"/>
          </p:cNvCxnSpPr>
          <p:nvPr/>
        </p:nvCxnSpPr>
        <p:spPr>
          <a:xfrm flipH="1" flipV="1">
            <a:off x="583239" y="5692469"/>
            <a:ext cx="1164506" cy="1328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14806" y="5855180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Bending magnet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31153" y="6272285"/>
            <a:ext cx="540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QF1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15286" y="6272286"/>
            <a:ext cx="540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QD0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375644" y="5903934"/>
            <a:ext cx="540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27"/>
          <p:cNvSpPr/>
          <p:nvPr/>
        </p:nvSpPr>
        <p:spPr>
          <a:xfrm>
            <a:off x="3380011" y="5128702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27"/>
          <p:cNvSpPr/>
          <p:nvPr/>
        </p:nvSpPr>
        <p:spPr>
          <a:xfrm flipH="1">
            <a:off x="3498372" y="5128701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Oval 87"/>
          <p:cNvSpPr/>
          <p:nvPr/>
        </p:nvSpPr>
        <p:spPr>
          <a:xfrm>
            <a:off x="2483977" y="5118723"/>
            <a:ext cx="117727" cy="11474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Hexagon 88"/>
          <p:cNvSpPr/>
          <p:nvPr/>
        </p:nvSpPr>
        <p:spPr>
          <a:xfrm rot="16200000">
            <a:off x="1830144" y="5596899"/>
            <a:ext cx="511326" cy="212144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1747745" y="5485733"/>
            <a:ext cx="58864" cy="4400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Curved Down Arrow 90"/>
          <p:cNvSpPr/>
          <p:nvPr/>
        </p:nvSpPr>
        <p:spPr>
          <a:xfrm>
            <a:off x="2891151" y="4754600"/>
            <a:ext cx="3793920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Curved Down Arrow 91"/>
          <p:cNvSpPr/>
          <p:nvPr/>
        </p:nvSpPr>
        <p:spPr>
          <a:xfrm>
            <a:off x="3884068" y="4754601"/>
            <a:ext cx="3559198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Hexagon 92"/>
          <p:cNvSpPr/>
          <p:nvPr/>
        </p:nvSpPr>
        <p:spPr>
          <a:xfrm rot="16200000">
            <a:off x="6350836" y="5635353"/>
            <a:ext cx="720080" cy="18101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Hexagon 93"/>
          <p:cNvSpPr/>
          <p:nvPr/>
        </p:nvSpPr>
        <p:spPr>
          <a:xfrm rot="16200000">
            <a:off x="1309072" y="2847971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Hexagon 94"/>
          <p:cNvSpPr/>
          <p:nvPr/>
        </p:nvSpPr>
        <p:spPr>
          <a:xfrm rot="16200000">
            <a:off x="2116421" y="2850743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Hexagon 95"/>
          <p:cNvSpPr/>
          <p:nvPr/>
        </p:nvSpPr>
        <p:spPr>
          <a:xfrm rot="16200000">
            <a:off x="2356502" y="2853369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Hexagon 96"/>
          <p:cNvSpPr/>
          <p:nvPr/>
        </p:nvSpPr>
        <p:spPr>
          <a:xfrm rot="16200000">
            <a:off x="4221948" y="2832580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Hexagon 97"/>
          <p:cNvSpPr/>
          <p:nvPr/>
        </p:nvSpPr>
        <p:spPr>
          <a:xfrm rot="16200000">
            <a:off x="4462029" y="2835206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Hexagon 98"/>
          <p:cNvSpPr/>
          <p:nvPr/>
        </p:nvSpPr>
        <p:spPr>
          <a:xfrm rot="16200000">
            <a:off x="5332071" y="2842720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Hexagon 99"/>
          <p:cNvSpPr/>
          <p:nvPr/>
        </p:nvSpPr>
        <p:spPr>
          <a:xfrm rot="16200000">
            <a:off x="5572152" y="2845346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3718965" y="4446823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409695" y="4491791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03" name="Curved Down Arrow 102"/>
          <p:cNvSpPr/>
          <p:nvPr/>
        </p:nvSpPr>
        <p:spPr>
          <a:xfrm>
            <a:off x="1357024" y="2029746"/>
            <a:ext cx="1191446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4" name="Curved Down Arrow 103"/>
          <p:cNvSpPr/>
          <p:nvPr/>
        </p:nvSpPr>
        <p:spPr>
          <a:xfrm>
            <a:off x="1637637" y="2029746"/>
            <a:ext cx="1191446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5" name="Curved Down Arrow 104"/>
          <p:cNvSpPr/>
          <p:nvPr/>
        </p:nvSpPr>
        <p:spPr>
          <a:xfrm>
            <a:off x="4539952" y="2067911"/>
            <a:ext cx="1191446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6" name="Curved Down Arrow 105"/>
          <p:cNvSpPr/>
          <p:nvPr/>
        </p:nvSpPr>
        <p:spPr>
          <a:xfrm>
            <a:off x="4820565" y="2067911"/>
            <a:ext cx="1191446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501039" y="1721969"/>
            <a:ext cx="613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968727" y="1721969"/>
            <a:ext cx="614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27698" y="1721969"/>
            <a:ext cx="613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195386" y="1721969"/>
            <a:ext cx="614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21203" y="1120969"/>
            <a:ext cx="206379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design 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44879" y="4100152"/>
            <a:ext cx="298056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Chromaticity correction 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3306" y="1151746"/>
            <a:ext cx="6306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corrected in dedicated section but not in the Final Telescope 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357831" y="1239667"/>
            <a:ext cx="717421" cy="15388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4014806" y="4125918"/>
            <a:ext cx="6306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corrected at the Final Doublet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Right Arrow 114"/>
          <p:cNvSpPr/>
          <p:nvPr/>
        </p:nvSpPr>
        <p:spPr>
          <a:xfrm>
            <a:off x="3258024" y="4213839"/>
            <a:ext cx="717421" cy="15388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27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71600" y="299962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 Final Focus System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5448" y="0"/>
            <a:ext cx="4572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5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traditional design </a:t>
            </a:r>
            <a:endParaRPr lang="en-GB" sz="15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4/21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503012" y="278084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FFS chromaticity correction</a:t>
            </a:r>
            <a:endParaRPr lang="en-GB" sz="24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0497491"/>
                  </p:ext>
                </p:extLst>
              </p:nvPr>
            </p:nvGraphicFramePr>
            <p:xfrm>
              <a:off x="251520" y="2467879"/>
              <a:ext cx="4441797" cy="3864503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tableStyleId>{2D5ABB26-0587-4C30-8999-92F81FD0307C}</a:tableStyleId>
                  </a:tblPr>
                  <a:tblGrid>
                    <a:gridCol w="2049581"/>
                    <a:gridCol w="797405"/>
                    <a:gridCol w="869897"/>
                    <a:gridCol w="724914"/>
                  </a:tblGrid>
                  <a:tr h="2960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Key parameter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Symbol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𝑏𝑒𝑎𝑚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GeV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FFS length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Last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Drift 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45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Normalized </a:t>
                          </a:r>
                          <a:r>
                            <a:rPr lang="en-GB" sz="11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10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ϵ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𝑁𝑥</m:t>
                                    </m:r>
                                  </m:sub>
                                </m:sSub>
                                <m:r>
                                  <a:rPr lang="en-GB" sz="11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ϵ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𝑁𝑦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/ 0.035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7772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IP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-functions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GB" sz="11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10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β</m:t>
                                      </m:r>
                                    </m:e>
                                    <m:sub>
                                      <m:r>
                                        <a:rPr lang="en-GB" sz="1100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GB" sz="11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10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β</m:t>
                                      </m:r>
                                    </m:e>
                                    <m:sub>
                                      <m:r>
                                        <a:rPr lang="en-GB" sz="1100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 / 0.48</a:t>
                          </a:r>
                          <a:endParaRPr lang="en-GB" sz="1100" b="1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45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Nominal beam sizes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GB" sz="11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10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a:rPr lang="en-GB" sz="1100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GB" sz="11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10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a:rPr lang="en-GB" sz="1100" b="0" i="1" smtClean="0"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474 / 5.87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10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  <m:sup/>
                                </m:sSub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3447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energy spread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10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sz="110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δ</m:t>
                                    </m:r>
                                  </m:sub>
                                  <m:sup/>
                                </m:sSub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0.125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845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population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+/−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2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1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1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Numbers of bunches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1312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13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Collision rate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𝑟𝑒𝑝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Hz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5952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Nominal total luminosity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1" i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1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100" b="1" i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GB" sz="1100" b="1" i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𝟑𝟒</m:t>
                                  </m:r>
                                </m:sup>
                              </m:sSup>
                            </m:oMath>
                          </a14:m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Fraction of luminosity in top 1%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1%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oMath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58.3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0497491"/>
                  </p:ext>
                </p:extLst>
              </p:nvPr>
            </p:nvGraphicFramePr>
            <p:xfrm>
              <a:off x="251520" y="2467879"/>
              <a:ext cx="4441797" cy="3770307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tableStyleId>{2D5ABB26-0587-4C30-8999-92F81FD0307C}</a:tableStyleId>
                  </a:tblPr>
                  <a:tblGrid>
                    <a:gridCol w="2049581"/>
                    <a:gridCol w="797405"/>
                    <a:gridCol w="869897"/>
                    <a:gridCol w="724914"/>
                  </a:tblGrid>
                  <a:tr h="2960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Key parameter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Symbol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147619" r="-209924" b="-127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GeV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FFS length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241860" r="-209924" b="-11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Last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Drift 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341860" r="-209924" b="-10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45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Normalized </a:t>
                          </a:r>
                          <a:r>
                            <a:rPr lang="en-GB" sz="11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413043" r="-209924" b="-8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/ 0.035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7772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IP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en-GB" sz="11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-functions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524444" r="-209924" b="-7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 / 0.48</a:t>
                          </a:r>
                          <a:endParaRPr lang="en-GB" sz="1100" b="1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45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Nominal beam sizes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624444" r="-209924" b="-6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i="0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474 / 5.87</a:t>
                          </a:r>
                          <a:endParaRPr lang="en-GB" sz="1100" b="1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nm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758140" r="-209924" b="-625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300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3447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energy spread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858140" r="-209924" b="-525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0.125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845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population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936364" r="-209924" b="-4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329371" t="-936364" r="-92308" b="-4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Numbers of bunches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1060465" r="-209924" b="-323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1312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5139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Collision rate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1108889" r="-209924" b="-20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Hz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65952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Nominal total luminosity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1236364" r="-209924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329371" t="-1236364" r="-92308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515966" t="-1236364" r="-10924" b="-113636"/>
                          </a:stretch>
                        </a:blipFill>
                      </a:tcPr>
                    </a:tc>
                  </a:tr>
                  <a:tr h="262098">
                    <a:tc>
                      <a:txBody>
                        <a:bodyPr/>
                        <a:lstStyle/>
                        <a:p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Fraction of luminosity in top 1%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259542" t="-1367442" r="-209924" b="-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58.3</a:t>
                          </a:r>
                          <a:endParaRPr lang="en-GB" sz="11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3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27" name="Straight Connector 26"/>
          <p:cNvCxnSpPr/>
          <p:nvPr/>
        </p:nvCxnSpPr>
        <p:spPr>
          <a:xfrm>
            <a:off x="695681" y="1925489"/>
            <a:ext cx="7776864" cy="10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rapezoid 29"/>
          <p:cNvSpPr/>
          <p:nvPr/>
        </p:nvSpPr>
        <p:spPr>
          <a:xfrm>
            <a:off x="707920" y="1792291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Hexagon 30"/>
          <p:cNvSpPr/>
          <p:nvPr/>
        </p:nvSpPr>
        <p:spPr>
          <a:xfrm rot="16200000">
            <a:off x="998768" y="1876369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rapezoid 31"/>
          <p:cNvSpPr/>
          <p:nvPr/>
        </p:nvSpPr>
        <p:spPr>
          <a:xfrm>
            <a:off x="3481711" y="1812384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rapezoid 32"/>
          <p:cNvSpPr/>
          <p:nvPr/>
        </p:nvSpPr>
        <p:spPr>
          <a:xfrm>
            <a:off x="1729261" y="1794221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rapezoid 33"/>
          <p:cNvSpPr/>
          <p:nvPr/>
        </p:nvSpPr>
        <p:spPr>
          <a:xfrm>
            <a:off x="2799108" y="1802605"/>
            <a:ext cx="504056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rapezoid 34"/>
          <p:cNvSpPr/>
          <p:nvPr/>
        </p:nvSpPr>
        <p:spPr>
          <a:xfrm>
            <a:off x="4620117" y="1792291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rapezoid 35"/>
          <p:cNvSpPr/>
          <p:nvPr/>
        </p:nvSpPr>
        <p:spPr>
          <a:xfrm>
            <a:off x="5739211" y="1792288"/>
            <a:ext cx="504056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816361" y="1364491"/>
            <a:ext cx="117727" cy="11474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27"/>
          <p:cNvSpPr/>
          <p:nvPr/>
        </p:nvSpPr>
        <p:spPr>
          <a:xfrm>
            <a:off x="7021716" y="1406754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27"/>
          <p:cNvSpPr/>
          <p:nvPr/>
        </p:nvSpPr>
        <p:spPr>
          <a:xfrm flipH="1">
            <a:off x="7140077" y="1406753"/>
            <a:ext cx="118363" cy="1101617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Oval 39"/>
          <p:cNvSpPr/>
          <p:nvPr/>
        </p:nvSpPr>
        <p:spPr>
          <a:xfrm>
            <a:off x="6397457" y="1728355"/>
            <a:ext cx="58864" cy="4400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27"/>
          <p:cNvSpPr/>
          <p:nvPr/>
        </p:nvSpPr>
        <p:spPr>
          <a:xfrm>
            <a:off x="6541155" y="1728356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27"/>
          <p:cNvSpPr/>
          <p:nvPr/>
        </p:nvSpPr>
        <p:spPr>
          <a:xfrm flipH="1">
            <a:off x="6600337" y="1728355"/>
            <a:ext cx="59182" cy="422452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Straight Connector 42"/>
          <p:cNvCxnSpPr/>
          <p:nvPr/>
        </p:nvCxnSpPr>
        <p:spPr>
          <a:xfrm>
            <a:off x="8400537" y="1792291"/>
            <a:ext cx="216024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8360341" y="1824450"/>
            <a:ext cx="296416" cy="22370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8472545" y="1781473"/>
            <a:ext cx="80392" cy="2880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372781" y="1893495"/>
            <a:ext cx="283976" cy="1150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323125" y="1925489"/>
            <a:ext cx="360040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85073" y="2501543"/>
            <a:ext cx="1391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DOUBLET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82612" y="2129077"/>
            <a:ext cx="540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Hexagon 49"/>
          <p:cNvSpPr/>
          <p:nvPr/>
        </p:nvSpPr>
        <p:spPr>
          <a:xfrm rot="16200000">
            <a:off x="1238849" y="1878995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Hexagon 50"/>
          <p:cNvSpPr/>
          <p:nvPr/>
        </p:nvSpPr>
        <p:spPr>
          <a:xfrm rot="16200000">
            <a:off x="2046198" y="1881767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Hexagon 51"/>
          <p:cNvSpPr/>
          <p:nvPr/>
        </p:nvSpPr>
        <p:spPr>
          <a:xfrm rot="16200000">
            <a:off x="2286279" y="1884393"/>
            <a:ext cx="720080" cy="14401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Hexagon 52"/>
          <p:cNvSpPr/>
          <p:nvPr/>
        </p:nvSpPr>
        <p:spPr>
          <a:xfrm rot="16200000">
            <a:off x="3847946" y="1884393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Hexagon 53"/>
          <p:cNvSpPr/>
          <p:nvPr/>
        </p:nvSpPr>
        <p:spPr>
          <a:xfrm rot="16200000">
            <a:off x="4109689" y="1876370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Hexagon 54"/>
          <p:cNvSpPr/>
          <p:nvPr/>
        </p:nvSpPr>
        <p:spPr>
          <a:xfrm rot="16200000">
            <a:off x="4983076" y="1873744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Hexagon 55"/>
          <p:cNvSpPr/>
          <p:nvPr/>
        </p:nvSpPr>
        <p:spPr>
          <a:xfrm rot="16200000">
            <a:off x="5229128" y="1885556"/>
            <a:ext cx="720080" cy="144015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7155400" y="1328885"/>
            <a:ext cx="324356" cy="1558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297935" y="1328885"/>
            <a:ext cx="313135" cy="1559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400656" y="1122039"/>
                <a:ext cx="9874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8 m</a:t>
                </a:r>
                <a:endParaRPr lang="en-GB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0656" y="1122039"/>
                <a:ext cx="987448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370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H="1" flipV="1">
            <a:off x="338448" y="1131204"/>
            <a:ext cx="2105292" cy="796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724623" y="1131204"/>
            <a:ext cx="3843637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601745" y="915180"/>
                <a:ext cx="23750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FFS length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 m</a:t>
                </a:r>
                <a:endParaRPr lang="en-GB" b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745" y="915180"/>
                <a:ext cx="237507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231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Oval 62"/>
          <p:cNvSpPr/>
          <p:nvPr/>
        </p:nvSpPr>
        <p:spPr>
          <a:xfrm>
            <a:off x="4898351" y="3659842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4898351" y="4447761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5019423" y="3549691"/>
            <a:ext cx="39879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 scheme offers </a:t>
            </a:r>
            <a:r>
              <a:rPr lang="en-GB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separated functions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straightforward cancellation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geometrical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aberrations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5038788" y="4334521"/>
                <a:ext cx="3982702" cy="684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Chromaticity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ξ</m:t>
                    </m:r>
                    <m:r>
                      <a:rPr lang="en-GB" sz="14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~</m:t>
                    </m:r>
                    <m:r>
                      <a:rPr lang="en-GB" sz="14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GB" sz="1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GB" sz="1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a:rPr lang="en-GB" sz="14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/2</m:t>
                        </m:r>
                      </m:num>
                      <m:den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400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β</m:t>
                            </m:r>
                            <m:r>
                              <m:rPr>
                                <m:nor/>
                              </m:rPr>
                              <a:rPr lang="en-GB" sz="1400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14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en-GB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sz="14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14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GB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14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causes high chromatic aberrations  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788" y="4334521"/>
                <a:ext cx="3982702" cy="684483"/>
              </a:xfrm>
              <a:prstGeom prst="rect">
                <a:avLst/>
              </a:prstGeom>
              <a:blipFill rotWithShape="1">
                <a:blip r:embed="rId9"/>
                <a:stretch>
                  <a:fillRect l="-459" b="-5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Oval 68"/>
          <p:cNvSpPr/>
          <p:nvPr/>
        </p:nvSpPr>
        <p:spPr>
          <a:xfrm>
            <a:off x="4898351" y="3094290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4938788" y="5351222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5019423" y="2984139"/>
            <a:ext cx="4254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FFS design is driven by 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correcting chromatic and geometric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aberrations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43780" y="5229200"/>
            <a:ext cx="39827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locally corrected            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unavoidable lack </a:t>
            </a:r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cancellation of high order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 aberration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7080897" y="4483764"/>
            <a:ext cx="444625" cy="156993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ight Arrow 72"/>
          <p:cNvSpPr/>
          <p:nvPr/>
        </p:nvSpPr>
        <p:spPr>
          <a:xfrm>
            <a:off x="6875224" y="5308729"/>
            <a:ext cx="444625" cy="156993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6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71600" y="307500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 Final Focus System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5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 for ILC Final Focus</a:t>
                </a:r>
                <a:endParaRPr lang="en-GB" sz="1500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5/21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63745"/>
                <a:ext cx="66063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 for ILC Final Focus</a:t>
                </a:r>
                <a:endParaRPr lang="en-GB" sz="2400" dirty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63745"/>
                <a:ext cx="6606354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476" t="-11842" b="-35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>
          <a:xfrm>
            <a:off x="1856497" y="3403159"/>
            <a:ext cx="2376264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839377" y="2788075"/>
            <a:ext cx="0" cy="615084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839377" y="2788075"/>
            <a:ext cx="161136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000513" y="2788075"/>
            <a:ext cx="0" cy="471068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232761" y="2791905"/>
            <a:ext cx="0" cy="603644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71625" y="2791905"/>
            <a:ext cx="161136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071625" y="2791905"/>
            <a:ext cx="0" cy="459628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000513" y="3259143"/>
            <a:ext cx="2071112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72521" y="3403159"/>
            <a:ext cx="432048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639577" y="3395549"/>
            <a:ext cx="432048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2065725" y="2752453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036219" y="2747477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065725" y="2765195"/>
            <a:ext cx="51085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497873" y="2765195"/>
            <a:ext cx="53834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079397" y="2107015"/>
            <a:ext cx="4971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497873" y="2107015"/>
            <a:ext cx="53834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576577" y="2107015"/>
            <a:ext cx="0" cy="6581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97873" y="2094273"/>
            <a:ext cx="0" cy="6709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079397" y="1602959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4034525" y="1602959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079397" y="1602959"/>
            <a:ext cx="195682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01524" y="3451376"/>
            <a:ext cx="51125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424769" y="2755087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424769" y="2765195"/>
            <a:ext cx="0" cy="68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40473" y="2765195"/>
            <a:ext cx="0" cy="68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46643" y="2107015"/>
            <a:ext cx="9938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448785" y="2085703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877014" y="2134842"/>
            <a:ext cx="85862" cy="58978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27"/>
          <p:cNvSpPr/>
          <p:nvPr/>
        </p:nvSpPr>
        <p:spPr>
          <a:xfrm>
            <a:off x="2255589" y="2146004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27"/>
          <p:cNvSpPr/>
          <p:nvPr/>
        </p:nvSpPr>
        <p:spPr>
          <a:xfrm flipH="1">
            <a:off x="2341915" y="2146003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Oval 58"/>
          <p:cNvSpPr/>
          <p:nvPr/>
        </p:nvSpPr>
        <p:spPr>
          <a:xfrm>
            <a:off x="4109262" y="2145461"/>
            <a:ext cx="85862" cy="58978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27"/>
          <p:cNvSpPr/>
          <p:nvPr/>
        </p:nvSpPr>
        <p:spPr>
          <a:xfrm>
            <a:off x="3637557" y="2158422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27"/>
          <p:cNvSpPr/>
          <p:nvPr/>
        </p:nvSpPr>
        <p:spPr>
          <a:xfrm flipH="1">
            <a:off x="3723883" y="2158421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27"/>
          <p:cNvSpPr/>
          <p:nvPr/>
        </p:nvSpPr>
        <p:spPr>
          <a:xfrm>
            <a:off x="600924" y="225398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27"/>
          <p:cNvSpPr/>
          <p:nvPr/>
        </p:nvSpPr>
        <p:spPr>
          <a:xfrm flipH="1">
            <a:off x="648539" y="225398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Oval 63"/>
          <p:cNvSpPr/>
          <p:nvPr/>
        </p:nvSpPr>
        <p:spPr>
          <a:xfrm>
            <a:off x="933449" y="2234416"/>
            <a:ext cx="117727" cy="44505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27"/>
          <p:cNvSpPr/>
          <p:nvPr/>
        </p:nvSpPr>
        <p:spPr>
          <a:xfrm>
            <a:off x="1232818" y="226243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27"/>
          <p:cNvSpPr/>
          <p:nvPr/>
        </p:nvSpPr>
        <p:spPr>
          <a:xfrm flipH="1">
            <a:off x="1280433" y="226243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27"/>
          <p:cNvSpPr/>
          <p:nvPr/>
        </p:nvSpPr>
        <p:spPr>
          <a:xfrm>
            <a:off x="4645448" y="225411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27"/>
          <p:cNvSpPr/>
          <p:nvPr/>
        </p:nvSpPr>
        <p:spPr>
          <a:xfrm flipH="1">
            <a:off x="4693063" y="225411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Oval 68"/>
          <p:cNvSpPr/>
          <p:nvPr/>
        </p:nvSpPr>
        <p:spPr>
          <a:xfrm>
            <a:off x="4977973" y="2234546"/>
            <a:ext cx="117727" cy="44505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27"/>
          <p:cNvSpPr/>
          <p:nvPr/>
        </p:nvSpPr>
        <p:spPr>
          <a:xfrm>
            <a:off x="5277342" y="226256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27"/>
          <p:cNvSpPr/>
          <p:nvPr/>
        </p:nvSpPr>
        <p:spPr>
          <a:xfrm flipH="1">
            <a:off x="5324957" y="226256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2" name="Straight Connector 71"/>
          <p:cNvCxnSpPr/>
          <p:nvPr/>
        </p:nvCxnSpPr>
        <p:spPr>
          <a:xfrm>
            <a:off x="646643" y="2752453"/>
            <a:ext cx="9938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72321" y="2107015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295180" y="2752453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213310" y="3448878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5568191" y="2085703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5568191" y="2760455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5568191" y="3448878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965509" y="6073961"/>
            <a:ext cx="2151680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1958011" y="5937555"/>
            <a:ext cx="7498" cy="136407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965509" y="5937555"/>
            <a:ext cx="2151680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2037517" y="6081571"/>
            <a:ext cx="432048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3604573" y="6073961"/>
            <a:ext cx="432048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2045115" y="5430865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4001215" y="5425889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999521" y="4759943"/>
            <a:ext cx="0" cy="67092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 flipV="1">
            <a:off x="2044393" y="4281371"/>
            <a:ext cx="722" cy="116223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3999521" y="4281371"/>
            <a:ext cx="0" cy="5040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044393" y="4281371"/>
            <a:ext cx="195682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66520" y="6129788"/>
            <a:ext cx="51125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389765" y="5433499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389765" y="5443607"/>
            <a:ext cx="0" cy="68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605469" y="5443607"/>
            <a:ext cx="0" cy="68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11639" y="4785427"/>
            <a:ext cx="9938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413781" y="4764115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965743" y="4824416"/>
            <a:ext cx="85862" cy="58978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27"/>
          <p:cNvSpPr/>
          <p:nvPr/>
        </p:nvSpPr>
        <p:spPr>
          <a:xfrm>
            <a:off x="1344318" y="4835578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27"/>
          <p:cNvSpPr/>
          <p:nvPr/>
        </p:nvSpPr>
        <p:spPr>
          <a:xfrm flipH="1">
            <a:off x="1430644" y="4835577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Oval 98"/>
          <p:cNvSpPr/>
          <p:nvPr/>
        </p:nvSpPr>
        <p:spPr>
          <a:xfrm>
            <a:off x="4939987" y="4803317"/>
            <a:ext cx="85862" cy="58978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27"/>
          <p:cNvSpPr/>
          <p:nvPr/>
        </p:nvSpPr>
        <p:spPr>
          <a:xfrm>
            <a:off x="4496316" y="4825045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27"/>
          <p:cNvSpPr/>
          <p:nvPr/>
        </p:nvSpPr>
        <p:spPr>
          <a:xfrm flipH="1">
            <a:off x="4582642" y="4825044"/>
            <a:ext cx="86326" cy="56620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Oval 103"/>
          <p:cNvSpPr/>
          <p:nvPr/>
        </p:nvSpPr>
        <p:spPr>
          <a:xfrm>
            <a:off x="409999" y="4900436"/>
            <a:ext cx="117727" cy="44505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27"/>
          <p:cNvSpPr/>
          <p:nvPr/>
        </p:nvSpPr>
        <p:spPr>
          <a:xfrm>
            <a:off x="709368" y="492845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Rectangle 27"/>
          <p:cNvSpPr/>
          <p:nvPr/>
        </p:nvSpPr>
        <p:spPr>
          <a:xfrm flipH="1">
            <a:off x="756983" y="492845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Rectangle 27"/>
          <p:cNvSpPr/>
          <p:nvPr/>
        </p:nvSpPr>
        <p:spPr>
          <a:xfrm>
            <a:off x="5193164" y="492000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Rectangle 27"/>
          <p:cNvSpPr/>
          <p:nvPr/>
        </p:nvSpPr>
        <p:spPr>
          <a:xfrm flipH="1">
            <a:off x="5240779" y="4920008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Oval 108"/>
          <p:cNvSpPr/>
          <p:nvPr/>
        </p:nvSpPr>
        <p:spPr>
          <a:xfrm>
            <a:off x="5525689" y="4900436"/>
            <a:ext cx="117727" cy="44505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27"/>
          <p:cNvSpPr/>
          <p:nvPr/>
        </p:nvSpPr>
        <p:spPr>
          <a:xfrm>
            <a:off x="5825058" y="492845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27"/>
          <p:cNvSpPr/>
          <p:nvPr/>
        </p:nvSpPr>
        <p:spPr>
          <a:xfrm flipH="1">
            <a:off x="5872673" y="4928454"/>
            <a:ext cx="45719" cy="389018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11639" y="5430865"/>
            <a:ext cx="9938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237317" y="4785427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260176" y="5430865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178306" y="6127290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H="1">
            <a:off x="5533187" y="4764115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5533187" y="5438867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5533187" y="6127290"/>
            <a:ext cx="37621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4109691" y="5929945"/>
            <a:ext cx="0" cy="136408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32844" y="1074221"/>
            <a:ext cx="2040462" cy="35394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 Baseline Design </a:t>
            </a:r>
            <a:endParaRPr lang="en-GB" sz="17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6209829" y="3631177"/>
                <a:ext cx="2040462" cy="353943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7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7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7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7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7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</a:t>
                </a:r>
                <a:endParaRPr lang="en-GB" sz="1700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829" y="3631177"/>
                <a:ext cx="2040462" cy="3539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3810209" y="1341653"/>
            <a:ext cx="814935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68307" y="1125629"/>
            <a:ext cx="1396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109263" y="3259143"/>
            <a:ext cx="315506" cy="4587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414331" y="3564028"/>
            <a:ext cx="1650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Push-pull support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30644" y="4281371"/>
            <a:ext cx="0" cy="4785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90316" y="3973594"/>
            <a:ext cx="55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QD0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990174" y="4279881"/>
            <a:ext cx="0" cy="4785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740272" y="3985120"/>
            <a:ext cx="55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QF1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 flipH="1" flipV="1">
            <a:off x="802702" y="5998149"/>
            <a:ext cx="298354" cy="2841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072418" y="6140234"/>
            <a:ext cx="93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403163" y="1473273"/>
                <a:ext cx="25273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1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SC magnet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163" y="1473273"/>
                <a:ext cx="2527389" cy="307777"/>
              </a:xfrm>
              <a:prstGeom prst="rect">
                <a:avLst/>
              </a:prstGeom>
              <a:blipFill rotWithShape="1">
                <a:blip r:embed="rId9"/>
                <a:stretch>
                  <a:fillRect l="-482" t="-2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5" name="TextBox 124"/>
          <p:cNvSpPr txBox="1"/>
          <p:nvPr/>
        </p:nvSpPr>
        <p:spPr>
          <a:xfrm>
            <a:off x="6403163" y="1773701"/>
            <a:ext cx="2527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 chromaticity generated at the IP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368391" y="2239197"/>
            <a:ext cx="2527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magnet vibration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418946" y="4120370"/>
            <a:ext cx="2527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 outside of the detector on a stable ground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421649" y="4592659"/>
            <a:ext cx="2527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</a:t>
            </a: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vibration 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18945" y="4838090"/>
            <a:ext cx="2527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magnet for all detectors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194570" y="5135830"/>
            <a:ext cx="2527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: </a:t>
            </a:r>
            <a:endParaRPr lang="en-GB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6209829" y="5482538"/>
                <a:ext cx="2527389" cy="52322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Luminosity and tuning of the FFS for the 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400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option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829" y="5482538"/>
                <a:ext cx="2527389" cy="523220"/>
              </a:xfrm>
              <a:prstGeom prst="rect">
                <a:avLst/>
              </a:prstGeom>
              <a:blipFill rotWithShape="1">
                <a:blip r:embed="rId10"/>
                <a:stretch>
                  <a:fillRect l="-723" t="-1149" b="-9195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Oval 133"/>
          <p:cNvSpPr/>
          <p:nvPr/>
        </p:nvSpPr>
        <p:spPr>
          <a:xfrm>
            <a:off x="6262829" y="1602959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6262829" y="1912722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6262829" y="2372911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6296510" y="4281371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6296509" y="4955974"/>
            <a:ext cx="71881" cy="720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7887493" y="4450573"/>
            <a:ext cx="375573" cy="137187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5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6/21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70091"/>
                <a:ext cx="660635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design and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</a:t>
                </a:r>
                <a:endParaRPr lang="en-GB" sz="2200" dirty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70091"/>
                <a:ext cx="6606354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1199" t="-9859" b="-33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>
          <a:xfrm flipV="1">
            <a:off x="371345" y="2437416"/>
            <a:ext cx="8576837" cy="102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rapezoid 35"/>
          <p:cNvSpPr/>
          <p:nvPr/>
        </p:nvSpPr>
        <p:spPr>
          <a:xfrm>
            <a:off x="394353" y="2303654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27"/>
          <p:cNvSpPr/>
          <p:nvPr/>
        </p:nvSpPr>
        <p:spPr>
          <a:xfrm>
            <a:off x="780083" y="2070003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27"/>
          <p:cNvSpPr/>
          <p:nvPr/>
        </p:nvSpPr>
        <p:spPr>
          <a:xfrm flipH="1">
            <a:off x="827699" y="2070003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Hexagon 38"/>
          <p:cNvSpPr/>
          <p:nvPr/>
        </p:nvSpPr>
        <p:spPr>
          <a:xfrm>
            <a:off x="1242176" y="2118065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525800" y="1998660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Hexagon 40"/>
          <p:cNvSpPr/>
          <p:nvPr/>
        </p:nvSpPr>
        <p:spPr>
          <a:xfrm>
            <a:off x="1626665" y="2111629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27"/>
          <p:cNvSpPr/>
          <p:nvPr/>
        </p:nvSpPr>
        <p:spPr>
          <a:xfrm>
            <a:off x="1939089" y="2048261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27"/>
          <p:cNvSpPr/>
          <p:nvPr/>
        </p:nvSpPr>
        <p:spPr>
          <a:xfrm flipH="1">
            <a:off x="1986705" y="2048261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Oval 43"/>
          <p:cNvSpPr/>
          <p:nvPr/>
        </p:nvSpPr>
        <p:spPr>
          <a:xfrm>
            <a:off x="2551874" y="2000942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27"/>
          <p:cNvSpPr/>
          <p:nvPr/>
        </p:nvSpPr>
        <p:spPr>
          <a:xfrm>
            <a:off x="2907449" y="2073735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27"/>
          <p:cNvSpPr/>
          <p:nvPr/>
        </p:nvSpPr>
        <p:spPr>
          <a:xfrm flipH="1">
            <a:off x="2955065" y="2073735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Hexagon 46"/>
          <p:cNvSpPr/>
          <p:nvPr/>
        </p:nvSpPr>
        <p:spPr>
          <a:xfrm>
            <a:off x="3275856" y="2128457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562745" y="2020445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Hexagon 48"/>
          <p:cNvSpPr/>
          <p:nvPr/>
        </p:nvSpPr>
        <p:spPr>
          <a:xfrm>
            <a:off x="3678382" y="2128457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27"/>
          <p:cNvSpPr/>
          <p:nvPr/>
        </p:nvSpPr>
        <p:spPr>
          <a:xfrm>
            <a:off x="3959446" y="2070003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27"/>
          <p:cNvSpPr/>
          <p:nvPr/>
        </p:nvSpPr>
        <p:spPr>
          <a:xfrm flipH="1">
            <a:off x="4007062" y="2070003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rapezoid 51"/>
          <p:cNvSpPr/>
          <p:nvPr/>
        </p:nvSpPr>
        <p:spPr>
          <a:xfrm>
            <a:off x="4248484" y="2313221"/>
            <a:ext cx="29864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Rectangle 27"/>
          <p:cNvSpPr/>
          <p:nvPr/>
        </p:nvSpPr>
        <p:spPr>
          <a:xfrm>
            <a:off x="4679631" y="2041825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27"/>
          <p:cNvSpPr/>
          <p:nvPr/>
        </p:nvSpPr>
        <p:spPr>
          <a:xfrm flipH="1">
            <a:off x="4727247" y="2041825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Oval 54"/>
          <p:cNvSpPr/>
          <p:nvPr/>
        </p:nvSpPr>
        <p:spPr>
          <a:xfrm>
            <a:off x="4585087" y="2002731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rapezoid 55"/>
          <p:cNvSpPr/>
          <p:nvPr/>
        </p:nvSpPr>
        <p:spPr>
          <a:xfrm>
            <a:off x="4808351" y="2281864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5150638" y="2029421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Hexagon 57"/>
          <p:cNvSpPr/>
          <p:nvPr/>
        </p:nvSpPr>
        <p:spPr>
          <a:xfrm>
            <a:off x="5548031" y="2122159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Hexagon 58"/>
          <p:cNvSpPr/>
          <p:nvPr/>
        </p:nvSpPr>
        <p:spPr>
          <a:xfrm>
            <a:off x="5898817" y="2115723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27"/>
          <p:cNvSpPr/>
          <p:nvPr/>
        </p:nvSpPr>
        <p:spPr>
          <a:xfrm>
            <a:off x="5764055" y="2046057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27"/>
          <p:cNvSpPr/>
          <p:nvPr/>
        </p:nvSpPr>
        <p:spPr>
          <a:xfrm flipH="1">
            <a:off x="5811671" y="2046057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Oval 61"/>
          <p:cNvSpPr/>
          <p:nvPr/>
        </p:nvSpPr>
        <p:spPr>
          <a:xfrm>
            <a:off x="6210595" y="1998381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rapezoid 62"/>
          <p:cNvSpPr/>
          <p:nvPr/>
        </p:nvSpPr>
        <p:spPr>
          <a:xfrm>
            <a:off x="6529578" y="2295348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Rectangle 27"/>
          <p:cNvSpPr/>
          <p:nvPr/>
        </p:nvSpPr>
        <p:spPr>
          <a:xfrm>
            <a:off x="6857866" y="2066589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27"/>
          <p:cNvSpPr/>
          <p:nvPr/>
        </p:nvSpPr>
        <p:spPr>
          <a:xfrm flipH="1">
            <a:off x="6905482" y="2066589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Trapezoid 65"/>
          <p:cNvSpPr/>
          <p:nvPr/>
        </p:nvSpPr>
        <p:spPr>
          <a:xfrm>
            <a:off x="6997111" y="2275102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7355147" y="2009915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Hexagon 67"/>
          <p:cNvSpPr/>
          <p:nvPr/>
        </p:nvSpPr>
        <p:spPr>
          <a:xfrm>
            <a:off x="7901598" y="2106203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Hexagon 68"/>
          <p:cNvSpPr/>
          <p:nvPr/>
        </p:nvSpPr>
        <p:spPr>
          <a:xfrm>
            <a:off x="8299936" y="2111123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27"/>
          <p:cNvSpPr/>
          <p:nvPr/>
        </p:nvSpPr>
        <p:spPr>
          <a:xfrm>
            <a:off x="8147956" y="204924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27"/>
          <p:cNvSpPr/>
          <p:nvPr/>
        </p:nvSpPr>
        <p:spPr>
          <a:xfrm flipH="1">
            <a:off x="8195572" y="204924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Oval 71"/>
          <p:cNvSpPr/>
          <p:nvPr/>
        </p:nvSpPr>
        <p:spPr>
          <a:xfrm>
            <a:off x="8622050" y="2015144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rapezoid 73"/>
          <p:cNvSpPr/>
          <p:nvPr/>
        </p:nvSpPr>
        <p:spPr>
          <a:xfrm>
            <a:off x="2214914" y="2295760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rapezoid 74"/>
          <p:cNvSpPr/>
          <p:nvPr/>
        </p:nvSpPr>
        <p:spPr>
          <a:xfrm>
            <a:off x="2613968" y="2284622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394353" y="3160617"/>
            <a:ext cx="4236453" cy="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84303" y="3045133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31238" y="3045135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808351" y="3160620"/>
            <a:ext cx="41229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808351" y="3045134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931287" y="3033626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435527" y="3137600"/>
            <a:ext cx="1658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CCX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22119" y="3156069"/>
            <a:ext cx="1658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CCY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827700" y="1633921"/>
            <a:ext cx="236931" cy="411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1766733" y="1633921"/>
            <a:ext cx="195215" cy="3633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6233455" y="1758127"/>
            <a:ext cx="296123" cy="266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67" idx="0"/>
          </p:cNvCxnSpPr>
          <p:nvPr/>
        </p:nvCxnSpPr>
        <p:spPr>
          <a:xfrm>
            <a:off x="7134437" y="1758127"/>
            <a:ext cx="243570" cy="251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80154" y="1377969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Defocusing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825045" y="1450350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ocusing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V="1">
            <a:off x="392073" y="5465359"/>
            <a:ext cx="8563879" cy="23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rapezoid 91"/>
          <p:cNvSpPr/>
          <p:nvPr/>
        </p:nvSpPr>
        <p:spPr>
          <a:xfrm>
            <a:off x="402123" y="5331597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27"/>
          <p:cNvSpPr/>
          <p:nvPr/>
        </p:nvSpPr>
        <p:spPr>
          <a:xfrm>
            <a:off x="787853" y="5097946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27"/>
          <p:cNvSpPr/>
          <p:nvPr/>
        </p:nvSpPr>
        <p:spPr>
          <a:xfrm flipH="1">
            <a:off x="835469" y="5097946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Hexagon 94"/>
          <p:cNvSpPr/>
          <p:nvPr/>
        </p:nvSpPr>
        <p:spPr>
          <a:xfrm>
            <a:off x="1249946" y="5146008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1533570" y="5026603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Hexagon 96"/>
          <p:cNvSpPr/>
          <p:nvPr/>
        </p:nvSpPr>
        <p:spPr>
          <a:xfrm>
            <a:off x="1634435" y="5139572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27"/>
          <p:cNvSpPr/>
          <p:nvPr/>
        </p:nvSpPr>
        <p:spPr>
          <a:xfrm>
            <a:off x="1946859" y="5076204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27"/>
          <p:cNvSpPr/>
          <p:nvPr/>
        </p:nvSpPr>
        <p:spPr>
          <a:xfrm flipH="1">
            <a:off x="1994475" y="5076204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Oval 99"/>
          <p:cNvSpPr/>
          <p:nvPr/>
        </p:nvSpPr>
        <p:spPr>
          <a:xfrm>
            <a:off x="2559644" y="5028885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27"/>
          <p:cNvSpPr/>
          <p:nvPr/>
        </p:nvSpPr>
        <p:spPr>
          <a:xfrm>
            <a:off x="2915219" y="510167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Rectangle 27"/>
          <p:cNvSpPr/>
          <p:nvPr/>
        </p:nvSpPr>
        <p:spPr>
          <a:xfrm flipH="1">
            <a:off x="2962835" y="510167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Hexagon 102"/>
          <p:cNvSpPr/>
          <p:nvPr/>
        </p:nvSpPr>
        <p:spPr>
          <a:xfrm>
            <a:off x="3283626" y="5156400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3570515" y="5048388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Hexagon 104"/>
          <p:cNvSpPr/>
          <p:nvPr/>
        </p:nvSpPr>
        <p:spPr>
          <a:xfrm>
            <a:off x="3686152" y="5156400"/>
            <a:ext cx="216024" cy="625830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27"/>
          <p:cNvSpPr/>
          <p:nvPr/>
        </p:nvSpPr>
        <p:spPr>
          <a:xfrm>
            <a:off x="3967216" y="5097946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Rectangle 27"/>
          <p:cNvSpPr/>
          <p:nvPr/>
        </p:nvSpPr>
        <p:spPr>
          <a:xfrm flipH="1">
            <a:off x="4014832" y="5097946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Trapezoid 107"/>
          <p:cNvSpPr/>
          <p:nvPr/>
        </p:nvSpPr>
        <p:spPr>
          <a:xfrm>
            <a:off x="4256254" y="5341164"/>
            <a:ext cx="29864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Rectangle 27"/>
          <p:cNvSpPr/>
          <p:nvPr/>
        </p:nvSpPr>
        <p:spPr>
          <a:xfrm>
            <a:off x="4687401" y="506976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27"/>
          <p:cNvSpPr/>
          <p:nvPr/>
        </p:nvSpPr>
        <p:spPr>
          <a:xfrm flipH="1">
            <a:off x="4735017" y="5069768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Oval 110"/>
          <p:cNvSpPr/>
          <p:nvPr/>
        </p:nvSpPr>
        <p:spPr>
          <a:xfrm>
            <a:off x="4592857" y="5030674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rapezoid 111"/>
          <p:cNvSpPr/>
          <p:nvPr/>
        </p:nvSpPr>
        <p:spPr>
          <a:xfrm>
            <a:off x="4816121" y="5309807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5158408" y="5057364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Hexagon 113"/>
          <p:cNvSpPr/>
          <p:nvPr/>
        </p:nvSpPr>
        <p:spPr>
          <a:xfrm>
            <a:off x="5555801" y="5150102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Hexagon 114"/>
          <p:cNvSpPr/>
          <p:nvPr/>
        </p:nvSpPr>
        <p:spPr>
          <a:xfrm>
            <a:off x="5906587" y="5143666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27"/>
          <p:cNvSpPr/>
          <p:nvPr/>
        </p:nvSpPr>
        <p:spPr>
          <a:xfrm>
            <a:off x="5771825" y="5074000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Rectangle 27"/>
          <p:cNvSpPr/>
          <p:nvPr/>
        </p:nvSpPr>
        <p:spPr>
          <a:xfrm flipH="1">
            <a:off x="5819441" y="5074000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Oval 117"/>
          <p:cNvSpPr/>
          <p:nvPr/>
        </p:nvSpPr>
        <p:spPr>
          <a:xfrm>
            <a:off x="6218365" y="5026324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rapezoid 118"/>
          <p:cNvSpPr/>
          <p:nvPr/>
        </p:nvSpPr>
        <p:spPr>
          <a:xfrm>
            <a:off x="6537348" y="5323291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Rectangle 27"/>
          <p:cNvSpPr/>
          <p:nvPr/>
        </p:nvSpPr>
        <p:spPr>
          <a:xfrm>
            <a:off x="6865636" y="5094532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Rectangle 27"/>
          <p:cNvSpPr/>
          <p:nvPr/>
        </p:nvSpPr>
        <p:spPr>
          <a:xfrm flipH="1">
            <a:off x="6913252" y="5094532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Trapezoid 121"/>
          <p:cNvSpPr/>
          <p:nvPr/>
        </p:nvSpPr>
        <p:spPr>
          <a:xfrm>
            <a:off x="7004881" y="5303045"/>
            <a:ext cx="298640" cy="288032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7362917" y="5037858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Hexagon 123"/>
          <p:cNvSpPr/>
          <p:nvPr/>
        </p:nvSpPr>
        <p:spPr>
          <a:xfrm>
            <a:off x="7909368" y="5134146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Hexagon 124"/>
          <p:cNvSpPr/>
          <p:nvPr/>
        </p:nvSpPr>
        <p:spPr>
          <a:xfrm>
            <a:off x="8307706" y="5139066"/>
            <a:ext cx="216024" cy="625830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27"/>
          <p:cNvSpPr/>
          <p:nvPr/>
        </p:nvSpPr>
        <p:spPr>
          <a:xfrm>
            <a:off x="8155726" y="5077191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27"/>
          <p:cNvSpPr/>
          <p:nvPr/>
        </p:nvSpPr>
        <p:spPr>
          <a:xfrm flipH="1">
            <a:off x="8203342" y="5077191"/>
            <a:ext cx="45719" cy="778034"/>
          </a:xfrm>
          <a:custGeom>
            <a:avLst/>
            <a:gdLst>
              <a:gd name="connsiteX0" fmla="*/ 0 w 137160"/>
              <a:gd name="connsiteY0" fmla="*/ 0 h 1165860"/>
              <a:gd name="connsiteX1" fmla="*/ 137160 w 137160"/>
              <a:gd name="connsiteY1" fmla="*/ 0 h 1165860"/>
              <a:gd name="connsiteX2" fmla="*/ 137160 w 137160"/>
              <a:gd name="connsiteY2" fmla="*/ 1165860 h 1165860"/>
              <a:gd name="connsiteX3" fmla="*/ 0 w 137160"/>
              <a:gd name="connsiteY3" fmla="*/ 1165860 h 1165860"/>
              <a:gd name="connsiteX4" fmla="*/ 0 w 137160"/>
              <a:gd name="connsiteY4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107 w 137267"/>
              <a:gd name="connsiteY0" fmla="*/ 0 h 1165860"/>
              <a:gd name="connsiteX1" fmla="*/ 137267 w 137267"/>
              <a:gd name="connsiteY1" fmla="*/ 0 h 1165860"/>
              <a:gd name="connsiteX2" fmla="*/ 137267 w 137267"/>
              <a:gd name="connsiteY2" fmla="*/ 1165860 h 1165860"/>
              <a:gd name="connsiteX3" fmla="*/ 107 w 137267"/>
              <a:gd name="connsiteY3" fmla="*/ 1165860 h 1165860"/>
              <a:gd name="connsiteX4" fmla="*/ 91547 w 137267"/>
              <a:gd name="connsiteY4" fmla="*/ 548640 h 1165860"/>
              <a:gd name="connsiteX5" fmla="*/ 107 w 137267"/>
              <a:gd name="connsiteY5" fmla="*/ 0 h 1165860"/>
              <a:gd name="connsiteX0" fmla="*/ 3170 w 140330"/>
              <a:gd name="connsiteY0" fmla="*/ 0 h 1165860"/>
              <a:gd name="connsiteX1" fmla="*/ 140330 w 140330"/>
              <a:gd name="connsiteY1" fmla="*/ 0 h 1165860"/>
              <a:gd name="connsiteX2" fmla="*/ 140330 w 140330"/>
              <a:gd name="connsiteY2" fmla="*/ 1165860 h 1165860"/>
              <a:gd name="connsiteX3" fmla="*/ 3170 w 140330"/>
              <a:gd name="connsiteY3" fmla="*/ 1165860 h 1165860"/>
              <a:gd name="connsiteX4" fmla="*/ 71751 w 140330"/>
              <a:gd name="connsiteY4" fmla="*/ 948690 h 1165860"/>
              <a:gd name="connsiteX5" fmla="*/ 94610 w 140330"/>
              <a:gd name="connsiteY5" fmla="*/ 548640 h 1165860"/>
              <a:gd name="connsiteX6" fmla="*/ 3170 w 140330"/>
              <a:gd name="connsiteY6" fmla="*/ 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330" h="1165860">
                <a:moveTo>
                  <a:pt x="3170" y="0"/>
                </a:moveTo>
                <a:lnTo>
                  <a:pt x="140330" y="0"/>
                </a:lnTo>
                <a:lnTo>
                  <a:pt x="140330" y="1165860"/>
                </a:lnTo>
                <a:lnTo>
                  <a:pt x="3170" y="1165860"/>
                </a:lnTo>
                <a:cubicBezTo>
                  <a:pt x="-15880" y="1129665"/>
                  <a:pt x="56511" y="1051560"/>
                  <a:pt x="71751" y="948690"/>
                </a:cubicBezTo>
                <a:cubicBezTo>
                  <a:pt x="86991" y="845820"/>
                  <a:pt x="98420" y="706755"/>
                  <a:pt x="94610" y="548640"/>
                </a:cubicBezTo>
                <a:cubicBezTo>
                  <a:pt x="98420" y="285750"/>
                  <a:pt x="33650" y="182880"/>
                  <a:pt x="3170" y="0"/>
                </a:cubicBezTo>
                <a:close/>
              </a:path>
            </a:pathLst>
          </a:custGeom>
          <a:ln w="952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Oval 127"/>
          <p:cNvSpPr/>
          <p:nvPr/>
        </p:nvSpPr>
        <p:spPr>
          <a:xfrm>
            <a:off x="8629820" y="5043087"/>
            <a:ext cx="45719" cy="841854"/>
          </a:xfrm>
          <a:prstGeom prst="ellipse">
            <a:avLst/>
          </a:prstGeom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722112" y="4472204"/>
            <a:ext cx="309499" cy="554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34662" y="4173269"/>
            <a:ext cx="1424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Hexagon 130"/>
          <p:cNvSpPr/>
          <p:nvPr/>
        </p:nvSpPr>
        <p:spPr>
          <a:xfrm>
            <a:off x="7570359" y="5042090"/>
            <a:ext cx="165221" cy="830918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Hexagon 131"/>
          <p:cNvSpPr/>
          <p:nvPr/>
        </p:nvSpPr>
        <p:spPr>
          <a:xfrm>
            <a:off x="8773836" y="5057364"/>
            <a:ext cx="165221" cy="830918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Hexagon 132"/>
          <p:cNvSpPr/>
          <p:nvPr/>
        </p:nvSpPr>
        <p:spPr>
          <a:xfrm>
            <a:off x="6315533" y="5045062"/>
            <a:ext cx="165221" cy="830918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Hexagon 133"/>
          <p:cNvSpPr/>
          <p:nvPr/>
        </p:nvSpPr>
        <p:spPr>
          <a:xfrm>
            <a:off x="5277631" y="5048932"/>
            <a:ext cx="165221" cy="830918"/>
          </a:xfrm>
          <a:prstGeom prst="hexagon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Hexagon 134"/>
          <p:cNvSpPr/>
          <p:nvPr/>
        </p:nvSpPr>
        <p:spPr>
          <a:xfrm>
            <a:off x="4070063" y="5052260"/>
            <a:ext cx="165221" cy="830918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Hexagon 135"/>
          <p:cNvSpPr/>
          <p:nvPr/>
        </p:nvSpPr>
        <p:spPr>
          <a:xfrm>
            <a:off x="3030211" y="5043326"/>
            <a:ext cx="165221" cy="830918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Hexagon 136"/>
          <p:cNvSpPr/>
          <p:nvPr/>
        </p:nvSpPr>
        <p:spPr>
          <a:xfrm>
            <a:off x="2040053" y="5047297"/>
            <a:ext cx="165221" cy="830918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Hexagon 137"/>
          <p:cNvSpPr/>
          <p:nvPr/>
        </p:nvSpPr>
        <p:spPr>
          <a:xfrm>
            <a:off x="935710" y="5039821"/>
            <a:ext cx="165221" cy="830918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Trapezoid 138"/>
          <p:cNvSpPr/>
          <p:nvPr/>
        </p:nvSpPr>
        <p:spPr>
          <a:xfrm>
            <a:off x="2222684" y="5323703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Trapezoid 139"/>
          <p:cNvSpPr/>
          <p:nvPr/>
        </p:nvSpPr>
        <p:spPr>
          <a:xfrm>
            <a:off x="2621738" y="5312565"/>
            <a:ext cx="319990" cy="288032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Curved Down Arrow 140"/>
          <p:cNvSpPr/>
          <p:nvPr/>
        </p:nvSpPr>
        <p:spPr>
          <a:xfrm>
            <a:off x="1027354" y="4503469"/>
            <a:ext cx="2163196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2" name="Curved Down Arrow 141"/>
          <p:cNvSpPr/>
          <p:nvPr/>
        </p:nvSpPr>
        <p:spPr>
          <a:xfrm>
            <a:off x="2020271" y="4503470"/>
            <a:ext cx="2235983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954060" y="4195692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283739" y="4195691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45" name="Curved Down Arrow 144"/>
          <p:cNvSpPr/>
          <p:nvPr/>
        </p:nvSpPr>
        <p:spPr>
          <a:xfrm>
            <a:off x="5323168" y="4503471"/>
            <a:ext cx="2412411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6" name="Curved Down Arrow 145"/>
          <p:cNvSpPr/>
          <p:nvPr/>
        </p:nvSpPr>
        <p:spPr>
          <a:xfrm>
            <a:off x="6316086" y="4503472"/>
            <a:ext cx="2622971" cy="416068"/>
          </a:xfrm>
          <a:prstGeom prst="curved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249875" y="4195694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579554" y="4195693"/>
            <a:ext cx="1658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cxnSp>
        <p:nvCxnSpPr>
          <p:cNvPr id="149" name="Straight Connector 148"/>
          <p:cNvCxnSpPr/>
          <p:nvPr/>
        </p:nvCxnSpPr>
        <p:spPr>
          <a:xfrm>
            <a:off x="402123" y="6188560"/>
            <a:ext cx="4236453" cy="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392073" y="6073076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4639008" y="6073078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4816121" y="6188563"/>
            <a:ext cx="41229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4816121" y="6073077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939057" y="6061569"/>
            <a:ext cx="0" cy="23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1443297" y="6165543"/>
            <a:ext cx="1658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CCX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129889" y="6184012"/>
            <a:ext cx="1658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CCY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636131" y="3803937"/>
            <a:ext cx="395917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design using extra 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045712" y="1052736"/>
            <a:ext cx="298056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traditional design </a:t>
            </a:r>
            <a:endParaRPr lang="en-GB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3448" y="3573016"/>
            <a:ext cx="9140552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08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4022" y="2644622"/>
            <a:ext cx="2915466" cy="33843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887" y="832663"/>
            <a:ext cx="6460215" cy="1720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6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7/21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4038" y="270091"/>
                <a:ext cx="660635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design and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chemeClr val="bg2">
                        <a:lumMod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</a:t>
                </a:r>
                <a:endParaRPr lang="en-GB" sz="2200" dirty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38" y="270091"/>
                <a:ext cx="6606354" cy="430887"/>
              </a:xfrm>
              <a:prstGeom prst="rect">
                <a:avLst/>
              </a:prstGeom>
              <a:blipFill rotWithShape="1">
                <a:blip r:embed="rId8"/>
                <a:stretch>
                  <a:fillRect l="-1199" t="-9859" b="-33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0143" y="2708920"/>
            <a:ext cx="2699442" cy="1191816"/>
          </a:xfrm>
          <a:prstGeom prst="round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additional pairs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located in each chromatic correction section CCX and CCY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8348" y="4044422"/>
                <a:ext cx="226681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</a:t>
                </a:r>
                <a:r>
                  <a:rPr lang="el-GR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GB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-function </a:t>
                </a:r>
                <a:r>
                  <a:rPr lang="en-GB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high </a:t>
                </a:r>
                <a:r>
                  <a:rPr lang="en-GB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</a:t>
                </a:r>
                <a:r>
                  <a:rPr lang="en-GB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region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48" y="4044422"/>
                <a:ext cx="2266814" cy="584775"/>
              </a:xfrm>
              <a:prstGeom prst="rect">
                <a:avLst/>
              </a:prstGeom>
              <a:blipFill rotWithShape="1">
                <a:blip r:embed="rId9"/>
                <a:stretch>
                  <a:fillRect l="-1617" t="-3125" r="-3235" b="-11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27581" y="4915245"/>
            <a:ext cx="247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pairs of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16374" y="2924944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33775" y="4209417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17434" y="5068967"/>
            <a:ext cx="80834" cy="8492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043" y="2553202"/>
            <a:ext cx="5986994" cy="390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7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8/21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Nonlinear optimization  (w/o SR)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419" y="3933056"/>
            <a:ext cx="5133017" cy="239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420" y="1196752"/>
            <a:ext cx="5077016" cy="233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63255" y="4797152"/>
            <a:ext cx="32429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533303" y="4941168"/>
            <a:ext cx="32429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3281" y="1214288"/>
                <a:ext cx="3519839" cy="815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Original lattice</a:t>
                </a:r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(10) = 825.35 nm </a:t>
                </a:r>
              </a:p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74% 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deviation from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ILC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281" y="1214288"/>
                <a:ext cx="3519839" cy="815608"/>
              </a:xfrm>
              <a:prstGeom prst="rect">
                <a:avLst/>
              </a:prstGeom>
              <a:blipFill rotWithShape="1">
                <a:blip r:embed="rId9"/>
                <a:stretch>
                  <a:fillRect l="-1040" t="-1493" b="-8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93282" y="2252567"/>
                <a:ext cx="3519839" cy="936427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5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lattice</a:t>
                </a:r>
                <a:r>
                  <a:rPr lang="en-GB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(10) = </a:t>
                </a:r>
                <a:r>
                  <a:rPr lang="en-GB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498.1 nm</a:t>
                </a:r>
              </a:p>
              <a:p>
                <a:r>
                  <a:rPr lang="en-GB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5%</a:t>
                </a:r>
                <a:r>
                  <a:rPr lang="en-GB" sz="16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deviation from ILC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282" y="2252567"/>
                <a:ext cx="3519839" cy="936427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93281" y="3902391"/>
                <a:ext cx="3692391" cy="854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Original lattice</a:t>
                </a:r>
                <a:r>
                  <a:rPr lang="en-GB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(10) = 7.96 nm </a:t>
                </a:r>
              </a:p>
              <a:p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36% 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deviation from ILC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281" y="3902391"/>
                <a:ext cx="3692391" cy="854465"/>
              </a:xfrm>
              <a:prstGeom prst="rect">
                <a:avLst/>
              </a:prstGeom>
              <a:blipFill rotWithShape="1">
                <a:blip r:embed="rId11"/>
                <a:stretch>
                  <a:fillRect l="-992" t="-1429"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93282" y="4941168"/>
                <a:ext cx="3692390" cy="957922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5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lattice: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(10) = </a:t>
                </a:r>
                <a:r>
                  <a:rPr lang="en-GB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6.46 nm</a:t>
                </a:r>
              </a:p>
              <a:p>
                <a:r>
                  <a:rPr lang="en-GB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10%</a:t>
                </a:r>
                <a:r>
                  <a:rPr lang="en-GB" sz="16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deviation from ILC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282" y="4941168"/>
                <a:ext cx="3692390" cy="957922"/>
              </a:xfrm>
              <a:prstGeom prst="round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745127" y="6332792"/>
            <a:ext cx="4229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made using MAPCLASS code</a:t>
            </a:r>
            <a:endParaRPr lang="en-GB" sz="1200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1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6238186"/>
            <a:ext cx="619814" cy="619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5" y="315439"/>
            <a:ext cx="751147" cy="49000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971600" y="805445"/>
            <a:ext cx="7128792" cy="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992218" y="270091"/>
            <a:ext cx="432048" cy="41791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5576" y="6669360"/>
            <a:ext cx="2520280" cy="1886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LCWS14</a:t>
            </a:r>
            <a:endParaRPr lang="en-GB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44208" y="6669360"/>
            <a:ext cx="2699792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7632086" y="6669360"/>
            <a:ext cx="324036" cy="180020"/>
          </a:xfrm>
          <a:prstGeom prst="actionButtonBackPrevious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8018343" y="6669360"/>
            <a:ext cx="280070" cy="18002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ction Button: Beginning 20">
            <a:hlinkClick r:id="" action="ppaction://hlinkshowjump?jump=firstslide" highlightClick="1"/>
          </p:cNvPr>
          <p:cNvSpPr/>
          <p:nvPr/>
        </p:nvSpPr>
        <p:spPr>
          <a:xfrm>
            <a:off x="8494865" y="6669360"/>
            <a:ext cx="288032" cy="180020"/>
          </a:xfrm>
          <a:prstGeom prst="actionButtonBeginning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ction Button: End 21">
            <a:hlinkClick r:id="" action="ppaction://hlinkshowjump?jump=lastslide" highlightClick="1"/>
          </p:cNvPr>
          <p:cNvSpPr/>
          <p:nvPr/>
        </p:nvSpPr>
        <p:spPr>
          <a:xfrm>
            <a:off x="8827581" y="6669360"/>
            <a:ext cx="288032" cy="180020"/>
          </a:xfrm>
          <a:prstGeom prst="actionButtonEnd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8" y="0"/>
            <a:ext cx="4572000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optimization and results</a:t>
            </a:r>
            <a:endParaRPr lang="en-GB" sz="1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Traditional lattice optimization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15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GB" sz="15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1500" dirty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 m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448" y="0"/>
                <a:ext cx="4572000" cy="188640"/>
              </a:xfrm>
              <a:prstGeom prst="rect">
                <a:avLst/>
              </a:prstGeom>
              <a:blipFill rotWithShape="1">
                <a:blip r:embed="rId5"/>
                <a:stretch>
                  <a:fillRect l="-265" t="-31429" b="-5428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275856" y="6669360"/>
            <a:ext cx="3168352" cy="1886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 FFS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3974" y="6609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slide 9/21 </a:t>
            </a:r>
            <a:endParaRPr lang="en-GB" sz="1400" dirty="0"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" y="208262"/>
            <a:ext cx="727654" cy="7043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94038" y="270091"/>
            <a:ext cx="660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Luminosity and momentum bandwidth (with SR)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280" y="912622"/>
            <a:ext cx="4484898" cy="2681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4" y="925843"/>
            <a:ext cx="4480550" cy="266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85611" y="3780736"/>
                <a:ext cx="4529438" cy="770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Original lattice</a:t>
                </a:r>
                <a:r>
                  <a:rPr lang="en-GB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𝑝𝑒𝑎𝑘</m:t>
                        </m:r>
                      </m:sub>
                    </m:sSub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 0.652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Influence of synchrotron radiation : 1.2%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11" y="3780736"/>
                <a:ext cx="4529438" cy="770660"/>
              </a:xfrm>
              <a:prstGeom prst="rect">
                <a:avLst/>
              </a:prstGeom>
              <a:blipFill rotWithShape="1">
                <a:blip r:embed="rId9"/>
                <a:stretch>
                  <a:fillRect l="-538" t="-1575" b="-6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85611" y="4941168"/>
                <a:ext cx="3915867" cy="109398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5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lattice: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sz="1400" b="1" i="1">
                            <a:latin typeface="Cambria Math"/>
                          </a:rPr>
                          <m:t>𝒑𝒆𝒂𝒌</m:t>
                        </m:r>
                      </m:sub>
                    </m:sSub>
                  </m:oMath>
                </a14:m>
                <a:r>
                  <a:rPr lang="en-GB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GB" sz="1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0.84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Influence of synchrotron radiation : </a:t>
                </a:r>
                <a:r>
                  <a:rPr lang="en-GB" sz="14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GB" sz="1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</a:p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momentum bandwidth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11" y="4941168"/>
                <a:ext cx="3915867" cy="1093988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941538" y="3789040"/>
                <a:ext cx="4004039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Original lattice: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0.874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42% of luminosity loss from 1.5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Influence of synchrotron radiation : 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1.8%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538" y="3789040"/>
                <a:ext cx="4004039" cy="969496"/>
              </a:xfrm>
              <a:prstGeom prst="rect">
                <a:avLst/>
              </a:prstGeom>
              <a:blipFill rotWithShape="1">
                <a:blip r:embed="rId11"/>
                <a:stretch>
                  <a:fillRect l="-610" t="-1258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941537" y="4941168"/>
                <a:ext cx="3950427" cy="1316318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 </a:t>
                </a:r>
                <a:r>
                  <a:rPr lang="en-GB" sz="15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en-GB" sz="1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lattice</a:t>
                </a:r>
                <a:r>
                  <a:rPr lang="en-GB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GB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:r>
                  <a:rPr lang="en-GB" sz="1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1.36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4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b="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10%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luminosity loss 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1.5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GB" sz="1400" i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Influence of synchrotron radiation </a:t>
                </a:r>
                <a:r>
                  <a:rPr lang="en-GB" sz="14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GB" sz="1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5.5%</a:t>
                </a:r>
              </a:p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momentum bandwidth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537" y="4941168"/>
                <a:ext cx="3950427" cy="1316318"/>
              </a:xfrm>
              <a:prstGeom prst="round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2745127" y="6332792"/>
            <a:ext cx="4229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made using PLACET and Guinea-Pig</a:t>
            </a:r>
            <a:endParaRPr lang="en-GB" sz="1200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56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10045</TotalTime>
  <Words>1419</Words>
  <Application>Microsoft Office PowerPoint</Application>
  <PresentationFormat>Affichage à l'écran (4:3)</PresentationFormat>
  <Paragraphs>460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Agency FB</vt:lpstr>
      <vt:lpstr>Arial</vt:lpstr>
      <vt:lpstr>Calibri</vt:lpstr>
      <vt:lpstr>Cambria Math</vt:lpstr>
      <vt:lpstr>Times New Roman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Fabien Plassard</dc:creator>
  <cp:lastModifiedBy>Fabien</cp:lastModifiedBy>
  <cp:revision>194</cp:revision>
  <cp:lastPrinted>2014-10-03T09:37:51Z</cp:lastPrinted>
  <dcterms:created xsi:type="dcterms:W3CDTF">2014-09-23T11:42:28Z</dcterms:created>
  <dcterms:modified xsi:type="dcterms:W3CDTF">2014-10-05T15:41:37Z</dcterms:modified>
</cp:coreProperties>
</file>