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60" r:id="rId2"/>
    <p:sldId id="261" r:id="rId3"/>
    <p:sldId id="267" r:id="rId4"/>
    <p:sldId id="268" r:id="rId5"/>
    <p:sldId id="263" r:id="rId6"/>
    <p:sldId id="264" r:id="rId7"/>
    <p:sldId id="265" r:id="rId8"/>
    <p:sldId id="271" r:id="rId9"/>
    <p:sldId id="269" r:id="rId10"/>
    <p:sldId id="284" r:id="rId11"/>
    <p:sldId id="272" r:id="rId12"/>
    <p:sldId id="273" r:id="rId13"/>
    <p:sldId id="274" r:id="rId14"/>
    <p:sldId id="275" r:id="rId15"/>
    <p:sldId id="277" r:id="rId16"/>
    <p:sldId id="278" r:id="rId17"/>
    <p:sldId id="279" r:id="rId18"/>
    <p:sldId id="280" r:id="rId19"/>
  </p:sldIdLst>
  <p:sldSz cx="10058400" cy="7543800"/>
  <p:notesSz cx="6858000" cy="9144000"/>
  <p:defaultTextStyle>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416" y="-96"/>
      </p:cViewPr>
      <p:guideLst>
        <p:guide orient="horz" pos="237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8BE6F48F-D8B6-4B5B-848D-FF440404C60A}" type="datetime1">
              <a:rPr lang="en-US"/>
              <a:pPr/>
              <a:t>10/8/2014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DC74F1B3-4871-475E-A3CC-0B0149C6F90F}" type="slidenum">
              <a:rPr lang="en-US"/>
              <a:pPr/>
              <a:t>‹#›</a:t>
            </a:fld>
            <a:endParaRPr lang="en-US" dirty="0"/>
          </a:p>
        </p:txBody>
      </p:sp>
    </p:spTree>
    <p:extLst>
      <p:ext uri="{BB962C8B-B14F-4D97-AF65-F5344CB8AC3E}">
        <p14:creationId xmlns:p14="http://schemas.microsoft.com/office/powerpoint/2010/main" val="16229283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 charset="0"/>
              </a:defRPr>
            </a:lvl1pPr>
          </a:lstStyle>
          <a:p>
            <a:fld id="{79724E64-7266-4E5A-BE4F-6BA7153EDD1F}" type="datetime1">
              <a:rPr lang="en-US"/>
              <a:pPr/>
              <a:t>10/8/2014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 charset="0"/>
                <a:cs typeface="ＭＳ Ｐゴシック" pitchFamily="-1"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 charset="0"/>
              </a:defRPr>
            </a:lvl1pPr>
          </a:lstStyle>
          <a:p>
            <a:fld id="{F08C4028-E87E-414C-85A6-08C266675FD7}" type="slidenum">
              <a:rPr lang="en-US"/>
              <a:pPr/>
              <a:t>‹#›</a:t>
            </a:fld>
            <a:endParaRPr lang="en-US" dirty="0"/>
          </a:p>
        </p:txBody>
      </p:sp>
    </p:spTree>
    <p:extLst>
      <p:ext uri="{BB962C8B-B14F-4D97-AF65-F5344CB8AC3E}">
        <p14:creationId xmlns:p14="http://schemas.microsoft.com/office/powerpoint/2010/main" val="2571441926"/>
      </p:ext>
    </p:extLst>
  </p:cSld>
  <p:clrMap bg1="lt1" tx1="dk1" bg2="lt2" tx2="dk2" accent1="accent1" accent2="accent2" accent3="accent3" accent4="accent4" accent5="accent5" accent6="accent6" hlink="hlink" folHlink="folHlink"/>
  <p:hf hdr="0" ftr="0" dt="0"/>
  <p:notesStyle>
    <a:lvl1pPr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ＭＳ Ｐゴシック" pitchFamily="-84" charset="-128"/>
      </a:defRPr>
    </a:lvl1pPr>
    <a:lvl2pPr marL="501650"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2pPr>
    <a:lvl3pPr marL="1004888"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3pPr>
    <a:lvl4pPr marL="1508125"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4pPr>
    <a:lvl5pPr marL="2011363" algn="l" defTabSz="501650" rtl="0" eaLnBrk="0" fontAlgn="base" hangingPunct="0">
      <a:spcBef>
        <a:spcPct val="30000"/>
      </a:spcBef>
      <a:spcAft>
        <a:spcPct val="0"/>
      </a:spcAft>
      <a:defRPr sz="1300" kern="1200">
        <a:solidFill>
          <a:schemeClr val="tx1"/>
        </a:solidFill>
        <a:latin typeface="+mn-lt"/>
        <a:ea typeface="ＭＳ Ｐゴシック" pitchFamily="-84" charset="-128"/>
        <a:cs typeface="+mn-cs"/>
      </a:defRPr>
    </a:lvl5pPr>
    <a:lvl6pPr marL="2514600" algn="l" defTabSz="502920" rtl="0" eaLnBrk="1" latinLnBrk="0" hangingPunct="1">
      <a:defRPr sz="1300" kern="1200">
        <a:solidFill>
          <a:schemeClr val="tx1"/>
        </a:solidFill>
        <a:latin typeface="+mn-lt"/>
        <a:ea typeface="+mn-ea"/>
        <a:cs typeface="+mn-cs"/>
      </a:defRPr>
    </a:lvl6pPr>
    <a:lvl7pPr marL="3017520" algn="l" defTabSz="502920" rtl="0" eaLnBrk="1" latinLnBrk="0" hangingPunct="1">
      <a:defRPr sz="1300" kern="1200">
        <a:solidFill>
          <a:schemeClr val="tx1"/>
        </a:solidFill>
        <a:latin typeface="+mn-lt"/>
        <a:ea typeface="+mn-ea"/>
        <a:cs typeface="+mn-cs"/>
      </a:defRPr>
    </a:lvl7pPr>
    <a:lvl8pPr marL="3520440" algn="l" defTabSz="502920" rtl="0" eaLnBrk="1" latinLnBrk="0" hangingPunct="1">
      <a:defRPr sz="1300" kern="1200">
        <a:solidFill>
          <a:schemeClr val="tx1"/>
        </a:solidFill>
        <a:latin typeface="+mn-lt"/>
        <a:ea typeface="+mn-ea"/>
        <a:cs typeface="+mn-cs"/>
      </a:defRPr>
    </a:lvl8pPr>
    <a:lvl9pPr marL="4023360" algn="l" defTabSz="50292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8C4028-E87E-414C-85A6-08C266675FD7}" type="slidenum">
              <a:rPr lang="en-US" smtClean="0"/>
              <a:pPr/>
              <a:t>11</a:t>
            </a:fld>
            <a:endParaRPr lang="en-US" dirty="0"/>
          </a:p>
        </p:txBody>
      </p:sp>
    </p:spTree>
    <p:extLst>
      <p:ext uri="{BB962C8B-B14F-4D97-AF65-F5344CB8AC3E}">
        <p14:creationId xmlns:p14="http://schemas.microsoft.com/office/powerpoint/2010/main" val="269077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6" name="Slide Number Placeholder 5"/>
          <p:cNvSpPr>
            <a:spLocks noGrp="1"/>
          </p:cNvSpPr>
          <p:nvPr>
            <p:ph type="sldNum" sz="quarter" idx="12"/>
          </p:nvPr>
        </p:nvSpPr>
        <p:spPr/>
        <p:txBody>
          <a:bodyPr/>
          <a:lstStyle>
            <a:lvl1pPr>
              <a:defRPr/>
            </a:lvl1pPr>
          </a:lstStyle>
          <a:p>
            <a:fld id="{4C202D40-8B8F-43DB-ADD0-CE0E347055BD}" type="slidenum">
              <a:rPr lang="en-US"/>
              <a:pPr/>
              <a:t>‹#›</a:t>
            </a:fld>
            <a:endParaRPr lang="en-US" dirty="0"/>
          </a:p>
        </p:txBody>
      </p:sp>
    </p:spTree>
    <p:extLst>
      <p:ext uri="{BB962C8B-B14F-4D97-AF65-F5344CB8AC3E}">
        <p14:creationId xmlns:p14="http://schemas.microsoft.com/office/powerpoint/2010/main" val="124392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10071100" cy="755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621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343468"/>
            <a:ext cx="8549640" cy="1617028"/>
          </a:xfrm>
          <a:prstGeom prst="rect">
            <a:avLst/>
          </a:prstGeom>
        </p:spPr>
        <p:txBody>
          <a:bodyPr lIns="100584" tIns="50292" rIns="100584" bIns="50292"/>
          <a:lstStyle/>
          <a:p>
            <a:r>
              <a:rPr lang="en-US" smtClean="0"/>
              <a:t>Click to edit Master title style</a:t>
            </a:r>
            <a:endParaRPr lang="en-US"/>
          </a:p>
        </p:txBody>
      </p:sp>
      <p:sp>
        <p:nvSpPr>
          <p:cNvPr id="3" name="Subtitle 2"/>
          <p:cNvSpPr>
            <a:spLocks noGrp="1"/>
          </p:cNvSpPr>
          <p:nvPr>
            <p:ph type="subTitle" idx="1"/>
          </p:nvPr>
        </p:nvSpPr>
        <p:spPr>
          <a:xfrm>
            <a:off x="1508760" y="4274820"/>
            <a:ext cx="7040880" cy="1927860"/>
          </a:xfrm>
        </p:spPr>
        <p:txBody>
          <a:bodyPr/>
          <a:lstStyle>
            <a:lvl1pPr marL="0" indent="0" algn="ctr">
              <a:buNone/>
              <a:defRPr>
                <a:solidFill>
                  <a:schemeClr val="tx1">
                    <a:tint val="75000"/>
                  </a:schemeClr>
                </a:solidFil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LCWS 2014</a:t>
            </a:r>
            <a:endParaRPr lang="en-US" dirty="0"/>
          </a:p>
        </p:txBody>
      </p:sp>
      <p:sp>
        <p:nvSpPr>
          <p:cNvPr id="6" name="Slide Number Placeholder 5"/>
          <p:cNvSpPr>
            <a:spLocks noGrp="1"/>
          </p:cNvSpPr>
          <p:nvPr>
            <p:ph type="sldNum" sz="quarter" idx="12"/>
          </p:nvPr>
        </p:nvSpPr>
        <p:spPr/>
        <p:txBody>
          <a:bodyPr/>
          <a:lstStyle/>
          <a:p>
            <a:fld id="{E16333ED-E36C-47C3-9FD1-9087619C7FFE}" type="slidenum">
              <a:rPr lang="en-US" smtClean="0"/>
              <a:t>‹#›</a:t>
            </a:fld>
            <a:endParaRPr lang="en-US" dirty="0"/>
          </a:p>
        </p:txBody>
      </p:sp>
    </p:spTree>
    <p:extLst>
      <p:ext uri="{BB962C8B-B14F-4D97-AF65-F5344CB8AC3E}">
        <p14:creationId xmlns:p14="http://schemas.microsoft.com/office/powerpoint/2010/main" val="866148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21312" y="113507"/>
            <a:ext cx="9372124" cy="598963"/>
          </a:xfrm>
          <a:prstGeom prst="rect">
            <a:avLst/>
          </a:prstGeom>
        </p:spPr>
        <p:txBody>
          <a:bodyPr lIns="108320" tIns="54160" rIns="108320" bIns="54160"/>
          <a:lstStyle/>
          <a:p>
            <a:r>
              <a:rPr lang="de-DE" smtClean="0"/>
              <a:t>Click to edit Master title style</a:t>
            </a:r>
            <a:endParaRPr lang="de-DE"/>
          </a:p>
        </p:txBody>
      </p:sp>
      <p:sp>
        <p:nvSpPr>
          <p:cNvPr id="3" name="Inhaltsplatzhalter 2"/>
          <p:cNvSpPr>
            <a:spLocks noGrp="1"/>
          </p:cNvSpPr>
          <p:nvPr>
            <p:ph idx="1"/>
          </p:nvPr>
        </p:nvSpPr>
        <p:spPr/>
        <p:txBody>
          <a:bodyPr/>
          <a:lstStyle>
            <a:lvl1pPr>
              <a:defRPr sz="1900"/>
            </a:lvl1pPr>
            <a:lvl2pPr marL="533070">
              <a:defRPr sz="1700"/>
            </a:lvl2pPr>
            <a:lvl3pPr marL="767621" indent="-187641">
              <a:buFont typeface="Wingdings" charset="2"/>
              <a:buChar char="§"/>
              <a:defRPr/>
            </a:lvl3pPr>
            <a:lvl4pPr>
              <a:defRPr sz="1400"/>
            </a:lvl4pPr>
            <a:lvl5pPr>
              <a:defRPr sz="1400"/>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Tree>
    <p:extLst>
      <p:ext uri="{BB962C8B-B14F-4D97-AF65-F5344CB8AC3E}">
        <p14:creationId xmlns:p14="http://schemas.microsoft.com/office/powerpoint/2010/main" val="1411451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68501"/>
            <a:ext cx="8229600" cy="4229100"/>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6" name="Slide Number Placeholder 5"/>
          <p:cNvSpPr>
            <a:spLocks noGrp="1"/>
          </p:cNvSpPr>
          <p:nvPr>
            <p:ph type="sldNum" sz="quarter" idx="12"/>
          </p:nvPr>
        </p:nvSpPr>
        <p:spPr/>
        <p:txBody>
          <a:bodyPr/>
          <a:lstStyle>
            <a:lvl1pPr>
              <a:defRPr/>
            </a:lvl1pPr>
          </a:lstStyle>
          <a:p>
            <a:fld id="{E459363E-18ED-4758-B7ED-4D42C9C6D351}" type="slidenum">
              <a:rPr lang="en-US"/>
              <a:pPr/>
              <a:t>‹#›</a:t>
            </a:fld>
            <a:endParaRPr lang="en-US" dirty="0"/>
          </a:p>
        </p:txBody>
      </p:sp>
    </p:spTree>
    <p:extLst>
      <p:ext uri="{BB962C8B-B14F-4D97-AF65-F5344CB8AC3E}">
        <p14:creationId xmlns:p14="http://schemas.microsoft.com/office/powerpoint/2010/main" val="66296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en-US" smtClean="0"/>
              <a:t>Click to edit Master text styles</a:t>
            </a:r>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6" name="Slide Number Placeholder 5"/>
          <p:cNvSpPr>
            <a:spLocks noGrp="1"/>
          </p:cNvSpPr>
          <p:nvPr>
            <p:ph type="sldNum" sz="quarter" idx="12"/>
          </p:nvPr>
        </p:nvSpPr>
        <p:spPr/>
        <p:txBody>
          <a:bodyPr/>
          <a:lstStyle>
            <a:lvl1pPr>
              <a:defRPr/>
            </a:lvl1pPr>
          </a:lstStyle>
          <a:p>
            <a:fld id="{98917B3F-D5BA-41D6-AF86-CD062E1D69C5}" type="slidenum">
              <a:rPr lang="en-US"/>
              <a:pPr/>
              <a:t>‹#›</a:t>
            </a:fld>
            <a:endParaRPr lang="en-US" dirty="0"/>
          </a:p>
        </p:txBody>
      </p:sp>
    </p:spTree>
    <p:extLst>
      <p:ext uri="{BB962C8B-B14F-4D97-AF65-F5344CB8AC3E}">
        <p14:creationId xmlns:p14="http://schemas.microsoft.com/office/powerpoint/2010/main" val="212206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5" name="Slide Number Placeholder 5"/>
          <p:cNvSpPr>
            <a:spLocks noGrp="1"/>
          </p:cNvSpPr>
          <p:nvPr>
            <p:ph type="sldNum" sz="quarter" idx="12"/>
          </p:nvPr>
        </p:nvSpPr>
        <p:spPr/>
        <p:txBody>
          <a:bodyPr/>
          <a:lstStyle>
            <a:lvl1pPr>
              <a:defRPr/>
            </a:lvl1pPr>
          </a:lstStyle>
          <a:p>
            <a:fld id="{D3FDE533-910B-4818-B3F3-6304CAD88056}" type="slidenum">
              <a:rPr lang="en-US"/>
              <a:pPr/>
              <a:t>‹#›</a:t>
            </a:fld>
            <a:endParaRPr lang="en-US" dirty="0"/>
          </a:p>
        </p:txBody>
      </p:sp>
    </p:spTree>
    <p:extLst>
      <p:ext uri="{BB962C8B-B14F-4D97-AF65-F5344CB8AC3E}">
        <p14:creationId xmlns:p14="http://schemas.microsoft.com/office/powerpoint/2010/main" val="4039511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929640" y="2032000"/>
            <a:ext cx="3931920" cy="4280746"/>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idx="14"/>
          </p:nvPr>
        </p:nvSpPr>
        <p:spPr>
          <a:xfrm>
            <a:off x="5199380" y="2032000"/>
            <a:ext cx="3931920" cy="4280746"/>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smtClean="0"/>
              <a:t>LCWS 2014</a:t>
            </a:r>
            <a:endParaRPr lang="en-US" dirty="0"/>
          </a:p>
        </p:txBody>
      </p:sp>
      <p:sp>
        <p:nvSpPr>
          <p:cNvPr id="7" name="Slide Number Placeholder 5"/>
          <p:cNvSpPr>
            <a:spLocks noGrp="1"/>
          </p:cNvSpPr>
          <p:nvPr>
            <p:ph type="sldNum" sz="quarter" idx="17"/>
          </p:nvPr>
        </p:nvSpPr>
        <p:spPr/>
        <p:txBody>
          <a:bodyPr/>
          <a:lstStyle>
            <a:lvl1pPr>
              <a:defRPr/>
            </a:lvl1pPr>
          </a:lstStyle>
          <a:p>
            <a:fld id="{10E3012E-E6AB-4A31-9B44-AF5583E98D93}" type="slidenum">
              <a:rPr lang="en-US"/>
              <a:pPr/>
              <a:t>‹#›</a:t>
            </a:fld>
            <a:endParaRPr lang="en-US" dirty="0"/>
          </a:p>
        </p:txBody>
      </p:sp>
    </p:spTree>
    <p:extLst>
      <p:ext uri="{BB962C8B-B14F-4D97-AF65-F5344CB8AC3E}">
        <p14:creationId xmlns:p14="http://schemas.microsoft.com/office/powerpoint/2010/main" val="1901725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10" name="Content Placeholder 2"/>
          <p:cNvSpPr>
            <a:spLocks noGrp="1"/>
          </p:cNvSpPr>
          <p:nvPr>
            <p:ph idx="13"/>
          </p:nvPr>
        </p:nvSpPr>
        <p:spPr>
          <a:xfrm>
            <a:off x="914399" y="2565401"/>
            <a:ext cx="4038601" cy="3852332"/>
          </a:xfrm>
          <a:prstGeom prst="rect">
            <a:avLst/>
          </a:prstGeom>
        </p:spPr>
        <p:txBody>
          <a:bodyPr/>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idx="14"/>
          </p:nvPr>
        </p:nvSpPr>
        <p:spPr>
          <a:xfrm>
            <a:off x="5173133" y="2565401"/>
            <a:ext cx="3970868" cy="3852331"/>
          </a:xfrm>
          <a:prstGeom prst="rect">
            <a:avLst/>
          </a:prstGeom>
        </p:spPr>
        <p:txBody>
          <a:bodyPr/>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smtClean="0"/>
              <a:t>LCWS 2014</a:t>
            </a:r>
            <a:endParaRPr lang="en-US" dirty="0"/>
          </a:p>
        </p:txBody>
      </p:sp>
      <p:sp>
        <p:nvSpPr>
          <p:cNvPr id="9" name="Slide Number Placeholder 5"/>
          <p:cNvSpPr>
            <a:spLocks noGrp="1"/>
          </p:cNvSpPr>
          <p:nvPr>
            <p:ph type="sldNum" sz="quarter" idx="17"/>
          </p:nvPr>
        </p:nvSpPr>
        <p:spPr/>
        <p:txBody>
          <a:bodyPr/>
          <a:lstStyle>
            <a:lvl1pPr>
              <a:defRPr/>
            </a:lvl1pPr>
          </a:lstStyle>
          <a:p>
            <a:fld id="{0755E4CE-CCAD-49AC-AC4D-F08A4689D4B2}" type="slidenum">
              <a:rPr lang="en-US"/>
              <a:pPr/>
              <a:t>‹#›</a:t>
            </a:fld>
            <a:endParaRPr lang="en-US" dirty="0"/>
          </a:p>
        </p:txBody>
      </p:sp>
    </p:spTree>
    <p:extLst>
      <p:ext uri="{BB962C8B-B14F-4D97-AF65-F5344CB8AC3E}">
        <p14:creationId xmlns:p14="http://schemas.microsoft.com/office/powerpoint/2010/main" val="4192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4" name="Slide Number Placeholder 5"/>
          <p:cNvSpPr>
            <a:spLocks noGrp="1"/>
          </p:cNvSpPr>
          <p:nvPr>
            <p:ph type="sldNum" sz="quarter" idx="12"/>
          </p:nvPr>
        </p:nvSpPr>
        <p:spPr/>
        <p:txBody>
          <a:bodyPr/>
          <a:lstStyle>
            <a:lvl1pPr>
              <a:defRPr/>
            </a:lvl1pPr>
          </a:lstStyle>
          <a:p>
            <a:fld id="{7495DD6C-36D4-4A80-9089-07E93D1A16D4}" type="slidenum">
              <a:rPr lang="en-US"/>
              <a:pPr/>
              <a:t>‹#›</a:t>
            </a:fld>
            <a:endParaRPr lang="en-US" dirty="0"/>
          </a:p>
        </p:txBody>
      </p:sp>
    </p:spTree>
    <p:extLst>
      <p:ext uri="{BB962C8B-B14F-4D97-AF65-F5344CB8AC3E}">
        <p14:creationId xmlns:p14="http://schemas.microsoft.com/office/powerpoint/2010/main" val="3156124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7" name="Slide Number Placeholder 5"/>
          <p:cNvSpPr>
            <a:spLocks noGrp="1"/>
          </p:cNvSpPr>
          <p:nvPr>
            <p:ph type="sldNum" sz="quarter" idx="12"/>
          </p:nvPr>
        </p:nvSpPr>
        <p:spPr/>
        <p:txBody>
          <a:bodyPr/>
          <a:lstStyle>
            <a:lvl1pPr>
              <a:defRPr/>
            </a:lvl1pPr>
          </a:lstStyle>
          <a:p>
            <a:fld id="{EA532F6A-CE71-4149-8B7A-E8E89F4A0E3E}" type="slidenum">
              <a:rPr lang="en-US"/>
              <a:pPr/>
              <a:t>‹#›</a:t>
            </a:fld>
            <a:endParaRPr lang="en-US" dirty="0"/>
          </a:p>
        </p:txBody>
      </p:sp>
    </p:spTree>
    <p:extLst>
      <p:ext uri="{BB962C8B-B14F-4D97-AF65-F5344CB8AC3E}">
        <p14:creationId xmlns:p14="http://schemas.microsoft.com/office/powerpoint/2010/main" val="169435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rtlCol="0">
            <a:normAutofit/>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971517" y="5762679"/>
            <a:ext cx="6035040" cy="885348"/>
          </a:xfrm>
          <a:prstGeom prst="rect">
            <a:avLst/>
          </a:prstGeom>
        </p:spPr>
        <p:txBody>
          <a:bodyPr>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LCWS 2014</a:t>
            </a:r>
            <a:endParaRPr lang="en-US" dirty="0"/>
          </a:p>
        </p:txBody>
      </p:sp>
      <p:sp>
        <p:nvSpPr>
          <p:cNvPr id="7" name="Slide Number Placeholder 5"/>
          <p:cNvSpPr>
            <a:spLocks noGrp="1"/>
          </p:cNvSpPr>
          <p:nvPr>
            <p:ph type="sldNum" sz="quarter" idx="12"/>
          </p:nvPr>
        </p:nvSpPr>
        <p:spPr/>
        <p:txBody>
          <a:bodyPr/>
          <a:lstStyle>
            <a:lvl1pPr>
              <a:defRPr/>
            </a:lvl1pPr>
          </a:lstStyle>
          <a:p>
            <a:fld id="{C4FA9F95-AD5D-4457-8D05-AF094828B73B}" type="slidenum">
              <a:rPr lang="en-US"/>
              <a:pPr/>
              <a:t>‹#›</a:t>
            </a:fld>
            <a:endParaRPr lang="en-US" dirty="0"/>
          </a:p>
        </p:txBody>
      </p:sp>
    </p:spTree>
    <p:extLst>
      <p:ext uri="{BB962C8B-B14F-4D97-AF65-F5344CB8AC3E}">
        <p14:creationId xmlns:p14="http://schemas.microsoft.com/office/powerpoint/2010/main" val="1700902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350"/>
            <a:ext cx="1935163"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endParaRPr lang="en-US" dirty="0"/>
          </a:p>
        </p:txBody>
      </p:sp>
      <p:sp>
        <p:nvSpPr>
          <p:cNvPr id="5" name="Footer Placeholder 4"/>
          <p:cNvSpPr>
            <a:spLocks noGrp="1"/>
          </p:cNvSpPr>
          <p:nvPr>
            <p:ph type="ftr" sz="quarter" idx="3"/>
          </p:nvPr>
        </p:nvSpPr>
        <p:spPr>
          <a:xfrm>
            <a:off x="7124700" y="6991350"/>
            <a:ext cx="1803400" cy="401638"/>
          </a:xfrm>
          <a:prstGeom prst="rect">
            <a:avLst/>
          </a:prstGeom>
        </p:spPr>
        <p:txBody>
          <a:bodyPr vert="horz" wrap="square" lIns="0" tIns="0" rIns="0" bIns="0" numCol="1" anchor="ctr" anchorCtr="0" compatLnSpc="1">
            <a:prstTxWarp prst="textNoShape">
              <a:avLst/>
            </a:prstTxWarp>
          </a:bodyPr>
          <a:lstStyle>
            <a:lvl1pPr>
              <a:defRPr sz="1200" dirty="0" smtClean="0">
                <a:solidFill>
                  <a:srgbClr val="630822"/>
                </a:solidFill>
                <a:latin typeface="Arial" pitchFamily="-1" charset="0"/>
                <a:ea typeface="Arial" pitchFamily="-1" charset="0"/>
                <a:cs typeface="Arial" pitchFamily="-1" charset="0"/>
              </a:defRPr>
            </a:lvl1pPr>
          </a:lstStyle>
          <a:p>
            <a:pPr>
              <a:defRPr/>
            </a:pPr>
            <a:r>
              <a:rPr lang="en-US" smtClean="0"/>
              <a:t>LCWS 2014</a:t>
            </a:r>
            <a:endParaRPr lang="en-US" dirty="0"/>
          </a:p>
        </p:txBody>
      </p:sp>
      <p:sp>
        <p:nvSpPr>
          <p:cNvPr id="6" name="Slide Number Placeholder 5"/>
          <p:cNvSpPr>
            <a:spLocks noGrp="1"/>
          </p:cNvSpPr>
          <p:nvPr>
            <p:ph type="sldNum" sz="quarter" idx="4"/>
          </p:nvPr>
        </p:nvSpPr>
        <p:spPr>
          <a:xfrm>
            <a:off x="914400" y="6991350"/>
            <a:ext cx="2346325" cy="401638"/>
          </a:xfrm>
          <a:prstGeom prst="rect">
            <a:avLst/>
          </a:prstGeom>
        </p:spPr>
        <p:txBody>
          <a:bodyPr vert="horz" wrap="square" lIns="0" tIns="0" rIns="0" bIns="0" numCol="1" anchor="ctr" anchorCtr="0" compatLnSpc="1">
            <a:prstTxWarp prst="textNoShape">
              <a:avLst/>
            </a:prstTxWarp>
          </a:bodyPr>
          <a:lstStyle>
            <a:lvl1pPr>
              <a:defRPr sz="1200">
                <a:solidFill>
                  <a:srgbClr val="630822"/>
                </a:solidFill>
                <a:cs typeface="Arial" charset="0"/>
              </a:defRPr>
            </a:lvl1pPr>
          </a:lstStyle>
          <a:p>
            <a:fld id="{339A1DDC-10C7-4B4B-849E-8ACE4C366D0B}" type="slidenum">
              <a:rPr lang="en-US"/>
              <a:pPr/>
              <a:t>‹#›</a:t>
            </a:fld>
            <a:endParaRPr lang="en-US" dirty="0"/>
          </a:p>
        </p:txBody>
      </p:sp>
      <p:sp>
        <p:nvSpPr>
          <p:cNvPr id="1029" name="Text Placeholder 8"/>
          <p:cNvSpPr>
            <a:spLocks noGrp="1"/>
          </p:cNvSpPr>
          <p:nvPr>
            <p:ph type="body" idx="1"/>
          </p:nvPr>
        </p:nvSpPr>
        <p:spPr bwMode="auto">
          <a:xfrm>
            <a:off x="914400" y="1143000"/>
            <a:ext cx="8229600"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a:p>
            <a:pPr lvl="0"/>
            <a:r>
              <a:rPr lang="en-US" smtClean="0"/>
              <a:t>Second level</a:t>
            </a:r>
          </a:p>
          <a:p>
            <a:pPr lvl="2"/>
            <a:r>
              <a:rPr lang="en-US" smtClean="0"/>
              <a:t>Third level</a:t>
            </a:r>
          </a:p>
        </p:txBody>
      </p:sp>
      <p:pic>
        <p:nvPicPr>
          <p:cNvPr id="1030" name="Picture 8"/>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30188" y="217488"/>
            <a:ext cx="27051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0"/>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698500"/>
            <a:ext cx="8229600" cy="61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dt="0"/>
  <p:txStyles>
    <p:titleStyle>
      <a:lvl1pPr algn="ctr" defTabSz="501650" rtl="0" eaLnBrk="1" fontAlgn="base" hangingPunct="1">
        <a:spcBef>
          <a:spcPct val="0"/>
        </a:spcBef>
        <a:spcAft>
          <a:spcPct val="0"/>
        </a:spcAft>
        <a:defRPr sz="4800" kern="1200">
          <a:solidFill>
            <a:schemeClr val="tx1"/>
          </a:solidFill>
          <a:latin typeface="+mj-lt"/>
          <a:ea typeface="ＭＳ Ｐゴシック" pitchFamily="-84" charset="-128"/>
          <a:cs typeface="ＭＳ Ｐゴシック" pitchFamily="-84" charset="-128"/>
        </a:defRPr>
      </a:lvl1pPr>
      <a:lvl2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2pPr>
      <a:lvl3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3pPr>
      <a:lvl4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4pPr>
      <a:lvl5pPr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5pPr>
      <a:lvl6pPr marL="4572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6pPr>
      <a:lvl7pPr marL="9144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7pPr>
      <a:lvl8pPr marL="13716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8pPr>
      <a:lvl9pPr marL="1828800" algn="ctr" defTabSz="501650" rtl="0" eaLnBrk="1" fontAlgn="base" hangingPunct="1">
        <a:spcBef>
          <a:spcPct val="0"/>
        </a:spcBef>
        <a:spcAft>
          <a:spcPct val="0"/>
        </a:spcAft>
        <a:defRPr sz="4800">
          <a:solidFill>
            <a:schemeClr val="tx1"/>
          </a:solidFill>
          <a:latin typeface="Calibri" pitchFamily="-84" charset="0"/>
          <a:ea typeface="ＭＳ Ｐゴシック" pitchFamily="-84" charset="-128"/>
          <a:cs typeface="ＭＳ Ｐゴシック" pitchFamily="-84" charset="-128"/>
        </a:defRPr>
      </a:lvl9pPr>
    </p:titleStyle>
    <p:bodyStyle>
      <a:lvl1pPr marL="376238" indent="-376238" algn="l" defTabSz="501650" rtl="0" eaLnBrk="1" fontAlgn="base" hangingPunct="1">
        <a:spcBef>
          <a:spcPct val="20000"/>
        </a:spcBef>
        <a:spcAft>
          <a:spcPct val="0"/>
        </a:spcAft>
        <a:buFont typeface="Arial" charset="0"/>
        <a:buChar char="•"/>
        <a:defRPr sz="3000" b="1" kern="1200">
          <a:solidFill>
            <a:schemeClr val="tx1"/>
          </a:solidFill>
          <a:latin typeface="Arial"/>
          <a:ea typeface="ＭＳ Ｐゴシック" pitchFamily="-84" charset="-128"/>
          <a:cs typeface="Arial"/>
        </a:defRPr>
      </a:lvl1pPr>
      <a:lvl2pPr marL="815975" indent="-314325" algn="l" defTabSz="501650" rtl="0" eaLnBrk="1" fontAlgn="base" hangingPunct="1">
        <a:spcBef>
          <a:spcPct val="20000"/>
        </a:spcBef>
        <a:spcAft>
          <a:spcPct val="0"/>
        </a:spcAft>
        <a:buFont typeface="Arial" charset="0"/>
        <a:buChar char="•"/>
        <a:defRPr sz="4000" kern="1200">
          <a:solidFill>
            <a:schemeClr val="tx1"/>
          </a:solidFill>
          <a:latin typeface="+mn-lt"/>
          <a:ea typeface="ＭＳ Ｐゴシック" pitchFamily="-84" charset="-128"/>
          <a:cs typeface="+mn-cs"/>
        </a:defRPr>
      </a:lvl2pPr>
      <a:lvl3pPr marL="1257300" indent="-250825" algn="l" defTabSz="501650" rtl="0" eaLnBrk="1" fontAlgn="base" hangingPunct="1">
        <a:spcBef>
          <a:spcPct val="20000"/>
        </a:spcBef>
        <a:spcAft>
          <a:spcPct val="0"/>
        </a:spcAft>
        <a:buFont typeface="Lucida Grande" pitchFamily="-1" charset="0"/>
        <a:buChar char="‒"/>
        <a:defRPr sz="2400" kern="1200">
          <a:solidFill>
            <a:schemeClr val="tx1"/>
          </a:solidFill>
          <a:latin typeface="Arial"/>
          <a:ea typeface="Arial" pitchFamily="-84" charset="0"/>
          <a:cs typeface="Arial"/>
        </a:defRPr>
      </a:lvl3pPr>
      <a:lvl4pPr marL="1758950"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ＭＳ Ｐゴシック" pitchFamily="-1" charset="-128"/>
        </a:defRPr>
      </a:lvl4pPr>
      <a:lvl5pPr marL="2262188" indent="-250825" algn="l" defTabSz="501650" rtl="0" eaLnBrk="1" fontAlgn="base" hangingPunct="1">
        <a:spcBef>
          <a:spcPct val="20000"/>
        </a:spcBef>
        <a:spcAft>
          <a:spcPct val="0"/>
        </a:spcAft>
        <a:buFont typeface="Arial" charset="0"/>
        <a:buChar char="»"/>
        <a:defRPr sz="2200" kern="1200">
          <a:solidFill>
            <a:schemeClr val="tx1"/>
          </a:solidFill>
          <a:latin typeface="+mn-lt"/>
          <a:ea typeface="ＭＳ Ｐゴシック" pitchFamily="-84" charset="-128"/>
          <a:cs typeface="Arial" charset="0"/>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s://ilc-edmsdirect.desy.de/ilc-edmsdirect/file.jsp?edmsid=D00000001081595,A,1,2"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https://ilc-edmsdirect.desy.de/ilc-edmsdirect/file.jsp?edmsid=D0000000082994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592582"/>
            <a:ext cx="8549640" cy="2011679"/>
          </a:xfrm>
        </p:spPr>
        <p:txBody>
          <a:bodyPr/>
          <a:lstStyle/>
          <a:p>
            <a:r>
              <a:rPr lang="en-US" b="1" dirty="0" smtClean="0">
                <a:solidFill>
                  <a:srgbClr val="7030A0"/>
                </a:solidFill>
              </a:rPr>
              <a:t>Status of ILC Global Timing</a:t>
            </a:r>
            <a:r>
              <a:rPr lang="en-US" b="1" dirty="0">
                <a:solidFill>
                  <a:srgbClr val="7030A0"/>
                </a:solidFill>
              </a:rPr>
              <a:t/>
            </a:r>
            <a:br>
              <a:rPr lang="en-US" b="1" dirty="0">
                <a:solidFill>
                  <a:srgbClr val="7030A0"/>
                </a:solidFill>
              </a:rPr>
            </a:br>
            <a:endParaRPr lang="en-US" b="1" dirty="0">
              <a:solidFill>
                <a:srgbClr val="7030A0"/>
              </a:solidFill>
            </a:endParaRPr>
          </a:p>
        </p:txBody>
      </p:sp>
      <p:sp>
        <p:nvSpPr>
          <p:cNvPr id="3" name="Subtitle 2"/>
          <p:cNvSpPr>
            <a:spLocks noGrp="1"/>
          </p:cNvSpPr>
          <p:nvPr>
            <p:ph type="subTitle" idx="1"/>
          </p:nvPr>
        </p:nvSpPr>
        <p:spPr>
          <a:xfrm>
            <a:off x="1095375" y="3604261"/>
            <a:ext cx="7832725" cy="2598419"/>
          </a:xfrm>
        </p:spPr>
        <p:txBody>
          <a:bodyPr>
            <a:normAutofit lnSpcReduction="10000"/>
          </a:bodyPr>
          <a:lstStyle/>
          <a:p>
            <a:r>
              <a:rPr lang="en-US" sz="2200" dirty="0">
                <a:solidFill>
                  <a:srgbClr val="7030A0"/>
                </a:solidFill>
              </a:rPr>
              <a:t>Ewan Paterson</a:t>
            </a:r>
          </a:p>
          <a:p>
            <a:r>
              <a:rPr lang="en-US" sz="2200" dirty="0">
                <a:solidFill>
                  <a:srgbClr val="7030A0"/>
                </a:solidFill>
              </a:rPr>
              <a:t>For</a:t>
            </a:r>
          </a:p>
          <a:p>
            <a:r>
              <a:rPr lang="en-US" sz="2200" dirty="0">
                <a:solidFill>
                  <a:srgbClr val="7030A0"/>
                </a:solidFill>
              </a:rPr>
              <a:t>Global Timing Working </a:t>
            </a:r>
            <a:r>
              <a:rPr lang="en-US" sz="2200" dirty="0" smtClean="0">
                <a:solidFill>
                  <a:srgbClr val="7030A0"/>
                </a:solidFill>
              </a:rPr>
              <a:t>Group</a:t>
            </a:r>
          </a:p>
          <a:p>
            <a:r>
              <a:rPr lang="en-US" sz="2200" dirty="0" smtClean="0">
                <a:solidFill>
                  <a:srgbClr val="7030A0"/>
                </a:solidFill>
              </a:rPr>
              <a:t> Masao </a:t>
            </a:r>
            <a:r>
              <a:rPr lang="en-US" sz="2200" dirty="0">
                <a:solidFill>
                  <a:srgbClr val="7030A0"/>
                </a:solidFill>
              </a:rPr>
              <a:t>Kuriki, David Rubin, Benno List</a:t>
            </a:r>
            <a:r>
              <a:rPr lang="en-US" sz="2200" dirty="0" smtClean="0">
                <a:solidFill>
                  <a:srgbClr val="7030A0"/>
                </a:solidFill>
              </a:rPr>
              <a:t>,</a:t>
            </a:r>
          </a:p>
          <a:p>
            <a:r>
              <a:rPr lang="en-US" sz="2200" dirty="0" smtClean="0">
                <a:solidFill>
                  <a:srgbClr val="7030A0"/>
                </a:solidFill>
              </a:rPr>
              <a:t> </a:t>
            </a:r>
            <a:r>
              <a:rPr lang="en-US" sz="2200" dirty="0">
                <a:solidFill>
                  <a:srgbClr val="7030A0"/>
                </a:solidFill>
              </a:rPr>
              <a:t>Ewan </a:t>
            </a:r>
            <a:r>
              <a:rPr lang="en-US" sz="2200" dirty="0" smtClean="0">
                <a:solidFill>
                  <a:srgbClr val="7030A0"/>
                </a:solidFill>
              </a:rPr>
              <a:t>Paterson, Kaoru </a:t>
            </a:r>
            <a:r>
              <a:rPr lang="en-US" sz="2200" dirty="0" err="1" smtClean="0">
                <a:solidFill>
                  <a:srgbClr val="7030A0"/>
                </a:solidFill>
              </a:rPr>
              <a:t>Yokoya</a:t>
            </a:r>
            <a:endParaRPr lang="en-US" sz="2200" dirty="0">
              <a:solidFill>
                <a:srgbClr val="7030A0"/>
              </a:solidFill>
            </a:endParaRPr>
          </a:p>
          <a:p>
            <a:endParaRPr lang="en-US" sz="2200" dirty="0">
              <a:solidFill>
                <a:srgbClr val="7030A0"/>
              </a:solidFill>
            </a:endParaRPr>
          </a:p>
          <a:p>
            <a:r>
              <a:rPr lang="en-US" sz="2200" dirty="0" smtClean="0">
                <a:solidFill>
                  <a:srgbClr val="00B050"/>
                </a:solidFill>
              </a:rPr>
              <a:t>LCWS 2014</a:t>
            </a:r>
            <a:endParaRPr lang="en-US" sz="2200" dirty="0">
              <a:solidFill>
                <a:srgbClr val="00B050"/>
              </a:solidFill>
            </a:endParaRPr>
          </a:p>
        </p:txBody>
      </p:sp>
      <p:sp>
        <p:nvSpPr>
          <p:cNvPr id="5" name="Slide Number Placeholder 4"/>
          <p:cNvSpPr>
            <a:spLocks noGrp="1"/>
          </p:cNvSpPr>
          <p:nvPr>
            <p:ph type="sldNum" sz="quarter" idx="12"/>
          </p:nvPr>
        </p:nvSpPr>
        <p:spPr/>
        <p:txBody>
          <a:bodyPr/>
          <a:lstStyle/>
          <a:p>
            <a:fld id="{E16333ED-E36C-47C3-9FD1-9087619C7FFE}" type="slidenum">
              <a:rPr lang="en-US" smtClean="0"/>
              <a:t>1</a:t>
            </a:fld>
            <a:endParaRPr lang="en-US" dirty="0"/>
          </a:p>
        </p:txBody>
      </p:sp>
      <p:sp>
        <p:nvSpPr>
          <p:cNvPr id="4" name="Footer Placeholder 3"/>
          <p:cNvSpPr>
            <a:spLocks noGrp="1"/>
          </p:cNvSpPr>
          <p:nvPr>
            <p:ph type="ftr" sz="quarter" idx="11"/>
          </p:nvPr>
        </p:nvSpPr>
        <p:spPr/>
        <p:txBody>
          <a:bodyPr/>
          <a:lstStyle/>
          <a:p>
            <a:r>
              <a:rPr lang="en-US" smtClean="0"/>
              <a:t>LCWS 2014</a:t>
            </a:r>
            <a:endParaRPr lang="en-US" dirty="0"/>
          </a:p>
        </p:txBody>
      </p:sp>
    </p:spTree>
    <p:extLst>
      <p:ext uri="{BB962C8B-B14F-4D97-AF65-F5344CB8AC3E}">
        <p14:creationId xmlns:p14="http://schemas.microsoft.com/office/powerpoint/2010/main" val="3246987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750723"/>
            <a:ext cx="9372124" cy="639927"/>
          </a:xfrm>
        </p:spPr>
        <p:txBody>
          <a:bodyPr/>
          <a:lstStyle/>
          <a:p>
            <a:r>
              <a:rPr lang="en-US" sz="2800" b="1" dirty="0" smtClean="0"/>
              <a:t>Examples of Changing DR Circumference and </a:t>
            </a:r>
            <a:r>
              <a:rPr lang="en-US" sz="2800" b="1" dirty="0" err="1" smtClean="0"/>
              <a:t>Linac</a:t>
            </a:r>
            <a:r>
              <a:rPr lang="en-US" sz="2800" b="1" dirty="0" smtClean="0"/>
              <a:t> Lengths</a:t>
            </a:r>
            <a:r>
              <a:rPr lang="en-US" sz="2800" dirty="0"/>
              <a:t/>
            </a:r>
            <a:br>
              <a:rPr lang="en-US" sz="2800" dirty="0"/>
            </a:b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1278911"/>
              </p:ext>
            </p:extLst>
          </p:nvPr>
        </p:nvGraphicFramePr>
        <p:xfrm>
          <a:off x="1055899" y="1479584"/>
          <a:ext cx="5054865" cy="5323266"/>
        </p:xfrm>
        <a:graphic>
          <a:graphicData uri="http://schemas.openxmlformats.org/drawingml/2006/table">
            <a:tbl>
              <a:tblPr firstRow="1" bandRow="1">
                <a:tableStyleId>{5C22544A-7EE6-4342-B048-85BDC9FD1C3A}</a:tableStyleId>
              </a:tblPr>
              <a:tblGrid>
                <a:gridCol w="608181"/>
                <a:gridCol w="1083354"/>
                <a:gridCol w="620888"/>
                <a:gridCol w="1459090"/>
                <a:gridCol w="1283352"/>
              </a:tblGrid>
              <a:tr h="387641">
                <a:tc>
                  <a:txBody>
                    <a:bodyPr/>
                    <a:lstStyle/>
                    <a:p>
                      <a:pPr algn="ctr" fontAlgn="b"/>
                      <a:r>
                        <a:rPr lang="en-US" sz="1300" b="0" i="0" u="none" strike="noStrike" dirty="0">
                          <a:effectLst/>
                          <a:latin typeface="Arial"/>
                        </a:rPr>
                        <a:t>h</a:t>
                      </a:r>
                    </a:p>
                  </a:txBody>
                  <a:tcPr marL="13970" marR="13970" marT="16764" marB="0" anchor="b"/>
                </a:tc>
                <a:tc>
                  <a:txBody>
                    <a:bodyPr/>
                    <a:lstStyle/>
                    <a:p>
                      <a:pPr algn="ctr" fontAlgn="b"/>
                      <a:r>
                        <a:rPr lang="en-US" sz="1300" b="0" i="0" u="none" strike="noStrike" dirty="0" smtClean="0">
                          <a:effectLst/>
                          <a:latin typeface="Arial"/>
                        </a:rPr>
                        <a:t>Circumference (m)</a:t>
                      </a:r>
                      <a:endParaRPr lang="en-US" sz="1300" b="0" i="0" u="none" strike="noStrike" dirty="0">
                        <a:effectLst/>
                        <a:latin typeface="Arial"/>
                      </a:endParaRPr>
                    </a:p>
                  </a:txBody>
                  <a:tcPr marL="13970" marR="13970" marT="16764" marB="0" anchor="b"/>
                </a:tc>
                <a:tc>
                  <a:txBody>
                    <a:bodyPr/>
                    <a:lstStyle/>
                    <a:p>
                      <a:pPr algn="ctr" fontAlgn="b"/>
                      <a:r>
                        <a:rPr lang="en-US" sz="1300" b="0" i="0" u="none" strike="noStrike">
                          <a:effectLst/>
                          <a:latin typeface="Arial"/>
                        </a:rPr>
                        <a:t>n</a:t>
                      </a:r>
                    </a:p>
                  </a:txBody>
                  <a:tcPr marL="13970" marR="13970" marT="16764" marB="0" anchor="b"/>
                </a:tc>
                <a:tc>
                  <a:txBody>
                    <a:bodyPr/>
                    <a:lstStyle/>
                    <a:p>
                      <a:pPr algn="ctr" fontAlgn="b"/>
                      <a:r>
                        <a:rPr lang="en-US" sz="1300" b="0" i="0" u="none" strike="noStrike" dirty="0" smtClean="0">
                          <a:effectLst/>
                          <a:latin typeface="Arial"/>
                        </a:rPr>
                        <a:t>N*circumference (m)</a:t>
                      </a:r>
                    </a:p>
                  </a:txBody>
                  <a:tcPr marL="13970" marR="13970" marT="16764" marB="0" anchor="b"/>
                </a:tc>
                <a:tc>
                  <a:txBody>
                    <a:bodyPr/>
                    <a:lstStyle/>
                    <a:p>
                      <a:pPr algn="ctr" fontAlgn="b"/>
                      <a:r>
                        <a:rPr lang="en-US" sz="1300" b="0" i="0" u="none" strike="noStrike" dirty="0" smtClean="0">
                          <a:effectLst/>
                          <a:latin typeface="Arial"/>
                        </a:rPr>
                        <a:t>Mismatch (m)</a:t>
                      </a:r>
                      <a:endParaRPr lang="en-US" sz="1300" b="0" i="0" u="none" strike="noStrike" dirty="0">
                        <a:effectLst/>
                        <a:latin typeface="Arial"/>
                      </a:endParaRPr>
                    </a:p>
                  </a:txBody>
                  <a:tcPr marL="13970" marR="13970" marT="16764" marB="0" anchor="b"/>
                </a:tc>
              </a:tr>
              <a:tr h="233822">
                <a:tc>
                  <a:txBody>
                    <a:bodyPr/>
                    <a:lstStyle/>
                    <a:p>
                      <a:pPr algn="ctr" fontAlgn="b"/>
                      <a:r>
                        <a:rPr lang="en-US" sz="1300" b="1" i="0" u="none" strike="noStrike" dirty="0">
                          <a:effectLst/>
                          <a:latin typeface="Arial"/>
                        </a:rPr>
                        <a:t>7022</a:t>
                      </a:r>
                    </a:p>
                  </a:txBody>
                  <a:tcPr marL="13970" marR="13970" marT="16764" marB="0" anchor="b"/>
                </a:tc>
                <a:tc>
                  <a:txBody>
                    <a:bodyPr/>
                    <a:lstStyle/>
                    <a:p>
                      <a:pPr algn="ctr" fontAlgn="b"/>
                      <a:r>
                        <a:rPr lang="en-US" sz="1300" b="0" i="0" u="none" strike="noStrike">
                          <a:effectLst/>
                          <a:latin typeface="Arial"/>
                        </a:rPr>
                        <a:t>3238.7</a:t>
                      </a:r>
                    </a:p>
                  </a:txBody>
                  <a:tcPr marL="13970" marR="13970" marT="16764" marB="0" anchor="b"/>
                </a:tc>
                <a:tc>
                  <a:txBody>
                    <a:bodyPr/>
                    <a:lstStyle/>
                    <a:p>
                      <a:pPr algn="ctr" fontAlgn="b"/>
                      <a:r>
                        <a:rPr lang="en-US" sz="1300" b="1" i="0" u="none" strike="noStrike">
                          <a:effectLst/>
                          <a:latin typeface="Arial"/>
                        </a:rPr>
                        <a:t>9</a:t>
                      </a:r>
                    </a:p>
                  </a:txBody>
                  <a:tcPr marL="13970" marR="13970" marT="16764" marB="0" anchor="b"/>
                </a:tc>
                <a:tc>
                  <a:txBody>
                    <a:bodyPr/>
                    <a:lstStyle/>
                    <a:p>
                      <a:pPr algn="ctr" fontAlgn="b"/>
                      <a:r>
                        <a:rPr lang="en-US" sz="1300" b="1" i="0" u="none" strike="noStrike" dirty="0">
                          <a:effectLst/>
                          <a:latin typeface="Arial"/>
                        </a:rPr>
                        <a:t>29148.1</a:t>
                      </a:r>
                    </a:p>
                  </a:txBody>
                  <a:tcPr marL="13970" marR="13970" marT="16764" marB="0" anchor="b"/>
                </a:tc>
                <a:tc>
                  <a:txBody>
                    <a:bodyPr/>
                    <a:lstStyle/>
                    <a:p>
                      <a:pPr algn="ctr" fontAlgn="b"/>
                      <a:r>
                        <a:rPr lang="en-US" sz="1300" b="1" i="0" u="none" strike="noStrike">
                          <a:effectLst/>
                          <a:latin typeface="Arial"/>
                        </a:rPr>
                        <a:t>-293.6</a:t>
                      </a:r>
                    </a:p>
                  </a:txBody>
                  <a:tcPr marL="13970" marR="13970" marT="16764" marB="0" anchor="b"/>
                </a:tc>
              </a:tr>
              <a:tr h="233822">
                <a:tc>
                  <a:txBody>
                    <a:bodyPr/>
                    <a:lstStyle/>
                    <a:p>
                      <a:pPr algn="ctr" fontAlgn="b"/>
                      <a:r>
                        <a:rPr lang="en-US" sz="1300" b="0" i="0" u="none" strike="noStrike">
                          <a:effectLst/>
                          <a:latin typeface="Arial"/>
                        </a:rPr>
                        <a:t>7906</a:t>
                      </a:r>
                    </a:p>
                  </a:txBody>
                  <a:tcPr marL="13970" marR="13970" marT="16764" marB="0" anchor="b"/>
                </a:tc>
                <a:tc>
                  <a:txBody>
                    <a:bodyPr/>
                    <a:lstStyle/>
                    <a:p>
                      <a:pPr algn="ctr" fontAlgn="b"/>
                      <a:r>
                        <a:rPr lang="en-US" sz="1300" b="0" i="0" u="none" strike="noStrike">
                          <a:effectLst/>
                          <a:latin typeface="Arial"/>
                        </a:rPr>
                        <a:t>3646.4</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29171.2</a:t>
                      </a:r>
                    </a:p>
                  </a:txBody>
                  <a:tcPr marL="13970" marR="13970" marT="16764" marB="0" anchor="b"/>
                </a:tc>
                <a:tc>
                  <a:txBody>
                    <a:bodyPr/>
                    <a:lstStyle/>
                    <a:p>
                      <a:pPr algn="ctr" fontAlgn="b"/>
                      <a:r>
                        <a:rPr lang="en-US" sz="1300" b="0" i="0" u="none" strike="noStrike">
                          <a:effectLst/>
                          <a:latin typeface="Arial"/>
                        </a:rPr>
                        <a:t>-270.6</a:t>
                      </a:r>
                    </a:p>
                  </a:txBody>
                  <a:tcPr marL="13970" marR="13970" marT="16764" marB="0" anchor="b"/>
                </a:tc>
              </a:tr>
              <a:tr h="233822">
                <a:tc>
                  <a:txBody>
                    <a:bodyPr/>
                    <a:lstStyle/>
                    <a:p>
                      <a:pPr algn="ctr" fontAlgn="b"/>
                      <a:r>
                        <a:rPr lang="en-US" sz="1300" b="0" i="0" u="none" strike="noStrike">
                          <a:effectLst/>
                          <a:latin typeface="Arial"/>
                        </a:rPr>
                        <a:t>8005</a:t>
                      </a:r>
                    </a:p>
                  </a:txBody>
                  <a:tcPr marL="13970" marR="13970" marT="16764" marB="0" anchor="b"/>
                </a:tc>
                <a:tc>
                  <a:txBody>
                    <a:bodyPr/>
                    <a:lstStyle/>
                    <a:p>
                      <a:pPr algn="ctr" fontAlgn="b"/>
                      <a:r>
                        <a:rPr lang="en-US" sz="1300" b="0" i="0" u="none" strike="noStrike">
                          <a:effectLst/>
                          <a:latin typeface="Arial"/>
                        </a:rPr>
                        <a:t>3692.1</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29536.5</a:t>
                      </a:r>
                    </a:p>
                  </a:txBody>
                  <a:tcPr marL="13970" marR="13970" marT="16764" marB="0" anchor="b"/>
                </a:tc>
                <a:tc>
                  <a:txBody>
                    <a:bodyPr/>
                    <a:lstStyle/>
                    <a:p>
                      <a:pPr algn="ctr" fontAlgn="b"/>
                      <a:r>
                        <a:rPr lang="en-US" sz="1300" b="0" i="0" u="none" strike="noStrike">
                          <a:effectLst/>
                          <a:latin typeface="Arial"/>
                        </a:rPr>
                        <a:t>94.7</a:t>
                      </a:r>
                    </a:p>
                  </a:txBody>
                  <a:tcPr marL="13970" marR="13970" marT="16764" marB="0" anchor="b"/>
                </a:tc>
              </a:tr>
              <a:tr h="233822">
                <a:tc>
                  <a:txBody>
                    <a:bodyPr/>
                    <a:lstStyle/>
                    <a:p>
                      <a:pPr algn="ctr" fontAlgn="b"/>
                      <a:r>
                        <a:rPr lang="en-US" sz="1300" b="0" i="0" u="none" strike="noStrike" dirty="0">
                          <a:effectLst/>
                          <a:latin typeface="Arial"/>
                        </a:rPr>
                        <a:t>7126</a:t>
                      </a:r>
                    </a:p>
                  </a:txBody>
                  <a:tcPr marL="13970" marR="13970" marT="16764" marB="0" anchor="b">
                    <a:solidFill>
                      <a:srgbClr val="DC6979"/>
                    </a:solidFill>
                  </a:tcPr>
                </a:tc>
                <a:tc>
                  <a:txBody>
                    <a:bodyPr/>
                    <a:lstStyle/>
                    <a:p>
                      <a:pPr algn="ctr" fontAlgn="b"/>
                      <a:r>
                        <a:rPr lang="en-US" sz="1300" b="0" i="0" u="none" strike="noStrike" dirty="0">
                          <a:effectLst/>
                          <a:latin typeface="Arial"/>
                        </a:rPr>
                        <a:t>3286.6</a:t>
                      </a:r>
                    </a:p>
                  </a:txBody>
                  <a:tcPr marL="13970" marR="13970" marT="16764" marB="0" anchor="b">
                    <a:solidFill>
                      <a:srgbClr val="DC6979"/>
                    </a:solidFill>
                  </a:tcPr>
                </a:tc>
                <a:tc>
                  <a:txBody>
                    <a:bodyPr/>
                    <a:lstStyle/>
                    <a:p>
                      <a:pPr algn="ctr" fontAlgn="b"/>
                      <a:r>
                        <a:rPr lang="en-US" sz="1300" b="0" i="0" u="none" strike="noStrike" dirty="0">
                          <a:effectLst/>
                          <a:latin typeface="Arial"/>
                        </a:rPr>
                        <a:t>9</a:t>
                      </a:r>
                    </a:p>
                  </a:txBody>
                  <a:tcPr marL="13970" marR="13970" marT="16764" marB="0" anchor="b">
                    <a:solidFill>
                      <a:srgbClr val="DC6979"/>
                    </a:solidFill>
                  </a:tcPr>
                </a:tc>
                <a:tc>
                  <a:txBody>
                    <a:bodyPr/>
                    <a:lstStyle/>
                    <a:p>
                      <a:pPr algn="ctr" fontAlgn="b"/>
                      <a:r>
                        <a:rPr lang="en-US" sz="1300" b="0" i="0" u="none" strike="noStrike" dirty="0">
                          <a:effectLst/>
                          <a:latin typeface="Arial"/>
                        </a:rPr>
                        <a:t>29579.8</a:t>
                      </a:r>
                    </a:p>
                  </a:txBody>
                  <a:tcPr marL="13970" marR="13970" marT="16764" marB="0" anchor="b">
                    <a:solidFill>
                      <a:srgbClr val="DC6979"/>
                    </a:solidFill>
                  </a:tcPr>
                </a:tc>
                <a:tc>
                  <a:txBody>
                    <a:bodyPr/>
                    <a:lstStyle/>
                    <a:p>
                      <a:pPr algn="ctr" fontAlgn="b"/>
                      <a:r>
                        <a:rPr lang="en-US" sz="1300" b="0" i="0" u="none" strike="noStrike" dirty="0">
                          <a:effectLst/>
                          <a:latin typeface="Arial"/>
                        </a:rPr>
                        <a:t>138.1</a:t>
                      </a:r>
                    </a:p>
                  </a:txBody>
                  <a:tcPr marL="13970" marR="13970" marT="16764" marB="0" anchor="b">
                    <a:solidFill>
                      <a:srgbClr val="DC6979"/>
                    </a:solidFill>
                  </a:tcPr>
                </a:tc>
              </a:tr>
              <a:tr h="233822">
                <a:tc>
                  <a:txBody>
                    <a:bodyPr/>
                    <a:lstStyle/>
                    <a:p>
                      <a:pPr algn="ctr" fontAlgn="b"/>
                      <a:r>
                        <a:rPr lang="en-US" sz="1300" b="0" i="0" u="none" strike="noStrike">
                          <a:effectLst/>
                          <a:latin typeface="Arial"/>
                        </a:rPr>
                        <a:t>8102</a:t>
                      </a:r>
                    </a:p>
                  </a:txBody>
                  <a:tcPr marL="13970" marR="13970" marT="16764" marB="0" anchor="b"/>
                </a:tc>
                <a:tc>
                  <a:txBody>
                    <a:bodyPr/>
                    <a:lstStyle/>
                    <a:p>
                      <a:pPr algn="ctr" fontAlgn="b"/>
                      <a:r>
                        <a:rPr lang="en-US" sz="1300" b="0" i="0" u="none" strike="noStrike">
                          <a:effectLst/>
                          <a:latin typeface="Arial"/>
                        </a:rPr>
                        <a:t>3736.8</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29894.4</a:t>
                      </a:r>
                    </a:p>
                  </a:txBody>
                  <a:tcPr marL="13970" marR="13970" marT="16764" marB="0" anchor="b"/>
                </a:tc>
                <a:tc>
                  <a:txBody>
                    <a:bodyPr/>
                    <a:lstStyle/>
                    <a:p>
                      <a:pPr algn="ctr" fontAlgn="b"/>
                      <a:r>
                        <a:rPr lang="en-US" sz="1300" b="0" i="0" u="none" strike="noStrike">
                          <a:effectLst/>
                          <a:latin typeface="Arial"/>
                        </a:rPr>
                        <a:t>452.6</a:t>
                      </a:r>
                    </a:p>
                  </a:txBody>
                  <a:tcPr marL="13970" marR="13970" marT="16764" marB="0" anchor="b"/>
                </a:tc>
              </a:tr>
              <a:tr h="233822">
                <a:tc>
                  <a:txBody>
                    <a:bodyPr/>
                    <a:lstStyle/>
                    <a:p>
                      <a:pPr algn="ctr" fontAlgn="b"/>
                      <a:r>
                        <a:rPr lang="en-US" sz="1300" b="0" i="0" u="none" strike="noStrike">
                          <a:effectLst/>
                          <a:latin typeface="Arial"/>
                        </a:rPr>
                        <a:t>8108</a:t>
                      </a:r>
                    </a:p>
                  </a:txBody>
                  <a:tcPr marL="13970" marR="13970" marT="16764" marB="0" anchor="b"/>
                </a:tc>
                <a:tc>
                  <a:txBody>
                    <a:bodyPr/>
                    <a:lstStyle/>
                    <a:p>
                      <a:pPr algn="ctr" fontAlgn="b"/>
                      <a:r>
                        <a:rPr lang="en-US" sz="1300" b="0" i="0" u="none" strike="noStrike">
                          <a:effectLst/>
                          <a:latin typeface="Arial"/>
                        </a:rPr>
                        <a:t>3739.6</a:t>
                      </a:r>
                    </a:p>
                  </a:txBody>
                  <a:tcPr marL="13970" marR="13970" marT="16764" marB="0" anchor="b"/>
                </a:tc>
                <a:tc>
                  <a:txBody>
                    <a:bodyPr/>
                    <a:lstStyle/>
                    <a:p>
                      <a:pPr algn="ctr" fontAlgn="b"/>
                      <a:r>
                        <a:rPr lang="en-US" sz="1300" b="0" i="0" u="none" strike="noStrike" dirty="0">
                          <a:effectLst/>
                          <a:latin typeface="Arial"/>
                        </a:rPr>
                        <a:t>8</a:t>
                      </a:r>
                    </a:p>
                  </a:txBody>
                  <a:tcPr marL="13970" marR="13970" marT="16764" marB="0" anchor="b"/>
                </a:tc>
                <a:tc>
                  <a:txBody>
                    <a:bodyPr/>
                    <a:lstStyle/>
                    <a:p>
                      <a:pPr algn="ctr" fontAlgn="b"/>
                      <a:r>
                        <a:rPr lang="en-US" sz="1300" b="0" i="0" u="none" strike="noStrike">
                          <a:effectLst/>
                          <a:latin typeface="Arial"/>
                        </a:rPr>
                        <a:t>29916.5</a:t>
                      </a:r>
                    </a:p>
                  </a:txBody>
                  <a:tcPr marL="13970" marR="13970" marT="16764" marB="0" anchor="b"/>
                </a:tc>
                <a:tc>
                  <a:txBody>
                    <a:bodyPr/>
                    <a:lstStyle/>
                    <a:p>
                      <a:pPr algn="ctr" fontAlgn="b"/>
                      <a:r>
                        <a:rPr lang="en-US" sz="1300" b="0" i="0" u="none" strike="noStrike">
                          <a:effectLst/>
                          <a:latin typeface="Arial"/>
                        </a:rPr>
                        <a:t>474.8</a:t>
                      </a:r>
                    </a:p>
                  </a:txBody>
                  <a:tcPr marL="13970" marR="13970" marT="16764" marB="0" anchor="b"/>
                </a:tc>
              </a:tr>
              <a:tr h="233822">
                <a:tc>
                  <a:txBody>
                    <a:bodyPr/>
                    <a:lstStyle/>
                    <a:p>
                      <a:pPr algn="ctr" fontAlgn="b"/>
                      <a:r>
                        <a:rPr lang="en-US" sz="1300" b="0" i="0" u="none" strike="noStrike">
                          <a:effectLst/>
                          <a:latin typeface="Arial"/>
                        </a:rPr>
                        <a:t>8126</a:t>
                      </a:r>
                    </a:p>
                  </a:txBody>
                  <a:tcPr marL="13970" marR="13970" marT="16764" marB="0" anchor="b"/>
                </a:tc>
                <a:tc>
                  <a:txBody>
                    <a:bodyPr/>
                    <a:lstStyle/>
                    <a:p>
                      <a:pPr algn="ctr" fontAlgn="b"/>
                      <a:r>
                        <a:rPr lang="en-US" sz="1300" b="0" i="0" u="none" strike="noStrike">
                          <a:effectLst/>
                          <a:latin typeface="Arial"/>
                        </a:rPr>
                        <a:t>3747.9</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29982.9</a:t>
                      </a:r>
                    </a:p>
                  </a:txBody>
                  <a:tcPr marL="13970" marR="13970" marT="16764" marB="0" anchor="b"/>
                </a:tc>
                <a:tc>
                  <a:txBody>
                    <a:bodyPr/>
                    <a:lstStyle/>
                    <a:p>
                      <a:pPr algn="ctr" fontAlgn="b"/>
                      <a:r>
                        <a:rPr lang="en-US" sz="1300" b="0" i="0" u="none" strike="noStrike">
                          <a:effectLst/>
                          <a:latin typeface="Arial"/>
                        </a:rPr>
                        <a:t>541.2</a:t>
                      </a:r>
                    </a:p>
                  </a:txBody>
                  <a:tcPr marL="13970" marR="13970" marT="16764" marB="0" anchor="b"/>
                </a:tc>
              </a:tr>
              <a:tr h="233822">
                <a:tc>
                  <a:txBody>
                    <a:bodyPr/>
                    <a:lstStyle/>
                    <a:p>
                      <a:pPr algn="ctr" fontAlgn="b"/>
                      <a:r>
                        <a:rPr lang="en-US" sz="1300" b="0" i="0" u="none" strike="noStrike">
                          <a:effectLst/>
                          <a:latin typeface="Arial"/>
                        </a:rPr>
                        <a:t>7240</a:t>
                      </a:r>
                    </a:p>
                  </a:txBody>
                  <a:tcPr marL="13970" marR="13970" marT="16764" marB="0" anchor="b"/>
                </a:tc>
                <a:tc>
                  <a:txBody>
                    <a:bodyPr/>
                    <a:lstStyle/>
                    <a:p>
                      <a:pPr algn="ctr" fontAlgn="b"/>
                      <a:r>
                        <a:rPr lang="en-US" sz="1300" b="0" i="0" u="none" strike="noStrike">
                          <a:effectLst/>
                          <a:latin typeface="Arial"/>
                        </a:rPr>
                        <a:t>3339.2</a:t>
                      </a:r>
                    </a:p>
                  </a:txBody>
                  <a:tcPr marL="13970" marR="13970" marT="16764" marB="0" anchor="b"/>
                </a:tc>
                <a:tc>
                  <a:txBody>
                    <a:bodyPr/>
                    <a:lstStyle/>
                    <a:p>
                      <a:pPr algn="ctr" fontAlgn="b"/>
                      <a:r>
                        <a:rPr lang="en-US" sz="1300" b="0" i="0" u="none" strike="noStrike">
                          <a:effectLst/>
                          <a:latin typeface="Arial"/>
                        </a:rPr>
                        <a:t>9</a:t>
                      </a:r>
                    </a:p>
                  </a:txBody>
                  <a:tcPr marL="13970" marR="13970" marT="16764" marB="0" anchor="b"/>
                </a:tc>
                <a:tc>
                  <a:txBody>
                    <a:bodyPr/>
                    <a:lstStyle/>
                    <a:p>
                      <a:pPr algn="ctr" fontAlgn="b"/>
                      <a:r>
                        <a:rPr lang="en-US" sz="1300" b="0" i="0" u="none" strike="noStrike">
                          <a:effectLst/>
                          <a:latin typeface="Arial"/>
                        </a:rPr>
                        <a:t>30053.0</a:t>
                      </a:r>
                    </a:p>
                  </a:txBody>
                  <a:tcPr marL="13970" marR="13970" marT="16764" marB="0" anchor="b"/>
                </a:tc>
                <a:tc>
                  <a:txBody>
                    <a:bodyPr/>
                    <a:lstStyle/>
                    <a:p>
                      <a:pPr algn="ctr" fontAlgn="b"/>
                      <a:r>
                        <a:rPr lang="en-US" sz="1300" b="0" i="0" u="none" strike="noStrike">
                          <a:effectLst/>
                          <a:latin typeface="Arial"/>
                        </a:rPr>
                        <a:t>611.3</a:t>
                      </a:r>
                    </a:p>
                  </a:txBody>
                  <a:tcPr marL="13970" marR="13970" marT="16764" marB="0" anchor="b"/>
                </a:tc>
              </a:tr>
              <a:tr h="233822">
                <a:tc>
                  <a:txBody>
                    <a:bodyPr/>
                    <a:lstStyle/>
                    <a:p>
                      <a:pPr algn="ctr" fontAlgn="b"/>
                      <a:r>
                        <a:rPr lang="en-US" sz="1300" b="0" i="0" u="none" strike="noStrike">
                          <a:effectLst/>
                          <a:latin typeface="Arial"/>
                        </a:rPr>
                        <a:t>8148</a:t>
                      </a:r>
                    </a:p>
                  </a:txBody>
                  <a:tcPr marL="13970" marR="13970" marT="16764" marB="0" anchor="b"/>
                </a:tc>
                <a:tc>
                  <a:txBody>
                    <a:bodyPr/>
                    <a:lstStyle/>
                    <a:p>
                      <a:pPr algn="ctr" fontAlgn="b"/>
                      <a:r>
                        <a:rPr lang="en-US" sz="1300" b="0" i="0" u="none" strike="noStrike" dirty="0">
                          <a:effectLst/>
                          <a:latin typeface="Arial"/>
                        </a:rPr>
                        <a:t>3758.0</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30064.1</a:t>
                      </a:r>
                    </a:p>
                  </a:txBody>
                  <a:tcPr marL="13970" marR="13970" marT="16764" marB="0" anchor="b"/>
                </a:tc>
                <a:tc>
                  <a:txBody>
                    <a:bodyPr/>
                    <a:lstStyle/>
                    <a:p>
                      <a:pPr algn="ctr" fontAlgn="b"/>
                      <a:r>
                        <a:rPr lang="en-US" sz="1300" b="0" i="0" u="none" strike="noStrike">
                          <a:effectLst/>
                          <a:latin typeface="Arial"/>
                        </a:rPr>
                        <a:t>622.3</a:t>
                      </a:r>
                    </a:p>
                  </a:txBody>
                  <a:tcPr marL="13970" marR="13970" marT="16764" marB="0" anchor="b"/>
                </a:tc>
              </a:tr>
              <a:tr h="233822">
                <a:tc>
                  <a:txBody>
                    <a:bodyPr/>
                    <a:lstStyle/>
                    <a:p>
                      <a:pPr algn="ctr" fontAlgn="b"/>
                      <a:r>
                        <a:rPr lang="en-US" sz="1300" b="0" i="0" u="none" strike="noStrike">
                          <a:effectLst/>
                          <a:latin typeface="Arial"/>
                        </a:rPr>
                        <a:t>8172</a:t>
                      </a:r>
                    </a:p>
                  </a:txBody>
                  <a:tcPr marL="13970" marR="13970" marT="16764" marB="0" anchor="b"/>
                </a:tc>
                <a:tc>
                  <a:txBody>
                    <a:bodyPr/>
                    <a:lstStyle/>
                    <a:p>
                      <a:pPr algn="ctr" fontAlgn="b"/>
                      <a:r>
                        <a:rPr lang="en-US" sz="1300" b="0" i="0" u="none" strike="noStrike">
                          <a:effectLst/>
                          <a:latin typeface="Arial"/>
                        </a:rPr>
                        <a:t>3769.1</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30152.7</a:t>
                      </a:r>
                    </a:p>
                  </a:txBody>
                  <a:tcPr marL="13970" marR="13970" marT="16764" marB="0" anchor="b"/>
                </a:tc>
                <a:tc>
                  <a:txBody>
                    <a:bodyPr/>
                    <a:lstStyle/>
                    <a:p>
                      <a:pPr algn="ctr" fontAlgn="b"/>
                      <a:r>
                        <a:rPr lang="en-US" sz="1300" b="0" i="0" u="none" strike="noStrike">
                          <a:effectLst/>
                          <a:latin typeface="Arial"/>
                        </a:rPr>
                        <a:t>710.9</a:t>
                      </a:r>
                    </a:p>
                  </a:txBody>
                  <a:tcPr marL="13970" marR="13970" marT="16764" marB="0" anchor="b"/>
                </a:tc>
              </a:tr>
              <a:tr h="233822">
                <a:tc>
                  <a:txBody>
                    <a:bodyPr/>
                    <a:lstStyle/>
                    <a:p>
                      <a:pPr algn="ctr" fontAlgn="b"/>
                      <a:r>
                        <a:rPr lang="en-US" sz="1300" b="0" i="0" u="none" strike="noStrike">
                          <a:effectLst/>
                          <a:latin typeface="Arial"/>
                        </a:rPr>
                        <a:t>8182</a:t>
                      </a:r>
                    </a:p>
                  </a:txBody>
                  <a:tcPr marL="13970" marR="13970" marT="16764" marB="0" anchor="b"/>
                </a:tc>
                <a:tc>
                  <a:txBody>
                    <a:bodyPr/>
                    <a:lstStyle/>
                    <a:p>
                      <a:pPr algn="ctr" fontAlgn="b"/>
                      <a:r>
                        <a:rPr lang="en-US" sz="1300" b="0" i="0" u="none" strike="noStrike">
                          <a:effectLst/>
                          <a:latin typeface="Arial"/>
                        </a:rPr>
                        <a:t>3773.7</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30189.6</a:t>
                      </a:r>
                    </a:p>
                  </a:txBody>
                  <a:tcPr marL="13970" marR="13970" marT="16764" marB="0" anchor="b"/>
                </a:tc>
                <a:tc>
                  <a:txBody>
                    <a:bodyPr/>
                    <a:lstStyle/>
                    <a:p>
                      <a:pPr algn="ctr" fontAlgn="b"/>
                      <a:r>
                        <a:rPr lang="en-US" sz="1300" b="0" i="0" u="none" strike="noStrike">
                          <a:effectLst/>
                          <a:latin typeface="Arial"/>
                        </a:rPr>
                        <a:t>747.8</a:t>
                      </a:r>
                    </a:p>
                  </a:txBody>
                  <a:tcPr marL="13970" marR="13970" marT="16764" marB="0" anchor="b"/>
                </a:tc>
              </a:tr>
              <a:tr h="233822">
                <a:tc>
                  <a:txBody>
                    <a:bodyPr/>
                    <a:lstStyle/>
                    <a:p>
                      <a:pPr algn="ctr" fontAlgn="b"/>
                      <a:r>
                        <a:rPr lang="en-US" sz="1300" b="0" i="0" u="none" strike="noStrike">
                          <a:effectLst/>
                          <a:latin typeface="Arial"/>
                        </a:rPr>
                        <a:t>8191</a:t>
                      </a:r>
                    </a:p>
                  </a:txBody>
                  <a:tcPr marL="13970" marR="13970" marT="16764" marB="0" anchor="b"/>
                </a:tc>
                <a:tc>
                  <a:txBody>
                    <a:bodyPr/>
                    <a:lstStyle/>
                    <a:p>
                      <a:pPr algn="ctr" fontAlgn="b"/>
                      <a:r>
                        <a:rPr lang="en-US" sz="1300" b="0" i="0" u="none" strike="noStrike">
                          <a:effectLst/>
                          <a:latin typeface="Arial"/>
                        </a:rPr>
                        <a:t>3777.8</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30222.8</a:t>
                      </a:r>
                    </a:p>
                  </a:txBody>
                  <a:tcPr marL="13970" marR="13970" marT="16764" marB="0" anchor="b"/>
                </a:tc>
                <a:tc>
                  <a:txBody>
                    <a:bodyPr/>
                    <a:lstStyle/>
                    <a:p>
                      <a:pPr algn="ctr" fontAlgn="b"/>
                      <a:r>
                        <a:rPr lang="en-US" sz="1300" b="0" i="0" u="none" strike="noStrike">
                          <a:effectLst/>
                          <a:latin typeface="Arial"/>
                        </a:rPr>
                        <a:t>781.0</a:t>
                      </a:r>
                    </a:p>
                  </a:txBody>
                  <a:tcPr marL="13970" marR="13970" marT="16764" marB="0" anchor="b"/>
                </a:tc>
              </a:tr>
              <a:tr h="233822">
                <a:tc>
                  <a:txBody>
                    <a:bodyPr/>
                    <a:lstStyle/>
                    <a:p>
                      <a:pPr algn="ctr" fontAlgn="b"/>
                      <a:r>
                        <a:rPr lang="en-US" sz="1300" b="0" i="0" u="none" strike="noStrike">
                          <a:effectLst/>
                          <a:latin typeface="Arial"/>
                        </a:rPr>
                        <a:t>8237</a:t>
                      </a:r>
                    </a:p>
                  </a:txBody>
                  <a:tcPr marL="13970" marR="13970" marT="16764" marB="0" anchor="b"/>
                </a:tc>
                <a:tc>
                  <a:txBody>
                    <a:bodyPr/>
                    <a:lstStyle/>
                    <a:p>
                      <a:pPr algn="ctr" fontAlgn="b"/>
                      <a:r>
                        <a:rPr lang="en-US" sz="1300" b="0" i="0" u="none" strike="noStrike">
                          <a:effectLst/>
                          <a:latin typeface="Arial"/>
                        </a:rPr>
                        <a:t>3799.1</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30392.5</a:t>
                      </a:r>
                    </a:p>
                  </a:txBody>
                  <a:tcPr marL="13970" marR="13970" marT="16764" marB="0" anchor="b"/>
                </a:tc>
                <a:tc>
                  <a:txBody>
                    <a:bodyPr/>
                    <a:lstStyle/>
                    <a:p>
                      <a:pPr algn="ctr" fontAlgn="b"/>
                      <a:r>
                        <a:rPr lang="en-US" sz="1300" b="0" i="0" u="none" strike="noStrike">
                          <a:effectLst/>
                          <a:latin typeface="Arial"/>
                        </a:rPr>
                        <a:t>950.7</a:t>
                      </a:r>
                    </a:p>
                  </a:txBody>
                  <a:tcPr marL="13970" marR="13970" marT="16764" marB="0" anchor="b"/>
                </a:tc>
              </a:tr>
              <a:tr h="233822">
                <a:tc>
                  <a:txBody>
                    <a:bodyPr/>
                    <a:lstStyle/>
                    <a:p>
                      <a:pPr algn="ctr" fontAlgn="b"/>
                      <a:r>
                        <a:rPr lang="en-US" sz="1300" b="0" i="0" u="none" strike="noStrike" dirty="0">
                          <a:solidFill>
                            <a:schemeClr val="tx1"/>
                          </a:solidFill>
                          <a:effectLst/>
                          <a:latin typeface="Arial"/>
                        </a:rPr>
                        <a:t>7372</a:t>
                      </a:r>
                    </a:p>
                  </a:txBody>
                  <a:tcPr marL="13970" marR="13970" marT="16764" marB="0" anchor="b">
                    <a:solidFill>
                      <a:schemeClr val="accent1">
                        <a:lumMod val="20000"/>
                        <a:lumOff val="80000"/>
                      </a:schemeClr>
                    </a:solidFill>
                  </a:tcPr>
                </a:tc>
                <a:tc>
                  <a:txBody>
                    <a:bodyPr/>
                    <a:lstStyle/>
                    <a:p>
                      <a:pPr algn="ctr" fontAlgn="b"/>
                      <a:r>
                        <a:rPr lang="en-US" sz="1300" b="0" i="0" u="none" strike="noStrike" dirty="0">
                          <a:solidFill>
                            <a:schemeClr val="tx1"/>
                          </a:solidFill>
                          <a:effectLst/>
                          <a:latin typeface="Arial"/>
                        </a:rPr>
                        <a:t>3400.1</a:t>
                      </a:r>
                    </a:p>
                  </a:txBody>
                  <a:tcPr marL="13970" marR="13970" marT="16764" marB="0" anchor="b">
                    <a:solidFill>
                      <a:schemeClr val="accent1">
                        <a:lumMod val="20000"/>
                        <a:lumOff val="80000"/>
                      </a:schemeClr>
                    </a:solidFill>
                  </a:tcPr>
                </a:tc>
                <a:tc>
                  <a:txBody>
                    <a:bodyPr/>
                    <a:lstStyle/>
                    <a:p>
                      <a:pPr algn="ctr" fontAlgn="b"/>
                      <a:r>
                        <a:rPr lang="en-US" sz="1300" b="0" i="0" u="none" strike="noStrike" dirty="0">
                          <a:solidFill>
                            <a:schemeClr val="tx1"/>
                          </a:solidFill>
                          <a:effectLst/>
                          <a:latin typeface="Arial"/>
                        </a:rPr>
                        <a:t>9</a:t>
                      </a:r>
                    </a:p>
                  </a:txBody>
                  <a:tcPr marL="13970" marR="13970" marT="16764" marB="0" anchor="b">
                    <a:solidFill>
                      <a:schemeClr val="accent1">
                        <a:lumMod val="20000"/>
                        <a:lumOff val="80000"/>
                      </a:schemeClr>
                    </a:solidFill>
                  </a:tcPr>
                </a:tc>
                <a:tc>
                  <a:txBody>
                    <a:bodyPr/>
                    <a:lstStyle/>
                    <a:p>
                      <a:pPr algn="ctr" fontAlgn="b"/>
                      <a:r>
                        <a:rPr lang="en-US" sz="1300" b="0" i="0" u="none" strike="noStrike" dirty="0">
                          <a:solidFill>
                            <a:schemeClr val="tx1"/>
                          </a:solidFill>
                          <a:effectLst/>
                          <a:latin typeface="Arial"/>
                        </a:rPr>
                        <a:t>30601.0</a:t>
                      </a:r>
                    </a:p>
                  </a:txBody>
                  <a:tcPr marL="13970" marR="13970" marT="16764" marB="0" anchor="b">
                    <a:solidFill>
                      <a:schemeClr val="accent1">
                        <a:lumMod val="20000"/>
                        <a:lumOff val="80000"/>
                      </a:schemeClr>
                    </a:solidFill>
                  </a:tcPr>
                </a:tc>
                <a:tc>
                  <a:txBody>
                    <a:bodyPr/>
                    <a:lstStyle/>
                    <a:p>
                      <a:pPr algn="ctr" fontAlgn="b"/>
                      <a:r>
                        <a:rPr lang="en-US" sz="1300" b="0" i="0" u="none" strike="noStrike" dirty="0">
                          <a:solidFill>
                            <a:schemeClr val="tx1"/>
                          </a:solidFill>
                          <a:effectLst/>
                          <a:latin typeface="Arial"/>
                        </a:rPr>
                        <a:t>1159.2</a:t>
                      </a:r>
                    </a:p>
                  </a:txBody>
                  <a:tcPr marL="13970" marR="13970" marT="16764" marB="0" anchor="b">
                    <a:solidFill>
                      <a:schemeClr val="accent1">
                        <a:lumMod val="20000"/>
                        <a:lumOff val="80000"/>
                      </a:schemeClr>
                    </a:solidFill>
                  </a:tcPr>
                </a:tc>
              </a:tr>
              <a:tr h="233822">
                <a:tc>
                  <a:txBody>
                    <a:bodyPr/>
                    <a:lstStyle/>
                    <a:p>
                      <a:pPr algn="ctr" fontAlgn="b"/>
                      <a:r>
                        <a:rPr lang="en-US" sz="1300" b="0" i="0" u="none" strike="noStrike">
                          <a:effectLst/>
                          <a:latin typeface="Arial"/>
                        </a:rPr>
                        <a:t>7382</a:t>
                      </a:r>
                    </a:p>
                  </a:txBody>
                  <a:tcPr marL="13970" marR="13970" marT="16764" marB="0" anchor="b"/>
                </a:tc>
                <a:tc>
                  <a:txBody>
                    <a:bodyPr/>
                    <a:lstStyle/>
                    <a:p>
                      <a:pPr algn="ctr" fontAlgn="b"/>
                      <a:r>
                        <a:rPr lang="en-US" sz="1300" b="0" i="0" u="none" strike="noStrike">
                          <a:effectLst/>
                          <a:latin typeface="Arial"/>
                        </a:rPr>
                        <a:t>3404.7</a:t>
                      </a:r>
                    </a:p>
                  </a:txBody>
                  <a:tcPr marL="13970" marR="13970" marT="16764" marB="0" anchor="b"/>
                </a:tc>
                <a:tc>
                  <a:txBody>
                    <a:bodyPr/>
                    <a:lstStyle/>
                    <a:p>
                      <a:pPr algn="ctr" fontAlgn="b"/>
                      <a:r>
                        <a:rPr lang="en-US" sz="1300" b="0" i="0" u="none" strike="noStrike">
                          <a:effectLst/>
                          <a:latin typeface="Arial"/>
                        </a:rPr>
                        <a:t>9</a:t>
                      </a:r>
                    </a:p>
                  </a:txBody>
                  <a:tcPr marL="13970" marR="13970" marT="16764" marB="0" anchor="b"/>
                </a:tc>
                <a:tc>
                  <a:txBody>
                    <a:bodyPr/>
                    <a:lstStyle/>
                    <a:p>
                      <a:pPr algn="ctr" fontAlgn="b"/>
                      <a:r>
                        <a:rPr lang="en-US" sz="1300" b="0" i="0" u="none" strike="noStrike">
                          <a:effectLst/>
                          <a:latin typeface="Arial"/>
                        </a:rPr>
                        <a:t>30642.5</a:t>
                      </a:r>
                    </a:p>
                  </a:txBody>
                  <a:tcPr marL="13970" marR="13970" marT="16764" marB="0" anchor="b"/>
                </a:tc>
                <a:tc>
                  <a:txBody>
                    <a:bodyPr/>
                    <a:lstStyle/>
                    <a:p>
                      <a:pPr algn="ctr" fontAlgn="b"/>
                      <a:r>
                        <a:rPr lang="en-US" sz="1300" b="0" i="0" u="none" strike="noStrike">
                          <a:effectLst/>
                          <a:latin typeface="Arial"/>
                        </a:rPr>
                        <a:t>1200.7</a:t>
                      </a:r>
                    </a:p>
                  </a:txBody>
                  <a:tcPr marL="13970" marR="13970" marT="16764" marB="0" anchor="b"/>
                </a:tc>
              </a:tr>
              <a:tr h="233822">
                <a:tc>
                  <a:txBody>
                    <a:bodyPr/>
                    <a:lstStyle/>
                    <a:p>
                      <a:pPr algn="ctr" fontAlgn="b"/>
                      <a:r>
                        <a:rPr lang="en-US" sz="1300" b="0" i="0" u="none" strike="noStrike">
                          <a:effectLst/>
                          <a:latin typeface="Arial"/>
                        </a:rPr>
                        <a:t>8308</a:t>
                      </a:r>
                    </a:p>
                  </a:txBody>
                  <a:tcPr marL="13970" marR="13970" marT="16764" marB="0" anchor="b"/>
                </a:tc>
                <a:tc>
                  <a:txBody>
                    <a:bodyPr/>
                    <a:lstStyle/>
                    <a:p>
                      <a:pPr algn="ctr" fontAlgn="b"/>
                      <a:r>
                        <a:rPr lang="en-US" sz="1300" b="0" i="0" u="none" strike="noStrike">
                          <a:effectLst/>
                          <a:latin typeface="Arial"/>
                        </a:rPr>
                        <a:t>3831.8</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30654.5</a:t>
                      </a:r>
                    </a:p>
                  </a:txBody>
                  <a:tcPr marL="13970" marR="13970" marT="16764" marB="0" anchor="b"/>
                </a:tc>
                <a:tc>
                  <a:txBody>
                    <a:bodyPr/>
                    <a:lstStyle/>
                    <a:p>
                      <a:pPr algn="ctr" fontAlgn="b"/>
                      <a:r>
                        <a:rPr lang="en-US" sz="1300" b="0" i="0" u="none" strike="noStrike">
                          <a:effectLst/>
                          <a:latin typeface="Arial"/>
                        </a:rPr>
                        <a:t>1212.7</a:t>
                      </a:r>
                    </a:p>
                  </a:txBody>
                  <a:tcPr marL="13970" marR="13970" marT="16764" marB="0" anchor="b"/>
                </a:tc>
              </a:tr>
              <a:tr h="233822">
                <a:tc>
                  <a:txBody>
                    <a:bodyPr/>
                    <a:lstStyle/>
                    <a:p>
                      <a:pPr algn="ctr" fontAlgn="b"/>
                      <a:r>
                        <a:rPr lang="en-US" sz="1300" b="0" i="0" u="none" strike="noStrike">
                          <a:effectLst/>
                          <a:latin typeface="Arial"/>
                        </a:rPr>
                        <a:t>8378</a:t>
                      </a:r>
                    </a:p>
                  </a:txBody>
                  <a:tcPr marL="13970" marR="13970" marT="16764" marB="0" anchor="b"/>
                </a:tc>
                <a:tc>
                  <a:txBody>
                    <a:bodyPr/>
                    <a:lstStyle/>
                    <a:p>
                      <a:pPr algn="ctr" fontAlgn="b"/>
                      <a:r>
                        <a:rPr lang="en-US" sz="1300" b="0" i="0" u="none" strike="noStrike">
                          <a:effectLst/>
                          <a:latin typeface="Arial"/>
                        </a:rPr>
                        <a:t>3864.1</a:t>
                      </a:r>
                    </a:p>
                  </a:txBody>
                  <a:tcPr marL="13970" marR="13970" marT="16764" marB="0" anchor="b"/>
                </a:tc>
                <a:tc>
                  <a:txBody>
                    <a:bodyPr/>
                    <a:lstStyle/>
                    <a:p>
                      <a:pPr algn="ctr" fontAlgn="b"/>
                      <a:r>
                        <a:rPr lang="en-US" sz="1300" b="0" i="0" u="none" strike="noStrike">
                          <a:effectLst/>
                          <a:latin typeface="Arial"/>
                        </a:rPr>
                        <a:t>8</a:t>
                      </a:r>
                    </a:p>
                  </a:txBody>
                  <a:tcPr marL="13970" marR="13970" marT="16764" marB="0" anchor="b"/>
                </a:tc>
                <a:tc>
                  <a:txBody>
                    <a:bodyPr/>
                    <a:lstStyle/>
                    <a:p>
                      <a:pPr algn="ctr" fontAlgn="b"/>
                      <a:r>
                        <a:rPr lang="en-US" sz="1300" b="0" i="0" u="none" strike="noStrike">
                          <a:effectLst/>
                          <a:latin typeface="Arial"/>
                        </a:rPr>
                        <a:t>30912.8</a:t>
                      </a:r>
                    </a:p>
                  </a:txBody>
                  <a:tcPr marL="13970" marR="13970" marT="16764" marB="0" anchor="b"/>
                </a:tc>
                <a:tc>
                  <a:txBody>
                    <a:bodyPr/>
                    <a:lstStyle/>
                    <a:p>
                      <a:pPr algn="ctr" fontAlgn="b"/>
                      <a:r>
                        <a:rPr lang="en-US" sz="1300" b="0" i="0" u="none" strike="noStrike">
                          <a:effectLst/>
                          <a:latin typeface="Arial"/>
                        </a:rPr>
                        <a:t>1471.0</a:t>
                      </a:r>
                    </a:p>
                  </a:txBody>
                  <a:tcPr marL="13970" marR="13970" marT="16764" marB="0" anchor="b"/>
                </a:tc>
              </a:tr>
              <a:tr h="233822">
                <a:tc>
                  <a:txBody>
                    <a:bodyPr/>
                    <a:lstStyle/>
                    <a:p>
                      <a:pPr algn="ctr" fontAlgn="b"/>
                      <a:r>
                        <a:rPr lang="en-US" sz="1300" b="0" i="0" u="none" strike="noStrike">
                          <a:effectLst/>
                          <a:latin typeface="Arial"/>
                        </a:rPr>
                        <a:t>7498</a:t>
                      </a:r>
                    </a:p>
                  </a:txBody>
                  <a:tcPr marL="13970" marR="13970" marT="16764" marB="0" anchor="b"/>
                </a:tc>
                <a:tc>
                  <a:txBody>
                    <a:bodyPr/>
                    <a:lstStyle/>
                    <a:p>
                      <a:pPr algn="ctr" fontAlgn="b"/>
                      <a:r>
                        <a:rPr lang="en-US" sz="1300" b="0" i="0" u="none" strike="noStrike">
                          <a:effectLst/>
                          <a:latin typeface="Arial"/>
                        </a:rPr>
                        <a:t>3458.2</a:t>
                      </a:r>
                    </a:p>
                  </a:txBody>
                  <a:tcPr marL="13970" marR="13970" marT="16764" marB="0" anchor="b"/>
                </a:tc>
                <a:tc>
                  <a:txBody>
                    <a:bodyPr/>
                    <a:lstStyle/>
                    <a:p>
                      <a:pPr algn="ctr" fontAlgn="b"/>
                      <a:r>
                        <a:rPr lang="en-US" sz="1300" b="0" i="0" u="none" strike="noStrike">
                          <a:effectLst/>
                          <a:latin typeface="Arial"/>
                        </a:rPr>
                        <a:t>9</a:t>
                      </a:r>
                    </a:p>
                  </a:txBody>
                  <a:tcPr marL="13970" marR="13970" marT="16764" marB="0" anchor="b"/>
                </a:tc>
                <a:tc>
                  <a:txBody>
                    <a:bodyPr/>
                    <a:lstStyle/>
                    <a:p>
                      <a:pPr algn="ctr" fontAlgn="b"/>
                      <a:r>
                        <a:rPr lang="en-US" sz="1300" b="0" i="0" u="none" strike="noStrike" dirty="0">
                          <a:effectLst/>
                          <a:latin typeface="Arial"/>
                        </a:rPr>
                        <a:t>31124.0</a:t>
                      </a:r>
                    </a:p>
                  </a:txBody>
                  <a:tcPr marL="13970" marR="13970" marT="16764" marB="0" anchor="b"/>
                </a:tc>
                <a:tc>
                  <a:txBody>
                    <a:bodyPr/>
                    <a:lstStyle/>
                    <a:p>
                      <a:pPr algn="ctr" fontAlgn="b"/>
                      <a:r>
                        <a:rPr lang="en-US" sz="1300" b="0" i="0" u="none" strike="noStrike">
                          <a:effectLst/>
                          <a:latin typeface="Arial"/>
                        </a:rPr>
                        <a:t>1682.2</a:t>
                      </a:r>
                    </a:p>
                  </a:txBody>
                  <a:tcPr marL="13970" marR="13970" marT="16764" marB="0" anchor="b"/>
                </a:tc>
              </a:tr>
              <a:tr h="233822">
                <a:tc>
                  <a:txBody>
                    <a:bodyPr/>
                    <a:lstStyle/>
                    <a:p>
                      <a:pPr algn="ctr" fontAlgn="b"/>
                      <a:r>
                        <a:rPr lang="en-US" sz="1300" b="0" i="0" u="none" strike="noStrike">
                          <a:effectLst/>
                          <a:latin typeface="Arial"/>
                        </a:rPr>
                        <a:t>7606</a:t>
                      </a:r>
                    </a:p>
                  </a:txBody>
                  <a:tcPr marL="13970" marR="13970" marT="16764" marB="0" anchor="b"/>
                </a:tc>
                <a:tc>
                  <a:txBody>
                    <a:bodyPr/>
                    <a:lstStyle/>
                    <a:p>
                      <a:pPr algn="ctr" fontAlgn="b"/>
                      <a:r>
                        <a:rPr lang="en-US" sz="1300" b="0" i="0" u="none" strike="noStrike">
                          <a:effectLst/>
                          <a:latin typeface="Arial"/>
                        </a:rPr>
                        <a:t>3508.0</a:t>
                      </a:r>
                    </a:p>
                  </a:txBody>
                  <a:tcPr marL="13970" marR="13970" marT="16764" marB="0" anchor="b"/>
                </a:tc>
                <a:tc>
                  <a:txBody>
                    <a:bodyPr/>
                    <a:lstStyle/>
                    <a:p>
                      <a:pPr algn="ctr" fontAlgn="b"/>
                      <a:r>
                        <a:rPr lang="en-US" sz="1300" b="0" i="0" u="none" strike="noStrike">
                          <a:effectLst/>
                          <a:latin typeface="Arial"/>
                        </a:rPr>
                        <a:t>9</a:t>
                      </a:r>
                    </a:p>
                  </a:txBody>
                  <a:tcPr marL="13970" marR="13970" marT="16764" marB="0" anchor="b"/>
                </a:tc>
                <a:tc>
                  <a:txBody>
                    <a:bodyPr/>
                    <a:lstStyle/>
                    <a:p>
                      <a:pPr algn="ctr" fontAlgn="b"/>
                      <a:r>
                        <a:rPr lang="en-US" sz="1300" b="0" i="0" u="none" strike="noStrike">
                          <a:effectLst/>
                          <a:latin typeface="Arial"/>
                        </a:rPr>
                        <a:t>31572.3</a:t>
                      </a:r>
                    </a:p>
                  </a:txBody>
                  <a:tcPr marL="13970" marR="13970" marT="16764" marB="0" anchor="b"/>
                </a:tc>
                <a:tc>
                  <a:txBody>
                    <a:bodyPr/>
                    <a:lstStyle/>
                    <a:p>
                      <a:pPr algn="ctr" fontAlgn="b"/>
                      <a:r>
                        <a:rPr lang="en-US" sz="1300" b="0" i="0" u="none" strike="noStrike">
                          <a:effectLst/>
                          <a:latin typeface="Arial"/>
                        </a:rPr>
                        <a:t>2130.5</a:t>
                      </a:r>
                    </a:p>
                  </a:txBody>
                  <a:tcPr marL="13970" marR="13970" marT="16764" marB="0" anchor="b"/>
                </a:tc>
              </a:tr>
              <a:tr h="233822">
                <a:tc>
                  <a:txBody>
                    <a:bodyPr/>
                    <a:lstStyle/>
                    <a:p>
                      <a:pPr algn="ctr" fontAlgn="b"/>
                      <a:r>
                        <a:rPr lang="en-US" sz="1300" b="0" i="0" u="none" strike="noStrike">
                          <a:effectLst/>
                          <a:latin typeface="Arial"/>
                        </a:rPr>
                        <a:t>7736</a:t>
                      </a:r>
                    </a:p>
                  </a:txBody>
                  <a:tcPr marL="13970" marR="13970" marT="16764" marB="0" anchor="b"/>
                </a:tc>
                <a:tc>
                  <a:txBody>
                    <a:bodyPr/>
                    <a:lstStyle/>
                    <a:p>
                      <a:pPr algn="ctr" fontAlgn="b"/>
                      <a:r>
                        <a:rPr lang="en-US" sz="1300" b="0" i="0" u="none" strike="noStrike">
                          <a:effectLst/>
                          <a:latin typeface="Arial"/>
                        </a:rPr>
                        <a:t>3568.0</a:t>
                      </a:r>
                    </a:p>
                  </a:txBody>
                  <a:tcPr marL="13970" marR="13970" marT="16764" marB="0" anchor="b"/>
                </a:tc>
                <a:tc>
                  <a:txBody>
                    <a:bodyPr/>
                    <a:lstStyle/>
                    <a:p>
                      <a:pPr algn="ctr" fontAlgn="b"/>
                      <a:r>
                        <a:rPr lang="en-US" sz="1300" b="0" i="0" u="none" strike="noStrike">
                          <a:effectLst/>
                          <a:latin typeface="Arial"/>
                        </a:rPr>
                        <a:t>9</a:t>
                      </a:r>
                    </a:p>
                  </a:txBody>
                  <a:tcPr marL="13970" marR="13970" marT="16764" marB="0" anchor="b"/>
                </a:tc>
                <a:tc>
                  <a:txBody>
                    <a:bodyPr/>
                    <a:lstStyle/>
                    <a:p>
                      <a:pPr algn="ctr" fontAlgn="b"/>
                      <a:r>
                        <a:rPr lang="en-US" sz="1300" b="0" i="0" u="none" strike="noStrike">
                          <a:effectLst/>
                          <a:latin typeface="Arial"/>
                        </a:rPr>
                        <a:t>32111.9</a:t>
                      </a:r>
                    </a:p>
                  </a:txBody>
                  <a:tcPr marL="13970" marR="13970" marT="16764" marB="0" anchor="b"/>
                </a:tc>
                <a:tc>
                  <a:txBody>
                    <a:bodyPr/>
                    <a:lstStyle/>
                    <a:p>
                      <a:pPr algn="ctr" fontAlgn="b"/>
                      <a:r>
                        <a:rPr lang="en-US" sz="1300" b="0" i="0" u="none" strike="noStrike">
                          <a:effectLst/>
                          <a:latin typeface="Arial"/>
                        </a:rPr>
                        <a:t>2670.2</a:t>
                      </a:r>
                    </a:p>
                  </a:txBody>
                  <a:tcPr marL="13970" marR="13970" marT="16764" marB="0" anchor="b"/>
                </a:tc>
              </a:tr>
              <a:tr h="233822">
                <a:tc>
                  <a:txBody>
                    <a:bodyPr/>
                    <a:lstStyle/>
                    <a:p>
                      <a:pPr algn="ctr" fontAlgn="b"/>
                      <a:r>
                        <a:rPr lang="en-US" sz="1300" b="1" i="0" u="none" strike="noStrike">
                          <a:effectLst/>
                          <a:latin typeface="Arial"/>
                        </a:rPr>
                        <a:t>7022</a:t>
                      </a:r>
                    </a:p>
                  </a:txBody>
                  <a:tcPr marL="13970" marR="13970" marT="16764" marB="0" anchor="b"/>
                </a:tc>
                <a:tc>
                  <a:txBody>
                    <a:bodyPr/>
                    <a:lstStyle/>
                    <a:p>
                      <a:pPr algn="ctr" fontAlgn="b"/>
                      <a:r>
                        <a:rPr lang="en-US" sz="1300" b="1" i="0" u="none" strike="noStrike">
                          <a:effectLst/>
                          <a:latin typeface="Arial"/>
                        </a:rPr>
                        <a:t>3238.7</a:t>
                      </a:r>
                    </a:p>
                  </a:txBody>
                  <a:tcPr marL="13970" marR="13970" marT="16764" marB="0" anchor="b"/>
                </a:tc>
                <a:tc>
                  <a:txBody>
                    <a:bodyPr/>
                    <a:lstStyle/>
                    <a:p>
                      <a:pPr algn="ctr" fontAlgn="b"/>
                      <a:r>
                        <a:rPr lang="en-US" sz="1300" b="1" i="0" u="none" strike="noStrike">
                          <a:effectLst/>
                          <a:latin typeface="Arial"/>
                        </a:rPr>
                        <a:t>10</a:t>
                      </a:r>
                    </a:p>
                  </a:txBody>
                  <a:tcPr marL="13970" marR="13970" marT="16764" marB="0" anchor="b"/>
                </a:tc>
                <a:tc>
                  <a:txBody>
                    <a:bodyPr/>
                    <a:lstStyle/>
                    <a:p>
                      <a:pPr algn="ctr" fontAlgn="b"/>
                      <a:r>
                        <a:rPr lang="en-US" sz="1300" b="1" i="0" u="none" strike="noStrike">
                          <a:effectLst/>
                          <a:latin typeface="Arial"/>
                        </a:rPr>
                        <a:t>32386.8</a:t>
                      </a:r>
                    </a:p>
                  </a:txBody>
                  <a:tcPr marL="13970" marR="13970" marT="16764" marB="0" anchor="b"/>
                </a:tc>
                <a:tc>
                  <a:txBody>
                    <a:bodyPr/>
                    <a:lstStyle/>
                    <a:p>
                      <a:pPr algn="ctr" fontAlgn="b"/>
                      <a:r>
                        <a:rPr lang="en-US" sz="1300" b="1" i="0" u="none" strike="noStrike" dirty="0">
                          <a:effectLst/>
                          <a:latin typeface="Arial"/>
                        </a:rPr>
                        <a:t>2945.0</a:t>
                      </a:r>
                    </a:p>
                  </a:txBody>
                  <a:tcPr marL="13970" marR="13970" marT="16764" marB="0" anchor="b"/>
                </a:tc>
              </a:tr>
            </a:tbl>
          </a:graphicData>
        </a:graphic>
      </p:graphicFrame>
      <p:sp>
        <p:nvSpPr>
          <p:cNvPr id="5" name="TextBox 4"/>
          <p:cNvSpPr txBox="1"/>
          <p:nvPr/>
        </p:nvSpPr>
        <p:spPr>
          <a:xfrm>
            <a:off x="6419850" y="1905000"/>
            <a:ext cx="3273586" cy="4401205"/>
          </a:xfrm>
          <a:prstGeom prst="rect">
            <a:avLst/>
          </a:prstGeom>
          <a:noFill/>
        </p:spPr>
        <p:txBody>
          <a:bodyPr wrap="square" rtlCol="0">
            <a:spAutoFit/>
          </a:bodyPr>
          <a:lstStyle/>
          <a:p>
            <a:r>
              <a:rPr lang="en-US" b="1" dirty="0" err="1" smtClean="0">
                <a:solidFill>
                  <a:srgbClr val="00B050"/>
                </a:solidFill>
              </a:rPr>
              <a:t>Linac</a:t>
            </a:r>
            <a:r>
              <a:rPr lang="en-US" b="1" dirty="0" smtClean="0">
                <a:solidFill>
                  <a:srgbClr val="00B050"/>
                </a:solidFill>
              </a:rPr>
              <a:t> length changes (mismatch) that go with different DR circumferences and satisfy the TDR options such as flexible bunch patterns, low and high power operation and energy staging.</a:t>
            </a:r>
          </a:p>
          <a:p>
            <a:endParaRPr lang="en-US" dirty="0"/>
          </a:p>
          <a:p>
            <a:r>
              <a:rPr lang="en-US" b="1" dirty="0" smtClean="0">
                <a:solidFill>
                  <a:srgbClr val="FF0000"/>
                </a:solidFill>
              </a:rPr>
              <a:t>They have a very large range of impacts on the ILC systems layout.</a:t>
            </a:r>
          </a:p>
          <a:p>
            <a:endParaRPr lang="en-US" dirty="0"/>
          </a:p>
        </p:txBody>
      </p:sp>
    </p:spTree>
    <p:extLst>
      <p:ext uri="{BB962C8B-B14F-4D97-AF65-F5344CB8AC3E}">
        <p14:creationId xmlns:p14="http://schemas.microsoft.com/office/powerpoint/2010/main" val="1125094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srgbClr val="7030A0"/>
                </a:solidFill>
              </a:rPr>
              <a:t>IMPACT of TWO DIFFERENT POSSIBLE CHOICES </a:t>
            </a:r>
            <a:endParaRPr lang="en-US" sz="2800" b="1" dirty="0">
              <a:solidFill>
                <a:srgbClr val="7030A0"/>
              </a:solidFill>
            </a:endParaRPr>
          </a:p>
        </p:txBody>
      </p:sp>
      <p:sp>
        <p:nvSpPr>
          <p:cNvPr id="3" name="Content Placeholder 2"/>
          <p:cNvSpPr>
            <a:spLocks noGrp="1"/>
          </p:cNvSpPr>
          <p:nvPr>
            <p:ph idx="1"/>
          </p:nvPr>
        </p:nvSpPr>
        <p:spPr>
          <a:xfrm>
            <a:off x="447675" y="1038225"/>
            <a:ext cx="8829675" cy="6276975"/>
          </a:xfrm>
        </p:spPr>
        <p:txBody>
          <a:bodyPr/>
          <a:lstStyle/>
          <a:p>
            <a:r>
              <a:rPr lang="en-US" dirty="0" smtClean="0">
                <a:solidFill>
                  <a:srgbClr val="00B0F0"/>
                </a:solidFill>
              </a:rPr>
              <a:t>In the TDR design the DR has a harmonic number of 7022 and therefore a circumference of 3238.7 m</a:t>
            </a:r>
          </a:p>
          <a:p>
            <a:r>
              <a:rPr lang="en-US" dirty="0" smtClean="0">
                <a:solidFill>
                  <a:srgbClr val="00B0F0"/>
                </a:solidFill>
              </a:rPr>
              <a:t>The path-length correction required is – 293.6 / 2 meters when you change the tunnel length where e+ beams are both going and coming.</a:t>
            </a:r>
          </a:p>
          <a:p>
            <a:r>
              <a:rPr lang="en-US" dirty="0" smtClean="0">
                <a:solidFill>
                  <a:srgbClr val="00B0F0"/>
                </a:solidFill>
              </a:rPr>
              <a:t>If we can reduce the length of the BDS by this 147 m at the end of the E+ linac and beginning of the BDS we would have a rough solution for the global timing. This is under study by the BDS group.</a:t>
            </a:r>
          </a:p>
          <a:p>
            <a:endParaRPr lang="en-US" dirty="0"/>
          </a:p>
          <a:p>
            <a:r>
              <a:rPr lang="en-US" dirty="0" smtClean="0">
                <a:solidFill>
                  <a:srgbClr val="00B050"/>
                </a:solidFill>
              </a:rPr>
              <a:t>If we change the DR harmonic to 7126 as highlighted in the table then we have another case which would have minimal impact on the TDR design.</a:t>
            </a:r>
          </a:p>
          <a:p>
            <a:r>
              <a:rPr lang="en-US" dirty="0" smtClean="0">
                <a:solidFill>
                  <a:srgbClr val="00B050"/>
                </a:solidFill>
              </a:rPr>
              <a:t>The DR circumference would increase by 47.9 m. Stretch the race track with 12 m inserts at the ends of the straight section, leaving the injection/extraction geometry as is, and the path length correction becomes +138.1/ 2 m. This added length could be anywhere along the linac and probably should be also added to the e- linac.</a:t>
            </a:r>
          </a:p>
          <a:p>
            <a:r>
              <a:rPr lang="en-US" dirty="0" smtClean="0">
                <a:solidFill>
                  <a:srgbClr val="FF0000"/>
                </a:solidFill>
              </a:rPr>
              <a:t>Something would quickly fill the ≈ 70 m stretches of the </a:t>
            </a:r>
            <a:r>
              <a:rPr lang="en-US" dirty="0" err="1" smtClean="0">
                <a:solidFill>
                  <a:srgbClr val="FF0000"/>
                </a:solidFill>
              </a:rPr>
              <a:t>linac</a:t>
            </a:r>
            <a:r>
              <a:rPr lang="en-US" dirty="0" smtClean="0">
                <a:solidFill>
                  <a:srgbClr val="FF0000"/>
                </a:solidFill>
              </a:rPr>
              <a:t> tunnels! </a:t>
            </a:r>
          </a:p>
          <a:p>
            <a:r>
              <a:rPr lang="en-US" dirty="0" smtClean="0"/>
              <a:t>Other combinations with much greater impact on the present design are possible but are not being considered as required by Global Timing</a:t>
            </a:r>
          </a:p>
          <a:p>
            <a:endParaRPr lang="en-US" dirty="0"/>
          </a:p>
        </p:txBody>
      </p:sp>
    </p:spTree>
    <p:extLst>
      <p:ext uri="{BB962C8B-B14F-4D97-AF65-F5344CB8AC3E}">
        <p14:creationId xmlns:p14="http://schemas.microsoft.com/office/powerpoint/2010/main" val="2716285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742950"/>
            <a:ext cx="9372124" cy="800100"/>
          </a:xfrm>
        </p:spPr>
        <p:txBody>
          <a:bodyPr/>
          <a:lstStyle/>
          <a:p>
            <a:r>
              <a:rPr lang="en-US" sz="2800" b="1" dirty="0" smtClean="0">
                <a:solidFill>
                  <a:srgbClr val="7030A0"/>
                </a:solidFill>
              </a:rPr>
              <a:t>How accurately can we build and measure 30 km path-length</a:t>
            </a:r>
            <a:endParaRPr lang="en-US" sz="2800" b="1" dirty="0">
              <a:solidFill>
                <a:srgbClr val="7030A0"/>
              </a:solidFill>
            </a:endParaRPr>
          </a:p>
        </p:txBody>
      </p:sp>
      <p:sp>
        <p:nvSpPr>
          <p:cNvPr id="3" name="Content Placeholder 2"/>
          <p:cNvSpPr>
            <a:spLocks noGrp="1"/>
          </p:cNvSpPr>
          <p:nvPr>
            <p:ph idx="1"/>
          </p:nvPr>
        </p:nvSpPr>
        <p:spPr>
          <a:xfrm>
            <a:off x="590551" y="1457324"/>
            <a:ext cx="8724900" cy="5572126"/>
          </a:xfrm>
        </p:spPr>
        <p:txBody>
          <a:bodyPr/>
          <a:lstStyle/>
          <a:p>
            <a:r>
              <a:rPr lang="en-US" dirty="0" smtClean="0">
                <a:solidFill>
                  <a:srgbClr val="00B0F0"/>
                </a:solidFill>
              </a:rPr>
              <a:t>An important length scale for timing is DR RF wavelength, </a:t>
            </a:r>
            <a:r>
              <a:rPr lang="el-GR" dirty="0" smtClean="0">
                <a:solidFill>
                  <a:srgbClr val="00B0F0"/>
                </a:solidFill>
              </a:rPr>
              <a:t>λ</a:t>
            </a:r>
            <a:r>
              <a:rPr lang="en-US" baseline="-25000" dirty="0">
                <a:solidFill>
                  <a:srgbClr val="00B0F0"/>
                </a:solidFill>
              </a:rPr>
              <a:t> =</a:t>
            </a:r>
            <a:r>
              <a:rPr lang="en-US" dirty="0" smtClean="0">
                <a:solidFill>
                  <a:srgbClr val="00B0F0"/>
                </a:solidFill>
              </a:rPr>
              <a:t> 0.461 m and for a repetitive self replicating timing solution for any bunch train pattern we need 10*-6 to 10*-7, or 30 to 3 mm accuracy.</a:t>
            </a:r>
          </a:p>
          <a:p>
            <a:r>
              <a:rPr lang="en-US" dirty="0" smtClean="0">
                <a:solidFill>
                  <a:srgbClr val="00B050"/>
                </a:solidFill>
              </a:rPr>
              <a:t>Consulting with survey and alignment experts and looking at recent neutrino beam studies of long distance measurements we believe that the survey accuracy will be in this range.</a:t>
            </a:r>
          </a:p>
          <a:p>
            <a:r>
              <a:rPr lang="en-US" dirty="0" smtClean="0">
                <a:solidFill>
                  <a:srgbClr val="00B0F0"/>
                </a:solidFill>
              </a:rPr>
              <a:t>The state of the art above ground networks can achieve mm accuracy over 30 km but transferring this underground to a new tunnel network is more difficult. Varying air temperature, rock rebound, concrete curing, mixed occupancy of the tunnel might deteriorate accuracy to the 10*-6 level until everything has come to operating conditions. By that time changing the path becomes more difficult so we must be conservative.</a:t>
            </a:r>
          </a:p>
          <a:p>
            <a:r>
              <a:rPr lang="en-US" dirty="0" smtClean="0">
                <a:solidFill>
                  <a:srgbClr val="00B050"/>
                </a:solidFill>
              </a:rPr>
              <a:t>What other factors could change the ‘as built’ length?</a:t>
            </a:r>
          </a:p>
          <a:p>
            <a:r>
              <a:rPr lang="en-US" dirty="0" smtClean="0">
                <a:solidFill>
                  <a:srgbClr val="00B0F0"/>
                </a:solidFill>
              </a:rPr>
              <a:t>To evaluate timing correction ranges and techniques we used large errors up to a few meters</a:t>
            </a:r>
            <a:r>
              <a:rPr lang="en-US" dirty="0">
                <a:solidFill>
                  <a:srgbClr val="00B0F0"/>
                </a:solidFill>
              </a:rPr>
              <a:t> </a:t>
            </a:r>
            <a:r>
              <a:rPr lang="en-US" dirty="0" smtClean="0">
                <a:solidFill>
                  <a:srgbClr val="00B0F0"/>
                </a:solidFill>
              </a:rPr>
              <a:t>with desired goal of a few millimeters or a small fraction of </a:t>
            </a:r>
            <a:r>
              <a:rPr lang="el-GR" dirty="0" smtClean="0">
                <a:solidFill>
                  <a:srgbClr val="00B0F0"/>
                </a:solidFill>
              </a:rPr>
              <a:t>λ</a:t>
            </a:r>
            <a:r>
              <a:rPr lang="en-US" dirty="0" smtClean="0">
                <a:solidFill>
                  <a:srgbClr val="00B0F0"/>
                </a:solidFill>
              </a:rPr>
              <a:t>/2</a:t>
            </a:r>
            <a:endParaRPr lang="en-US" dirty="0">
              <a:solidFill>
                <a:srgbClr val="00B0F0"/>
              </a:solidFill>
            </a:endParaRPr>
          </a:p>
        </p:txBody>
      </p:sp>
    </p:spTree>
    <p:extLst>
      <p:ext uri="{BB962C8B-B14F-4D97-AF65-F5344CB8AC3E}">
        <p14:creationId xmlns:p14="http://schemas.microsoft.com/office/powerpoint/2010/main" val="2468428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512" y="113507"/>
            <a:ext cx="9372124" cy="598963"/>
          </a:xfrm>
        </p:spPr>
        <p:txBody>
          <a:bodyPr/>
          <a:lstStyle/>
          <a:p>
            <a:r>
              <a:rPr lang="en-US" sz="3600" b="1" dirty="0" smtClean="0">
                <a:solidFill>
                  <a:srgbClr val="7030A0"/>
                </a:solidFill>
              </a:rPr>
              <a:t>A SECOND CONSTRAINT</a:t>
            </a:r>
            <a:endParaRPr lang="en-US" sz="3600" b="1" dirty="0">
              <a:solidFill>
                <a:srgbClr val="7030A0"/>
              </a:solidFill>
            </a:endParaRPr>
          </a:p>
        </p:txBody>
      </p:sp>
      <p:sp>
        <p:nvSpPr>
          <p:cNvPr id="3" name="Content Placeholder 2"/>
          <p:cNvSpPr>
            <a:spLocks noGrp="1"/>
          </p:cNvSpPr>
          <p:nvPr>
            <p:ph idx="1"/>
          </p:nvPr>
        </p:nvSpPr>
        <p:spPr>
          <a:xfrm>
            <a:off x="914399" y="981075"/>
            <a:ext cx="8296275" cy="5505450"/>
          </a:xfrm>
        </p:spPr>
        <p:txBody>
          <a:bodyPr/>
          <a:lstStyle/>
          <a:p>
            <a:r>
              <a:rPr lang="en-US" dirty="0" smtClean="0">
                <a:solidFill>
                  <a:srgbClr val="00B0F0"/>
                </a:solidFill>
              </a:rPr>
              <a:t>The constraint of having this path length difference </a:t>
            </a:r>
            <a:r>
              <a:rPr lang="en-US" b="0" dirty="0" smtClean="0">
                <a:solidFill>
                  <a:srgbClr val="00B0F0"/>
                </a:solidFill>
              </a:rPr>
              <a:t>∆</a:t>
            </a:r>
            <a:r>
              <a:rPr lang="en-US" dirty="0" smtClean="0">
                <a:solidFill>
                  <a:srgbClr val="00B0F0"/>
                </a:solidFill>
              </a:rPr>
              <a:t>L equal to a multiple of the DR circumference is the coarse correction and could leave some ambiguity in the bunch pattern and e+ injection efficiency over the few thousand bunches</a:t>
            </a:r>
            <a:r>
              <a:rPr lang="en-US" dirty="0" smtClean="0"/>
              <a:t>.</a:t>
            </a:r>
          </a:p>
          <a:p>
            <a:r>
              <a:rPr lang="en-US" dirty="0" smtClean="0">
                <a:solidFill>
                  <a:srgbClr val="00B050"/>
                </a:solidFill>
              </a:rPr>
              <a:t>To replicate </a:t>
            </a:r>
            <a:r>
              <a:rPr lang="en-US" dirty="0" smtClean="0">
                <a:solidFill>
                  <a:srgbClr val="FF0000"/>
                </a:solidFill>
              </a:rPr>
              <a:t>exactly</a:t>
            </a:r>
            <a:r>
              <a:rPr lang="en-US" dirty="0" smtClean="0">
                <a:solidFill>
                  <a:srgbClr val="00B050"/>
                </a:solidFill>
              </a:rPr>
              <a:t> the chosen pattern in the DR’s on every cycle (this may become important in the abort/recovery sequences driven by machine protection) one needs the additional constraint.</a:t>
            </a:r>
          </a:p>
          <a:p>
            <a:r>
              <a:rPr lang="en-US" dirty="0" smtClean="0">
                <a:solidFill>
                  <a:srgbClr val="00B0F0"/>
                </a:solidFill>
              </a:rPr>
              <a:t>The path length between the distance an e+ travels from target to DR injection less the distance the e- travels from target to the IP should be a multiple of </a:t>
            </a:r>
            <a:r>
              <a:rPr lang="el-GR" dirty="0" smtClean="0">
                <a:solidFill>
                  <a:srgbClr val="00B0F0"/>
                </a:solidFill>
              </a:rPr>
              <a:t>λ</a:t>
            </a:r>
            <a:r>
              <a:rPr lang="en-US" dirty="0" smtClean="0">
                <a:solidFill>
                  <a:srgbClr val="00B0F0"/>
                </a:solidFill>
              </a:rPr>
              <a:t>/2 and small, a few mm.</a:t>
            </a:r>
          </a:p>
          <a:p>
            <a:r>
              <a:rPr lang="en-US" dirty="0" smtClean="0">
                <a:solidFill>
                  <a:srgbClr val="00B050"/>
                </a:solidFill>
              </a:rPr>
              <a:t>Changing the average DR circumference between injection/ extraction cycles as shown in next slide can work for ∆L  from a few meters down to </a:t>
            </a:r>
            <a:r>
              <a:rPr lang="el-GR" dirty="0" smtClean="0">
                <a:solidFill>
                  <a:srgbClr val="00B050"/>
                </a:solidFill>
              </a:rPr>
              <a:t>λ</a:t>
            </a:r>
            <a:r>
              <a:rPr lang="en-US" dirty="0" smtClean="0">
                <a:solidFill>
                  <a:srgbClr val="00B050"/>
                </a:solidFill>
              </a:rPr>
              <a:t>/2</a:t>
            </a:r>
          </a:p>
          <a:p>
            <a:r>
              <a:rPr lang="en-US" dirty="0" smtClean="0">
                <a:solidFill>
                  <a:srgbClr val="00B0F0"/>
                </a:solidFill>
              </a:rPr>
              <a:t>Getting from </a:t>
            </a:r>
            <a:r>
              <a:rPr lang="el-GR" dirty="0" smtClean="0">
                <a:solidFill>
                  <a:srgbClr val="00B0F0"/>
                </a:solidFill>
              </a:rPr>
              <a:t>λ</a:t>
            </a:r>
            <a:r>
              <a:rPr lang="en-US" dirty="0" smtClean="0">
                <a:solidFill>
                  <a:srgbClr val="00B0F0"/>
                </a:solidFill>
              </a:rPr>
              <a:t>/2, or 230 mm to say 1 mm, requires some inserted  path length change for the E+, of that </a:t>
            </a:r>
            <a:r>
              <a:rPr lang="en-US" dirty="0" err="1" smtClean="0">
                <a:solidFill>
                  <a:srgbClr val="00B0F0"/>
                </a:solidFill>
              </a:rPr>
              <a:t>size,.There</a:t>
            </a:r>
            <a:r>
              <a:rPr lang="en-US" dirty="0" smtClean="0">
                <a:solidFill>
                  <a:srgbClr val="00B0F0"/>
                </a:solidFill>
              </a:rPr>
              <a:t> is presently room, after the E+ source systems for an insert of 400 m length. See reference-</a:t>
            </a:r>
          </a:p>
          <a:p>
            <a:r>
              <a:rPr lang="en-US" sz="1400" u="sng" dirty="0" smtClean="0">
                <a:solidFill>
                  <a:srgbClr val="0070C0"/>
                </a:solidFill>
                <a:hlinkClick r:id="rId2"/>
              </a:rPr>
              <a:t>https</a:t>
            </a:r>
            <a:r>
              <a:rPr lang="en-US" sz="1400" u="sng" dirty="0">
                <a:solidFill>
                  <a:srgbClr val="0070C0"/>
                </a:solidFill>
                <a:hlinkClick r:id="rId2"/>
              </a:rPr>
              <a:t>://ilc-edmsdirect.desy.de/ilc-edmsdirect/file.jsp?edmsid=D00000001081595,A,1,2</a:t>
            </a:r>
            <a:endParaRPr lang="en-US" sz="1400" dirty="0">
              <a:solidFill>
                <a:srgbClr val="0070C0"/>
              </a:solidFill>
            </a:endParaRPr>
          </a:p>
        </p:txBody>
      </p:sp>
    </p:spTree>
    <p:extLst>
      <p:ext uri="{BB962C8B-B14F-4D97-AF65-F5344CB8AC3E}">
        <p14:creationId xmlns:p14="http://schemas.microsoft.com/office/powerpoint/2010/main" val="1842418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7030A0"/>
                </a:solidFill>
              </a:rPr>
              <a:t>DR Circumference Change</a:t>
            </a:r>
            <a:endParaRPr lang="en-US" sz="3600" b="1" dirty="0">
              <a:solidFill>
                <a:srgbClr val="7030A0"/>
              </a:solidFill>
            </a:endParaRPr>
          </a:p>
        </p:txBody>
      </p:sp>
      <p:pic>
        <p:nvPicPr>
          <p:cNvPr id="4" name="Content Placeholder 3" descr="C:\Users\jmp\Desktop\TIMING\Example of DR Frequency Shift.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9422" y="981076"/>
            <a:ext cx="6619555" cy="4953000"/>
          </a:xfrm>
          <a:prstGeom prst="rect">
            <a:avLst/>
          </a:prstGeom>
          <a:noFill/>
          <a:ln>
            <a:noFill/>
          </a:ln>
        </p:spPr>
      </p:pic>
      <p:sp>
        <p:nvSpPr>
          <p:cNvPr id="5" name="TextBox 4"/>
          <p:cNvSpPr txBox="1"/>
          <p:nvPr/>
        </p:nvSpPr>
        <p:spPr>
          <a:xfrm>
            <a:off x="800100" y="6115080"/>
            <a:ext cx="8401050" cy="707886"/>
          </a:xfrm>
          <a:prstGeom prst="rect">
            <a:avLst/>
          </a:prstGeom>
          <a:noFill/>
        </p:spPr>
        <p:txBody>
          <a:bodyPr wrap="square" rtlCol="0">
            <a:spAutoFit/>
          </a:bodyPr>
          <a:lstStyle/>
          <a:p>
            <a:r>
              <a:rPr lang="en-US" b="1" dirty="0" smtClean="0">
                <a:solidFill>
                  <a:srgbClr val="FF0000"/>
                </a:solidFill>
              </a:rPr>
              <a:t>Simulations show that this works for ∆P or ∆L of +/- several meters</a:t>
            </a:r>
            <a:r>
              <a:rPr lang="en-US" b="1" dirty="0" smtClean="0"/>
              <a:t>,</a:t>
            </a:r>
          </a:p>
          <a:p>
            <a:r>
              <a:rPr lang="en-US" b="1" dirty="0" smtClean="0"/>
              <a:t>   </a:t>
            </a:r>
            <a:r>
              <a:rPr lang="en-US" b="1" dirty="0" smtClean="0">
                <a:solidFill>
                  <a:srgbClr val="FF0000"/>
                </a:solidFill>
              </a:rPr>
              <a:t>see presentation by D. Rubin,  ECFA meeting at DESY, 2013</a:t>
            </a:r>
            <a:endParaRPr lang="en-US" b="1" dirty="0">
              <a:solidFill>
                <a:srgbClr val="FF0000"/>
              </a:solidFill>
            </a:endParaRPr>
          </a:p>
        </p:txBody>
      </p:sp>
    </p:spTree>
    <p:extLst>
      <p:ext uri="{BB962C8B-B14F-4D97-AF65-F5344CB8AC3E}">
        <p14:creationId xmlns:p14="http://schemas.microsoft.com/office/powerpoint/2010/main" val="3202910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624" y="113507"/>
            <a:ext cx="8502811" cy="598963"/>
          </a:xfrm>
        </p:spPr>
        <p:txBody>
          <a:bodyPr/>
          <a:lstStyle/>
          <a:p>
            <a:r>
              <a:rPr lang="en-US" sz="4000" b="1" dirty="0" smtClean="0">
                <a:solidFill>
                  <a:srgbClr val="7030A0"/>
                </a:solidFill>
              </a:rPr>
              <a:t>E+ Path Length Change</a:t>
            </a:r>
            <a:endParaRPr lang="en-US" sz="4000" b="1" dirty="0">
              <a:solidFill>
                <a:srgbClr val="7030A0"/>
              </a:solidFill>
            </a:endParaRPr>
          </a:p>
        </p:txBody>
      </p:sp>
      <p:sp>
        <p:nvSpPr>
          <p:cNvPr id="3" name="Content Placeholder 2"/>
          <p:cNvSpPr>
            <a:spLocks noGrp="1"/>
          </p:cNvSpPr>
          <p:nvPr>
            <p:ph idx="1"/>
          </p:nvPr>
        </p:nvSpPr>
        <p:spPr>
          <a:xfrm>
            <a:off x="914400" y="1066801"/>
            <a:ext cx="8229600" cy="5457824"/>
          </a:xfrm>
        </p:spPr>
        <p:txBody>
          <a:bodyPr/>
          <a:lstStyle/>
          <a:p>
            <a:r>
              <a:rPr lang="en-US" sz="1800" dirty="0" smtClean="0">
                <a:solidFill>
                  <a:srgbClr val="00B050"/>
                </a:solidFill>
              </a:rPr>
              <a:t>ONCE BOTH TIMING CONSTRAINTS ARE MET DURING COMMISSIONING, WE WILL BE AT THE SUB-MILLIMETER LEVEL OF RESIDUAL CORRECTION.</a:t>
            </a:r>
          </a:p>
          <a:p>
            <a:r>
              <a:rPr lang="en-US" sz="1800" dirty="0" smtClean="0">
                <a:solidFill>
                  <a:srgbClr val="00B0F0"/>
                </a:solidFill>
              </a:rPr>
              <a:t>AT THIS LEVEL WE HAVE SEVERAL OPTIONS FOR FINE TUNING WHICH INCLUDE SYSTEMS SUCH AS DR CIRCUMFERENCE AND RF PHASE, E+ INSERT, BUNCH COMPRESSORS, LINAC PHASES, THIS REQUIRES STUDY WITH FEEDBACK AND CONTROL PLANNERS. </a:t>
            </a:r>
            <a:r>
              <a:rPr lang="en-US" sz="1800" dirty="0" smtClean="0">
                <a:solidFill>
                  <a:srgbClr val="FF0000"/>
                </a:solidFill>
              </a:rPr>
              <a:t>TDR USES THE BUNCH COMPRESSORS.</a:t>
            </a:r>
          </a:p>
          <a:p>
            <a:r>
              <a:rPr lang="en-US" sz="1800" dirty="0" smtClean="0">
                <a:solidFill>
                  <a:srgbClr val="00B050"/>
                </a:solidFill>
              </a:rPr>
              <a:t>      ONE COULD SIMPLIFY THE E+ INSERT FROM BEING A COMPLEX WIGGLER OR CHICANE THAT IS VARIABLE, TO THE OTHER EXTREME OF A REALIGNMENT OF COMPONENTS TO CHANGE THE PATH LENGTH. A ONE WAVE LENGTH WIGGLE. THIS WOULD BE DONE DURING COMMISSIONING THEN LEFT FIXED.</a:t>
            </a:r>
          </a:p>
          <a:p>
            <a:r>
              <a:rPr lang="en-US" sz="1800" dirty="0" smtClean="0">
                <a:solidFill>
                  <a:srgbClr val="00B0F0"/>
                </a:solidFill>
              </a:rPr>
              <a:t>THIS STUDY HAS NOT YET BEEN COMPLETED AND WILL BE AFFECTED BY HOW MUCH VARIATION IN PATH LENGTH OCCURS OVER TIME AND WHERE IN THE 30 km IT IS CHANGING.</a:t>
            </a:r>
          </a:p>
          <a:p>
            <a:r>
              <a:rPr lang="en-US" sz="1800" dirty="0" smtClean="0">
                <a:solidFill>
                  <a:srgbClr val="FF0000"/>
                </a:solidFill>
              </a:rPr>
              <a:t>THIS IS THE NEXT TOPIC.</a:t>
            </a:r>
          </a:p>
          <a:p>
            <a:endParaRPr lang="en-US" dirty="0"/>
          </a:p>
        </p:txBody>
      </p:sp>
    </p:spTree>
    <p:extLst>
      <p:ext uri="{BB962C8B-B14F-4D97-AF65-F5344CB8AC3E}">
        <p14:creationId xmlns:p14="http://schemas.microsoft.com/office/powerpoint/2010/main" val="3501600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676275"/>
            <a:ext cx="9372124" cy="695325"/>
          </a:xfrm>
        </p:spPr>
        <p:txBody>
          <a:bodyPr/>
          <a:lstStyle/>
          <a:p>
            <a:r>
              <a:rPr lang="en-US" sz="4400" b="1" dirty="0" smtClean="0">
                <a:solidFill>
                  <a:srgbClr val="7030A0"/>
                </a:solidFill>
              </a:rPr>
              <a:t>∆L Variations over Seconds to Minutes</a:t>
            </a:r>
            <a:endParaRPr lang="en-US" sz="4400" b="1" dirty="0">
              <a:solidFill>
                <a:srgbClr val="7030A0"/>
              </a:solidFill>
            </a:endParaRPr>
          </a:p>
        </p:txBody>
      </p:sp>
      <p:sp>
        <p:nvSpPr>
          <p:cNvPr id="3" name="Content Placeholder 2"/>
          <p:cNvSpPr>
            <a:spLocks noGrp="1"/>
          </p:cNvSpPr>
          <p:nvPr>
            <p:ph idx="1"/>
          </p:nvPr>
        </p:nvSpPr>
        <p:spPr>
          <a:xfrm>
            <a:off x="914400" y="1533524"/>
            <a:ext cx="8362950" cy="5267325"/>
          </a:xfrm>
        </p:spPr>
        <p:txBody>
          <a:bodyPr/>
          <a:lstStyle/>
          <a:p>
            <a:r>
              <a:rPr lang="en-US" sz="2400" dirty="0" smtClean="0">
                <a:solidFill>
                  <a:srgbClr val="0070C0"/>
                </a:solidFill>
              </a:rPr>
              <a:t>Path Length variations at this speed would indicate changes in some ILC systems from human tuning or hardware malfunction.</a:t>
            </a:r>
          </a:p>
          <a:p>
            <a:endParaRPr lang="en-US" sz="2400" dirty="0" smtClean="0"/>
          </a:p>
          <a:p>
            <a:r>
              <a:rPr lang="en-US" sz="2400" dirty="0" smtClean="0">
                <a:solidFill>
                  <a:srgbClr val="00B050"/>
                </a:solidFill>
              </a:rPr>
              <a:t>If larger than ≈ 1 mm the hardware needs to be fixed!</a:t>
            </a:r>
          </a:p>
          <a:p>
            <a:endParaRPr lang="en-US" sz="2400" dirty="0" smtClean="0"/>
          </a:p>
          <a:p>
            <a:r>
              <a:rPr lang="en-US" sz="2400" dirty="0" smtClean="0">
                <a:solidFill>
                  <a:srgbClr val="0070C0"/>
                </a:solidFill>
              </a:rPr>
              <a:t>If 1 mm or less then the timing feedback system should be used to correct .</a:t>
            </a:r>
          </a:p>
          <a:p>
            <a:endParaRPr lang="en-US" sz="2400" dirty="0" smtClean="0"/>
          </a:p>
          <a:p>
            <a:r>
              <a:rPr lang="en-US" sz="2400" dirty="0" smtClean="0">
                <a:solidFill>
                  <a:srgbClr val="00B050"/>
                </a:solidFill>
              </a:rPr>
              <a:t>The phase between the E- and E+ compressors is probably the feedback system of choice, see TDR, </a:t>
            </a:r>
          </a:p>
          <a:p>
            <a:pPr marL="0" indent="0">
              <a:buNone/>
            </a:pPr>
            <a:r>
              <a:rPr lang="en-US" sz="2400" dirty="0">
                <a:solidFill>
                  <a:srgbClr val="00B050"/>
                </a:solidFill>
              </a:rPr>
              <a:t> </a:t>
            </a:r>
            <a:r>
              <a:rPr lang="en-US" sz="2400" dirty="0" smtClean="0">
                <a:solidFill>
                  <a:srgbClr val="00B050"/>
                </a:solidFill>
              </a:rPr>
              <a:t>    and has a tolerance of 0.24 degrees for 2 %luminosity</a:t>
            </a:r>
          </a:p>
          <a:p>
            <a:pPr marL="0" indent="0">
              <a:buNone/>
            </a:pPr>
            <a:r>
              <a:rPr lang="en-US" sz="2400" dirty="0">
                <a:solidFill>
                  <a:srgbClr val="00B050"/>
                </a:solidFill>
              </a:rPr>
              <a:t> </a:t>
            </a:r>
            <a:r>
              <a:rPr lang="en-US" sz="2400" dirty="0" smtClean="0">
                <a:solidFill>
                  <a:srgbClr val="00B050"/>
                </a:solidFill>
              </a:rPr>
              <a:t>    loss or 150 micron ∆L. </a:t>
            </a:r>
            <a:r>
              <a:rPr lang="en-US" sz="2400" dirty="0" smtClean="0">
                <a:solidFill>
                  <a:srgbClr val="FF0000"/>
                </a:solidFill>
              </a:rPr>
              <a:t>From TDR</a:t>
            </a:r>
          </a:p>
          <a:p>
            <a:pPr marL="0" indent="0">
              <a:buNone/>
            </a:pPr>
            <a:endParaRPr lang="en-US" sz="2400" dirty="0"/>
          </a:p>
        </p:txBody>
      </p:sp>
    </p:spTree>
    <p:extLst>
      <p:ext uri="{BB962C8B-B14F-4D97-AF65-F5344CB8AC3E}">
        <p14:creationId xmlns:p14="http://schemas.microsoft.com/office/powerpoint/2010/main" val="734795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781050"/>
            <a:ext cx="9372124" cy="838200"/>
          </a:xfrm>
        </p:spPr>
        <p:txBody>
          <a:bodyPr/>
          <a:lstStyle/>
          <a:p>
            <a:r>
              <a:rPr lang="en-US" b="1" dirty="0" smtClean="0">
                <a:solidFill>
                  <a:srgbClr val="7030A0"/>
                </a:solidFill>
              </a:rPr>
              <a:t>∆L Variations over hours or days</a:t>
            </a:r>
            <a:endParaRPr lang="en-US" b="1" dirty="0">
              <a:solidFill>
                <a:srgbClr val="7030A0"/>
              </a:solidFill>
            </a:endParaRPr>
          </a:p>
        </p:txBody>
      </p:sp>
      <p:sp>
        <p:nvSpPr>
          <p:cNvPr id="3" name="Content Placeholder 2"/>
          <p:cNvSpPr>
            <a:spLocks noGrp="1"/>
          </p:cNvSpPr>
          <p:nvPr>
            <p:ph idx="1"/>
          </p:nvPr>
        </p:nvSpPr>
        <p:spPr>
          <a:xfrm>
            <a:off x="914400" y="1619250"/>
            <a:ext cx="8229600" cy="5105400"/>
          </a:xfrm>
        </p:spPr>
        <p:txBody>
          <a:bodyPr/>
          <a:lstStyle/>
          <a:p>
            <a:r>
              <a:rPr lang="en-US" sz="2000" dirty="0" smtClean="0">
                <a:solidFill>
                  <a:srgbClr val="00B050"/>
                </a:solidFill>
              </a:rPr>
              <a:t>This is the most common correction time frame for the daily tidal earth moon affects and are estimated to be small, (&lt; 1 mm ), reproducible and are easily corrected.</a:t>
            </a:r>
          </a:p>
          <a:p>
            <a:pPr marL="0" indent="0">
              <a:buNone/>
            </a:pPr>
            <a:endParaRPr lang="en-US" sz="2000" dirty="0" smtClean="0"/>
          </a:p>
          <a:p>
            <a:r>
              <a:rPr lang="en-US" sz="2000" dirty="0" smtClean="0">
                <a:solidFill>
                  <a:srgbClr val="00B0F0"/>
                </a:solidFill>
              </a:rPr>
              <a:t>The DR already has a 100 m long wiggler in the design which can correct the DR circumference by +/- 3 mm and maintain it constant on this time scale.</a:t>
            </a:r>
          </a:p>
          <a:p>
            <a:endParaRPr lang="en-US" sz="2000" dirty="0" smtClean="0"/>
          </a:p>
          <a:p>
            <a:r>
              <a:rPr lang="en-US" sz="2000" dirty="0" smtClean="0">
                <a:solidFill>
                  <a:srgbClr val="00B050"/>
                </a:solidFill>
              </a:rPr>
              <a:t>Longer term effects are more difficult to estimate.  Changing tunnel wall temperatures, changes in ground water level, or relaxation of strain in the base rock after construction are thought to be small, &lt; 1 mm, but should be studied by experts, but not a show stopper</a:t>
            </a:r>
            <a:r>
              <a:rPr lang="en-US" sz="2400" dirty="0" smtClean="0">
                <a:solidFill>
                  <a:srgbClr val="00B050"/>
                </a:solidFill>
              </a:rPr>
              <a:t>!</a:t>
            </a:r>
            <a:endParaRPr lang="en-US" sz="2400" dirty="0">
              <a:solidFill>
                <a:srgbClr val="00B050"/>
              </a:solidFill>
            </a:endParaRPr>
          </a:p>
        </p:txBody>
      </p:sp>
    </p:spTree>
    <p:extLst>
      <p:ext uri="{BB962C8B-B14F-4D97-AF65-F5344CB8AC3E}">
        <p14:creationId xmlns:p14="http://schemas.microsoft.com/office/powerpoint/2010/main" val="359565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561976"/>
            <a:ext cx="9372124" cy="762000"/>
          </a:xfrm>
        </p:spPr>
        <p:txBody>
          <a:bodyPr/>
          <a:lstStyle/>
          <a:p>
            <a:r>
              <a:rPr lang="en-US" b="1" dirty="0" smtClean="0">
                <a:solidFill>
                  <a:srgbClr val="7030A0"/>
                </a:solidFill>
              </a:rPr>
              <a:t>SUMMARY &amp; NEXT STEPS</a:t>
            </a:r>
            <a:endParaRPr lang="en-US" b="1" dirty="0">
              <a:solidFill>
                <a:srgbClr val="7030A0"/>
              </a:solidFill>
            </a:endParaRPr>
          </a:p>
        </p:txBody>
      </p:sp>
      <p:sp>
        <p:nvSpPr>
          <p:cNvPr id="3" name="Content Placeholder 2"/>
          <p:cNvSpPr>
            <a:spLocks noGrp="1"/>
          </p:cNvSpPr>
          <p:nvPr>
            <p:ph idx="1"/>
          </p:nvPr>
        </p:nvSpPr>
        <p:spPr>
          <a:xfrm>
            <a:off x="390525" y="1714500"/>
            <a:ext cx="9153525" cy="5000625"/>
          </a:xfrm>
        </p:spPr>
        <p:txBody>
          <a:bodyPr/>
          <a:lstStyle/>
          <a:p>
            <a:r>
              <a:rPr lang="en-US" sz="2000" dirty="0" smtClean="0">
                <a:solidFill>
                  <a:srgbClr val="0070C0"/>
                </a:solidFill>
              </a:rPr>
              <a:t>The ILC Global Timing System has been studied but to finalize the design and therefore the final CFS layout of the ILC we need to :- </a:t>
            </a:r>
          </a:p>
          <a:p>
            <a:endParaRPr lang="en-US" sz="2000" dirty="0"/>
          </a:p>
          <a:p>
            <a:r>
              <a:rPr lang="en-US" sz="2000" dirty="0" smtClean="0">
                <a:solidFill>
                  <a:srgbClr val="FF0000"/>
                </a:solidFill>
              </a:rPr>
              <a:t>ITERATE WITH SYSTEMS LEADERS, TECHNICAL BOARD, CHANGE CONTROL BOARD TO GET A NEW.        </a:t>
            </a:r>
            <a:r>
              <a:rPr lang="en-US" sz="2000" i="1" dirty="0" smtClean="0">
                <a:solidFill>
                  <a:srgbClr val="00B050"/>
                </a:solidFill>
              </a:rPr>
              <a:t>ADI Team?</a:t>
            </a:r>
          </a:p>
          <a:p>
            <a:endParaRPr lang="en-US" sz="2000" dirty="0" smtClean="0"/>
          </a:p>
          <a:p>
            <a:r>
              <a:rPr lang="en-US" sz="2000" dirty="0" smtClean="0">
                <a:solidFill>
                  <a:srgbClr val="0070C0"/>
                </a:solidFill>
              </a:rPr>
              <a:t> ‘Final’ lattice with  an overall length accuracy of better than 100 m.</a:t>
            </a:r>
          </a:p>
          <a:p>
            <a:endParaRPr lang="en-US" sz="2000" dirty="0">
              <a:solidFill>
                <a:srgbClr val="0070C0"/>
              </a:solidFill>
            </a:endParaRPr>
          </a:p>
          <a:p>
            <a:r>
              <a:rPr lang="en-US" sz="2000" dirty="0" smtClean="0">
                <a:solidFill>
                  <a:srgbClr val="0070C0"/>
                </a:solidFill>
              </a:rPr>
              <a:t> ‘Final’ timing correction proposed system</a:t>
            </a:r>
          </a:p>
          <a:p>
            <a:endParaRPr lang="en-US" sz="2000" dirty="0"/>
          </a:p>
          <a:p>
            <a:r>
              <a:rPr lang="en-US" sz="2000" dirty="0" smtClean="0">
                <a:solidFill>
                  <a:srgbClr val="FF0000"/>
                </a:solidFill>
              </a:rPr>
              <a:t>A CHANGE CONTROL REQUEST FOR NEW ILC LAYOUT?</a:t>
            </a:r>
            <a:r>
              <a:rPr lang="en-US" sz="2000" i="1" dirty="0">
                <a:solidFill>
                  <a:srgbClr val="00B050"/>
                </a:solidFill>
              </a:rPr>
              <a:t> </a:t>
            </a:r>
            <a:r>
              <a:rPr lang="en-US" sz="2000" i="1" dirty="0" smtClean="0">
                <a:solidFill>
                  <a:srgbClr val="00B050"/>
                </a:solidFill>
              </a:rPr>
              <a:t> ADI </a:t>
            </a:r>
            <a:r>
              <a:rPr lang="en-US" sz="2000" i="1" dirty="0">
                <a:solidFill>
                  <a:srgbClr val="00B050"/>
                </a:solidFill>
              </a:rPr>
              <a:t>Team?</a:t>
            </a:r>
          </a:p>
          <a:p>
            <a:endParaRPr lang="en-US" sz="2000" dirty="0" smtClean="0">
              <a:solidFill>
                <a:srgbClr val="FF0000"/>
              </a:solidFill>
            </a:endParaRPr>
          </a:p>
          <a:p>
            <a:pPr marL="0" indent="0">
              <a:buNone/>
            </a:pPr>
            <a:r>
              <a:rPr lang="en-US" dirty="0" smtClean="0"/>
              <a:t> </a:t>
            </a:r>
            <a:endParaRPr lang="en-US" dirty="0"/>
          </a:p>
        </p:txBody>
      </p:sp>
    </p:spTree>
    <p:extLst>
      <p:ext uri="{BB962C8B-B14F-4D97-AF65-F5344CB8AC3E}">
        <p14:creationId xmlns:p14="http://schemas.microsoft.com/office/powerpoint/2010/main" val="2840811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Subtitle 2"/>
              <p:cNvSpPr>
                <a:spLocks noGrp="1"/>
              </p:cNvSpPr>
              <p:nvPr>
                <p:ph idx="1"/>
              </p:nvPr>
            </p:nvSpPr>
            <p:spPr>
              <a:xfrm>
                <a:off x="683895" y="1587501"/>
                <a:ext cx="8848725" cy="4860924"/>
              </a:xfrm>
            </p:spPr>
            <p:txBody>
              <a:bodyPr/>
              <a:lstStyle/>
              <a:p>
                <a:r>
                  <a:rPr lang="en-US" sz="2000" dirty="0" smtClean="0">
                    <a:solidFill>
                      <a:srgbClr val="00B050"/>
                    </a:solidFill>
                  </a:rPr>
                  <a:t>The damped electron beam is used to produce the positrons via photons from an </a:t>
                </a:r>
                <a:r>
                  <a:rPr lang="en-US" sz="2000" dirty="0" err="1" smtClean="0">
                    <a:solidFill>
                      <a:srgbClr val="00B050"/>
                    </a:solidFill>
                  </a:rPr>
                  <a:t>undulator</a:t>
                </a:r>
                <a:r>
                  <a:rPr lang="en-US" sz="2000" dirty="0" smtClean="0">
                    <a:solidFill>
                      <a:srgbClr val="00B050"/>
                    </a:solidFill>
                  </a:rPr>
                  <a:t>. </a:t>
                </a:r>
                <a:r>
                  <a:rPr lang="en-US" sz="2000" dirty="0"/>
                  <a:t>Lower power on target and polarized E</a:t>
                </a:r>
                <a:r>
                  <a:rPr lang="en-US" sz="2000" dirty="0" smtClean="0"/>
                  <a:t>+</a:t>
                </a:r>
                <a:endParaRPr lang="en-US" sz="2000" dirty="0"/>
              </a:p>
              <a:p>
                <a:r>
                  <a:rPr lang="en-US" sz="2000" dirty="0" smtClean="0">
                    <a:solidFill>
                      <a:srgbClr val="00B050"/>
                    </a:solidFill>
                  </a:rPr>
                  <a:t>(</a:t>
                </a:r>
                <a:r>
                  <a:rPr lang="en-US" sz="2000" dirty="0" smtClean="0">
                    <a:solidFill>
                      <a:srgbClr val="0070C0"/>
                    </a:solidFill>
                  </a:rPr>
                  <a:t>This millisecond long train of several thousand electron bunches continue on to the interaction point where they collide with the now damped positron bunch train produced 200 </a:t>
                </a:r>
                <a:r>
                  <a:rPr lang="en-US" sz="2000" dirty="0" err="1" smtClean="0">
                    <a:solidFill>
                      <a:srgbClr val="0070C0"/>
                    </a:solidFill>
                  </a:rPr>
                  <a:t>msec</a:t>
                </a:r>
                <a:r>
                  <a:rPr lang="en-US" sz="2000" dirty="0" smtClean="0">
                    <a:solidFill>
                      <a:srgbClr val="0070C0"/>
                    </a:solidFill>
                  </a:rPr>
                  <a:t> earlier on the prior machine cycle.</a:t>
                </a:r>
              </a:p>
              <a:p>
                <a:r>
                  <a:rPr lang="en-US" sz="2000" dirty="0" smtClean="0">
                    <a:solidFill>
                      <a:srgbClr val="00B050"/>
                    </a:solidFill>
                  </a:rPr>
                  <a:t>These damped positron bunches travel </a:t>
                </a:r>
                <a:r>
                  <a:rPr lang="en-US" sz="2000" dirty="0">
                    <a:solidFill>
                      <a:srgbClr val="00B050"/>
                    </a:solidFill>
                  </a:rPr>
                  <a:t>≈ </a:t>
                </a:r>
                <a:r>
                  <a:rPr lang="en-US" sz="2000" dirty="0" smtClean="0">
                    <a:solidFill>
                      <a:srgbClr val="00B050"/>
                    </a:solidFill>
                  </a:rPr>
                  <a:t>30 km from the DR to their collisions with the electrons at the IP</a:t>
                </a:r>
                <a:r>
                  <a:rPr lang="en-US" sz="2000" dirty="0" smtClean="0"/>
                  <a:t>.</a:t>
                </a:r>
              </a:p>
              <a:p>
                <a:r>
                  <a:rPr lang="en-US" sz="2000" dirty="0" smtClean="0">
                    <a:solidFill>
                      <a:srgbClr val="0070C0"/>
                    </a:solidFill>
                  </a:rPr>
                  <a:t>The low beta IP collision point is ≈ 300 microns long.</a:t>
                </a:r>
              </a:p>
              <a:p>
                <a:r>
                  <a:rPr lang="en-US" sz="2000" dirty="0" smtClean="0">
                    <a:solidFill>
                      <a:srgbClr val="00B050"/>
                    </a:solidFill>
                  </a:rPr>
                  <a:t>We cannot design, build, or measure the ILC to </a:t>
                </a:r>
                <a14:m>
                  <m:oMath xmlns:m="http://schemas.openxmlformats.org/officeDocument/2006/math">
                    <m:sSup>
                      <m:sSupPr>
                        <m:ctrlPr>
                          <a:rPr lang="en-US" sz="2000" i="1" smtClean="0">
                            <a:solidFill>
                              <a:srgbClr val="00B050"/>
                            </a:solidFill>
                            <a:latin typeface="Cambria Math"/>
                          </a:rPr>
                        </m:ctrlPr>
                      </m:sSupPr>
                      <m:e>
                        <m:r>
                          <a:rPr lang="en-US" sz="2000" b="1" i="1" smtClean="0">
                            <a:solidFill>
                              <a:srgbClr val="00B050"/>
                            </a:solidFill>
                            <a:latin typeface="Cambria Math"/>
                          </a:rPr>
                          <m:t>𝟏𝟎</m:t>
                        </m:r>
                      </m:e>
                      <m:sup>
                        <m:r>
                          <a:rPr lang="en-US" sz="2000" b="1" i="1" smtClean="0">
                            <a:solidFill>
                              <a:srgbClr val="00B050"/>
                            </a:solidFill>
                            <a:latin typeface="Cambria Math"/>
                          </a:rPr>
                          <m:t>−</m:t>
                        </m:r>
                        <m:r>
                          <a:rPr lang="en-US" sz="2000" b="1" i="1" smtClean="0">
                            <a:solidFill>
                              <a:srgbClr val="00B050"/>
                            </a:solidFill>
                            <a:latin typeface="Cambria Math"/>
                          </a:rPr>
                          <m:t>𝟖</m:t>
                        </m:r>
                      </m:sup>
                    </m:sSup>
                  </m:oMath>
                </a14:m>
                <a:r>
                  <a:rPr lang="en-US" sz="2000" dirty="0" smtClean="0">
                    <a:solidFill>
                      <a:srgbClr val="00B050"/>
                    </a:solidFill>
                  </a:rPr>
                  <a:t> accuracy. </a:t>
                </a:r>
              </a:p>
              <a:p>
                <a:r>
                  <a:rPr lang="en-US" sz="2000" dirty="0" smtClean="0">
                    <a:solidFill>
                      <a:srgbClr val="0070C0"/>
                    </a:solidFill>
                  </a:rPr>
                  <a:t>The </a:t>
                </a:r>
                <a:r>
                  <a:rPr lang="en-US" sz="2000" dirty="0">
                    <a:solidFill>
                      <a:srgbClr val="0070C0"/>
                    </a:solidFill>
                  </a:rPr>
                  <a:t>P</a:t>
                </a:r>
                <a:r>
                  <a:rPr lang="en-US" sz="2000" dirty="0" smtClean="0">
                    <a:solidFill>
                      <a:srgbClr val="0070C0"/>
                    </a:solidFill>
                  </a:rPr>
                  <a:t>ath </a:t>
                </a:r>
                <a:r>
                  <a:rPr lang="en-US" sz="2000" dirty="0">
                    <a:solidFill>
                      <a:srgbClr val="0070C0"/>
                    </a:solidFill>
                  </a:rPr>
                  <a:t>L</a:t>
                </a:r>
                <a:r>
                  <a:rPr lang="en-US" sz="2000" dirty="0" smtClean="0">
                    <a:solidFill>
                      <a:srgbClr val="0070C0"/>
                    </a:solidFill>
                  </a:rPr>
                  <a:t>ength, or Transit Time through all the ILC systems are now coupled (by first bullet ), </a:t>
                </a:r>
              </a:p>
              <a:p>
                <a:pPr marL="0" indent="0">
                  <a:buNone/>
                </a:pPr>
                <a:endParaRPr lang="en-US" sz="2000" b="0" dirty="0" smtClean="0"/>
              </a:p>
              <a:p>
                <a:r>
                  <a:rPr lang="en-US" sz="2800" i="1" dirty="0" smtClean="0">
                    <a:solidFill>
                      <a:srgbClr val="FF0000"/>
                    </a:solidFill>
                  </a:rPr>
                  <a:t>We need a Global Timing System</a:t>
                </a:r>
              </a:p>
              <a:p>
                <a:endParaRPr lang="en-US" sz="2400" b="0" dirty="0"/>
              </a:p>
            </p:txBody>
          </p:sp>
        </mc:Choice>
        <mc:Fallback>
          <p:sp>
            <p:nvSpPr>
              <p:cNvPr id="3" name="Subtitle 2"/>
              <p:cNvSpPr>
                <a:spLocks noGrp="1" noRot="1" noChangeAspect="1" noMove="1" noResize="1" noEditPoints="1" noAdjustHandles="1" noChangeArrowheads="1" noChangeShapeType="1" noTextEdit="1"/>
              </p:cNvSpPr>
              <p:nvPr>
                <p:ph idx="1"/>
              </p:nvPr>
            </p:nvSpPr>
            <p:spPr>
              <a:xfrm>
                <a:off x="683895" y="1587501"/>
                <a:ext cx="8848725" cy="4860924"/>
              </a:xfrm>
              <a:blipFill rotWithShape="1">
                <a:blip r:embed="rId2"/>
                <a:stretch>
                  <a:fillRect l="-2204" t="-1378" r="-1377" b="-4135"/>
                </a:stretch>
              </a:blipFill>
            </p:spPr>
            <p:txBody>
              <a:bodyPr/>
              <a:lstStyle/>
              <a:p>
                <a:r>
                  <a:rPr lang="en-US">
                    <a:noFill/>
                  </a:rPr>
                  <a:t> </a:t>
                </a:r>
              </a:p>
            </p:txBody>
          </p:sp>
        </mc:Fallback>
      </mc:AlternateContent>
      <p:sp>
        <p:nvSpPr>
          <p:cNvPr id="2" name="Title 1"/>
          <p:cNvSpPr>
            <a:spLocks noGrp="1"/>
          </p:cNvSpPr>
          <p:nvPr>
            <p:ph type="title"/>
          </p:nvPr>
        </p:nvSpPr>
        <p:spPr>
          <a:xfrm>
            <a:off x="914400" y="800101"/>
            <a:ext cx="8229600" cy="523874"/>
          </a:xfrm>
        </p:spPr>
        <p:txBody>
          <a:bodyPr/>
          <a:lstStyle/>
          <a:p>
            <a:r>
              <a:rPr lang="en-US" sz="3600" b="1" dirty="0" smtClean="0">
                <a:solidFill>
                  <a:srgbClr val="7030A0"/>
                </a:solidFill>
              </a:rPr>
              <a:t>THE PROBLEM</a:t>
            </a:r>
            <a:endParaRPr lang="en-US" sz="3600" b="1" dirty="0">
              <a:solidFill>
                <a:srgbClr val="7030A0"/>
              </a:solidFill>
            </a:endParaRPr>
          </a:p>
        </p:txBody>
      </p:sp>
      <p:sp>
        <p:nvSpPr>
          <p:cNvPr id="6" name="Slide Number Placeholder 5"/>
          <p:cNvSpPr>
            <a:spLocks noGrp="1"/>
          </p:cNvSpPr>
          <p:nvPr>
            <p:ph type="sldNum" sz="quarter" idx="12"/>
          </p:nvPr>
        </p:nvSpPr>
        <p:spPr/>
        <p:txBody>
          <a:bodyPr/>
          <a:lstStyle/>
          <a:p>
            <a:fld id="{E16333ED-E36C-47C3-9FD1-9087619C7FFE}" type="slidenum">
              <a:rPr lang="en-US" smtClean="0"/>
              <a:t>2</a:t>
            </a:fld>
            <a:endParaRPr lang="en-US" dirty="0"/>
          </a:p>
        </p:txBody>
      </p:sp>
      <p:sp>
        <p:nvSpPr>
          <p:cNvPr id="4" name="Footer Placeholder 3"/>
          <p:cNvSpPr>
            <a:spLocks noGrp="1"/>
          </p:cNvSpPr>
          <p:nvPr>
            <p:ph type="ftr" sz="quarter" idx="11"/>
          </p:nvPr>
        </p:nvSpPr>
        <p:spPr/>
        <p:txBody>
          <a:bodyPr/>
          <a:lstStyle/>
          <a:p>
            <a:pPr>
              <a:defRPr/>
            </a:pPr>
            <a:r>
              <a:rPr lang="en-US" smtClean="0"/>
              <a:t>LCWS 2014</a:t>
            </a:r>
            <a:endParaRPr lang="en-US" dirty="0"/>
          </a:p>
        </p:txBody>
      </p:sp>
    </p:spTree>
    <p:extLst>
      <p:ext uri="{BB962C8B-B14F-4D97-AF65-F5344CB8AC3E}">
        <p14:creationId xmlns:p14="http://schemas.microsoft.com/office/powerpoint/2010/main" val="1585599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7030A0"/>
                </a:solidFill>
              </a:rPr>
              <a:t>The Global timing constraint</a:t>
            </a:r>
          </a:p>
        </p:txBody>
      </p:sp>
      <p:pic>
        <p:nvPicPr>
          <p:cNvPr id="4" name="Content Placeholder 6"/>
          <p:cNvPicPr>
            <a:picLocks noChangeAspect="1"/>
          </p:cNvPicPr>
          <p:nvPr/>
        </p:nvPicPr>
        <p:blipFill rotWithShape="1">
          <a:blip r:embed="rId2"/>
          <a:srcRect l="-2760" t="12933" r="-2760" b="11201"/>
          <a:stretch/>
        </p:blipFill>
        <p:spPr bwMode="auto">
          <a:xfrm>
            <a:off x="636412" y="4526279"/>
            <a:ext cx="8552743" cy="2775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pic>
      <p:sp>
        <p:nvSpPr>
          <p:cNvPr id="3" name="Content Placeholder 2"/>
          <p:cNvSpPr>
            <a:spLocks noGrp="1"/>
          </p:cNvSpPr>
          <p:nvPr>
            <p:ph idx="1"/>
          </p:nvPr>
        </p:nvSpPr>
        <p:spPr/>
        <p:txBody>
          <a:bodyPr/>
          <a:lstStyle/>
          <a:p>
            <a:r>
              <a:rPr lang="en-US" dirty="0" smtClean="0"/>
              <a:t>Positron bunches are produced from their “partner” electron bunches</a:t>
            </a:r>
          </a:p>
          <a:p>
            <a:r>
              <a:rPr lang="en-US" dirty="0" smtClean="0"/>
              <a:t>-&gt; new positron bunches are injected into DR while old (damped) positrons are still in</a:t>
            </a:r>
          </a:p>
          <a:p>
            <a:r>
              <a:rPr lang="en-US" dirty="0" smtClean="0"/>
              <a:t>Simplest solution: each e+ bunch goes into exactly the same bucket that was occupied by colliding e+ bunch</a:t>
            </a:r>
          </a:p>
          <a:p>
            <a:pPr lvl="1">
              <a:lnSpc>
                <a:spcPct val="80000"/>
              </a:lnSpc>
            </a:pPr>
            <a:r>
              <a:rPr lang="en-US" dirty="0" smtClean="0"/>
              <a:t>e+ bunch is ejected from DR, travels down RTML and Main Linac, while</a:t>
            </a:r>
          </a:p>
          <a:p>
            <a:pPr lvl="1">
              <a:lnSpc>
                <a:spcPct val="80000"/>
              </a:lnSpc>
            </a:pPr>
            <a:r>
              <a:rPr lang="en-US" dirty="0"/>
              <a:t>e</a:t>
            </a:r>
            <a:r>
              <a:rPr lang="en-US" dirty="0" smtClean="0"/>
              <a:t>mpty bucket left by e+ bunch rotates around DR several times</a:t>
            </a:r>
          </a:p>
          <a:p>
            <a:pPr lvl="1">
              <a:lnSpc>
                <a:spcPct val="80000"/>
              </a:lnSpc>
            </a:pPr>
            <a:r>
              <a:rPr lang="en-US" dirty="0" smtClean="0"/>
              <a:t>Partner e- bunch creates new e+ bunch</a:t>
            </a:r>
          </a:p>
          <a:p>
            <a:pPr lvl="1">
              <a:lnSpc>
                <a:spcPct val="80000"/>
              </a:lnSpc>
            </a:pPr>
            <a:r>
              <a:rPr lang="en-US" dirty="0" smtClean="0"/>
              <a:t>e+ arrives exactly at DR in time to fill rotating void bucket, while</a:t>
            </a:r>
          </a:p>
          <a:p>
            <a:pPr lvl="1">
              <a:lnSpc>
                <a:spcPct val="80000"/>
              </a:lnSpc>
            </a:pPr>
            <a:r>
              <a:rPr lang="en-US" dirty="0" smtClean="0"/>
              <a:t>e- and e+ bunches collide at IP</a:t>
            </a:r>
            <a:endParaRPr lang="en-US" dirty="0"/>
          </a:p>
        </p:txBody>
      </p:sp>
    </p:spTree>
    <p:extLst>
      <p:ext uri="{BB962C8B-B14F-4D97-AF65-F5344CB8AC3E}">
        <p14:creationId xmlns:p14="http://schemas.microsoft.com/office/powerpoint/2010/main" val="456174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312" y="609600"/>
            <a:ext cx="9372124" cy="457200"/>
          </a:xfrm>
        </p:spPr>
        <p:txBody>
          <a:bodyPr/>
          <a:lstStyle/>
          <a:p>
            <a:r>
              <a:rPr lang="en-US" sz="2800" b="1" dirty="0">
                <a:solidFill>
                  <a:srgbClr val="7030A0"/>
                </a:solidFill>
              </a:rPr>
              <a:t>The numerical condition</a:t>
            </a:r>
          </a:p>
        </p:txBody>
      </p:sp>
      <p:sp>
        <p:nvSpPr>
          <p:cNvPr id="3" name="Content Placeholder 2"/>
          <p:cNvSpPr>
            <a:spLocks noGrp="1"/>
          </p:cNvSpPr>
          <p:nvPr>
            <p:ph idx="1"/>
          </p:nvPr>
        </p:nvSpPr>
        <p:spPr/>
        <p:txBody>
          <a:bodyPr/>
          <a:lstStyle/>
          <a:p>
            <a:r>
              <a:rPr lang="en-US" sz="1700" b="0" dirty="0"/>
              <a:t>Length (DR ejection -&gt; IP) – length (target -&gt; IP) + length (target -&gt; DR injection) = </a:t>
            </a:r>
            <a:r>
              <a:rPr lang="en-US" sz="1700" b="0" dirty="0" smtClean="0"/>
              <a:t>n </a:t>
            </a:r>
            <a:r>
              <a:rPr lang="en-US" sz="1700" b="0" dirty="0"/>
              <a:t>* DR circumference</a:t>
            </a:r>
          </a:p>
          <a:p>
            <a:r>
              <a:rPr lang="en-US" sz="1700" b="0" dirty="0"/>
              <a:t>For a given DR circumference: </a:t>
            </a:r>
            <a:br>
              <a:rPr lang="en-US" sz="1700" b="0" dirty="0"/>
            </a:br>
            <a:r>
              <a:rPr lang="en-US" sz="1700" b="0" dirty="0"/>
              <a:t>ML length is quantized by ½ DR circumference (~1.5km: </a:t>
            </a:r>
            <a:r>
              <a:rPr lang="en-US" sz="1700" b="0" dirty="0" smtClean="0"/>
              <a:t>35GeV with TDR gradient).</a:t>
            </a:r>
            <a:endParaRPr lang="en-US" sz="1700" b="0" dirty="0"/>
          </a:p>
        </p:txBody>
      </p:sp>
      <p:pic>
        <p:nvPicPr>
          <p:cNvPr id="4" name="Content Placeholder 6"/>
          <p:cNvPicPr>
            <a:picLocks noChangeAspect="1"/>
          </p:cNvPicPr>
          <p:nvPr/>
        </p:nvPicPr>
        <p:blipFill>
          <a:blip r:embed="rId2"/>
          <a:srcRect l="-2760" r="-2760"/>
          <a:stretch>
            <a:fillRect/>
          </a:stretch>
        </p:blipFill>
        <p:spPr bwMode="auto">
          <a:xfrm>
            <a:off x="620407" y="2791676"/>
            <a:ext cx="8599793" cy="4752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1361968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0175" y="885824"/>
            <a:ext cx="8155305" cy="723901"/>
          </a:xfrm>
        </p:spPr>
        <p:txBody>
          <a:bodyPr>
            <a:normAutofit fontScale="90000"/>
          </a:bodyPr>
          <a:lstStyle/>
          <a:p>
            <a:r>
              <a:rPr lang="en-US" sz="3200" dirty="0" smtClean="0">
                <a:solidFill>
                  <a:srgbClr val="7030A0"/>
                </a:solidFill>
              </a:rPr>
              <a:t>Report of RDR Task Force on Timing in </a:t>
            </a:r>
            <a:r>
              <a:rPr lang="en-US" sz="2400" dirty="0" smtClean="0">
                <a:solidFill>
                  <a:srgbClr val="7030A0"/>
                </a:solidFill>
              </a:rPr>
              <a:t>2005</a:t>
            </a:r>
            <a:endParaRPr lang="en-US" sz="2400" dirty="0">
              <a:solidFill>
                <a:srgbClr val="7030A0"/>
              </a:solidFill>
            </a:endParaRPr>
          </a:p>
        </p:txBody>
      </p:sp>
      <p:sp>
        <p:nvSpPr>
          <p:cNvPr id="3" name="Content Placeholder 2"/>
          <p:cNvSpPr>
            <a:spLocks noGrp="1"/>
          </p:cNvSpPr>
          <p:nvPr>
            <p:ph idx="1"/>
          </p:nvPr>
        </p:nvSpPr>
        <p:spPr>
          <a:xfrm>
            <a:off x="502920" y="1724025"/>
            <a:ext cx="9052560" cy="5014755"/>
          </a:xfrm>
        </p:spPr>
        <p:txBody>
          <a:bodyPr>
            <a:normAutofit lnSpcReduction="10000"/>
          </a:bodyPr>
          <a:lstStyle/>
          <a:p>
            <a:r>
              <a:rPr lang="en-US" sz="2400" u="sng" dirty="0">
                <a:hlinkClick r:id="rId2"/>
              </a:rPr>
              <a:t>https://</a:t>
            </a:r>
            <a:r>
              <a:rPr lang="en-US" sz="2400" u="sng" dirty="0" smtClean="0">
                <a:hlinkClick r:id="rId2"/>
              </a:rPr>
              <a:t>ilc-edmsdirect.desy.de/ilc-edmsdirect/file.jsp?edmsid=D00000000829945</a:t>
            </a:r>
            <a:endParaRPr lang="en-US" sz="2400" u="sng" dirty="0" smtClean="0"/>
          </a:p>
          <a:p>
            <a:r>
              <a:rPr lang="en-US" sz="2200" dirty="0" smtClean="0"/>
              <a:t>This </a:t>
            </a:r>
            <a:r>
              <a:rPr lang="en-US" sz="2200" dirty="0"/>
              <a:t>was the first “complete” report on the Global Timing Issues of the ILC that because the E- produce the E+ and collide with those from the previous machine cycle, the DR circumference, Harmonic number, Length of linacs and other transport lines, are all coupled. In simplified form </a:t>
            </a:r>
            <a:r>
              <a:rPr lang="en-US" sz="2200" dirty="0">
                <a:sym typeface="Wingdings" panose="05000000000000000000" pitchFamily="2" charset="2"/>
              </a:rPr>
              <a:t></a:t>
            </a:r>
          </a:p>
          <a:p>
            <a:r>
              <a:rPr lang="en-US" sz="2200" i="1" dirty="0">
                <a:solidFill>
                  <a:srgbClr val="7030A0"/>
                </a:solidFill>
                <a:sym typeface="Wingdings" panose="05000000000000000000" pitchFamily="2" charset="2"/>
              </a:rPr>
              <a:t>To maintain </a:t>
            </a:r>
            <a:r>
              <a:rPr lang="en-US" sz="2200" i="1" dirty="0" smtClean="0">
                <a:solidFill>
                  <a:srgbClr val="FF0000"/>
                </a:solidFill>
                <a:sym typeface="Wingdings" panose="05000000000000000000" pitchFamily="2" charset="2"/>
              </a:rPr>
              <a:t>flexibility </a:t>
            </a:r>
            <a:r>
              <a:rPr lang="en-US" sz="2200" i="1" dirty="0">
                <a:solidFill>
                  <a:srgbClr val="7030A0"/>
                </a:solidFill>
                <a:sym typeface="Wingdings" panose="05000000000000000000" pitchFamily="2" charset="2"/>
              </a:rPr>
              <a:t>in bunch patterns in operation of the ILC, the difference in path-length, ∆L, between target and IR for the E+ and E-, should be an integer number of the </a:t>
            </a:r>
            <a:r>
              <a:rPr lang="en-US" sz="2200" i="1" dirty="0" smtClean="0">
                <a:solidFill>
                  <a:srgbClr val="7030A0"/>
                </a:solidFill>
                <a:sym typeface="Wingdings" panose="05000000000000000000" pitchFamily="2" charset="2"/>
              </a:rPr>
              <a:t>DR circumference.</a:t>
            </a:r>
            <a:endParaRPr lang="en-US" sz="2200" i="1" dirty="0">
              <a:solidFill>
                <a:srgbClr val="7030A0"/>
              </a:solidFill>
              <a:sym typeface="Wingdings" panose="05000000000000000000" pitchFamily="2" charset="2"/>
            </a:endParaRPr>
          </a:p>
          <a:p>
            <a:r>
              <a:rPr lang="en-US" sz="2200" dirty="0">
                <a:sym typeface="Wingdings" panose="05000000000000000000" pitchFamily="2" charset="2"/>
              </a:rPr>
              <a:t>At the time of the RDR in 2006, </a:t>
            </a:r>
            <a:r>
              <a:rPr lang="en-US" sz="2200" dirty="0">
                <a:solidFill>
                  <a:srgbClr val="FF0000"/>
                </a:solidFill>
                <a:sym typeface="Wingdings" panose="05000000000000000000" pitchFamily="2" charset="2"/>
              </a:rPr>
              <a:t>∆L was </a:t>
            </a:r>
            <a:r>
              <a:rPr lang="en-US" sz="2200" dirty="0" smtClean="0">
                <a:solidFill>
                  <a:srgbClr val="FF0000"/>
                </a:solidFill>
                <a:sym typeface="Wingdings" panose="05000000000000000000" pitchFamily="2" charset="2"/>
              </a:rPr>
              <a:t>2.6 </a:t>
            </a:r>
            <a:r>
              <a:rPr lang="en-US" sz="2200" dirty="0">
                <a:solidFill>
                  <a:srgbClr val="FF0000"/>
                </a:solidFill>
                <a:sym typeface="Wingdings" panose="05000000000000000000" pitchFamily="2" charset="2"/>
              </a:rPr>
              <a:t>km!</a:t>
            </a:r>
          </a:p>
          <a:p>
            <a:r>
              <a:rPr lang="en-US" sz="2200" dirty="0">
                <a:sym typeface="Wingdings" panose="05000000000000000000" pitchFamily="2" charset="2"/>
              </a:rPr>
              <a:t>To complete the RDR a task force proposed (a change request) a 1.2 km extension of the E+ linac including a path-length changing trombone</a:t>
            </a:r>
            <a:r>
              <a:rPr lang="en-US" sz="2200" dirty="0" smtClean="0">
                <a:sym typeface="Wingdings" panose="05000000000000000000" pitchFamily="2" charset="2"/>
              </a:rPr>
              <a:t>. </a:t>
            </a:r>
            <a:r>
              <a:rPr lang="en-US" sz="2200" dirty="0" smtClean="0">
                <a:solidFill>
                  <a:srgbClr val="00B050"/>
                </a:solidFill>
                <a:sym typeface="Wingdings" panose="05000000000000000000" pitchFamily="2" charset="2"/>
              </a:rPr>
              <a:t>Not very practical and rejected</a:t>
            </a:r>
            <a:r>
              <a:rPr lang="en-US" sz="2200" dirty="0" smtClean="0">
                <a:sym typeface="Wingdings" panose="05000000000000000000" pitchFamily="2" charset="2"/>
              </a:rPr>
              <a:t>!</a:t>
            </a:r>
            <a:endParaRPr lang="en-US" sz="2200" dirty="0">
              <a:sym typeface="Wingdings" panose="05000000000000000000" pitchFamily="2" charset="2"/>
            </a:endParaRPr>
          </a:p>
        </p:txBody>
      </p:sp>
      <p:sp>
        <p:nvSpPr>
          <p:cNvPr id="5" name="Slide Number Placeholder 4"/>
          <p:cNvSpPr>
            <a:spLocks noGrp="1"/>
          </p:cNvSpPr>
          <p:nvPr>
            <p:ph type="sldNum" sz="quarter" idx="12"/>
          </p:nvPr>
        </p:nvSpPr>
        <p:spPr/>
        <p:txBody>
          <a:bodyPr/>
          <a:lstStyle/>
          <a:p>
            <a:fld id="{E16333ED-E36C-47C3-9FD1-9087619C7FFE}" type="slidenum">
              <a:rPr lang="en-US" smtClean="0"/>
              <a:t>5</a:t>
            </a:fld>
            <a:endParaRPr lang="en-US" dirty="0"/>
          </a:p>
        </p:txBody>
      </p:sp>
      <p:sp>
        <p:nvSpPr>
          <p:cNvPr id="4" name="Footer Placeholder 3"/>
          <p:cNvSpPr>
            <a:spLocks noGrp="1"/>
          </p:cNvSpPr>
          <p:nvPr>
            <p:ph type="ftr" sz="quarter" idx="11"/>
          </p:nvPr>
        </p:nvSpPr>
        <p:spPr/>
        <p:txBody>
          <a:bodyPr/>
          <a:lstStyle/>
          <a:p>
            <a:pPr>
              <a:defRPr/>
            </a:pPr>
            <a:r>
              <a:rPr lang="en-US" smtClean="0"/>
              <a:t>LCWS 2014</a:t>
            </a:r>
            <a:endParaRPr lang="en-US" dirty="0"/>
          </a:p>
        </p:txBody>
      </p:sp>
    </p:spTree>
    <p:extLst>
      <p:ext uri="{BB962C8B-B14F-4D97-AF65-F5344CB8AC3E}">
        <p14:creationId xmlns:p14="http://schemas.microsoft.com/office/powerpoint/2010/main" val="2486155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341120"/>
            <a:ext cx="9174480" cy="5699760"/>
          </a:xfrm>
        </p:spPr>
        <p:txBody>
          <a:bodyPr>
            <a:normAutofit/>
          </a:bodyPr>
          <a:lstStyle/>
          <a:p>
            <a:r>
              <a:rPr lang="en-US" sz="2200" dirty="0"/>
              <a:t>There have been many changes in the ILC design since the RDR and throughout  this evolution we have tried to </a:t>
            </a:r>
            <a:r>
              <a:rPr lang="en-US" sz="2200" dirty="0" smtClean="0"/>
              <a:t>keep </a:t>
            </a:r>
            <a:r>
              <a:rPr lang="en-US" sz="2200" dirty="0"/>
              <a:t>track of </a:t>
            </a:r>
            <a:r>
              <a:rPr lang="en-US" sz="2200" dirty="0">
                <a:solidFill>
                  <a:srgbClr val="FF0000"/>
                </a:solidFill>
              </a:rPr>
              <a:t>∆L</a:t>
            </a:r>
            <a:r>
              <a:rPr lang="en-US" sz="2200" dirty="0" smtClean="0"/>
              <a:t>.</a:t>
            </a:r>
          </a:p>
          <a:p>
            <a:r>
              <a:rPr lang="en-US" sz="2200" dirty="0" smtClean="0"/>
              <a:t>DR from 6 km circumference to 3.2 km.</a:t>
            </a:r>
          </a:p>
          <a:p>
            <a:r>
              <a:rPr lang="en-US" sz="2200" dirty="0" smtClean="0"/>
              <a:t>E+ source to end of Linac and totally different central region layout including one IR with push pull detectors.</a:t>
            </a:r>
            <a:endParaRPr lang="en-US" sz="2200" dirty="0"/>
          </a:p>
          <a:p>
            <a:r>
              <a:rPr lang="en-US" sz="2200" dirty="0"/>
              <a:t>As of May 2014 (  AWLC 14, Benno List) the ‘FINAL TDR’ lattice and layout gives </a:t>
            </a:r>
            <a:r>
              <a:rPr lang="en-US" sz="2200" dirty="0">
                <a:solidFill>
                  <a:srgbClr val="FF0000"/>
                </a:solidFill>
              </a:rPr>
              <a:t>∆L = </a:t>
            </a:r>
            <a:r>
              <a:rPr lang="en-US" sz="2200" dirty="0" smtClean="0">
                <a:solidFill>
                  <a:srgbClr val="FF0000"/>
                </a:solidFill>
              </a:rPr>
              <a:t>- 294 meters</a:t>
            </a:r>
            <a:endParaRPr lang="en-US" sz="2200" dirty="0">
              <a:solidFill>
                <a:srgbClr val="FF0000"/>
              </a:solidFill>
            </a:endParaRPr>
          </a:p>
          <a:p>
            <a:r>
              <a:rPr lang="en-US" sz="2000" dirty="0" smtClean="0">
                <a:solidFill>
                  <a:srgbClr val="FF0000"/>
                </a:solidFill>
              </a:rPr>
              <a:t> </a:t>
            </a:r>
            <a:r>
              <a:rPr lang="en-US" sz="2000" dirty="0" smtClean="0">
                <a:solidFill>
                  <a:srgbClr val="00B050"/>
                </a:solidFill>
              </a:rPr>
              <a:t>NOW WE </a:t>
            </a:r>
            <a:r>
              <a:rPr lang="en-US" sz="2000" dirty="0">
                <a:solidFill>
                  <a:srgbClr val="00B050"/>
                </a:solidFill>
              </a:rPr>
              <a:t>HAVE THE FINAL </a:t>
            </a:r>
            <a:r>
              <a:rPr lang="en-US" sz="2000" dirty="0" smtClean="0">
                <a:solidFill>
                  <a:srgbClr val="00B050"/>
                </a:solidFill>
              </a:rPr>
              <a:t>LATTICES AVAILABLE IN THE TDR ???</a:t>
            </a:r>
          </a:p>
          <a:p>
            <a:r>
              <a:rPr lang="en-US" sz="2000" dirty="0" smtClean="0">
                <a:solidFill>
                  <a:srgbClr val="00B050"/>
                </a:solidFill>
              </a:rPr>
              <a:t>AND CLOSE TO THE FINAL CIVIL FACILITES LAYOUT?</a:t>
            </a:r>
            <a:endParaRPr lang="en-US" sz="2000" dirty="0">
              <a:solidFill>
                <a:srgbClr val="00B050"/>
              </a:solidFill>
            </a:endParaRPr>
          </a:p>
          <a:p>
            <a:r>
              <a:rPr lang="en-US" sz="2000" dirty="0">
                <a:solidFill>
                  <a:srgbClr val="7030A0"/>
                </a:solidFill>
              </a:rPr>
              <a:t>WE HAVE TO START FINALIZING THE GLOBAL TIMING SYSTEMS BOTH PASSIVE AND ACTIVE, and they are</a:t>
            </a:r>
            <a:r>
              <a:rPr lang="en-US" sz="2000" dirty="0" smtClean="0">
                <a:solidFill>
                  <a:srgbClr val="7030A0"/>
                </a:solidFill>
              </a:rPr>
              <a:t>,&gt;&gt;</a:t>
            </a:r>
          </a:p>
          <a:p>
            <a:r>
              <a:rPr lang="en-US" sz="2000" i="1" dirty="0" smtClean="0">
                <a:solidFill>
                  <a:srgbClr val="FF0000"/>
                </a:solidFill>
              </a:rPr>
              <a:t>“ </a:t>
            </a:r>
            <a:r>
              <a:rPr lang="en-US" sz="2600" i="1" dirty="0" smtClean="0">
                <a:solidFill>
                  <a:srgbClr val="FF0000"/>
                </a:solidFill>
              </a:rPr>
              <a:t>Final” </a:t>
            </a:r>
            <a:r>
              <a:rPr lang="en-US" sz="2600" i="1" dirty="0">
                <a:solidFill>
                  <a:srgbClr val="FF0000"/>
                </a:solidFill>
              </a:rPr>
              <a:t>machine layout and path-length </a:t>
            </a:r>
            <a:r>
              <a:rPr lang="en-US" sz="2600" i="1" dirty="0" smtClean="0">
                <a:solidFill>
                  <a:srgbClr val="FF0000"/>
                </a:solidFill>
              </a:rPr>
              <a:t>correction systems to correct both design/construction and time varying errors.</a:t>
            </a:r>
            <a:endParaRPr lang="en-US" sz="2200" dirty="0">
              <a:solidFill>
                <a:srgbClr val="FF0000"/>
              </a:solidFill>
            </a:endParaRPr>
          </a:p>
        </p:txBody>
      </p:sp>
      <p:sp>
        <p:nvSpPr>
          <p:cNvPr id="5" name="Slide Number Placeholder 4"/>
          <p:cNvSpPr>
            <a:spLocks noGrp="1"/>
          </p:cNvSpPr>
          <p:nvPr>
            <p:ph type="sldNum" sz="quarter" idx="12"/>
          </p:nvPr>
        </p:nvSpPr>
        <p:spPr/>
        <p:txBody>
          <a:bodyPr/>
          <a:lstStyle/>
          <a:p>
            <a:fld id="{E16333ED-E36C-47C3-9FD1-9087619C7FFE}" type="slidenum">
              <a:rPr lang="en-US" smtClean="0"/>
              <a:t>6</a:t>
            </a:fld>
            <a:endParaRPr lang="en-US" dirty="0"/>
          </a:p>
        </p:txBody>
      </p:sp>
      <p:sp>
        <p:nvSpPr>
          <p:cNvPr id="7" name="Title 6"/>
          <p:cNvSpPr>
            <a:spLocks noGrp="1"/>
          </p:cNvSpPr>
          <p:nvPr>
            <p:ph type="title"/>
          </p:nvPr>
        </p:nvSpPr>
        <p:spPr>
          <a:xfrm>
            <a:off x="2162174" y="742951"/>
            <a:ext cx="6981825" cy="598169"/>
          </a:xfrm>
        </p:spPr>
        <p:txBody>
          <a:bodyPr/>
          <a:lstStyle/>
          <a:p>
            <a:r>
              <a:rPr lang="en-US" dirty="0" smtClean="0">
                <a:solidFill>
                  <a:srgbClr val="7030A0"/>
                </a:solidFill>
              </a:rPr>
              <a:t>FROM THE RDR TO THE TDR</a:t>
            </a:r>
            <a:endParaRPr lang="en-US" dirty="0">
              <a:solidFill>
                <a:srgbClr val="7030A0"/>
              </a:solidFill>
            </a:endParaRPr>
          </a:p>
        </p:txBody>
      </p:sp>
      <p:sp>
        <p:nvSpPr>
          <p:cNvPr id="4" name="Footer Placeholder 3"/>
          <p:cNvSpPr>
            <a:spLocks noGrp="1"/>
          </p:cNvSpPr>
          <p:nvPr>
            <p:ph type="ftr" sz="quarter" idx="11"/>
          </p:nvPr>
        </p:nvSpPr>
        <p:spPr/>
        <p:txBody>
          <a:bodyPr/>
          <a:lstStyle/>
          <a:p>
            <a:pPr>
              <a:defRPr/>
            </a:pPr>
            <a:r>
              <a:rPr lang="en-US" dirty="0" smtClean="0"/>
              <a:t>LCWS 2014</a:t>
            </a:r>
            <a:endParaRPr lang="en-US" dirty="0"/>
          </a:p>
        </p:txBody>
      </p:sp>
    </p:spTree>
    <p:extLst>
      <p:ext uri="{BB962C8B-B14F-4D97-AF65-F5344CB8AC3E}">
        <p14:creationId xmlns:p14="http://schemas.microsoft.com/office/powerpoint/2010/main" val="20717125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650" y="762000"/>
            <a:ext cx="8964930" cy="857249"/>
          </a:xfrm>
        </p:spPr>
        <p:txBody>
          <a:bodyPr>
            <a:normAutofit fontScale="90000"/>
          </a:bodyPr>
          <a:lstStyle/>
          <a:p>
            <a:r>
              <a:rPr lang="en-US" sz="3200" dirty="0">
                <a:solidFill>
                  <a:srgbClr val="7030A0"/>
                </a:solidFill>
              </a:rPr>
              <a:t>There are 3 different scales to this E+/- path difference problem </a:t>
            </a:r>
            <a:r>
              <a:rPr lang="en-US" sz="3200" dirty="0" smtClean="0">
                <a:solidFill>
                  <a:srgbClr val="7030A0"/>
                </a:solidFill>
              </a:rPr>
              <a:t>that </a:t>
            </a:r>
            <a:r>
              <a:rPr lang="en-US" sz="3200" dirty="0">
                <a:solidFill>
                  <a:srgbClr val="7030A0"/>
                </a:solidFill>
              </a:rPr>
              <a:t>have been </a:t>
            </a:r>
            <a:r>
              <a:rPr lang="en-US" sz="3200" dirty="0" smtClean="0">
                <a:solidFill>
                  <a:srgbClr val="7030A0"/>
                </a:solidFill>
              </a:rPr>
              <a:t>studied</a:t>
            </a:r>
            <a:endParaRPr lang="en-US" sz="3200" dirty="0">
              <a:solidFill>
                <a:srgbClr val="7030A0"/>
              </a:solidFill>
            </a:endParaRPr>
          </a:p>
        </p:txBody>
      </p:sp>
      <p:sp>
        <p:nvSpPr>
          <p:cNvPr id="7" name="Content Placeholder 6"/>
          <p:cNvSpPr>
            <a:spLocks noGrp="1"/>
          </p:cNvSpPr>
          <p:nvPr>
            <p:ph sz="half" idx="4294967295"/>
          </p:nvPr>
        </p:nvSpPr>
        <p:spPr>
          <a:xfrm>
            <a:off x="167640" y="1847850"/>
            <a:ext cx="2598420" cy="4522469"/>
          </a:xfrm>
          <a:prstGeom prst="rect">
            <a:avLst/>
          </a:prstGeom>
        </p:spPr>
        <p:txBody>
          <a:bodyPr lIns="100584" tIns="50292" rIns="100584" bIns="50292">
            <a:normAutofit fontScale="92500" lnSpcReduction="20000"/>
          </a:bodyPr>
          <a:lstStyle/>
          <a:p>
            <a:pPr marL="0" indent="0">
              <a:buNone/>
            </a:pPr>
            <a:r>
              <a:rPr lang="en-US" dirty="0" smtClean="0"/>
              <a:t> </a:t>
            </a:r>
            <a:r>
              <a:rPr lang="en-US" sz="2600" b="1" dirty="0" smtClean="0">
                <a:solidFill>
                  <a:srgbClr val="7030A0"/>
                </a:solidFill>
              </a:rPr>
              <a:t>POSSIBLE LENGTH SCALE</a:t>
            </a:r>
          </a:p>
          <a:p>
            <a:pPr marL="0" indent="0">
              <a:buNone/>
            </a:pPr>
            <a:endParaRPr lang="en-US" dirty="0" smtClean="0"/>
          </a:p>
          <a:p>
            <a:pPr marL="0" indent="0">
              <a:buNone/>
            </a:pPr>
            <a:r>
              <a:rPr lang="en-US" dirty="0" smtClean="0">
                <a:solidFill>
                  <a:schemeClr val="accent5"/>
                </a:solidFill>
              </a:rPr>
              <a:t>∆L </a:t>
            </a:r>
            <a:r>
              <a:rPr lang="en-US" dirty="0" smtClean="0">
                <a:solidFill>
                  <a:srgbClr val="00B0F0"/>
                </a:solidFill>
              </a:rPr>
              <a:t>&lt; 200 m ?</a:t>
            </a:r>
          </a:p>
          <a:p>
            <a:pPr marL="0" indent="0">
              <a:buNone/>
            </a:pPr>
            <a:endParaRPr lang="en-US" dirty="0">
              <a:solidFill>
                <a:srgbClr val="00B0F0"/>
              </a:solidFill>
            </a:endParaRPr>
          </a:p>
          <a:p>
            <a:pPr marL="0" indent="0">
              <a:buNone/>
            </a:pPr>
            <a:endParaRPr lang="en-US" dirty="0" smtClean="0">
              <a:solidFill>
                <a:srgbClr val="00B0F0"/>
              </a:solidFill>
            </a:endParaRPr>
          </a:p>
          <a:p>
            <a:pPr marL="0" indent="0">
              <a:buNone/>
            </a:pPr>
            <a:r>
              <a:rPr lang="en-US" dirty="0">
                <a:solidFill>
                  <a:srgbClr val="00B0F0"/>
                </a:solidFill>
              </a:rPr>
              <a:t> </a:t>
            </a:r>
            <a:r>
              <a:rPr lang="en-US" dirty="0" smtClean="0">
                <a:solidFill>
                  <a:srgbClr val="00B0F0"/>
                </a:solidFill>
              </a:rPr>
              <a:t>∆L </a:t>
            </a:r>
            <a:r>
              <a:rPr lang="en-US" dirty="0">
                <a:solidFill>
                  <a:srgbClr val="00B0F0"/>
                </a:solidFill>
              </a:rPr>
              <a:t>&lt;</a:t>
            </a:r>
            <a:r>
              <a:rPr lang="en-US" dirty="0" smtClean="0">
                <a:solidFill>
                  <a:srgbClr val="00B0F0"/>
                </a:solidFill>
              </a:rPr>
              <a:t> 0.5 m</a:t>
            </a:r>
          </a:p>
          <a:p>
            <a:pPr marL="0" indent="0">
              <a:buNone/>
            </a:pPr>
            <a:endParaRPr lang="en-US" dirty="0">
              <a:solidFill>
                <a:srgbClr val="00B0F0"/>
              </a:solidFill>
            </a:endParaRPr>
          </a:p>
          <a:p>
            <a:pPr marL="0" indent="0">
              <a:buNone/>
            </a:pPr>
            <a:endParaRPr lang="en-US" dirty="0">
              <a:solidFill>
                <a:srgbClr val="00B0F0"/>
              </a:solidFill>
            </a:endParaRPr>
          </a:p>
          <a:p>
            <a:pPr marL="0" indent="0">
              <a:buNone/>
            </a:pPr>
            <a:r>
              <a:rPr lang="en-US" dirty="0" smtClean="0">
                <a:solidFill>
                  <a:srgbClr val="00B0F0"/>
                </a:solidFill>
              </a:rPr>
              <a:t>  ∆L ≈  1 mm</a:t>
            </a:r>
          </a:p>
        </p:txBody>
      </p:sp>
      <p:sp>
        <p:nvSpPr>
          <p:cNvPr id="8" name="Content Placeholder 7"/>
          <p:cNvSpPr>
            <a:spLocks noGrp="1"/>
          </p:cNvSpPr>
          <p:nvPr>
            <p:ph sz="half" idx="4294967295"/>
          </p:nvPr>
        </p:nvSpPr>
        <p:spPr>
          <a:xfrm>
            <a:off x="2766060" y="1714500"/>
            <a:ext cx="6537960" cy="5158740"/>
          </a:xfrm>
          <a:prstGeom prst="rect">
            <a:avLst/>
          </a:prstGeom>
        </p:spPr>
        <p:txBody>
          <a:bodyPr lIns="100584" tIns="50292" rIns="100584" bIns="50292">
            <a:normAutofit/>
          </a:bodyPr>
          <a:lstStyle/>
          <a:p>
            <a:pPr marL="0" indent="0">
              <a:buNone/>
            </a:pPr>
            <a:r>
              <a:rPr lang="en-US" sz="1800" dirty="0"/>
              <a:t>Needs final site and design layout and is required </a:t>
            </a:r>
            <a:r>
              <a:rPr lang="en-US" sz="1800" dirty="0" smtClean="0"/>
              <a:t>soon. </a:t>
            </a:r>
            <a:r>
              <a:rPr lang="en-US" sz="1800" dirty="0" smtClean="0">
                <a:solidFill>
                  <a:srgbClr val="FF0000"/>
                </a:solidFill>
              </a:rPr>
              <a:t>Need </a:t>
            </a:r>
            <a:r>
              <a:rPr lang="en-US" sz="1800" dirty="0">
                <a:solidFill>
                  <a:srgbClr val="FF0000"/>
                </a:solidFill>
              </a:rPr>
              <a:t>to check present lattice designs for completeness  and propose the lattice and layout change </a:t>
            </a:r>
            <a:r>
              <a:rPr lang="en-US" sz="1800" dirty="0" smtClean="0">
                <a:solidFill>
                  <a:srgbClr val="FF0000"/>
                </a:solidFill>
              </a:rPr>
              <a:t>options to </a:t>
            </a:r>
            <a:r>
              <a:rPr lang="en-US" sz="1800" dirty="0">
                <a:solidFill>
                  <a:srgbClr val="FF0000"/>
                </a:solidFill>
              </a:rPr>
              <a:t>correct path length, ∆L≈0. This must be compatible with any staging or upgrade scenarios!</a:t>
            </a:r>
          </a:p>
          <a:p>
            <a:pPr marL="0" indent="0">
              <a:buNone/>
            </a:pPr>
            <a:endParaRPr lang="en-US" sz="1800" dirty="0"/>
          </a:p>
          <a:p>
            <a:pPr marL="0" indent="0">
              <a:buNone/>
            </a:pPr>
            <a:r>
              <a:rPr lang="en-US" sz="1800" dirty="0"/>
              <a:t>Needs study of Survey and Alignment above and below ground and used during design, construction, installation and commissioning. </a:t>
            </a:r>
            <a:r>
              <a:rPr lang="en-US" sz="1800" dirty="0">
                <a:solidFill>
                  <a:srgbClr val="FF0000"/>
                </a:solidFill>
              </a:rPr>
              <a:t>Will need best estimate of the absolute accuracy of path lengths after installation and some adjustment method during commissioning with two beams? How </a:t>
            </a:r>
            <a:r>
              <a:rPr lang="en-US" sz="1800" dirty="0" smtClean="0">
                <a:solidFill>
                  <a:srgbClr val="FF0000"/>
                </a:solidFill>
              </a:rPr>
              <a:t>conservative </a:t>
            </a:r>
            <a:r>
              <a:rPr lang="en-US" sz="1800" dirty="0">
                <a:solidFill>
                  <a:srgbClr val="FF0000"/>
                </a:solidFill>
              </a:rPr>
              <a:t>sigma? 3 or 5?</a:t>
            </a:r>
          </a:p>
          <a:p>
            <a:pPr marL="0" indent="0">
              <a:buNone/>
            </a:pPr>
            <a:endParaRPr lang="en-US" sz="1800" dirty="0">
              <a:solidFill>
                <a:srgbClr val="FF0000"/>
              </a:solidFill>
            </a:endParaRPr>
          </a:p>
          <a:p>
            <a:pPr marL="0" indent="0">
              <a:buNone/>
            </a:pPr>
            <a:r>
              <a:rPr lang="en-US" sz="1800" dirty="0"/>
              <a:t>Need study and estimate of variations in path-lengths during operation, both magnitude and timescale, hours,days,years.</a:t>
            </a:r>
          </a:p>
          <a:p>
            <a:pPr marL="0" indent="0">
              <a:buNone/>
            </a:pPr>
            <a:r>
              <a:rPr lang="en-US" sz="1800" dirty="0" smtClean="0">
                <a:solidFill>
                  <a:srgbClr val="FF0000"/>
                </a:solidFill>
              </a:rPr>
              <a:t>Automatic fine </a:t>
            </a:r>
            <a:r>
              <a:rPr lang="en-US" sz="1800" dirty="0">
                <a:solidFill>
                  <a:srgbClr val="FF0000"/>
                </a:solidFill>
              </a:rPr>
              <a:t>path length adjustment </a:t>
            </a:r>
            <a:r>
              <a:rPr lang="en-US" sz="1800" dirty="0" smtClean="0">
                <a:solidFill>
                  <a:srgbClr val="FF0000"/>
                </a:solidFill>
              </a:rPr>
              <a:t>system ?</a:t>
            </a:r>
            <a:endParaRPr lang="en-US" sz="1800" dirty="0">
              <a:solidFill>
                <a:srgbClr val="FF0000"/>
              </a:solidFill>
            </a:endParaRPr>
          </a:p>
        </p:txBody>
      </p:sp>
      <p:sp>
        <p:nvSpPr>
          <p:cNvPr id="6" name="Slide Number Placeholder 5"/>
          <p:cNvSpPr>
            <a:spLocks noGrp="1"/>
          </p:cNvSpPr>
          <p:nvPr>
            <p:ph type="sldNum" sz="quarter" idx="4294967295"/>
          </p:nvPr>
        </p:nvSpPr>
        <p:spPr>
          <a:xfrm>
            <a:off x="552450" y="6991985"/>
            <a:ext cx="1171575" cy="401638"/>
          </a:xfrm>
          <a:prstGeom prst="rect">
            <a:avLst/>
          </a:prstGeom>
        </p:spPr>
        <p:txBody>
          <a:bodyPr lIns="100584" tIns="50292" rIns="100584" bIns="50292"/>
          <a:lstStyle/>
          <a:p>
            <a:fld id="{033C222C-70AC-E643-9583-2C6665E9CB8E}" type="slidenum">
              <a:rPr lang="en-US" smtClean="0">
                <a:solidFill>
                  <a:srgbClr val="000000"/>
                </a:solidFill>
              </a:rPr>
              <a:pPr/>
              <a:t>7</a:t>
            </a:fld>
            <a:endParaRPr lang="en-US" dirty="0">
              <a:solidFill>
                <a:srgbClr val="000000"/>
              </a:solidFill>
            </a:endParaRPr>
          </a:p>
        </p:txBody>
      </p:sp>
      <p:sp>
        <p:nvSpPr>
          <p:cNvPr id="4" name="Footer Placeholder 3"/>
          <p:cNvSpPr>
            <a:spLocks noGrp="1"/>
          </p:cNvSpPr>
          <p:nvPr>
            <p:ph type="ftr" sz="quarter" idx="16"/>
          </p:nvPr>
        </p:nvSpPr>
        <p:spPr>
          <a:xfrm>
            <a:off x="7419974" y="6991350"/>
            <a:ext cx="1704975" cy="401638"/>
          </a:xfrm>
        </p:spPr>
        <p:txBody>
          <a:bodyPr/>
          <a:lstStyle/>
          <a:p>
            <a:pPr>
              <a:defRPr/>
            </a:pPr>
            <a:r>
              <a:rPr lang="en-US" smtClean="0"/>
              <a:t>LCWS 2014</a:t>
            </a:r>
            <a:endParaRPr lang="en-US" dirty="0"/>
          </a:p>
        </p:txBody>
      </p:sp>
    </p:spTree>
    <p:extLst>
      <p:ext uri="{BB962C8B-B14F-4D97-AF65-F5344CB8AC3E}">
        <p14:creationId xmlns:p14="http://schemas.microsoft.com/office/powerpoint/2010/main" val="500152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914400" y="1968501"/>
            <a:ext cx="8229600" cy="4518024"/>
          </a:xfrm>
        </p:spPr>
        <p:txBody>
          <a:bodyPr/>
          <a:lstStyle/>
          <a:p>
            <a:r>
              <a:rPr lang="en-US" sz="2000" dirty="0" smtClean="0"/>
              <a:t>These require changes in basic design parameters such as  :-</a:t>
            </a:r>
          </a:p>
          <a:p>
            <a:endParaRPr lang="en-US" sz="2000" dirty="0" smtClean="0"/>
          </a:p>
          <a:p>
            <a:r>
              <a:rPr lang="en-US" sz="1800" dirty="0" smtClean="0">
                <a:solidFill>
                  <a:srgbClr val="00B0F0"/>
                </a:solidFill>
              </a:rPr>
              <a:t>Damping Ring Circumference</a:t>
            </a:r>
          </a:p>
          <a:p>
            <a:r>
              <a:rPr lang="en-US" sz="1800" dirty="0" smtClean="0">
                <a:solidFill>
                  <a:srgbClr val="00B0F0"/>
                </a:solidFill>
              </a:rPr>
              <a:t>Length of </a:t>
            </a:r>
            <a:r>
              <a:rPr lang="en-US" sz="1800" dirty="0" err="1" smtClean="0">
                <a:solidFill>
                  <a:srgbClr val="00B0F0"/>
                </a:solidFill>
              </a:rPr>
              <a:t>linacs</a:t>
            </a:r>
            <a:r>
              <a:rPr lang="en-US" sz="1800" dirty="0" smtClean="0">
                <a:solidFill>
                  <a:srgbClr val="00B0F0"/>
                </a:solidFill>
              </a:rPr>
              <a:t> and their tunnels</a:t>
            </a:r>
          </a:p>
          <a:p>
            <a:r>
              <a:rPr lang="en-US" sz="1800" dirty="0" smtClean="0">
                <a:solidFill>
                  <a:srgbClr val="00B0F0"/>
                </a:solidFill>
              </a:rPr>
              <a:t>Length of injection/extraction lines and DR location transverse to </a:t>
            </a:r>
            <a:r>
              <a:rPr lang="en-US" sz="1800" dirty="0" err="1" smtClean="0">
                <a:solidFill>
                  <a:srgbClr val="00B0F0"/>
                </a:solidFill>
              </a:rPr>
              <a:t>linac</a:t>
            </a:r>
            <a:r>
              <a:rPr lang="en-US" sz="1800" dirty="0" smtClean="0">
                <a:solidFill>
                  <a:srgbClr val="00B0F0"/>
                </a:solidFill>
              </a:rPr>
              <a:t> axes</a:t>
            </a:r>
          </a:p>
          <a:p>
            <a:r>
              <a:rPr lang="en-US" sz="1800" dirty="0" smtClean="0">
                <a:solidFill>
                  <a:srgbClr val="00B0F0"/>
                </a:solidFill>
              </a:rPr>
              <a:t>Length of BDS tunnels</a:t>
            </a:r>
          </a:p>
          <a:p>
            <a:endParaRPr lang="en-US" sz="1800" dirty="0"/>
          </a:p>
          <a:p>
            <a:pPr marL="0" indent="0">
              <a:buNone/>
            </a:pPr>
            <a:r>
              <a:rPr lang="en-US" sz="1800" dirty="0"/>
              <a:t> </a:t>
            </a:r>
            <a:r>
              <a:rPr lang="en-US" sz="1800" dirty="0" smtClean="0"/>
              <a:t>  </a:t>
            </a:r>
            <a:r>
              <a:rPr lang="en-US" sz="1800" dirty="0" smtClean="0">
                <a:solidFill>
                  <a:srgbClr val="FF0000"/>
                </a:solidFill>
              </a:rPr>
              <a:t>THESE ARE NOT INDEPENDENT OF ONE ANOTHER</a:t>
            </a:r>
          </a:p>
          <a:p>
            <a:pPr marL="0" indent="0">
              <a:buNone/>
            </a:pPr>
            <a:r>
              <a:rPr lang="en-US" sz="1800" dirty="0">
                <a:solidFill>
                  <a:srgbClr val="FF0000"/>
                </a:solidFill>
              </a:rPr>
              <a:t> </a:t>
            </a:r>
            <a:r>
              <a:rPr lang="en-US" sz="1800" dirty="0" smtClean="0">
                <a:solidFill>
                  <a:srgbClr val="FF0000"/>
                </a:solidFill>
              </a:rPr>
              <a:t>   THEY HAVE VARYING DEGREES OF IMPACTS ON PRESENT DESIGNS,</a:t>
            </a:r>
          </a:p>
          <a:p>
            <a:pPr marL="0" indent="0">
              <a:buNone/>
            </a:pPr>
            <a:r>
              <a:rPr lang="en-US" sz="1800" dirty="0">
                <a:solidFill>
                  <a:srgbClr val="FF0000"/>
                </a:solidFill>
              </a:rPr>
              <a:t> </a:t>
            </a:r>
            <a:r>
              <a:rPr lang="en-US" sz="1800" dirty="0" smtClean="0">
                <a:solidFill>
                  <a:srgbClr val="FF0000"/>
                </a:solidFill>
              </a:rPr>
              <a:t>   CIVIL  ENGINEERNG AND SITE LAYOUT</a:t>
            </a:r>
            <a:r>
              <a:rPr lang="en-US" sz="1800" dirty="0" smtClean="0"/>
              <a:t>.</a:t>
            </a:r>
          </a:p>
          <a:p>
            <a:pPr marL="0" indent="0">
              <a:buNone/>
            </a:pPr>
            <a:endParaRPr lang="en-US" sz="1800" dirty="0" smtClean="0"/>
          </a:p>
          <a:p>
            <a:pPr marL="0" indent="0">
              <a:buNone/>
            </a:pPr>
            <a:r>
              <a:rPr lang="en-US" sz="1800" dirty="0"/>
              <a:t> </a:t>
            </a:r>
            <a:r>
              <a:rPr lang="en-US" sz="1800" dirty="0" smtClean="0"/>
              <a:t>   </a:t>
            </a:r>
            <a:r>
              <a:rPr lang="en-US" sz="1800" dirty="0" smtClean="0">
                <a:solidFill>
                  <a:srgbClr val="7030A0"/>
                </a:solidFill>
              </a:rPr>
              <a:t>LET US LOOK AT SOME EXAMPLES</a:t>
            </a:r>
            <a:endParaRPr lang="en-US" sz="1800" dirty="0" smtClean="0"/>
          </a:p>
          <a:p>
            <a:pPr marL="0" indent="0">
              <a:buNone/>
            </a:pPr>
            <a:r>
              <a:rPr lang="en-US" sz="1800" dirty="0"/>
              <a:t> </a:t>
            </a:r>
            <a:r>
              <a:rPr lang="en-US" sz="1800" dirty="0" smtClean="0"/>
              <a:t>   </a:t>
            </a:r>
            <a:endParaRPr lang="en-US" sz="1800" dirty="0"/>
          </a:p>
        </p:txBody>
      </p:sp>
      <p:sp>
        <p:nvSpPr>
          <p:cNvPr id="8" name="Title 7"/>
          <p:cNvSpPr>
            <a:spLocks noGrp="1"/>
          </p:cNvSpPr>
          <p:nvPr>
            <p:ph type="title"/>
          </p:nvPr>
        </p:nvSpPr>
        <p:spPr>
          <a:xfrm>
            <a:off x="1247775" y="1126067"/>
            <a:ext cx="7896225" cy="550333"/>
          </a:xfrm>
        </p:spPr>
        <p:txBody>
          <a:bodyPr/>
          <a:lstStyle/>
          <a:p>
            <a:r>
              <a:rPr lang="en-US" dirty="0" smtClean="0">
                <a:solidFill>
                  <a:srgbClr val="7030A0"/>
                </a:solidFill>
              </a:rPr>
              <a:t>POSSIBLE LARGE SCALE CORRECTIONS</a:t>
            </a:r>
            <a:endParaRPr lang="en-US" dirty="0">
              <a:solidFill>
                <a:srgbClr val="7030A0"/>
              </a:solidFill>
            </a:endParaRPr>
          </a:p>
        </p:txBody>
      </p:sp>
      <p:sp>
        <p:nvSpPr>
          <p:cNvPr id="7" name="Slide Number Placeholder 6"/>
          <p:cNvSpPr>
            <a:spLocks noGrp="1"/>
          </p:cNvSpPr>
          <p:nvPr>
            <p:ph type="sldNum" sz="quarter" idx="12"/>
          </p:nvPr>
        </p:nvSpPr>
        <p:spPr/>
        <p:txBody>
          <a:bodyPr/>
          <a:lstStyle/>
          <a:p>
            <a:fld id="{10E3012E-E6AB-4A31-9B44-AF5583E98D93}" type="slidenum">
              <a:rPr lang="en-US" smtClean="0"/>
              <a:pPr/>
              <a:t>8</a:t>
            </a:fld>
            <a:endParaRPr lang="en-US" dirty="0"/>
          </a:p>
        </p:txBody>
      </p:sp>
      <p:sp>
        <p:nvSpPr>
          <p:cNvPr id="3" name="Footer Placeholder 2"/>
          <p:cNvSpPr>
            <a:spLocks noGrp="1"/>
          </p:cNvSpPr>
          <p:nvPr>
            <p:ph type="ftr" sz="quarter" idx="11"/>
          </p:nvPr>
        </p:nvSpPr>
        <p:spPr/>
        <p:txBody>
          <a:bodyPr/>
          <a:lstStyle/>
          <a:p>
            <a:pPr>
              <a:defRPr/>
            </a:pPr>
            <a:r>
              <a:rPr lang="en-US" dirty="0" smtClean="0"/>
              <a:t>LCWS 2014</a:t>
            </a:r>
            <a:endParaRPr lang="en-US" dirty="0"/>
          </a:p>
        </p:txBody>
      </p:sp>
    </p:spTree>
    <p:extLst>
      <p:ext uri="{BB962C8B-B14F-4D97-AF65-F5344CB8AC3E}">
        <p14:creationId xmlns:p14="http://schemas.microsoft.com/office/powerpoint/2010/main" val="1566550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6422" y="781050"/>
            <a:ext cx="7057014" cy="476250"/>
          </a:xfrm>
        </p:spPr>
        <p:txBody>
          <a:bodyPr/>
          <a:lstStyle/>
          <a:p>
            <a:r>
              <a:rPr lang="en-US" sz="2800" b="1" dirty="0">
                <a:solidFill>
                  <a:srgbClr val="7030A0"/>
                </a:solidFill>
              </a:rPr>
              <a:t>Calculation for the TDR baseline (Asian site)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7139827"/>
              </p:ext>
            </p:extLst>
          </p:nvPr>
        </p:nvGraphicFramePr>
        <p:xfrm>
          <a:off x="310832" y="1446467"/>
          <a:ext cx="9530256" cy="5225636"/>
        </p:xfrm>
        <a:graphic>
          <a:graphicData uri="http://schemas.openxmlformats.org/drawingml/2006/table">
            <a:tbl>
              <a:tblPr firstRow="1" bandRow="1">
                <a:tableStyleId>{BC89EF96-8CEA-46FF-86C4-4CE0E7609802}</a:tableStyleId>
              </a:tblPr>
              <a:tblGrid>
                <a:gridCol w="6501035"/>
                <a:gridCol w="1000215"/>
                <a:gridCol w="1014503"/>
                <a:gridCol w="1014503"/>
              </a:tblGrid>
              <a:tr h="323684">
                <a:tc>
                  <a:txBody>
                    <a:bodyPr/>
                    <a:lstStyle/>
                    <a:p>
                      <a:pPr algn="l" fontAlgn="b"/>
                      <a:r>
                        <a:rPr lang="en-US" sz="1800" b="0" u="none" strike="noStrike" dirty="0" err="1">
                          <a:effectLst/>
                        </a:rPr>
                        <a:t>Undulator</a:t>
                      </a:r>
                      <a:r>
                        <a:rPr lang="en-US" sz="1800" b="0" u="none" strike="noStrike" dirty="0">
                          <a:effectLst/>
                        </a:rPr>
                        <a:t> Photon Transport UPT (BEGEDOGL -&gt; PTARGET)</a:t>
                      </a:r>
                      <a:endParaRPr lang="en-US" sz="1800" b="0" i="0" u="none" strike="noStrike" dirty="0">
                        <a:effectLst/>
                        <a:latin typeface="Arial"/>
                      </a:endParaRPr>
                    </a:p>
                  </a:txBody>
                  <a:tcPr marL="13970" marR="13970" marT="16764" marB="0" anchor="b"/>
                </a:tc>
                <a:tc>
                  <a:txBody>
                    <a:bodyPr/>
                    <a:lstStyle/>
                    <a:p>
                      <a:pPr algn="r" fontAlgn="b"/>
                      <a:r>
                        <a:rPr lang="en-US" sz="1800" b="0" u="none" strike="noStrike" dirty="0">
                          <a:effectLst/>
                        </a:rPr>
                        <a:t>372.0</a:t>
                      </a:r>
                      <a:endParaRPr lang="en-US" sz="1800" b="0" i="0" u="none" strike="noStrike" dirty="0">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u="none" strike="noStrike" dirty="0">
                          <a:effectLst/>
                        </a:rPr>
                        <a:t>Positron to DR injection PTARGET -&gt; MPDRINJ</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2232.4</a:t>
                      </a:r>
                      <a:endParaRPr lang="en-US" sz="1800" b="0" i="0" u="none" strike="noStrike">
                        <a:effectLst/>
                        <a:latin typeface="Arial"/>
                      </a:endParaRPr>
                    </a:p>
                  </a:txBody>
                  <a:tcPr marL="13970" marR="13970" marT="16764" marB="0" anchor="b"/>
                </a:tc>
                <a:tc>
                  <a:txBody>
                    <a:bodyPr/>
                    <a:lstStyle/>
                    <a:p>
                      <a:pPr algn="l" fontAlgn="b"/>
                      <a:endParaRPr lang="en-US" sz="1800" b="0" i="0" u="none" strike="noStrike" dirty="0">
                        <a:effectLst/>
                        <a:latin typeface="Arial"/>
                      </a:endParaRPr>
                    </a:p>
                  </a:txBody>
                  <a:tcPr marL="13970" marR="13970" marT="16764" marB="0" anchor="b"/>
                </a:tc>
                <a:tc>
                  <a:txBody>
                    <a:bodyPr/>
                    <a:lstStyle/>
                    <a:p>
                      <a:pPr algn="l" fontAlgn="b"/>
                      <a:endParaRPr lang="en-US" sz="1800" b="0" i="0" u="none" strike="noStrike" dirty="0">
                        <a:effectLst/>
                        <a:latin typeface="Arial"/>
                      </a:endParaRPr>
                    </a:p>
                  </a:txBody>
                  <a:tcPr marL="13970" marR="13970" marT="16764" marB="0" anchor="b"/>
                </a:tc>
              </a:tr>
              <a:tr h="298399">
                <a:tc>
                  <a:txBody>
                    <a:bodyPr/>
                    <a:lstStyle/>
                    <a:p>
                      <a:pPr algn="l" fontAlgn="b"/>
                      <a:r>
                        <a:rPr lang="en-US" sz="1800" u="none" strike="noStrike" dirty="0">
                          <a:effectLst/>
                        </a:rPr>
                        <a:t>INJ straight</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89.3</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b="1" u="none" strike="noStrike" dirty="0">
                          <a:effectLst/>
                        </a:rPr>
                        <a:t>Photons/positrons to z=0</a:t>
                      </a:r>
                      <a:endParaRPr lang="en-US" sz="1800" b="1" i="0" u="none" strike="noStrike" dirty="0">
                        <a:effectLst/>
                        <a:latin typeface="Arial"/>
                      </a:endParaRPr>
                    </a:p>
                  </a:txBody>
                  <a:tcPr marL="13970" marR="13970" marT="16764" marB="0" anchor="b"/>
                </a:tc>
                <a:tc>
                  <a:txBody>
                    <a:bodyPr/>
                    <a:lstStyle/>
                    <a:p>
                      <a:pPr algn="l" fontAlgn="b"/>
                      <a:endParaRPr lang="en-US" sz="1800" b="1" i="0" u="none" strike="noStrike" dirty="0">
                        <a:effectLst/>
                        <a:latin typeface="Arial"/>
                      </a:endParaRPr>
                    </a:p>
                  </a:txBody>
                  <a:tcPr marL="13970" marR="13970" marT="16764" marB="0" anchor="b"/>
                </a:tc>
                <a:tc>
                  <a:txBody>
                    <a:bodyPr/>
                    <a:lstStyle/>
                    <a:p>
                      <a:pPr algn="r" fontAlgn="b"/>
                      <a:r>
                        <a:rPr lang="en-US" sz="1800" b="1" u="none" strike="noStrike" dirty="0">
                          <a:effectLst/>
                        </a:rPr>
                        <a:t>2693.7</a:t>
                      </a:r>
                      <a:endParaRPr lang="en-US" sz="1800" b="1" i="0" u="none" strike="noStrike" dirty="0">
                        <a:effectLst/>
                        <a:latin typeface="Arial"/>
                      </a:endParaRPr>
                    </a:p>
                  </a:txBody>
                  <a:tcPr marL="13970" marR="13970" marT="16764" marB="0" anchor="b"/>
                </a:tc>
                <a:tc>
                  <a:txBody>
                    <a:bodyPr/>
                    <a:lstStyle/>
                    <a:p>
                      <a:pPr algn="l" fontAlgn="b"/>
                      <a:endParaRPr lang="en-US" sz="1800" b="0" i="0" u="none" strike="noStrike" dirty="0">
                        <a:effectLst/>
                        <a:latin typeface="Arial"/>
                      </a:endParaRPr>
                    </a:p>
                  </a:txBody>
                  <a:tcPr marL="13970" marR="13970" marT="16764" marB="0" anchor="b"/>
                </a:tc>
              </a:tr>
              <a:tr h="323684">
                <a:tc>
                  <a:txBody>
                    <a:bodyPr/>
                    <a:lstStyle/>
                    <a:p>
                      <a:pPr algn="l" fontAlgn="b"/>
                      <a:r>
                        <a:rPr lang="en-US" sz="1800" u="none" strike="noStrike" dirty="0">
                          <a:effectLst/>
                        </a:rPr>
                        <a:t>Electron dogleg EDOGL </a:t>
                      </a:r>
                      <a:r>
                        <a:rPr lang="en-US" sz="1800" u="none" strike="noStrike" dirty="0" smtClean="0">
                          <a:effectLst/>
                        </a:rPr>
                        <a:t>(BEGDOGL </a:t>
                      </a:r>
                      <a:r>
                        <a:rPr lang="en-US" sz="1800" u="none" strike="noStrike" dirty="0">
                          <a:effectLst/>
                        </a:rPr>
                        <a:t>-&gt; TPS2BDS)</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-423.6</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u="none" strike="noStrike" dirty="0">
                          <a:effectLst/>
                        </a:rPr>
                        <a:t>Electron </a:t>
                      </a:r>
                      <a:r>
                        <a:rPr lang="en-US" sz="1800" u="none" strike="noStrike" dirty="0" smtClean="0">
                          <a:effectLst/>
                        </a:rPr>
                        <a:t>BDS to IP</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-2253.5</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b="1" u="none" strike="noStrike" dirty="0">
                          <a:effectLst/>
                        </a:rPr>
                        <a:t>Electrons to z=0, i.e. IP</a:t>
                      </a:r>
                      <a:endParaRPr lang="en-US" sz="1800" b="1" i="0" u="none" strike="noStrike" dirty="0">
                        <a:effectLst/>
                        <a:latin typeface="Arial"/>
                      </a:endParaRPr>
                    </a:p>
                  </a:txBody>
                  <a:tcPr marL="13970" marR="13970" marT="16764" marB="0" anchor="b"/>
                </a:tc>
                <a:tc>
                  <a:txBody>
                    <a:bodyPr/>
                    <a:lstStyle/>
                    <a:p>
                      <a:pPr algn="l" fontAlgn="b"/>
                      <a:endParaRPr lang="en-US" sz="1800" b="1" i="0" u="none" strike="noStrike" dirty="0">
                        <a:effectLst/>
                        <a:latin typeface="Arial"/>
                      </a:endParaRPr>
                    </a:p>
                  </a:txBody>
                  <a:tcPr marL="13970" marR="13970" marT="16764" marB="0" anchor="b"/>
                </a:tc>
                <a:tc>
                  <a:txBody>
                    <a:bodyPr/>
                    <a:lstStyle/>
                    <a:p>
                      <a:pPr algn="r" fontAlgn="b"/>
                      <a:r>
                        <a:rPr lang="en-US" sz="1800" b="1" u="none" strike="noStrike" dirty="0">
                          <a:effectLst/>
                        </a:rPr>
                        <a:t>-2677.1</a:t>
                      </a:r>
                      <a:endParaRPr lang="en-US" sz="1800" b="1" i="0" u="none" strike="noStrike" dirty="0">
                        <a:effectLst/>
                        <a:latin typeface="Arial"/>
                      </a:endParaRPr>
                    </a:p>
                  </a:txBody>
                  <a:tcPr marL="13970" marR="13970" marT="16764" marB="0" anchor="b"/>
                </a:tc>
                <a:tc>
                  <a:txBody>
                    <a:bodyPr/>
                    <a:lstStyle/>
                    <a:p>
                      <a:pPr algn="l" fontAlgn="b"/>
                      <a:endParaRPr lang="en-US" sz="1800" b="0" i="0" u="none" strike="noStrike" dirty="0">
                        <a:effectLst/>
                        <a:latin typeface="Arial"/>
                      </a:endParaRPr>
                    </a:p>
                  </a:txBody>
                  <a:tcPr marL="13970" marR="13970" marT="16764" marB="0" anchor="b"/>
                </a:tc>
              </a:tr>
              <a:tr h="298399">
                <a:tc>
                  <a:txBody>
                    <a:bodyPr/>
                    <a:lstStyle/>
                    <a:p>
                      <a:pPr algn="l" fontAlgn="b"/>
                      <a:r>
                        <a:rPr lang="en-US" sz="1800" b="1" u="none" strike="noStrike" dirty="0">
                          <a:effectLst/>
                        </a:rPr>
                        <a:t>Difference Positrons-Electrons to z=0:</a:t>
                      </a:r>
                      <a:endParaRPr lang="en-US" sz="1800" b="1" i="0" u="none" strike="noStrike" dirty="0">
                        <a:effectLst/>
                        <a:latin typeface="Arial"/>
                      </a:endParaRPr>
                    </a:p>
                  </a:txBody>
                  <a:tcPr marL="13970" marR="13970" marT="16764" marB="0" anchor="b"/>
                </a:tc>
                <a:tc>
                  <a:txBody>
                    <a:bodyPr/>
                    <a:lstStyle/>
                    <a:p>
                      <a:pPr algn="l" fontAlgn="b"/>
                      <a:endParaRPr lang="en-US" sz="1800" b="1" i="0" u="none" strike="noStrike" dirty="0">
                        <a:effectLst/>
                        <a:latin typeface="Arial"/>
                      </a:endParaRPr>
                    </a:p>
                  </a:txBody>
                  <a:tcPr marL="13970" marR="13970" marT="16764" marB="0" anchor="b"/>
                </a:tc>
                <a:tc>
                  <a:txBody>
                    <a:bodyPr/>
                    <a:lstStyle/>
                    <a:p>
                      <a:pPr algn="r" fontAlgn="b"/>
                      <a:endParaRPr lang="en-US" sz="1800" b="1" i="0" u="none" strike="noStrike" dirty="0">
                        <a:effectLst/>
                        <a:latin typeface="Arial"/>
                      </a:endParaRPr>
                    </a:p>
                  </a:txBody>
                  <a:tcPr marL="13970" marR="13970" marT="16764" marB="0" anchor="b"/>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en-US" sz="1800" b="1" u="none" strike="noStrike" dirty="0" smtClean="0">
                          <a:effectLst/>
                        </a:rPr>
                        <a:t>16.6</a:t>
                      </a:r>
                      <a:endParaRPr lang="en-US" sz="1800" b="1" i="0" u="none" strike="noStrike" dirty="0" smtClean="0">
                        <a:effectLst/>
                        <a:latin typeface="+mn-lt"/>
                      </a:endParaRPr>
                    </a:p>
                  </a:txBody>
                  <a:tcPr marL="13970" marR="13970" marT="16764" marB="0" anchor="b"/>
                </a:tc>
              </a:tr>
              <a:tr h="298399">
                <a:tc>
                  <a:txBody>
                    <a:bodyPr/>
                    <a:lstStyle/>
                    <a:p>
                      <a:pPr algn="l" fontAlgn="b"/>
                      <a:r>
                        <a:rPr lang="en-US" sz="1800" u="none" strike="noStrike" dirty="0">
                          <a:effectLst/>
                        </a:rPr>
                        <a:t>Positrons to DR extraction</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107.9</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u="none" strike="noStrike" dirty="0">
                          <a:effectLst/>
                        </a:rPr>
                        <a:t>Positron RTML </a:t>
                      </a:r>
                      <a:r>
                        <a:rPr lang="en-US" sz="1800" u="none" strike="noStrike" dirty="0" smtClean="0">
                          <a:effectLst/>
                        </a:rPr>
                        <a:t>(DKS</a:t>
                      </a:r>
                      <a:r>
                        <a:rPr lang="en-US" sz="1800" u="none" strike="noStrike" baseline="0" dirty="0" smtClean="0">
                          <a:effectLst/>
                        </a:rPr>
                        <a:t> </a:t>
                      </a:r>
                      <a:r>
                        <a:rPr lang="en-US" sz="1800" u="none" strike="noStrike" dirty="0" smtClean="0">
                          <a:effectLst/>
                        </a:rPr>
                        <a:t>version</a:t>
                      </a:r>
                      <a:r>
                        <a:rPr lang="en-US" sz="1800" u="none" strike="noStrike" dirty="0">
                          <a:effectLst/>
                        </a:rPr>
                        <a:t>)</a:t>
                      </a:r>
                      <a:endParaRPr lang="en-US" sz="1800" b="0" i="0" u="none" strike="noStrike" dirty="0">
                        <a:effectLst/>
                        <a:latin typeface="Arial"/>
                      </a:endParaRPr>
                    </a:p>
                  </a:txBody>
                  <a:tcPr marL="13970" marR="13970" marT="16764" marB="0" anchor="b"/>
                </a:tc>
                <a:tc>
                  <a:txBody>
                    <a:bodyPr/>
                    <a:lstStyle/>
                    <a:p>
                      <a:pPr algn="r" fontAlgn="b"/>
                      <a:r>
                        <a:rPr lang="en-US" sz="1800" u="none" strike="noStrike" dirty="0" smtClean="0">
                          <a:effectLst/>
                        </a:rPr>
                        <a:t>15993.0</a:t>
                      </a: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u="none" strike="noStrike" dirty="0">
                          <a:effectLst/>
                        </a:rPr>
                        <a:t>ML length (</a:t>
                      </a:r>
                      <a:r>
                        <a:rPr lang="en-US" sz="1800" u="none" strike="noStrike" dirty="0" smtClean="0">
                          <a:effectLst/>
                        </a:rPr>
                        <a:t>DKS</a:t>
                      </a:r>
                      <a:r>
                        <a:rPr lang="en-US" sz="1800" u="none" strike="noStrike" dirty="0">
                          <a:effectLst/>
                        </a:rPr>
                        <a:t>)</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11071.7</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298399">
                <a:tc>
                  <a:txBody>
                    <a:bodyPr/>
                    <a:lstStyle/>
                    <a:p>
                      <a:pPr algn="l" fontAlgn="b"/>
                      <a:r>
                        <a:rPr lang="en-US" sz="1800" b="0" i="0" u="none" strike="noStrike" dirty="0" smtClean="0">
                          <a:effectLst/>
                          <a:latin typeface="+mn-lt"/>
                        </a:rPr>
                        <a:t>Positron</a:t>
                      </a:r>
                      <a:r>
                        <a:rPr lang="en-US" sz="1800" b="0" i="0" u="none" strike="noStrike" baseline="0" dirty="0" smtClean="0">
                          <a:effectLst/>
                          <a:latin typeface="+mn-lt"/>
                        </a:rPr>
                        <a:t> BDS to IP</a:t>
                      </a:r>
                      <a:endParaRPr lang="en-US" sz="1800" b="0" i="0" u="none" strike="noStrike" dirty="0">
                        <a:effectLst/>
                        <a:latin typeface="Arial"/>
                      </a:endParaRPr>
                    </a:p>
                  </a:txBody>
                  <a:tcPr marL="13970" marR="13970" marT="16764" marB="0" anchor="b"/>
                </a:tc>
                <a:tc>
                  <a:txBody>
                    <a:bodyPr/>
                    <a:lstStyle/>
                    <a:p>
                      <a:pPr algn="r" fontAlgn="b"/>
                      <a:r>
                        <a:rPr lang="en-US" sz="1800" u="none" strike="noStrike">
                          <a:effectLst/>
                        </a:rPr>
                        <a:t>2252.6</a:t>
                      </a:r>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c>
                  <a:txBody>
                    <a:bodyPr/>
                    <a:lstStyle/>
                    <a:p>
                      <a:pPr algn="l" fontAlgn="b"/>
                      <a:endParaRPr lang="en-US" sz="1800" b="0" i="0" u="none" strike="noStrike">
                        <a:effectLst/>
                        <a:latin typeface="Arial"/>
                      </a:endParaRPr>
                    </a:p>
                  </a:txBody>
                  <a:tcPr marL="13970" marR="13970" marT="16764" marB="0" anchor="b"/>
                </a:tc>
              </a:tr>
              <a:tr h="419100">
                <a:tc>
                  <a:txBody>
                    <a:bodyPr/>
                    <a:lstStyle/>
                    <a:p>
                      <a:pPr algn="l" fontAlgn="b"/>
                      <a:r>
                        <a:rPr lang="en-US" sz="1800" b="1" u="none" strike="noStrike" dirty="0">
                          <a:effectLst/>
                        </a:rPr>
                        <a:t>Positron Path</a:t>
                      </a:r>
                      <a:endParaRPr lang="en-US" sz="1800" b="1" i="0" u="none" strike="noStrike" dirty="0">
                        <a:effectLst/>
                        <a:latin typeface="Arial"/>
                      </a:endParaRPr>
                    </a:p>
                  </a:txBody>
                  <a:tcPr marL="13970" marR="13970" marT="16764" marB="0" anchor="b"/>
                </a:tc>
                <a:tc>
                  <a:txBody>
                    <a:bodyPr/>
                    <a:lstStyle/>
                    <a:p>
                      <a:pPr algn="l" fontAlgn="b"/>
                      <a:endParaRPr lang="en-US" sz="1800" b="1" i="0" u="none" strike="noStrike" dirty="0">
                        <a:effectLst/>
                        <a:latin typeface="Arial"/>
                      </a:endParaRPr>
                    </a:p>
                  </a:txBody>
                  <a:tcPr marL="13970" marR="13970" marT="16764" marB="0" anchor="b"/>
                </a:tc>
                <a:tc>
                  <a:txBody>
                    <a:bodyPr/>
                    <a:lstStyle/>
                    <a:p>
                      <a:endParaRPr lang="en-US" sz="2600"/>
                    </a:p>
                  </a:txBody>
                  <a:tcPr marL="13970" marR="13970" marT="16764" marB="0" anchor="b"/>
                </a:tc>
                <a:tc>
                  <a:txBody>
                    <a:bodyPr/>
                    <a:lstStyle/>
                    <a:p>
                      <a:pPr algn="r" fontAlgn="b"/>
                      <a:r>
                        <a:rPr lang="en-US" sz="1800" b="1" u="none" strike="noStrike" dirty="0">
                          <a:effectLst/>
                        </a:rPr>
                        <a:t>29425.2</a:t>
                      </a:r>
                      <a:endParaRPr lang="en-US" sz="1800" b="1" i="0" u="none" strike="noStrike" dirty="0">
                        <a:effectLst/>
                        <a:latin typeface="Arial"/>
                      </a:endParaRPr>
                    </a:p>
                  </a:txBody>
                  <a:tcPr marL="13970" marR="13970" marT="16764" marB="0" anchor="b"/>
                </a:tc>
              </a:tr>
              <a:tr h="419100">
                <a:tc>
                  <a:txBody>
                    <a:bodyPr/>
                    <a:lstStyle/>
                    <a:p>
                      <a:pPr algn="l" fontAlgn="b"/>
                      <a:r>
                        <a:rPr lang="en-US" sz="2100" u="none" strike="noStrike" dirty="0">
                          <a:effectLst/>
                        </a:rPr>
                        <a:t>Total Sum</a:t>
                      </a:r>
                      <a:endParaRPr lang="en-US" sz="2100" b="1" i="0" u="none" strike="noStrike" dirty="0">
                        <a:effectLst/>
                        <a:latin typeface="Arial"/>
                      </a:endParaRPr>
                    </a:p>
                  </a:txBody>
                  <a:tcPr marL="13970" marR="13970" marT="16764" marB="0" anchor="b"/>
                </a:tc>
                <a:tc>
                  <a:txBody>
                    <a:bodyPr/>
                    <a:lstStyle/>
                    <a:p>
                      <a:pPr algn="l" fontAlgn="b"/>
                      <a:endParaRPr lang="en-US" sz="1500" b="0" i="0" u="none" strike="noStrike" dirty="0">
                        <a:effectLst/>
                        <a:latin typeface="Arial"/>
                      </a:endParaRPr>
                    </a:p>
                  </a:txBody>
                  <a:tcPr marL="13970" marR="13970" marT="16764" marB="0" anchor="b"/>
                </a:tc>
                <a:tc>
                  <a:txBody>
                    <a:bodyPr/>
                    <a:lstStyle/>
                    <a:p>
                      <a:endParaRPr lang="en-US" sz="2600"/>
                    </a:p>
                  </a:txBody>
                  <a:tcPr marL="13970" marR="13970" marT="16764" marB="0" anchor="b"/>
                </a:tc>
                <a:tc>
                  <a:txBody>
                    <a:bodyPr/>
                    <a:lstStyle/>
                    <a:p>
                      <a:pPr algn="r" fontAlgn="b"/>
                      <a:r>
                        <a:rPr lang="en-US" sz="2100" u="none" strike="noStrike" dirty="0">
                          <a:effectLst/>
                        </a:rPr>
                        <a:t>29441.8</a:t>
                      </a:r>
                      <a:endParaRPr lang="en-US" sz="2100" b="1" i="0" u="none" strike="noStrike" dirty="0">
                        <a:effectLst/>
                        <a:latin typeface="Arial"/>
                      </a:endParaRPr>
                    </a:p>
                  </a:txBody>
                  <a:tcPr marL="13970" marR="13970" marT="16764" marB="0" anchor="b"/>
                </a:tc>
              </a:tr>
              <a:tr h="336978">
                <a:tc>
                  <a:txBody>
                    <a:bodyPr/>
                    <a:lstStyle/>
                    <a:p>
                      <a:pPr algn="l" fontAlgn="b"/>
                      <a:r>
                        <a:rPr lang="en-US" sz="1800" u="none" strike="noStrike" dirty="0" smtClean="0">
                          <a:effectLst/>
                        </a:rPr>
                        <a:t>9</a:t>
                      </a:r>
                      <a:r>
                        <a:rPr lang="en-US" sz="1800" u="none" strike="noStrike" baseline="0" dirty="0" smtClean="0">
                          <a:effectLst/>
                        </a:rPr>
                        <a:t> / 10*</a:t>
                      </a:r>
                      <a:r>
                        <a:rPr lang="en-US" sz="1800" u="none" strike="noStrike" dirty="0" smtClean="0">
                          <a:effectLst/>
                        </a:rPr>
                        <a:t>DR </a:t>
                      </a:r>
                      <a:r>
                        <a:rPr lang="en-US" sz="1800" u="none" strike="noStrike" dirty="0">
                          <a:effectLst/>
                        </a:rPr>
                        <a:t>circumference</a:t>
                      </a:r>
                      <a:endParaRPr lang="en-US" sz="1800" b="0" i="0" u="none" strike="noStrike" dirty="0">
                        <a:effectLst/>
                        <a:latin typeface="Arial"/>
                      </a:endParaRPr>
                    </a:p>
                  </a:txBody>
                  <a:tcPr marL="13970" marR="13970" marT="16764" marB="0" anchor="b"/>
                </a:tc>
                <a:tc>
                  <a:txBody>
                    <a:bodyPr/>
                    <a:lstStyle/>
                    <a:p>
                      <a:pPr algn="r" fontAlgn="b"/>
                      <a:r>
                        <a:rPr lang="en-US" sz="1800" u="none" strike="noStrike" dirty="0" smtClean="0">
                          <a:effectLst/>
                        </a:rPr>
                        <a:t>3238.7</a:t>
                      </a:r>
                      <a:endParaRPr lang="en-US" sz="1800" b="0" i="0" u="none" strike="noStrike" dirty="0">
                        <a:effectLst/>
                        <a:latin typeface="Arial"/>
                      </a:endParaRPr>
                    </a:p>
                  </a:txBody>
                  <a:tcPr marL="13970" marR="13970" marT="16764" marB="0" anchor="b"/>
                </a:tc>
                <a:tc>
                  <a:txBody>
                    <a:bodyPr/>
                    <a:lstStyle/>
                    <a:p>
                      <a:pPr algn="r" fontAlgn="b"/>
                      <a:r>
                        <a:rPr lang="en-US" sz="1800" u="none" strike="noStrike" dirty="0" smtClean="0">
                          <a:effectLst/>
                        </a:rPr>
                        <a:t>29148.1</a:t>
                      </a:r>
                      <a:endParaRPr lang="en-US" sz="1800" b="0" i="0" u="none" strike="noStrike" dirty="0">
                        <a:effectLst/>
                        <a:latin typeface="Arial"/>
                      </a:endParaRPr>
                    </a:p>
                  </a:txBody>
                  <a:tcPr marL="13970" marR="13970" marT="16764" marB="0" anchor="b"/>
                </a:tc>
                <a:tc>
                  <a:txBody>
                    <a:bodyPr/>
                    <a:lstStyle/>
                    <a:p>
                      <a:pPr algn="r"/>
                      <a:r>
                        <a:rPr lang="en-US" sz="1800" dirty="0" smtClean="0"/>
                        <a:t>32386.8</a:t>
                      </a:r>
                      <a:endParaRPr lang="en-US" sz="1800" dirty="0"/>
                    </a:p>
                  </a:txBody>
                  <a:tcPr marL="13970" marR="13970" marT="16764" marB="0" anchor="b"/>
                </a:tc>
              </a:tr>
              <a:tr h="419100">
                <a:tc>
                  <a:txBody>
                    <a:bodyPr/>
                    <a:lstStyle/>
                    <a:p>
                      <a:pPr algn="l" fontAlgn="b"/>
                      <a:r>
                        <a:rPr lang="en-US" sz="2400" b="1" u="none" strike="noStrike" dirty="0" smtClean="0">
                          <a:effectLst/>
                        </a:rPr>
                        <a:t>Mismatch (m)</a:t>
                      </a:r>
                      <a:endParaRPr lang="en-US" sz="2400" b="1" i="0" u="none" strike="noStrike" dirty="0">
                        <a:effectLst/>
                        <a:latin typeface="Arial"/>
                      </a:endParaRPr>
                    </a:p>
                  </a:txBody>
                  <a:tcPr marL="13970" marR="13970" marT="16764" marB="0" anchor="b"/>
                </a:tc>
                <a:tc>
                  <a:txBody>
                    <a:bodyPr/>
                    <a:lstStyle/>
                    <a:p>
                      <a:pPr algn="l" fontAlgn="b"/>
                      <a:endParaRPr lang="en-US" sz="2400" b="1" i="0" u="none" strike="noStrike">
                        <a:effectLst/>
                        <a:latin typeface="Arial"/>
                      </a:endParaRPr>
                    </a:p>
                  </a:txBody>
                  <a:tcPr marL="13970" marR="13970" marT="16764" marB="0" anchor="b"/>
                </a:tc>
                <a:tc>
                  <a:txBody>
                    <a:bodyPr/>
                    <a:lstStyle/>
                    <a:p>
                      <a:pPr algn="r" fontAlgn="b"/>
                      <a:r>
                        <a:rPr lang="en-US" sz="2400" b="1" u="none" strike="noStrike" dirty="0">
                          <a:effectLst/>
                        </a:rPr>
                        <a:t>-</a:t>
                      </a:r>
                      <a:r>
                        <a:rPr lang="en-US" sz="2400" b="1" u="none" strike="noStrike" dirty="0" smtClean="0">
                          <a:effectLst/>
                        </a:rPr>
                        <a:t>293.6</a:t>
                      </a:r>
                      <a:endParaRPr lang="en-US" sz="2400" b="1" i="0" u="none" strike="noStrike" dirty="0">
                        <a:effectLst/>
                        <a:latin typeface="Arial"/>
                      </a:endParaRPr>
                    </a:p>
                  </a:txBody>
                  <a:tcPr marL="13970" marR="13970" marT="16764" marB="0" anchor="b"/>
                </a:tc>
                <a:tc>
                  <a:txBody>
                    <a:bodyPr/>
                    <a:lstStyle/>
                    <a:p>
                      <a:pPr algn="r"/>
                      <a:r>
                        <a:rPr lang="en-US" sz="2600" b="1" dirty="0" smtClean="0"/>
                        <a:t>2945.0</a:t>
                      </a:r>
                    </a:p>
                  </a:txBody>
                  <a:tcPr marL="13970" marR="13970" marT="16764" marB="0" anchor="b"/>
                </a:tc>
              </a:tr>
            </a:tbl>
          </a:graphicData>
        </a:graphic>
      </p:graphicFrame>
    </p:spTree>
    <p:extLst>
      <p:ext uri="{BB962C8B-B14F-4D97-AF65-F5344CB8AC3E}">
        <p14:creationId xmlns:p14="http://schemas.microsoft.com/office/powerpoint/2010/main" val="3433166999"/>
      </p:ext>
    </p:extLst>
  </p:cSld>
  <p:clrMapOvr>
    <a:masterClrMapping/>
  </p:clrMapOvr>
</p:sld>
</file>

<file path=ppt/theme/theme1.xml><?xml version="1.0" encoding="utf-8"?>
<a:theme xmlns:a="http://schemas.openxmlformats.org/drawingml/2006/main" name="LLC_PowerPoint_ex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LLC_PowerPoint_example</Template>
  <TotalTime>1299</TotalTime>
  <Words>2279</Words>
  <Application>Microsoft Office PowerPoint</Application>
  <PresentationFormat>Custom</PresentationFormat>
  <Paragraphs>296</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LLC_PowerPoint_example</vt:lpstr>
      <vt:lpstr>Status of ILC Global Timing </vt:lpstr>
      <vt:lpstr>THE PROBLEM</vt:lpstr>
      <vt:lpstr>The Global timing constraint</vt:lpstr>
      <vt:lpstr>The numerical condition</vt:lpstr>
      <vt:lpstr>Report of RDR Task Force on Timing in 2005</vt:lpstr>
      <vt:lpstr>FROM THE RDR TO THE TDR</vt:lpstr>
      <vt:lpstr>There are 3 different scales to this E+/- path difference problem that have been studied</vt:lpstr>
      <vt:lpstr>POSSIBLE LARGE SCALE CORRECTIONS</vt:lpstr>
      <vt:lpstr>Calculation for the TDR baseline (Asian site)</vt:lpstr>
      <vt:lpstr>Examples of Changing DR Circumference and Linac Lengths </vt:lpstr>
      <vt:lpstr>IMPACT of TWO DIFFERENT POSSIBLE CHOICES </vt:lpstr>
      <vt:lpstr>How accurately can we build and measure 30 km path-length</vt:lpstr>
      <vt:lpstr>A SECOND CONSTRAINT</vt:lpstr>
      <vt:lpstr>DR Circumference Change</vt:lpstr>
      <vt:lpstr>E+ Path Length Change</vt:lpstr>
      <vt:lpstr>∆L Variations over Seconds to Minutes</vt:lpstr>
      <vt:lpstr>∆L Variations over hours or days</vt:lpstr>
      <vt:lpstr>SUMMARY &amp; NEXT STEPS</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ILC Global Timing</dc:title>
  <dc:creator>Paterson, James</dc:creator>
  <cp:lastModifiedBy>Paterson, James</cp:lastModifiedBy>
  <cp:revision>125</cp:revision>
  <dcterms:created xsi:type="dcterms:W3CDTF">2014-09-24T21:14:49Z</dcterms:created>
  <dcterms:modified xsi:type="dcterms:W3CDTF">2014-10-08T11:08:42Z</dcterms:modified>
</cp:coreProperties>
</file>