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58" r:id="rId6"/>
    <p:sldId id="261" r:id="rId7"/>
    <p:sldId id="267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ehnke\ilc\ILD\organisation\IA\election\ildinst_instlist_val-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Sheet2!$A$24:$A$40</c:f>
              <c:strCache>
                <c:ptCount val="17"/>
                <c:pt idx="0">
                  <c:v>Austria</c:v>
                </c:pt>
                <c:pt idx="1">
                  <c:v>Belgium</c:v>
                </c:pt>
                <c:pt idx="2">
                  <c:v>Canada</c:v>
                </c:pt>
                <c:pt idx="3">
                  <c:v>China</c:v>
                </c:pt>
                <c:pt idx="4">
                  <c:v>Czech Republic</c:v>
                </c:pt>
                <c:pt idx="5">
                  <c:v>France</c:v>
                </c:pt>
                <c:pt idx="6">
                  <c:v>Germany</c:v>
                </c:pt>
                <c:pt idx="7">
                  <c:v>India</c:v>
                </c:pt>
                <c:pt idx="8">
                  <c:v>Japan</c:v>
                </c:pt>
                <c:pt idx="9">
                  <c:v>Netherlands</c:v>
                </c:pt>
                <c:pt idx="10">
                  <c:v>Oman</c:v>
                </c:pt>
                <c:pt idx="11">
                  <c:v>Poland</c:v>
                </c:pt>
                <c:pt idx="12">
                  <c:v>Republic of Korea</c:v>
                </c:pt>
                <c:pt idx="13">
                  <c:v>Russia</c:v>
                </c:pt>
                <c:pt idx="14">
                  <c:v>Spain</c:v>
                </c:pt>
                <c:pt idx="15">
                  <c:v>United Kingdom</c:v>
                </c:pt>
                <c:pt idx="16">
                  <c:v>USA</c:v>
                </c:pt>
              </c:strCache>
            </c:strRef>
          </c:cat>
          <c:val>
            <c:numRef>
              <c:f>Sheet2!$B$24:$B$40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8</c:v>
                </c:pt>
                <c:pt idx="6">
                  <c:v>9</c:v>
                </c:pt>
                <c:pt idx="7">
                  <c:v>2</c:v>
                </c:pt>
                <c:pt idx="8">
                  <c:v>9</c:v>
                </c:pt>
                <c:pt idx="9">
                  <c:v>1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  <c:pt idx="13">
                  <c:v>5</c:v>
                </c:pt>
                <c:pt idx="14">
                  <c:v>4</c:v>
                </c:pt>
                <c:pt idx="15">
                  <c:v>3</c:v>
                </c:pt>
                <c:pt idx="1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342208"/>
        <c:axId val="117343744"/>
      </c:barChart>
      <c:catAx>
        <c:axId val="1173422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7343744"/>
        <c:crosses val="autoZero"/>
        <c:auto val="1"/>
        <c:lblAlgn val="ctr"/>
        <c:lblOffset val="100"/>
        <c:noMultiLvlLbl val="0"/>
      </c:catAx>
      <c:valAx>
        <c:axId val="11734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342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78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40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8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11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9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84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7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40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46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03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3A749-96CF-4DAD-997B-58F8528625E8}" type="datetimeFigureOut">
              <a:rPr lang="en-GB" smtClean="0"/>
              <a:t>07/10/2014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0967A-5152-452F-B3C8-1F62F2C30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71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vFPDj6b8b7o?feature=player_detailpag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ILD meeting at LCWS2014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Ties Behnke, Yasuhiro Sugimoto</a:t>
            </a:r>
          </a:p>
          <a:p>
            <a:r>
              <a:rPr lang="en-GB" dirty="0" smtClean="0"/>
              <a:t>Belgrade, 8.10.2014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2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in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73927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ILD schedule will depend on overall planning by LCC (which is not yet known)</a:t>
            </a:r>
          </a:p>
          <a:p>
            <a:endParaRPr lang="en-GB" dirty="0"/>
          </a:p>
          <a:p>
            <a:r>
              <a:rPr lang="en-GB" dirty="0" smtClean="0"/>
              <a:t>We should have a dedicated meeting in the summer</a:t>
            </a:r>
          </a:p>
          <a:p>
            <a:endParaRPr lang="en-GB" dirty="0"/>
          </a:p>
          <a:p>
            <a:r>
              <a:rPr lang="en-GB" dirty="0" smtClean="0"/>
              <a:t>(which however could be synchronised with other meeting schedules)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7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meeting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2057400"/>
            <a:ext cx="48338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Yasuhiro: Survey of ILD resource needs</a:t>
            </a:r>
            <a:br>
              <a:rPr lang="en-GB" dirty="0" smtClean="0"/>
            </a:b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Frank: Simulation Software plans and options</a:t>
            </a:r>
            <a:br>
              <a:rPr lang="en-GB" dirty="0" smtClean="0"/>
            </a:b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Jenny: Proposals for optimization benchmarks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0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</a:t>
            </a:r>
            <a:r>
              <a:rPr lang="en-GB" dirty="0" err="1" smtClean="0"/>
              <a:t>Mylinearcollider</a:t>
            </a:r>
            <a:endParaRPr lang="en-GB" dirty="0"/>
          </a:p>
        </p:txBody>
      </p:sp>
      <p:pic>
        <p:nvPicPr>
          <p:cNvPr id="7" name="vFPDj6b8b7o?feature=player_detailpage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09800" y="1371600"/>
            <a:ext cx="4572000" cy="2571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494074"/>
            <a:ext cx="82880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Please be a part of the video campaign to support the ILC: </a:t>
            </a:r>
          </a:p>
          <a:p>
            <a:endParaRPr lang="en-GB" dirty="0"/>
          </a:p>
          <a:p>
            <a:r>
              <a:rPr lang="en-GB" dirty="0" smtClean="0"/>
              <a:t>Come see the communicators Thursday, Crown plaza, room VIP2 to make a recording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742950" lvl="1" indent="-285750">
              <a:buFontTx/>
              <a:buChar char="-"/>
            </a:pPr>
            <a:r>
              <a:rPr lang="en-US" dirty="0" smtClean="0"/>
              <a:t>your Name your Institution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Why you think the ILC is a good machine / what you find exciting about the ILC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6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47812"/>
            <a:ext cx="6705600" cy="511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</a:t>
            </a:r>
            <a:r>
              <a:rPr lang="en-GB" dirty="0" err="1" smtClean="0"/>
              <a:t>meeting@Oshu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905000"/>
            <a:ext cx="1417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85 registered</a:t>
            </a:r>
            <a:br>
              <a:rPr lang="en-GB" dirty="0" smtClean="0"/>
            </a:br>
            <a:r>
              <a:rPr lang="en-GB" dirty="0" smtClean="0"/>
              <a:t>participants</a:t>
            </a:r>
          </a:p>
          <a:p>
            <a:r>
              <a:rPr lang="en-GB" dirty="0"/>
              <a:t>f</a:t>
            </a:r>
            <a:r>
              <a:rPr lang="en-GB" dirty="0" smtClean="0"/>
              <a:t>rom 32 </a:t>
            </a:r>
            <a:br>
              <a:rPr lang="en-GB" dirty="0" smtClean="0"/>
            </a:br>
            <a:r>
              <a:rPr lang="en-GB" dirty="0" smtClean="0"/>
              <a:t>institutes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89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Members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461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ILD member-list: grown to 57 institutes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887757"/>
              </p:ext>
            </p:extLst>
          </p:nvPr>
        </p:nvGraphicFramePr>
        <p:xfrm>
          <a:off x="592015" y="2286000"/>
          <a:ext cx="6400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50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819987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Proposal made at </a:t>
            </a:r>
            <a:r>
              <a:rPr lang="en-GB" dirty="0" err="1" smtClean="0"/>
              <a:t>Oshu</a:t>
            </a:r>
            <a:r>
              <a:rPr lang="en-GB" dirty="0" smtClean="0"/>
              <a:t> on preliminary rules and regulations: accepted by IA </a:t>
            </a:r>
            <a:br>
              <a:rPr lang="en-GB" dirty="0" smtClean="0"/>
            </a:br>
            <a:r>
              <a:rPr lang="en-GB" dirty="0" smtClean="0"/>
              <a:t>by remote vote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Call for candidates for the IA chair: received some 10 nominations. 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Four people agreed to stand for election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First round of the election finished (34 votes received: quorum has been met)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Second round will be done between places 1 and 2, since no absolute majority for </a:t>
            </a:r>
            <a:br>
              <a:rPr lang="en-GB" dirty="0" smtClean="0"/>
            </a:br>
            <a:r>
              <a:rPr lang="en-GB" dirty="0" smtClean="0"/>
              <a:t>one of the candidates was found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7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GB" dirty="0" smtClean="0"/>
              <a:t>Lessons Learned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96257"/>
            <a:ext cx="368467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000" b="91000" l="6250" r="90000">
                        <a14:foregroundMark x1="26250" y1="67000" x2="46250" y2="87000"/>
                        <a14:foregroundMark x1="23750" y1="89000" x2="45000" y2="88000"/>
                        <a14:foregroundMark x1="27500" y1="12000" x2="55000" y2="8000"/>
                        <a14:foregroundMark x1="65000" y1="10000" x2="78750" y2="10000"/>
                        <a14:foregroundMark x1="81250" y1="12000" x2="85000" y2="20000"/>
                        <a14:foregroundMark x1="86250" y1="22000" x2="87500" y2="27000"/>
                        <a14:foregroundMark x1="88750" y1="32000" x2="88750" y2="46000"/>
                        <a14:foregroundMark x1="71250" y1="10000" x2="81250" y2="15000"/>
                        <a14:foregroundMark x1="75000" y1="13000" x2="81250" y2="18000"/>
                        <a14:foregroundMark x1="85000" y1="22000" x2="87500" y2="24000"/>
                        <a14:foregroundMark x1="86250" y1="21000" x2="87500" y2="22000"/>
                        <a14:foregroundMark x1="85000" y1="21000" x2="86250" y2="24000"/>
                        <a14:foregroundMark x1="86250" y1="23000" x2="86250" y2="23000"/>
                        <a14:foregroundMark x1="86250" y1="22000" x2="86250" y2="22000"/>
                        <a14:foregroundMark x1="86250" y1="22000" x2="86250" y2="22000"/>
                        <a14:foregroundMark x1="85000" y1="23000" x2="85000" y2="23000"/>
                        <a14:foregroundMark x1="85000" y1="23000" x2="85000" y2="23000"/>
                        <a14:foregroundMark x1="85000" y1="24000" x2="85000" y2="24000"/>
                        <a14:foregroundMark x1="86250" y1="24000" x2="86250" y2="24000"/>
                        <a14:foregroundMark x1="86250" y1="24000" x2="86250" y2="24000"/>
                        <a14:foregroundMark x1="86250" y1="24000" x2="86250" y2="24000"/>
                        <a14:foregroundMark x1="85000" y1="24000" x2="85000" y2="24000"/>
                        <a14:foregroundMark x1="85000" y1="24000" x2="85000" y2="24000"/>
                        <a14:backgroundMark x1="72500" y1="10000" x2="86250" y2="18000"/>
                        <a14:backgroundMark x1="78750" y1="10000" x2="78750" y2="10000"/>
                        <a14:backgroundMark x1="81250" y1="10000" x2="81250" y2="10000"/>
                        <a14:backgroundMark x1="85000" y1="13000" x2="85000" y2="13000"/>
                        <a14:backgroundMark x1="82500" y1="14000" x2="82500" y2="14000"/>
                        <a14:backgroundMark x1="86250" y1="16000" x2="86250" y2="16000"/>
                        <a14:backgroundMark x1="87500" y1="20000" x2="87500" y2="20000"/>
                        <a14:backgroundMark x1="85000" y1="22000" x2="85000" y2="22000"/>
                        <a14:backgroundMark x1="86250" y1="16000" x2="86250" y2="16000"/>
                        <a14:backgroundMark x1="3750" y1="84000" x2="30000" y2="9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565806"/>
            <a:ext cx="1866900" cy="230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5800" y="1412576"/>
            <a:ext cx="44107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Silicon tracking: justification/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TPC tracking: why a TPC?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Forward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Calo</a:t>
            </a:r>
            <a:r>
              <a:rPr lang="en-GB" dirty="0" smtClean="0"/>
              <a:t>: Cost- performance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Yoke: optimization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876800"/>
            <a:ext cx="69356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need to sharpen our arguments. </a:t>
            </a:r>
          </a:p>
          <a:p>
            <a:endParaRPr lang="en-GB" dirty="0"/>
          </a:p>
          <a:p>
            <a:r>
              <a:rPr lang="en-GB" dirty="0" smtClean="0"/>
              <a:t>We need to make sure that we can demonstrate the physics justification</a:t>
            </a:r>
            <a:br>
              <a:rPr lang="en-GB" dirty="0" smtClean="0"/>
            </a:br>
            <a:r>
              <a:rPr lang="en-GB" dirty="0" smtClean="0"/>
              <a:t>(see </a:t>
            </a:r>
            <a:r>
              <a:rPr lang="en-GB" dirty="0" err="1" smtClean="0"/>
              <a:t>Jennys</a:t>
            </a:r>
            <a:r>
              <a:rPr lang="en-GB" dirty="0" smtClean="0"/>
              <a:t> presentation on proposed physics benchmarks)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3400" y="4191000"/>
            <a:ext cx="3866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Review by Marcel </a:t>
            </a:r>
            <a:r>
              <a:rPr lang="en-GB" sz="1400" dirty="0" err="1" smtClean="0"/>
              <a:t>Demarteau</a:t>
            </a:r>
            <a:r>
              <a:rPr lang="en-GB" sz="1400" dirty="0" smtClean="0"/>
              <a:t> at the </a:t>
            </a:r>
            <a:r>
              <a:rPr lang="en-GB" sz="1400" dirty="0" err="1" smtClean="0"/>
              <a:t>Oshu</a:t>
            </a:r>
            <a:r>
              <a:rPr lang="en-GB" sz="1400" dirty="0" smtClean="0"/>
              <a:t> meeting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6089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optimization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219200"/>
            <a:ext cx="31025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Issue 1: </a:t>
            </a:r>
          </a:p>
          <a:p>
            <a:endParaRPr lang="en-GB" dirty="0"/>
          </a:p>
          <a:p>
            <a:r>
              <a:rPr lang="en-GB" dirty="0" smtClean="0"/>
              <a:t>Re-optimize the overall layout: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Granularity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Resolutions etc. </a:t>
            </a:r>
          </a:p>
          <a:p>
            <a:pPr lvl="1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118338"/>
            <a:ext cx="69234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Issue 2: </a:t>
            </a:r>
          </a:p>
          <a:p>
            <a:endParaRPr lang="en-GB" dirty="0"/>
          </a:p>
          <a:p>
            <a:r>
              <a:rPr lang="en-GB" dirty="0" smtClean="0"/>
              <a:t>Move towards decision on central layout issues (independent of size)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Silicon system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Geometry of the calorimeter (</a:t>
            </a:r>
            <a:r>
              <a:rPr lang="en-GB" dirty="0" err="1" smtClean="0"/>
              <a:t>Videau</a:t>
            </a:r>
            <a:r>
              <a:rPr lang="en-GB" dirty="0" smtClean="0"/>
              <a:t> vs TESLA, other questions)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Forward region layout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4953000"/>
            <a:ext cx="77321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Issue 3: </a:t>
            </a:r>
          </a:p>
          <a:p>
            <a:endParaRPr lang="en-GB" dirty="0"/>
          </a:p>
          <a:p>
            <a:r>
              <a:rPr lang="en-GB" dirty="0" smtClean="0"/>
              <a:t>Move towards defining a methodology to eventually make a technology decision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 on a work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 on questions asked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79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Concrete Steps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52954"/>
            <a:ext cx="816018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TPC: organise an internal review/ discussion to make the arguments for the TPC, </a:t>
            </a:r>
            <a:br>
              <a:rPr lang="en-GB" dirty="0" smtClean="0"/>
            </a:br>
            <a:r>
              <a:rPr lang="en-GB" dirty="0" smtClean="0"/>
              <a:t>then prepare a concise </a:t>
            </a:r>
            <a:r>
              <a:rPr lang="en-GB" dirty="0" err="1" smtClean="0"/>
              <a:t>writeup</a:t>
            </a:r>
            <a:r>
              <a:rPr lang="en-GB" dirty="0" smtClean="0"/>
              <a:t> on that. </a:t>
            </a:r>
          </a:p>
          <a:p>
            <a:endParaRPr lang="en-GB" dirty="0"/>
          </a:p>
          <a:p>
            <a:r>
              <a:rPr lang="en-GB" dirty="0" smtClean="0"/>
              <a:t>Si tracking: review the choices of the overall system, including SET, </a:t>
            </a:r>
            <a:br>
              <a:rPr lang="en-GB" dirty="0" smtClean="0"/>
            </a:br>
            <a:r>
              <a:rPr lang="en-GB" dirty="0" smtClean="0"/>
              <a:t>and decide a new baseline.</a:t>
            </a:r>
          </a:p>
          <a:p>
            <a:endParaRPr lang="en-GB" dirty="0"/>
          </a:p>
          <a:p>
            <a:r>
              <a:rPr lang="en-GB" dirty="0" smtClean="0"/>
              <a:t>Calorimeter: intense discussion is ongoing, need to discuss how to converge to </a:t>
            </a:r>
            <a:br>
              <a:rPr lang="en-GB" dirty="0" smtClean="0"/>
            </a:br>
            <a:r>
              <a:rPr lang="en-GB" dirty="0" smtClean="0"/>
              <a:t>a decision</a:t>
            </a:r>
          </a:p>
          <a:p>
            <a:endParaRPr lang="en-GB" dirty="0"/>
          </a:p>
          <a:p>
            <a:r>
              <a:rPr lang="en-GB" dirty="0" smtClean="0"/>
              <a:t>Forward: </a:t>
            </a:r>
            <a:r>
              <a:rPr lang="en-GB" dirty="0" err="1" smtClean="0"/>
              <a:t>tighly</a:t>
            </a:r>
            <a:r>
              <a:rPr lang="en-GB" dirty="0" smtClean="0"/>
              <a:t> coupled to L* issue (see next slide)</a:t>
            </a:r>
          </a:p>
          <a:p>
            <a:endParaRPr lang="en-GB" dirty="0"/>
          </a:p>
          <a:p>
            <a:r>
              <a:rPr lang="en-GB" dirty="0" smtClean="0"/>
              <a:t>Yoke: depends critically on the overall integration discussions on things like stray field</a:t>
            </a:r>
            <a:br>
              <a:rPr lang="en-GB" dirty="0" smtClean="0"/>
            </a:br>
            <a:r>
              <a:rPr lang="en-GB" dirty="0" smtClean="0"/>
              <a:t>etc.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21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ILD on change requests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62844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L*: Distance between end of last magnet and IP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ILD supports the move to a common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length &gt;= 4m can be adopted within the current ILD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Anything smaller will require significant work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419600"/>
            <a:ext cx="4695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 access shaft: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ILD is supporting this without any conditions.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5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Microsoft Office PowerPoint</Application>
  <PresentationFormat>On-screen Show (4:3)</PresentationFormat>
  <Paragraphs>86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ILD meeting at LCWS2014</vt:lpstr>
      <vt:lpstr>#Mylinearcollider</vt:lpstr>
      <vt:lpstr>ILD meeting@Oshu</vt:lpstr>
      <vt:lpstr>ILD Members</vt:lpstr>
      <vt:lpstr>Organisation</vt:lpstr>
      <vt:lpstr>Lessons Learned</vt:lpstr>
      <vt:lpstr>ILD optimization</vt:lpstr>
      <vt:lpstr>Concrete Steps</vt:lpstr>
      <vt:lpstr>ILD on change requests</vt:lpstr>
      <vt:lpstr>ILD in 2015</vt:lpstr>
      <vt:lpstr>This meeting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meeting at LCWS2014</dc:title>
  <dc:creator>Behnke, Ties</dc:creator>
  <cp:lastModifiedBy>Behnke, Ties</cp:lastModifiedBy>
  <cp:revision>10</cp:revision>
  <dcterms:created xsi:type="dcterms:W3CDTF">2014-10-07T08:10:19Z</dcterms:created>
  <dcterms:modified xsi:type="dcterms:W3CDTF">2014-10-08T06:01:24Z</dcterms:modified>
</cp:coreProperties>
</file>