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87" r:id="rId2"/>
    <p:sldId id="442" r:id="rId3"/>
    <p:sldId id="487" r:id="rId4"/>
    <p:sldId id="488" r:id="rId5"/>
    <p:sldId id="486" r:id="rId6"/>
    <p:sldId id="489" r:id="rId7"/>
    <p:sldId id="496" r:id="rId8"/>
    <p:sldId id="472" r:id="rId9"/>
    <p:sldId id="490" r:id="rId10"/>
    <p:sldId id="491" r:id="rId11"/>
    <p:sldId id="492" r:id="rId12"/>
    <p:sldId id="493" r:id="rId13"/>
    <p:sldId id="497" r:id="rId14"/>
    <p:sldId id="494" r:id="rId15"/>
    <p:sldId id="495" r:id="rId16"/>
    <p:sldId id="498" r:id="rId17"/>
    <p:sldId id="502" r:id="rId18"/>
    <p:sldId id="458" r:id="rId19"/>
    <p:sldId id="500" r:id="rId20"/>
    <p:sldId id="501" r:id="rId21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3300"/>
    <a:srgbClr val="CC9900"/>
    <a:srgbClr val="0000FF"/>
    <a:srgbClr val="FF00FF"/>
    <a:srgbClr val="FFFF99"/>
    <a:srgbClr val="FF191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04" autoAdjust="0"/>
    <p:restoredTop sz="80426" autoAdjust="0"/>
  </p:normalViewPr>
  <p:slideViewPr>
    <p:cSldViewPr>
      <p:cViewPr>
        <p:scale>
          <a:sx n="61" d="100"/>
          <a:sy n="61" d="100"/>
        </p:scale>
        <p:origin x="1853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604" y="-12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algn="r"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algn="r" defTabSz="989013" eaLnBrk="1" hangingPunct="1"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CDA5EA6-BEF9-4328-AFB4-A161C46250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3376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860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762000"/>
            <a:ext cx="5081588" cy="381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8768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860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1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A2027F0-2866-4E7C-BA9C-858399A1F1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60867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578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2917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46164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088008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0346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16792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82115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811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633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3685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14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1190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474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85750" y="6445250"/>
            <a:ext cx="871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schemeClr val="hlink"/>
                </a:solidFill>
              </a:rPr>
              <a:t>Taikan Suehara, </a:t>
            </a:r>
            <a:r>
              <a:rPr lang="en-US" altLang="ja-JP" sz="1600" dirty="0" smtClean="0">
                <a:solidFill>
                  <a:schemeClr val="hlink"/>
                </a:solidFill>
              </a:rPr>
              <a:t>LCWS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@ 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Belgrade</a:t>
            </a:r>
            <a:r>
              <a:rPr lang="en-US" altLang="ja-JP" sz="1600" dirty="0" smtClean="0">
                <a:solidFill>
                  <a:schemeClr val="hlink"/>
                </a:solidFill>
              </a:rPr>
              <a:t>, 7 Oct. </a:t>
            </a:r>
            <a:r>
              <a:rPr lang="en-US" altLang="ja-JP" sz="1600" dirty="0" smtClean="0">
                <a:solidFill>
                  <a:schemeClr val="hlink"/>
                </a:solidFill>
              </a:rPr>
              <a:t>2014  </a:t>
            </a:r>
            <a:r>
              <a:rPr lang="en-US" altLang="ja-JP" sz="1600" dirty="0" smtClean="0"/>
              <a:t>page </a:t>
            </a:r>
            <a:fld id="{88E4540A-566B-49BD-A184-DCDC4AFAC370}" type="slidenum">
              <a:rPr lang="en-US" altLang="ja-JP" sz="1800" smtClean="0"/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ja-JP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25475" y="790575"/>
            <a:ext cx="7772400" cy="3124200"/>
          </a:xfrm>
        </p:spPr>
        <p:txBody>
          <a:bodyPr/>
          <a:lstStyle/>
          <a:p>
            <a:pPr>
              <a:defRPr/>
            </a:pPr>
            <a:r>
              <a:rPr lang="en-US" altLang="ja-JP" dirty="0"/>
              <a:t>Hybrid </a:t>
            </a:r>
            <a:r>
              <a:rPr lang="en-US" altLang="ja-JP" dirty="0" smtClean="0"/>
              <a:t>ECAL:</a:t>
            </a:r>
            <a:br>
              <a:rPr lang="en-US" altLang="ja-JP" dirty="0" smtClean="0"/>
            </a:br>
            <a:r>
              <a:rPr lang="en-US" altLang="ja-JP" dirty="0" smtClean="0"/>
              <a:t>optimization </a:t>
            </a:r>
            <a:r>
              <a:rPr lang="en-US" altLang="ja-JP" dirty="0"/>
              <a:t>and related developments</a:t>
            </a:r>
            <a:endParaRPr lang="ja-JP" altLang="en-US" dirty="0"/>
          </a:p>
        </p:txBody>
      </p:sp>
      <p:sp>
        <p:nvSpPr>
          <p:cNvPr id="4099" name="サブタイトル 2"/>
          <p:cNvSpPr>
            <a:spLocks noGrp="1"/>
          </p:cNvSpPr>
          <p:nvPr>
            <p:ph type="subTitle" idx="1"/>
          </p:nvPr>
        </p:nvSpPr>
        <p:spPr>
          <a:xfrm>
            <a:off x="0" y="3922161"/>
            <a:ext cx="9144000" cy="2232025"/>
          </a:xfrm>
        </p:spPr>
        <p:txBody>
          <a:bodyPr/>
          <a:lstStyle/>
          <a:p>
            <a:r>
              <a:rPr lang="en-US" altLang="ja-JP" dirty="0" smtClean="0"/>
              <a:t>Taikan </a:t>
            </a:r>
            <a:r>
              <a:rPr lang="en-US" altLang="ja-JP" dirty="0" smtClean="0"/>
              <a:t>Suehara</a:t>
            </a:r>
          </a:p>
          <a:p>
            <a:r>
              <a:rPr lang="en-US" altLang="ja-JP" sz="2800" dirty="0" smtClean="0"/>
              <a:t>H</a:t>
            </a:r>
            <a:r>
              <a:rPr lang="en-US" altLang="ja-JP" sz="2800" dirty="0" smtClean="0"/>
              <a:t>. Hirai, H. Sumida, </a:t>
            </a:r>
            <a:r>
              <a:rPr lang="en-US" altLang="ja-JP" sz="2800" dirty="0" smtClean="0"/>
              <a:t>Y</a:t>
            </a:r>
            <a:r>
              <a:rPr lang="en-US" altLang="ja-JP" sz="2800" dirty="0" smtClean="0"/>
              <a:t>. </a:t>
            </a:r>
            <a:r>
              <a:rPr lang="en-US" altLang="ja-JP" sz="2800" dirty="0" err="1" smtClean="0"/>
              <a:t>Sudo</a:t>
            </a:r>
            <a:r>
              <a:rPr lang="en-US" altLang="ja-JP" sz="2800" dirty="0" smtClean="0"/>
              <a:t>, T. Yoshioka, K. Kawagoe</a:t>
            </a:r>
          </a:p>
          <a:p>
            <a:r>
              <a:rPr lang="en-US" altLang="ja-JP" dirty="0"/>
              <a:t>(Kyushu University, Japan)</a:t>
            </a:r>
            <a:endParaRPr lang="en-US" altLang="ja-JP" dirty="0" smtClean="0"/>
          </a:p>
        </p:txBody>
      </p:sp>
      <p:sp>
        <p:nvSpPr>
          <p:cNvPr id="9" name="正方形/長方形 8"/>
          <p:cNvSpPr/>
          <p:nvPr/>
        </p:nvSpPr>
        <p:spPr bwMode="auto">
          <a:xfrm>
            <a:off x="7780338" y="115888"/>
            <a:ext cx="1235075" cy="1292225"/>
          </a:xfrm>
          <a:prstGeom prst="rect">
            <a:avLst/>
          </a:prstGeom>
          <a:gradFill>
            <a:gsLst>
              <a:gs pos="0">
                <a:schemeClr val="bg1"/>
              </a:gs>
              <a:gs pos="89000">
                <a:schemeClr val="bg1"/>
              </a:gs>
              <a:gs pos="100000">
                <a:schemeClr val="tx1"/>
              </a:gs>
            </a:gsLst>
            <a:path path="rect">
              <a:fillToRect l="50000" t="50000" r="50000" b="50000"/>
            </a:path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ja-JP" altLang="en-US">
              <a:ea typeface="ＭＳ Ｐゴシック" charset="-128"/>
            </a:endParaRPr>
          </a:p>
        </p:txBody>
      </p:sp>
      <p:pic>
        <p:nvPicPr>
          <p:cNvPr id="4101" name="Picture 106" descr="http://www.kyushu-u.ac.jp/university/logo/images/logo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241300"/>
            <a:ext cx="105727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Jet energy resolution</a:t>
            </a:r>
            <a:r>
              <a:rPr kumimoji="1" lang="en-US" altLang="ja-JP" dirty="0" smtClean="0"/>
              <a:t> is</a:t>
            </a:r>
            <a:br>
              <a:rPr kumimoji="1" lang="en-US" altLang="ja-JP" dirty="0" smtClean="0"/>
            </a:br>
            <a:r>
              <a:rPr kumimoji="1" lang="en-US" altLang="ja-JP" dirty="0" smtClean="0"/>
              <a:t>dominated by</a:t>
            </a:r>
          </a:p>
          <a:p>
            <a:pPr lvl="1"/>
            <a:r>
              <a:rPr lang="en-US" altLang="ja-JP" dirty="0" smtClean="0"/>
              <a:t>Intrinsic resolution @ low E</a:t>
            </a:r>
            <a:br>
              <a:rPr lang="en-US" altLang="ja-JP" dirty="0" smtClean="0"/>
            </a:br>
            <a:r>
              <a:rPr lang="en-US" altLang="ja-JP" dirty="0" smtClean="0"/>
              <a:t>(Mainly HCAL)</a:t>
            </a:r>
          </a:p>
          <a:p>
            <a:pPr lvl="1"/>
            <a:r>
              <a:rPr lang="en-US" altLang="ja-JP" dirty="0" smtClean="0"/>
              <a:t>Confusion @ high E</a:t>
            </a:r>
          </a:p>
          <a:p>
            <a:r>
              <a:rPr lang="en-US" altLang="ja-JP" dirty="0" smtClean="0"/>
              <a:t>Other physics</a:t>
            </a:r>
          </a:p>
          <a:p>
            <a:pPr lvl="1"/>
            <a:r>
              <a:rPr lang="en-US" altLang="ja-JP" dirty="0" smtClean="0"/>
              <a:t> 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 reconstruction in tau (Higgs CP etc.)</a:t>
            </a:r>
            <a:br>
              <a:rPr lang="en-US" altLang="ja-JP" dirty="0" smtClean="0"/>
            </a:br>
            <a:r>
              <a:rPr lang="en-US" altLang="ja-JP" dirty="0" smtClean="0">
                <a:sym typeface="Wingdings" panose="05000000000000000000" pitchFamily="2" charset="2"/>
              </a:rPr>
              <a:t> relatively high energy photons</a:t>
            </a:r>
          </a:p>
          <a:p>
            <a:pPr lvl="1"/>
            <a:r>
              <a:rPr lang="en-US" altLang="ja-JP" dirty="0" err="1" smtClean="0"/>
              <a:t>H</a:t>
            </a:r>
            <a:r>
              <a:rPr lang="en-US" altLang="ja-JP" dirty="0" err="1" smtClean="0">
                <a:sym typeface="Wingdings" panose="05000000000000000000" pitchFamily="2" charset="2"/>
              </a:rPr>
              <a:t>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altLang="ja-JP" dirty="0" smtClean="0">
                <a:sym typeface="Wingdings" panose="05000000000000000000" pitchFamily="2" charset="2"/>
              </a:rPr>
              <a:t> (higher energy)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Photon pointing (BSM study)</a:t>
            </a:r>
            <a:endParaRPr lang="en-US" altLang="ja-JP" dirty="0" smtClean="0"/>
          </a:p>
          <a:p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 layers &amp; Granularity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680" y="1069698"/>
            <a:ext cx="3384320" cy="288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0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 study of # layers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61519"/>
            <a:ext cx="7200800" cy="596829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699792" y="2276872"/>
            <a:ext cx="1726755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Preliminary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3284984"/>
            <a:ext cx="7605664" cy="141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91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Hybrid: alternate or grouped?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914400"/>
            <a:ext cx="4536504" cy="268897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501008"/>
            <a:ext cx="7416824" cy="350401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811724" y="1124744"/>
            <a:ext cx="417293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Essentially the same</a:t>
            </a:r>
            <a:br>
              <a:rPr kumimoji="1" lang="en-US" altLang="ja-JP" dirty="0" smtClean="0"/>
            </a:br>
            <a:r>
              <a:rPr kumimoji="1" lang="en-US" altLang="ja-JP" dirty="0" smtClean="0"/>
              <a:t>performance</a:t>
            </a:r>
            <a:r>
              <a:rPr lang="en-US" altLang="ja-JP" dirty="0"/>
              <a:t> </a:t>
            </a:r>
            <a:r>
              <a:rPr kumimoji="1" lang="en-US" altLang="ja-JP" dirty="0" smtClean="0"/>
              <a:t>in DBD detector</a:t>
            </a:r>
            <a:br>
              <a:rPr kumimoji="1" lang="en-US" altLang="ja-JP" dirty="0" smtClean="0"/>
            </a:br>
            <a:r>
              <a:rPr kumimoji="1" lang="en-US" altLang="ja-JP" dirty="0" smtClean="0">
                <a:sym typeface="Wingdings" panose="05000000000000000000" pitchFamily="2" charset="2"/>
              </a:rPr>
              <a:t> grouped setup is favored</a:t>
            </a:r>
            <a:br>
              <a:rPr kumimoji="1" lang="en-US" altLang="ja-JP" dirty="0" smtClean="0">
                <a:sym typeface="Wingdings" panose="05000000000000000000" pitchFamily="2" charset="2"/>
              </a:rPr>
            </a:br>
            <a:r>
              <a:rPr kumimoji="1" lang="en-US" altLang="ja-JP" dirty="0" smtClean="0">
                <a:sym typeface="Wingdings" panose="05000000000000000000" pitchFamily="2" charset="2"/>
              </a:rPr>
              <a:t>	for simplicity</a:t>
            </a:r>
            <a:endParaRPr lang="en-US" altLang="ja-JP" dirty="0">
              <a:sym typeface="Wingdings" panose="05000000000000000000" pitchFamily="2" charset="2"/>
            </a:endParaRP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More check (tau etc.) needed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6787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Optimization still in early stage</a:t>
            </a:r>
            <a:br>
              <a:rPr kumimoji="1" lang="en-US" altLang="ja-JP" dirty="0" smtClean="0"/>
            </a:br>
            <a:r>
              <a:rPr kumimoji="1" lang="en-US" altLang="ja-JP" dirty="0" smtClean="0">
                <a:sym typeface="Wingdings" panose="05000000000000000000" pitchFamily="2" charset="2"/>
              </a:rPr>
              <a:t> One proposal should be shown in a year</a:t>
            </a:r>
          </a:p>
          <a:p>
            <a:r>
              <a:rPr lang="en-US" altLang="ja-JP" dirty="0" smtClean="0"/>
              <a:t>Plans</a:t>
            </a:r>
          </a:p>
          <a:p>
            <a:pPr lvl="1"/>
            <a:r>
              <a:rPr kumimoji="1" lang="en-US" altLang="ja-JP" dirty="0" smtClean="0"/>
              <a:t>Hadron energy resolution study</a:t>
            </a:r>
          </a:p>
          <a:p>
            <a:pPr lvl="1"/>
            <a:r>
              <a:rPr kumimoji="1" lang="en-US" altLang="ja-JP" dirty="0" smtClean="0"/>
              <a:t>Confusion study </a:t>
            </a:r>
            <a:r>
              <a:rPr lang="en-US" altLang="ja-JP" dirty="0" smtClean="0"/>
              <a:t>with different granularity</a:t>
            </a:r>
            <a:br>
              <a:rPr lang="en-US" altLang="ja-JP" dirty="0" smtClean="0"/>
            </a:br>
            <a:r>
              <a:rPr lang="en-US" altLang="ja-JP" dirty="0" smtClean="0"/>
              <a:t>and combination of Si/</a:t>
            </a:r>
            <a:r>
              <a:rPr lang="en-US" altLang="ja-JP" dirty="0" err="1" smtClean="0"/>
              <a:t>Sc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Tau/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 separation study</a:t>
            </a:r>
          </a:p>
          <a:p>
            <a:pPr lvl="1"/>
            <a:r>
              <a:rPr kumimoji="1" lang="en-US" altLang="ja-JP" dirty="0" smtClean="0"/>
              <a:t>Test of calibration procedure in MC</a:t>
            </a:r>
          </a:p>
          <a:p>
            <a:pPr lvl="1"/>
            <a:r>
              <a:rPr lang="en-US" altLang="ja-JP" dirty="0" smtClean="0"/>
              <a:t>Goal: cheaper (similar to 1400 mm) detector</a:t>
            </a:r>
            <a:br>
              <a:rPr lang="en-US" altLang="ja-JP" dirty="0" smtClean="0"/>
            </a:br>
            <a:r>
              <a:rPr lang="en-US" altLang="ja-JP" dirty="0" smtClean="0"/>
              <a:t>without significant degradation of performance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Optimization - </a:t>
            </a:r>
            <a:r>
              <a:rPr kumimoji="1" lang="en-US" altLang="ja-JP" dirty="0" err="1" smtClean="0"/>
              <a:t>ToDo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446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DAQ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0832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“CALICE DAQ” was aimed to unify all efforts involving DAQ of calorimeters to save resource. </a:t>
            </a:r>
          </a:p>
          <a:p>
            <a:pPr lvl="1"/>
            <a:r>
              <a:rPr lang="en-US" altLang="ja-JP" dirty="0" smtClean="0"/>
              <a:t>“ROC” chips </a:t>
            </a:r>
            <a:r>
              <a:rPr lang="en-US" altLang="ja-JP" dirty="0" smtClean="0">
                <a:sym typeface="Wingdings" panose="05000000000000000000" pitchFamily="2" charset="2"/>
              </a:rPr>
              <a:t> successful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DIF/LDA board </a:t>
            </a:r>
            <a:r>
              <a:rPr lang="en-US" altLang="ja-JP" dirty="0" smtClean="0">
                <a:sym typeface="Wingdings" panose="05000000000000000000" pitchFamily="2" charset="2"/>
              </a:rPr>
              <a:t> spilt some years ago</a:t>
            </a:r>
          </a:p>
          <a:p>
            <a:pPr lvl="1"/>
            <a:r>
              <a:rPr lang="en-US" altLang="ja-JP" dirty="0" smtClean="0"/>
              <a:t>Software </a:t>
            </a:r>
            <a:r>
              <a:rPr lang="en-US" altLang="ja-JP" dirty="0" smtClean="0">
                <a:sym typeface="Wingdings" panose="05000000000000000000" pitchFamily="2" charset="2"/>
              </a:rPr>
              <a:t> completely independent</a:t>
            </a:r>
          </a:p>
          <a:p>
            <a:endParaRPr kumimoji="1" lang="en-US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ja-JP" dirty="0" smtClean="0">
                <a:sym typeface="Wingdings" panose="05000000000000000000" pitchFamily="2" charset="2"/>
              </a:rPr>
              <a:t>At some point, we should unify (again)</a:t>
            </a:r>
          </a:p>
          <a:p>
            <a:pPr marL="0" indent="0">
              <a:buNone/>
            </a:pPr>
            <a:r>
              <a:rPr lang="en-US" altLang="ja-JP" dirty="0" smtClean="0">
                <a:sym typeface="Wingdings" panose="05000000000000000000" pitchFamily="2" charset="2"/>
              </a:rPr>
              <a:t></a:t>
            </a:r>
            <a:r>
              <a:rPr kumimoji="1" lang="en-US" altLang="ja-JP" dirty="0" smtClean="0">
                <a:sym typeface="Wingdings" panose="05000000000000000000" pitchFamily="2" charset="2"/>
              </a:rPr>
              <a:t> Hybrid ECAL is a good start point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Combined DAQ - motivation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7366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EUDAQ: a high level structure</a:t>
            </a:r>
            <a:endParaRPr lang="ja-JP" altLang="en-US" dirty="0"/>
          </a:p>
        </p:txBody>
      </p:sp>
      <p:pic>
        <p:nvPicPr>
          <p:cNvPr id="15363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739775"/>
            <a:ext cx="8940800" cy="612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テキスト ボックス 4"/>
          <p:cNvSpPr txBox="1">
            <a:spLocks noChangeArrowheads="1"/>
          </p:cNvSpPr>
          <p:nvPr/>
        </p:nvSpPr>
        <p:spPr bwMode="auto">
          <a:xfrm>
            <a:off x="760413" y="4398963"/>
            <a:ext cx="1435100" cy="8302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400"/>
              <a:t>Calice</a:t>
            </a:r>
            <a:br>
              <a:rPr lang="en-US" altLang="ja-JP" sz="2400"/>
            </a:br>
            <a:r>
              <a:rPr lang="en-US" altLang="ja-JP" sz="2400"/>
              <a:t>Producer</a:t>
            </a:r>
            <a:endParaRPr lang="ja-JP" altLang="en-US" sz="2400"/>
          </a:p>
        </p:txBody>
      </p:sp>
      <p:sp>
        <p:nvSpPr>
          <p:cNvPr id="15365" name="テキスト ボックス 5"/>
          <p:cNvSpPr txBox="1">
            <a:spLocks noChangeArrowheads="1"/>
          </p:cNvSpPr>
          <p:nvPr/>
        </p:nvSpPr>
        <p:spPr bwMode="auto">
          <a:xfrm>
            <a:off x="323850" y="6021388"/>
            <a:ext cx="2409825" cy="46196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400"/>
              <a:t>calicoes / others</a:t>
            </a:r>
            <a:endParaRPr lang="ja-JP" altLang="en-US" sz="2400"/>
          </a:p>
        </p:txBody>
      </p:sp>
      <p:cxnSp>
        <p:nvCxnSpPr>
          <p:cNvPr id="15366" name="直線矢印コネクタ 7"/>
          <p:cNvCxnSpPr>
            <a:cxnSpLocks noChangeShapeType="1"/>
          </p:cNvCxnSpPr>
          <p:nvPr/>
        </p:nvCxnSpPr>
        <p:spPr bwMode="auto">
          <a:xfrm>
            <a:off x="971550" y="5229225"/>
            <a:ext cx="33338" cy="792163"/>
          </a:xfrm>
          <a:prstGeom prst="straightConnector1">
            <a:avLst/>
          </a:prstGeom>
          <a:noFill/>
          <a:ln w="76200" algn="ctr">
            <a:solidFill>
              <a:srgbClr val="7030A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7" name="テキスト ボックス 9"/>
          <p:cNvSpPr txBox="1">
            <a:spLocks noChangeArrowheads="1"/>
          </p:cNvSpPr>
          <p:nvPr/>
        </p:nvSpPr>
        <p:spPr bwMode="auto">
          <a:xfrm>
            <a:off x="1116013" y="5373688"/>
            <a:ext cx="2374900" cy="461962"/>
          </a:xfrm>
          <a:prstGeom prst="rect">
            <a:avLst/>
          </a:pr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400"/>
              <a:t>TCP connection</a:t>
            </a:r>
            <a:endParaRPr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413940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TB period at CERN in this Autumn</a:t>
            </a:r>
            <a:br>
              <a:rPr kumimoji="1" lang="en-US" altLang="ja-JP" dirty="0" smtClean="0"/>
            </a:br>
            <a:r>
              <a:rPr kumimoji="1" lang="en-US" altLang="ja-JP" dirty="0" smtClean="0"/>
              <a:t>- 26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November to 8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December</a:t>
            </a:r>
          </a:p>
          <a:p>
            <a:pPr lvl="1"/>
            <a:r>
              <a:rPr lang="en-US" altLang="ja-JP" dirty="0" smtClean="0"/>
              <a:t>Mainly AHCAL </a:t>
            </a:r>
            <a:r>
              <a:rPr lang="en-US" altLang="ja-JP" dirty="0" err="1" smtClean="0"/>
              <a:t>testbeam</a:t>
            </a:r>
            <a:r>
              <a:rPr lang="en-US" altLang="ja-JP" dirty="0" smtClean="0"/>
              <a:t> with 3 </a:t>
            </a:r>
            <a:r>
              <a:rPr lang="en-US" altLang="ja-JP" dirty="0" err="1" smtClean="0"/>
              <a:t>ScECAL</a:t>
            </a:r>
            <a:r>
              <a:rPr lang="en-US" altLang="ja-JP" dirty="0" smtClean="0"/>
              <a:t> layers</a:t>
            </a:r>
            <a:endParaRPr kumimoji="1" lang="en-US" altLang="ja-JP" dirty="0" smtClean="0"/>
          </a:p>
          <a:p>
            <a:r>
              <a:rPr lang="en-US" altLang="ja-JP" dirty="0" smtClean="0"/>
              <a:t>We will put a Si layer in front of </a:t>
            </a:r>
            <a:r>
              <a:rPr lang="en-US" altLang="ja-JP" dirty="0" err="1" smtClean="0"/>
              <a:t>Sc</a:t>
            </a:r>
            <a:r>
              <a:rPr lang="en-US" altLang="ja-JP" dirty="0" smtClean="0"/>
              <a:t> layers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Minimum-combined DAQ will be tested</a:t>
            </a:r>
          </a:p>
          <a:p>
            <a:pPr lvl="1"/>
            <a:r>
              <a:rPr kumimoji="1" lang="en-US" altLang="ja-JP" dirty="0" smtClean="0"/>
              <a:t>Developing now</a:t>
            </a:r>
          </a:p>
          <a:p>
            <a:pPr lvl="1"/>
            <a:r>
              <a:rPr lang="en-US" altLang="ja-JP" dirty="0" smtClean="0"/>
              <a:t>based on EUDAQ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Planned test of combined DAQ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1427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Current status</a:t>
            </a:r>
            <a:endParaRPr lang="ja-JP" altLang="en-US" dirty="0"/>
          </a:p>
        </p:txBody>
      </p:sp>
      <p:pic>
        <p:nvPicPr>
          <p:cNvPr id="1843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914400"/>
            <a:ext cx="6784975" cy="592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テキスト ボックス 5"/>
          <p:cNvSpPr txBox="1">
            <a:spLocks noChangeArrowheads="1"/>
          </p:cNvSpPr>
          <p:nvPr/>
        </p:nvSpPr>
        <p:spPr bwMode="auto">
          <a:xfrm>
            <a:off x="3276600" y="923925"/>
            <a:ext cx="5834063" cy="23082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400"/>
              <a:t>Succeeded to run EUDAQ</a:t>
            </a:r>
            <a:br>
              <a:rPr lang="en-US" altLang="ja-JP" sz="2400"/>
            </a:br>
            <a:r>
              <a:rPr lang="en-US" altLang="ja-JP" sz="2400"/>
              <a:t>with CaliceProducer producing</a:t>
            </a:r>
            <a:br>
              <a:rPr lang="en-US" altLang="ja-JP" sz="2400"/>
            </a:br>
            <a:r>
              <a:rPr lang="en-US" altLang="ja-JP" sz="2400"/>
              <a:t>dummy data encoded to LCIO object</a:t>
            </a:r>
            <a:br>
              <a:rPr lang="en-US" altLang="ja-JP" sz="2400"/>
            </a:br>
            <a:r>
              <a:rPr lang="en-US" altLang="ja-JP" sz="2400"/>
              <a:t>and save to LCIO file using DataCollector</a:t>
            </a:r>
            <a:br>
              <a:rPr lang="en-US" altLang="ja-JP" sz="2400"/>
            </a:br>
            <a:r>
              <a:rPr lang="en-US" altLang="ja-JP" sz="2400"/>
              <a:t/>
            </a:r>
            <a:br>
              <a:rPr lang="en-US" altLang="ja-JP" sz="2400"/>
            </a:br>
            <a:r>
              <a:rPr lang="en-US" altLang="ja-JP" sz="2400"/>
              <a:t>Ready to attach to calicoes/others</a:t>
            </a:r>
            <a:endParaRPr lang="ja-JP" altLang="en-US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General discussion has started at last CALICE technical board</a:t>
            </a:r>
            <a:endParaRPr lang="en-US" altLang="ja-JP" dirty="0" smtClean="0"/>
          </a:p>
          <a:p>
            <a:r>
              <a:rPr lang="en-US" altLang="ja-JP" dirty="0" smtClean="0"/>
              <a:t>Agreement at all-CALICE is needed about the framework to be used (at least)</a:t>
            </a:r>
          </a:p>
          <a:p>
            <a:r>
              <a:rPr lang="en-US" altLang="ja-JP" dirty="0" smtClean="0"/>
              <a:t>Gradual approach is the only possibility now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- if we don’t have a strong group doing everything</a:t>
            </a:r>
          </a:p>
          <a:p>
            <a:r>
              <a:rPr lang="en-US" altLang="ja-JP" dirty="0" smtClean="0"/>
              <a:t>I hope it well proceed in several years 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to one “ILC DAQ”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Combined DAQ - </a:t>
            </a:r>
            <a:r>
              <a:rPr kumimoji="1" lang="en-US" altLang="ja-JP" dirty="0" err="1" smtClean="0"/>
              <a:t>ToDo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6453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Why hybrid?</a:t>
            </a:r>
            <a:endParaRPr lang="en-US" altLang="ja-JP" dirty="0"/>
          </a:p>
          <a:p>
            <a:r>
              <a:rPr lang="en-US" altLang="ja-JP" dirty="0" smtClean="0"/>
              <a:t>Optimization</a:t>
            </a:r>
            <a:endParaRPr lang="en-US" altLang="ja-JP" dirty="0" smtClean="0"/>
          </a:p>
          <a:p>
            <a:r>
              <a:rPr lang="en-US" altLang="ja-JP" dirty="0" smtClean="0"/>
              <a:t>Combined DAQ</a:t>
            </a:r>
          </a:p>
          <a:p>
            <a:r>
              <a:rPr lang="en-US" altLang="ja-JP" dirty="0" smtClean="0"/>
              <a:t>Plans</a:t>
            </a:r>
            <a:endParaRPr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Topics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We think Hybrid ECAL is a strong option for cost-effective ILD</a:t>
            </a:r>
          </a:p>
          <a:p>
            <a:r>
              <a:rPr lang="en-US" altLang="ja-JP" dirty="0" smtClean="0"/>
              <a:t>We plan to finish a “optimized hybrid” setup in a year</a:t>
            </a:r>
          </a:p>
          <a:p>
            <a:r>
              <a:rPr kumimoji="1" lang="en-US" altLang="ja-JP" dirty="0" smtClean="0"/>
              <a:t>Combined DAQ is another issue</a:t>
            </a:r>
            <a:br>
              <a:rPr kumimoji="1" lang="en-US" altLang="ja-JP" dirty="0" smtClean="0"/>
            </a:br>
            <a:r>
              <a:rPr kumimoji="1" lang="en-US" altLang="ja-JP" dirty="0" smtClean="0"/>
              <a:t>we will try to combine Si/</a:t>
            </a:r>
            <a:r>
              <a:rPr kumimoji="1" lang="en-US" altLang="ja-JP" dirty="0" err="1" smtClean="0"/>
              <a:t>Sc</a:t>
            </a:r>
            <a:r>
              <a:rPr kumimoji="1" lang="en-US" altLang="ja-JP" dirty="0" smtClean="0"/>
              <a:t> DAQs</a:t>
            </a:r>
            <a:br>
              <a:rPr kumimoji="1" lang="en-US" altLang="ja-JP" dirty="0" smtClean="0"/>
            </a:br>
            <a:r>
              <a:rPr kumimoji="1" lang="en-US" altLang="ja-JP" dirty="0" smtClean="0"/>
              <a:t>as a first step to more generic DAQ</a:t>
            </a:r>
            <a:br>
              <a:rPr kumimoji="1" lang="en-US" altLang="ja-JP" dirty="0" smtClean="0"/>
            </a:br>
            <a:endParaRPr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7247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-2044816" y="0"/>
            <a:ext cx="9144000" cy="914400"/>
          </a:xfrm>
        </p:spPr>
        <p:txBody>
          <a:bodyPr/>
          <a:lstStyle/>
          <a:p>
            <a:r>
              <a:rPr kumimoji="1" lang="en-US" altLang="ja-JP" dirty="0" smtClean="0"/>
              <a:t>ILD &amp; ECAL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29063" y="2671642"/>
            <a:ext cx="4936967" cy="4176464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380540" y="795996"/>
            <a:ext cx="469551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ILD: Intl. “Large” Detector</a:t>
            </a:r>
            <a:endParaRPr lang="en-US" altLang="ja-JP" dirty="0"/>
          </a:p>
          <a:p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ECAL</a:t>
            </a:r>
            <a:r>
              <a:rPr lang="en-US" altLang="ja-JP" dirty="0" smtClean="0"/>
              <a:t> = 1800 mm (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: 1200 mm)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en-US" altLang="ja-JP" dirty="0" smtClean="0"/>
              <a:t>Excellent PFA power</a:t>
            </a:r>
          </a:p>
          <a:p>
            <a:r>
              <a:rPr lang="en-US" altLang="ja-JP" dirty="0" smtClean="0"/>
              <a:t>but expensive ECAL/Yoke</a:t>
            </a:r>
          </a:p>
        </p:txBody>
      </p:sp>
      <p:pic>
        <p:nvPicPr>
          <p:cNvPr id="8" name="Picture 19" descr="http://www.linearcollider.org/images/pid/1000890/gallery/15_ILC_IL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943" y="-27384"/>
            <a:ext cx="3831569" cy="2708920"/>
          </a:xfrm>
          <a:prstGeom prst="rect">
            <a:avLst/>
          </a:prstGeom>
          <a:gradFill>
            <a:gsLst>
              <a:gs pos="0">
                <a:schemeClr val="bg1"/>
              </a:gs>
              <a:gs pos="43000">
                <a:schemeClr val="bg1"/>
              </a:gs>
              <a:gs pos="100000">
                <a:schemeClr val="tx1">
                  <a:alpha val="0"/>
                </a:schemeClr>
              </a:gs>
            </a:gsLst>
            <a:path path="rect">
              <a:fillToRect l="50000" t="50000" r="50000" b="50000"/>
            </a:path>
          </a:gradFill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917" y="3675302"/>
            <a:ext cx="5281985" cy="296520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940152" y="3915566"/>
            <a:ext cx="2809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0000FF"/>
                </a:solidFill>
              </a:rPr>
              <a:t>mean cost</a:t>
            </a:r>
          </a:p>
          <a:p>
            <a:r>
              <a:rPr kumimoji="1" lang="en-US" altLang="ja-JP" sz="2000" dirty="0" smtClean="0">
                <a:solidFill>
                  <a:srgbClr val="0000FF"/>
                </a:solidFill>
              </a:rPr>
              <a:t>for ECAL/HCAL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29367" y="3213637"/>
            <a:ext cx="5351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ILD cost in DBD: 391.8 MILCU in total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002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ILD ECAL: Silicon and Scintillator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196752"/>
            <a:ext cx="5872211" cy="288032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619672" y="836712"/>
            <a:ext cx="1263487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SiECAL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49876" y="801189"/>
            <a:ext cx="1348446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ScECAL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412776"/>
            <a:ext cx="2275805" cy="190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newsline.linearcollider.org/wp-content/uploads/2012/10/P1010681-300x2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140" y="1844824"/>
            <a:ext cx="1561356" cy="1072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107504" y="4120480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Tungsten absorber + Silicon</a:t>
            </a:r>
          </a:p>
          <a:p>
            <a:r>
              <a:rPr kumimoji="1" lang="en-US" altLang="ja-JP" sz="2400" kern="1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  <a:cs typeface="+mn-cs"/>
              </a:rPr>
              <a:t>320 </a:t>
            </a:r>
            <a:r>
              <a:rPr kumimoji="1" lang="en-US" altLang="ja-JP" sz="2400" kern="1200" dirty="0" smtClean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sz="2400" kern="1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  <a:cs typeface="+mn-cs"/>
              </a:rPr>
              <a:t>m (maybe 500 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sz="2400" kern="1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  <a:cs typeface="+mn-cs"/>
              </a:rPr>
              <a:t>m)</a:t>
            </a:r>
          </a:p>
          <a:p>
            <a:r>
              <a:rPr lang="en-US" altLang="ja-JP" dirty="0" smtClean="0"/>
              <a:t>5 x 5 mm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pixels</a:t>
            </a:r>
          </a:p>
          <a:p>
            <a:r>
              <a:rPr kumimoji="1" lang="en-US" altLang="ja-JP" sz="2400" kern="1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  <a:cs typeface="+mn-cs"/>
              </a:rPr>
              <a:t>256 pixels / chip</a:t>
            </a:r>
          </a:p>
          <a:p>
            <a:r>
              <a:rPr lang="en-US" altLang="ja-JP" dirty="0" smtClean="0"/>
              <a:t>Expensive sensor</a:t>
            </a:r>
            <a:endParaRPr lang="en-US" altLang="ja-JP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17628" y="4154304"/>
            <a:ext cx="4464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Tungsten + Scintillator strips</a:t>
            </a:r>
          </a:p>
          <a:p>
            <a:r>
              <a:rPr lang="en-US" altLang="ja-JP" dirty="0"/>
              <a:t>1</a:t>
            </a:r>
            <a:r>
              <a:rPr kumimoji="1" lang="en-US" altLang="ja-JP" sz="2400" kern="1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  <a:cs typeface="+mn-cs"/>
              </a:rPr>
              <a:t> mm thick (10-20 photons)</a:t>
            </a:r>
          </a:p>
          <a:p>
            <a:r>
              <a:rPr lang="en-US" altLang="ja-JP" dirty="0" smtClean="0"/>
              <a:t>5 x 45 mm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crossing strips</a:t>
            </a:r>
          </a:p>
          <a:p>
            <a:r>
              <a:rPr kumimoji="1" lang="en-US" altLang="ja-JP" sz="2400" kern="1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  <a:cs typeface="+mn-cs"/>
              </a:rPr>
              <a:t>Each strip should be wrapped</a:t>
            </a:r>
            <a:endParaRPr lang="en-US" altLang="ja-JP" dirty="0"/>
          </a:p>
          <a:p>
            <a:r>
              <a:rPr kumimoji="1" lang="en-US" altLang="ja-JP" sz="2400" kern="1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  <a:cs typeface="+mn-cs"/>
              </a:rPr>
              <a:t>Price is about half of Silicon</a:t>
            </a:r>
            <a:br>
              <a:rPr kumimoji="1" lang="en-US" altLang="ja-JP" sz="2400" kern="1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  <a:cs typeface="+mn-cs"/>
              </a:rPr>
            </a:br>
            <a:r>
              <a:rPr kumimoji="1" lang="en-US" altLang="ja-JP" sz="2400" kern="1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  <a:cs typeface="+mn-cs"/>
              </a:rPr>
              <a:t>(dominated by PPD)</a:t>
            </a:r>
          </a:p>
        </p:txBody>
      </p:sp>
    </p:spTree>
    <p:extLst>
      <p:ext uri="{BB962C8B-B14F-4D97-AF65-F5344CB8AC3E}">
        <p14:creationId xmlns:p14="http://schemas.microsoft.com/office/powerpoint/2010/main" val="109390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 comparison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48" y="762536"/>
            <a:ext cx="8136904" cy="609546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732240" y="82525"/>
            <a:ext cx="2287806" cy="64633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800" dirty="0" smtClean="0"/>
              <a:t>V. </a:t>
            </a:r>
            <a:r>
              <a:rPr kumimoji="1" lang="en-US" altLang="ja-JP" sz="1800" dirty="0" err="1" smtClean="0"/>
              <a:t>Balagura</a:t>
            </a:r>
            <a:r>
              <a:rPr kumimoji="1" lang="en-US" altLang="ja-JP" sz="1800" dirty="0" smtClean="0"/>
              <a:t> (LLR)</a:t>
            </a:r>
            <a:r>
              <a:rPr lang="en-US" altLang="ja-JP" sz="1800" dirty="0" smtClean="0"/>
              <a:t>,</a:t>
            </a:r>
            <a:br>
              <a:rPr lang="en-US" altLang="ja-JP" sz="1800" dirty="0" smtClean="0"/>
            </a:br>
            <a:r>
              <a:rPr lang="en-US" altLang="ja-JP" sz="1800" dirty="0" smtClean="0"/>
              <a:t>ILD meeting in </a:t>
            </a:r>
            <a:r>
              <a:rPr lang="en-US" altLang="ja-JP" sz="1800" dirty="0" err="1" smtClean="0"/>
              <a:t>Oshu</a:t>
            </a:r>
            <a:endParaRPr kumimoji="1" lang="ja-JP" altLang="en-US" sz="1800" dirty="0"/>
          </a:p>
        </p:txBody>
      </p:sp>
      <p:sp>
        <p:nvSpPr>
          <p:cNvPr id="6" name="正方形/長方形 5"/>
          <p:cNvSpPr/>
          <p:nvPr/>
        </p:nvSpPr>
        <p:spPr bwMode="auto">
          <a:xfrm>
            <a:off x="4427984" y="1027684"/>
            <a:ext cx="1512168" cy="288032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1788740" y="1297442"/>
            <a:ext cx="2654718" cy="1391573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4443458" y="2689016"/>
            <a:ext cx="1496694" cy="1964120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4435721" y="5661248"/>
            <a:ext cx="1496694" cy="451952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788740" y="6113200"/>
            <a:ext cx="2654718" cy="691047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32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Cost-conscious options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836712"/>
            <a:ext cx="6870792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Small detector: </a:t>
            </a:r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ECAL</a:t>
            </a:r>
            <a:r>
              <a:rPr lang="en-US" altLang="ja-JP" dirty="0" smtClean="0"/>
              <a:t> ~ 1400 mm with silicon only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1863" y="1340768"/>
            <a:ext cx="71897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+ Robustness in ECAL, Simple</a:t>
            </a:r>
          </a:p>
          <a:p>
            <a:r>
              <a:rPr lang="en-US" altLang="ja-JP" dirty="0" smtClean="0"/>
              <a:t>+ Cheaper not only in ECAL but also in York</a:t>
            </a:r>
          </a:p>
          <a:p>
            <a:pPr marL="342900" indent="-342900">
              <a:buFontTx/>
              <a:buChar char="-"/>
            </a:pPr>
            <a:r>
              <a:rPr kumimoji="1" lang="en-US" altLang="ja-JP" dirty="0" smtClean="0"/>
              <a:t>Performance degraded (both trackers and CALs)</a:t>
            </a:r>
            <a:br>
              <a:rPr kumimoji="1" lang="en-US" altLang="ja-JP" dirty="0" smtClean="0"/>
            </a:br>
            <a:r>
              <a:rPr kumimoji="1" lang="en-US" altLang="ja-JP" dirty="0" smtClean="0"/>
              <a:t>esp. </a:t>
            </a:r>
            <a:r>
              <a:rPr lang="en-US" altLang="ja-JP" dirty="0" smtClean="0"/>
              <a:t>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upgrade should be a problem</a:t>
            </a:r>
          </a:p>
          <a:p>
            <a:pPr marL="342900" indent="-342900">
              <a:buFontTx/>
              <a:buChar char="-"/>
            </a:pPr>
            <a:r>
              <a:rPr lang="en-US" altLang="ja-JP" dirty="0" smtClean="0"/>
              <a:t>Very similar to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: redundancy reduced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1520" y="3399383"/>
            <a:ext cx="4935967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Hybrid ECAL (Silicon + Scintillator)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5536" y="3919696"/>
            <a:ext cx="848180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- A bit more complexity, careful calibration needed</a:t>
            </a:r>
            <a:br>
              <a:rPr lang="en-US" altLang="ja-JP" dirty="0" smtClean="0"/>
            </a:br>
            <a:r>
              <a:rPr lang="en-US" altLang="ja-JP" dirty="0" smtClean="0"/>
              <a:t>  (with AHCAL complexity will be reduced)</a:t>
            </a:r>
            <a:br>
              <a:rPr lang="en-US" altLang="ja-JP" dirty="0" smtClean="0"/>
            </a:br>
            <a:r>
              <a:rPr lang="en-US" altLang="ja-JP" dirty="0" smtClean="0"/>
              <a:t>- Cheaper only in ECAL:</a:t>
            </a:r>
            <a:br>
              <a:rPr lang="en-US" altLang="ja-JP" dirty="0" smtClean="0"/>
            </a:br>
            <a:r>
              <a:rPr lang="en-US" altLang="ja-JP" dirty="0" smtClean="0"/>
              <a:t>   competitive if stray field restriction can be revisited for yoke</a:t>
            </a:r>
          </a:p>
          <a:p>
            <a:r>
              <a:rPr kumimoji="1" lang="en-US" altLang="ja-JP" dirty="0" smtClean="0"/>
              <a:t>+ Performance degradation is very small</a:t>
            </a:r>
          </a:p>
          <a:p>
            <a:r>
              <a:rPr lang="en-US" altLang="ja-JP" dirty="0" smtClean="0"/>
              <a:t>+ Large detector </a:t>
            </a:r>
            <a:r>
              <a:rPr lang="en-US" altLang="ja-JP" dirty="0" smtClean="0">
                <a:sym typeface="Wingdings" panose="05000000000000000000" pitchFamily="2" charset="2"/>
              </a:rPr>
              <a:t> more possibility for 1 </a:t>
            </a:r>
            <a:r>
              <a:rPr lang="en-US" altLang="ja-JP" dirty="0" err="1" smtClean="0">
                <a:sym typeface="Wingdings" panose="05000000000000000000" pitchFamily="2" charset="2"/>
              </a:rPr>
              <a:t>TeV</a:t>
            </a:r>
            <a:endParaRPr lang="en-US" altLang="ja-JP" dirty="0"/>
          </a:p>
          <a:p>
            <a:r>
              <a:rPr kumimoji="1" lang="en-US" altLang="ja-JP" dirty="0" smtClean="0"/>
              <a:t>+ Variety remained to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, more redundancy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60232" y="2556485"/>
            <a:ext cx="2313455" cy="1446550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200" dirty="0" smtClean="0"/>
              <a:t>performance</a:t>
            </a:r>
          </a:p>
          <a:p>
            <a:pPr algn="ctr"/>
            <a:r>
              <a:rPr lang="en-US" altLang="ja-JP" sz="2200" dirty="0" smtClean="0">
                <a:sym typeface="Wingdings" panose="05000000000000000000" pitchFamily="2" charset="2"/>
              </a:rPr>
              <a:t></a:t>
            </a:r>
            <a:r>
              <a:rPr kumimoji="1" lang="en-US" altLang="ja-JP" sz="2200" dirty="0" smtClean="0"/>
              <a:t> equivalent</a:t>
            </a:r>
            <a:br>
              <a:rPr kumimoji="1" lang="en-US" altLang="ja-JP" sz="2200" dirty="0" smtClean="0"/>
            </a:br>
            <a:r>
              <a:rPr kumimoji="1" lang="en-US" altLang="ja-JP" sz="2200" dirty="0" smtClean="0"/>
              <a:t>luminosity</a:t>
            </a:r>
            <a:br>
              <a:rPr kumimoji="1" lang="en-US" altLang="ja-JP" sz="2200" dirty="0" smtClean="0"/>
            </a:br>
            <a:r>
              <a:rPr kumimoji="1" lang="en-US" altLang="ja-JP" sz="2200" dirty="0" smtClean="0">
                <a:sym typeface="Wingdings" panose="05000000000000000000" pitchFamily="2" charset="2"/>
              </a:rPr>
              <a:t> operation cost</a:t>
            </a:r>
            <a:endParaRPr kumimoji="1"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11672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04800" y="764704"/>
            <a:ext cx="8610600" cy="5334000"/>
          </a:xfrm>
        </p:spPr>
        <p:txBody>
          <a:bodyPr/>
          <a:lstStyle/>
          <a:p>
            <a:r>
              <a:rPr lang="en-US" altLang="ja-JP" dirty="0" smtClean="0"/>
              <a:t>MIP calibration</a:t>
            </a:r>
          </a:p>
          <a:p>
            <a:r>
              <a:rPr lang="en-US" altLang="ja-JP" dirty="0"/>
              <a:t>LED calibration (Scintillator only)</a:t>
            </a:r>
          </a:p>
          <a:p>
            <a:pPr lvl="1"/>
            <a:r>
              <a:rPr lang="en-US" altLang="ja-JP" dirty="0" smtClean="0"/>
              <a:t>No specific procedure for hybrid</a:t>
            </a:r>
          </a:p>
          <a:p>
            <a:pPr lvl="1"/>
            <a:r>
              <a:rPr lang="en-US" altLang="ja-JP" dirty="0" smtClean="0"/>
              <a:t>Fluctuation can be seen by Si/</a:t>
            </a:r>
            <a:r>
              <a:rPr lang="en-US" altLang="ja-JP" dirty="0" err="1" smtClean="0"/>
              <a:t>Sc</a:t>
            </a:r>
            <a:r>
              <a:rPr lang="en-US" altLang="ja-JP" dirty="0" smtClean="0"/>
              <a:t> ratio</a:t>
            </a:r>
          </a:p>
          <a:p>
            <a:r>
              <a:rPr lang="en-US" altLang="ja-JP" dirty="0" smtClean="0"/>
              <a:t>Electron calibration</a:t>
            </a:r>
          </a:p>
          <a:p>
            <a:pPr lvl="1"/>
            <a:r>
              <a:rPr lang="en-US" altLang="ja-JP" dirty="0" smtClean="0"/>
              <a:t>Compare with momentum in trackers</a:t>
            </a:r>
          </a:p>
          <a:p>
            <a:pPr lvl="2"/>
            <a:r>
              <a:rPr lang="en-US" altLang="ja-JP" dirty="0" err="1" smtClean="0"/>
              <a:t>Bhabha</a:t>
            </a:r>
            <a:r>
              <a:rPr lang="en-US" altLang="ja-JP" dirty="0" smtClean="0"/>
              <a:t> monochromatic (125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?) many stats.</a:t>
            </a:r>
          </a:p>
          <a:p>
            <a:pPr lvl="2"/>
            <a:r>
              <a:rPr lang="en-US" altLang="ja-JP" dirty="0" err="1" smtClean="0"/>
              <a:t>Bhabha</a:t>
            </a:r>
            <a:r>
              <a:rPr lang="en-US" altLang="ja-JP" dirty="0" smtClean="0"/>
              <a:t> radiative return, WW/ZZ, continuous</a:t>
            </a:r>
          </a:p>
          <a:p>
            <a:pPr lvl="1"/>
            <a:r>
              <a:rPr lang="en-US" altLang="ja-JP" dirty="0" smtClean="0"/>
              <a:t>Si/</a:t>
            </a:r>
            <a:r>
              <a:rPr lang="en-US" altLang="ja-JP" dirty="0" err="1" smtClean="0"/>
              <a:t>Sc</a:t>
            </a:r>
            <a:r>
              <a:rPr lang="en-US" altLang="ja-JP" dirty="0" smtClean="0"/>
              <a:t> ratio can be confirmed with various </a:t>
            </a:r>
            <a:r>
              <a:rPr lang="en-US" altLang="ja-JP" dirty="0" err="1" smtClean="0"/>
              <a:t>Es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Will be studied by MC</a:t>
            </a:r>
          </a:p>
          <a:p>
            <a:r>
              <a:rPr lang="en-US" altLang="ja-JP" dirty="0" smtClean="0"/>
              <a:t>Pion calibration – using tau (continuous only)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Consideration for Calibration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479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Optimization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245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Thickness(</a:t>
            </a:r>
            <a:r>
              <a:rPr kumimoji="1" lang="en-US" altLang="ja-JP" dirty="0" err="1" smtClean="0"/>
              <a:t>es</a:t>
            </a:r>
            <a:r>
              <a:rPr kumimoji="1" lang="en-US" altLang="ja-JP" dirty="0" smtClean="0"/>
              <a:t>) of absorber</a:t>
            </a:r>
            <a:br>
              <a:rPr kumimoji="1" lang="en-US" altLang="ja-JP" dirty="0" smtClean="0"/>
            </a:br>
            <a:r>
              <a:rPr kumimoji="1" lang="en-US" altLang="ja-JP" dirty="0" smtClean="0"/>
              <a:t>(number of layers)</a:t>
            </a:r>
          </a:p>
          <a:p>
            <a:r>
              <a:rPr lang="en-US" altLang="ja-JP" dirty="0" smtClean="0"/>
              <a:t>Granularity (pixel size)</a:t>
            </a:r>
          </a:p>
          <a:p>
            <a:r>
              <a:rPr kumimoji="1" lang="en-US" altLang="ja-JP" dirty="0" smtClean="0"/>
              <a:t>How to combine Si/</a:t>
            </a:r>
            <a:r>
              <a:rPr kumimoji="1" lang="en-US" altLang="ja-JP" dirty="0" err="1" smtClean="0"/>
              <a:t>Sc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Fraction of Si/</a:t>
            </a:r>
            <a:r>
              <a:rPr lang="en-US" altLang="ja-JP" dirty="0" err="1" smtClean="0"/>
              <a:t>Sc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Alternate or grouped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 to optimize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72036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119845</TotalTime>
  <Words>460</Words>
  <Application>Microsoft Office PowerPoint</Application>
  <PresentationFormat>画面に合わせる (4:3)</PresentationFormat>
  <Paragraphs>118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7" baseType="lpstr">
      <vt:lpstr>Arial Unicode MS</vt:lpstr>
      <vt:lpstr>ＭＳ Ｐゴシック</vt:lpstr>
      <vt:lpstr>ＭＳ Ｐ明朝</vt:lpstr>
      <vt:lpstr>Symbol</vt:lpstr>
      <vt:lpstr>Times New Roman</vt:lpstr>
      <vt:lpstr>Wingdings</vt:lpstr>
      <vt:lpstr>標準デザイン</vt:lpstr>
      <vt:lpstr>Hybrid ECAL: optimization and related developments</vt:lpstr>
      <vt:lpstr>Topics</vt:lpstr>
      <vt:lpstr>ILD &amp; ECAL</vt:lpstr>
      <vt:lpstr>ILD ECAL: Silicon and Scintillator</vt:lpstr>
      <vt:lpstr>A comparison</vt:lpstr>
      <vt:lpstr>Cost-conscious options</vt:lpstr>
      <vt:lpstr>Consideration for Calibration</vt:lpstr>
      <vt:lpstr>Optimization</vt:lpstr>
      <vt:lpstr>What to optimize</vt:lpstr>
      <vt:lpstr>N layers &amp; Granularity</vt:lpstr>
      <vt:lpstr>A study of # layers</vt:lpstr>
      <vt:lpstr>Hybrid: alternate or grouped?</vt:lpstr>
      <vt:lpstr>Optimization - ToDo</vt:lpstr>
      <vt:lpstr>DAQ</vt:lpstr>
      <vt:lpstr>Combined DAQ - motivation</vt:lpstr>
      <vt:lpstr>EUDAQ: a high level structure</vt:lpstr>
      <vt:lpstr>Planned test of combined DAQ</vt:lpstr>
      <vt:lpstr>Current status</vt:lpstr>
      <vt:lpstr>Combined DAQ - ToDo</vt:lpstr>
      <vt:lpstr>Summary</vt:lpstr>
    </vt:vector>
  </TitlesOfParts>
  <Company>The University of Tokyo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Shintake monitor in ATF2: status, performance and prospects</dc:title>
  <dc:creator>Taikan SUEHARA</dc:creator>
  <cp:lastModifiedBy>末原大幹</cp:lastModifiedBy>
  <cp:revision>1852</cp:revision>
  <dcterms:created xsi:type="dcterms:W3CDTF">2005-02-15T18:17:03Z</dcterms:created>
  <dcterms:modified xsi:type="dcterms:W3CDTF">2014-10-07T09:07:45Z</dcterms:modified>
</cp:coreProperties>
</file>