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98" r:id="rId2"/>
    <p:sldId id="289" r:id="rId3"/>
    <p:sldId id="288" r:id="rId4"/>
    <p:sldId id="294" r:id="rId5"/>
    <p:sldId id="291" r:id="rId6"/>
    <p:sldId id="292" r:id="rId7"/>
  </p:sldIdLst>
  <p:sldSz cx="10058400" cy="7543800"/>
  <p:notesSz cx="6742113" cy="9872663"/>
  <p:defaultTextStyle>
    <a:defPPr>
      <a:defRPr lang="en-US"/>
    </a:defPPr>
    <a:lvl1pPr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501650" indent="-44450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1004888" indent="-90488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508125" indent="-136525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2011363" indent="-182563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4EC"/>
    <a:srgbClr val="FFFFFF"/>
    <a:srgbClr val="010000"/>
    <a:srgbClr val="630822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23" autoAdjust="0"/>
    <p:restoredTop sz="94635" autoAdjust="0"/>
  </p:normalViewPr>
  <p:slideViewPr>
    <p:cSldViewPr snapToGrid="0" snapToObjects="1">
      <p:cViewPr varScale="1">
        <p:scale>
          <a:sx n="43" d="100"/>
          <a:sy n="43" d="100"/>
        </p:scale>
        <p:origin x="494" y="58"/>
      </p:cViewPr>
      <p:guideLst>
        <p:guide orient="horz" pos="237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964" y="-108"/>
      </p:cViewPr>
      <p:guideLst>
        <p:guide orient="horz" pos="3110"/>
        <p:guide pos="212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8971" y="1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8BE6F48F-D8B6-4B5B-848D-FF440404C60A}" type="datetime1">
              <a:rPr lang="en-US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8971" y="9377317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DC74F1B3-4871-475E-A3CC-0B0149C6F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2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79724E64-7266-4E5A-BE4F-6BA7153EDD1F}" type="datetime1">
              <a:rPr lang="en-US"/>
              <a:pPr/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32363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0718" tIns="45359" rIns="90718" bIns="45359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wrap="square" lIns="90718" tIns="45359" rIns="90718" bIns="4535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3" cy="493633"/>
          </a:xfrm>
          <a:prstGeom prst="rect">
            <a:avLst/>
          </a:prstGeom>
        </p:spPr>
        <p:txBody>
          <a:bodyPr vert="horz" wrap="square" lIns="90718" tIns="45359" rIns="90718" bIns="4535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F08C4028-E87E-414C-85A6-08C266675F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1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501650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1004888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508125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2011363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C4028-E87E-414C-85A6-08C266675FD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336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5D4AE-11B8-46A5-A144-EEDD51952890}" type="datetime1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10071100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2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 userDrawn="1"/>
        </p:nvSpPr>
        <p:spPr>
          <a:xfrm>
            <a:off x="515145" y="1554163"/>
            <a:ext cx="9187021" cy="5228273"/>
          </a:xfrm>
          <a:prstGeom prst="rect">
            <a:avLst/>
          </a:prstGeom>
          <a:noFill/>
        </p:spPr>
        <p:txBody>
          <a:bodyPr lIns="100584" tIns="50292" rIns="100584" bIns="50292">
            <a:normAutofit/>
          </a:bodyPr>
          <a:lstStyle/>
          <a:p>
            <a:pPr>
              <a:defRPr/>
            </a:pPr>
            <a:endParaRPr lang="ja-JP" altLang="en-US" sz="3500" dirty="0">
              <a:solidFill>
                <a:prstClr val="black"/>
              </a:solidFill>
              <a:ea typeface="ＤＨＰ特太ゴシック体" pitchFamily="2" charset="-128"/>
            </a:endParaRPr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752635" y="1554163"/>
            <a:ext cx="8790623" cy="5228273"/>
          </a:xfrm>
          <a:prstGeom prst="rect">
            <a:avLst/>
          </a:prstGeom>
          <a:noFill/>
        </p:spPr>
        <p:txBody>
          <a:bodyPr lIns="100584" tIns="50292" rIns="100584" bIns="50292"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ja-JP" altLang="en-US" sz="3500" dirty="0">
              <a:solidFill>
                <a:prstClr val="black"/>
              </a:solidFill>
              <a:ea typeface="ＤＨＰ特太ゴシック体" pitchFamily="2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25928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lIns="100584" tIns="50292" rIns="100584" bIns="50292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10. AUG 2014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CFS-ADI Joint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593297" y="0"/>
            <a:ext cx="1465103" cy="401638"/>
          </a:xfrm>
        </p:spPr>
        <p:txBody>
          <a:bodyPr/>
          <a:lstStyle>
            <a:lvl1pPr>
              <a:defRPr sz="2600">
                <a:latin typeface="HGP創英角ｺﾞｼｯｸUB" pitchFamily="50" charset="-128"/>
                <a:ea typeface="HGP創英角ｺﾞｼｯｸUB" pitchFamily="50" charset="-128"/>
                <a:cs typeface="Times New Roman" pitchFamily="18" charset="0"/>
              </a:defRPr>
            </a:lvl1pPr>
          </a:lstStyle>
          <a:p>
            <a:pPr>
              <a:defRPr/>
            </a:pPr>
            <a:fld id="{7D712232-FA53-450B-87A4-2FB8BAAF9DDD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805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34599"/>
            <a:ext cx="8549640" cy="2626360"/>
          </a:xfrm>
          <a:prstGeom prst="rect">
            <a:avLst/>
          </a:prstGeom>
        </p:spPr>
        <p:txBody>
          <a:bodyPr lIns="100584" tIns="50292" rIns="100584" bIns="50292" anchor="b"/>
          <a:lstStyle>
            <a:lvl1pPr algn="ctr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962242"/>
            <a:ext cx="7543800" cy="1821338"/>
          </a:xfrm>
        </p:spPr>
        <p:txBody>
          <a:bodyPr/>
          <a:lstStyle>
            <a:lvl1pPr marL="0" indent="0" algn="ctr">
              <a:buNone/>
              <a:defRPr sz="260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2000"/>
            </a:lvl3pPr>
            <a:lvl4pPr marL="1508760" indent="0" algn="ctr">
              <a:buNone/>
              <a:defRPr sz="1800"/>
            </a:lvl4pPr>
            <a:lvl5pPr marL="2011680" indent="0" algn="ctr">
              <a:buNone/>
              <a:defRPr sz="1800"/>
            </a:lvl5pPr>
            <a:lvl6pPr marL="2514600" indent="0" algn="ctr">
              <a:buNone/>
              <a:defRPr sz="1800"/>
            </a:lvl6pPr>
            <a:lvl7pPr marL="3017520" indent="0" algn="ctr">
              <a:buNone/>
              <a:defRPr sz="1800"/>
            </a:lvl7pPr>
            <a:lvl8pPr marL="3520440" indent="0" algn="ctr">
              <a:buNone/>
              <a:defRPr sz="1800"/>
            </a:lvl8pPr>
            <a:lvl9pPr marL="402336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8. AUG 2014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CFS-ADI Joint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D62A-CCDE-48BC-82A0-E649BCB4C75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86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5" y="1581150"/>
            <a:ext cx="9705975" cy="514925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 marL="457200" indent="-457200">
              <a:defRPr sz="200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defRPr>
            </a:lvl2pPr>
            <a:lvl3pPr marL="804863" indent="-347663">
              <a:defRPr sz="16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00025" y="850900"/>
            <a:ext cx="9705975" cy="550333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defRPr sz="3000"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7198029"/>
            <a:ext cx="1078992" cy="263858"/>
          </a:xfrm>
        </p:spPr>
        <p:txBody>
          <a:bodyPr/>
          <a:lstStyle>
            <a:lvl1pPr algn="ctr">
              <a:defRPr sz="1000"/>
            </a:lvl1pPr>
          </a:lstStyle>
          <a:p>
            <a:fld id="{F1ABB32E-CBBF-4D41-980C-65FF39767E34}" type="datetime1">
              <a:rPr lang="en-US" smtClean="0"/>
              <a:pPr/>
              <a:t>5/27/2014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92856" y="7207173"/>
            <a:ext cx="765544" cy="263858"/>
          </a:xfrm>
        </p:spPr>
        <p:txBody>
          <a:bodyPr/>
          <a:lstStyle>
            <a:lvl1pPr algn="ctr">
              <a:defRPr sz="1000"/>
            </a:lvl1pPr>
          </a:lstStyle>
          <a:p>
            <a:fld id="{E459363E-18ED-4758-B7ED-4D42C9C6D3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96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3B5F7E-ACF8-4329-835C-CF664F5DF1E3}" type="datetime1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9628A1-F9D9-4F31-B7DA-F64FB4ADFA6E}" type="datetime1">
              <a:rPr lang="en-US" smtClean="0"/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4507E6A0-4D31-4654-97B5-0340FDCF5042}" type="datetime1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38D44CEB-2C6A-437D-A550-72D55A591CF2}" type="datetime1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F6DDBB-659D-4262-B507-97D70C74B08F}" type="datetime1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2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08D49-6A9D-446C-A1F6-A847148D3B7E}" type="datetime1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5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38C533-BF0F-44A7-9D96-1803976833EB}" type="datetime1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0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134446"/>
            <a:ext cx="1935163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B97DD7B7-F679-409F-A406-32E2E2DCE377}" type="datetime1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4932" y="7142162"/>
            <a:ext cx="2242584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9693" y="7142162"/>
            <a:ext cx="818707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339A1DDC-10C7-4B4B-849E-8ACE4C366D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914400" y="1143000"/>
            <a:ext cx="82296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17488"/>
            <a:ext cx="27051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98499"/>
            <a:ext cx="8835656" cy="6435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501650" rtl="0" eaLnBrk="1" fontAlgn="base" hangingPunct="1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9144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3716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8288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76238" indent="-376238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815975" indent="-3143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257300" indent="-250825" algn="l" defTabSz="50165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4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758950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262188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00025" y="850900"/>
            <a:ext cx="9705975" cy="550333"/>
          </a:xfrm>
          <a:prstGeom prst="rect">
            <a:avLst/>
          </a:prstGeom>
        </p:spPr>
        <p:txBody>
          <a:bodyPr/>
          <a:lstStyle/>
          <a:p>
            <a:r>
              <a:rPr kumimoji="1" lang="en-US" altLang="ja-JP" sz="3200" dirty="0" smtClean="0"/>
              <a:t>Hybrid Access Optional Study</a:t>
            </a:r>
            <a:endParaRPr lang="ja-JP" altLang="en-US" sz="3200" i="1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E459363E-18ED-4758-B7ED-4D42C9C6D351}" type="slidenum">
              <a:rPr lang="en-US" smtClean="0"/>
              <a:pPr/>
              <a:t>1</a:t>
            </a:fld>
            <a:endParaRPr lang="en-US" dirty="0"/>
          </a:p>
        </p:txBody>
      </p:sp>
      <p:graphicFrame>
        <p:nvGraphicFramePr>
          <p:cNvPr id="31" name="表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7751167"/>
              </p:ext>
            </p:extLst>
          </p:nvPr>
        </p:nvGraphicFramePr>
        <p:xfrm>
          <a:off x="115799" y="1343177"/>
          <a:ext cx="9845886" cy="5622097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281962"/>
                <a:gridCol w="3281962"/>
                <a:gridCol w="3281962"/>
              </a:tblGrid>
              <a:tr h="25702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 Baseline</a:t>
                      </a:r>
                      <a:endParaRPr kumimoji="1" lang="ja-JP" altLang="en-US" sz="18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Hybrid-A</a:t>
                      </a:r>
                      <a:endParaRPr kumimoji="1" lang="ja-JP" altLang="en-US" sz="18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Hybrid-Op </a:t>
                      </a:r>
                      <a:r>
                        <a:rPr kumimoji="1" lang="en-US" altLang="ja-JP" sz="1600" dirty="0" smtClean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(by AWLS2014)</a:t>
                      </a:r>
                      <a:endParaRPr kumimoji="1" lang="ja-JP" altLang="en-US" sz="160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545106">
                <a:tc>
                  <a:txBody>
                    <a:bodyPr/>
                    <a:lstStyle/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en-US" altLang="ja-JP" sz="10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59675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 HT (11x11m grad 7%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)</a:t>
                      </a: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Detector assembling is inside of DH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 HT (8.0x7.5m grad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</a:t>
                      </a: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7%) </a:t>
                      </a: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2 VS (D18m, D10m)</a:t>
                      </a:r>
                    </a:p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ILD </a:t>
                      </a: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assembly:on-g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, </a:t>
                      </a: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SiD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</a:t>
                      </a: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assembly:un-g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 HT (8.0x7.5m </a:t>
                      </a:r>
                      <a:r>
                        <a:rPr lang="en-US" altLang="ja-JP" sz="1300" u="sng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grad</a:t>
                      </a:r>
                      <a:r>
                        <a:rPr lang="en-US" altLang="ja-JP" sz="1300" u="sng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</a:t>
                      </a:r>
                      <a:r>
                        <a:rPr lang="en-US" altLang="ja-JP" sz="1300" u="sng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10%) </a:t>
                      </a: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3 VS (D18m, D10m, D7.5m)</a:t>
                      </a:r>
                    </a:p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ILD </a:t>
                      </a: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assembly:on-g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, </a:t>
                      </a: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SiD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</a:t>
                      </a: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assembly:un-g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..</a:t>
                      </a:r>
                    </a:p>
                  </a:txBody>
                  <a:tcPr marL="68580" marR="68580" marT="0" marB="0"/>
                </a:tc>
              </a:tr>
              <a:tr h="230684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UT lines in DR/AT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UT lines in UT shaft  (N/A Main shaft)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Ditto</a:t>
                      </a:r>
                    </a:p>
                  </a:txBody>
                  <a:tcPr marL="68580" marR="68580" marT="0" marB="0"/>
                </a:tc>
              </a:tr>
              <a:tr h="439783"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DH Excavated vol. </a:t>
                      </a: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175,000m3</a:t>
                      </a:r>
                      <a:endParaRPr lang="en-US" altLang="ja-JP" sz="1300" kern="100" baseline="0" dirty="0" smtClean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L144m H42m W25m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DH Excavated vol. </a:t>
                      </a:r>
                      <a:r>
                        <a:rPr lang="en-US" altLang="ja-JP" sz="1300" kern="100" baseline="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156,000m3</a:t>
                      </a:r>
                    </a:p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L126m H42m W25m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Ditto</a:t>
                      </a:r>
                    </a:p>
                  </a:txBody>
                  <a:tcPr marL="68580" marR="68580" marT="0" marB="0"/>
                </a:tc>
              </a:tr>
              <a:tr h="439783"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Detector parts are transported by Heavy weight transporter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ILD is installed by Heavy lowering crane</a:t>
                      </a:r>
                    </a:p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SiD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parts transported by HWT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ILD is installed by Heavy lowering crane</a:t>
                      </a:r>
                    </a:p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err="1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SiD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parts transported by crane</a:t>
                      </a:r>
                    </a:p>
                  </a:txBody>
                  <a:tcPr marL="68580" marR="68580" marT="0" marB="0"/>
                </a:tc>
              </a:tr>
              <a:tr h="510923"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Location of DH and assembly yd. can be selected individually.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Assembly hall is above</a:t>
                      </a:r>
                      <a:r>
                        <a:rPr lang="en-US" altLang="ja-JP" sz="13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D/H</a:t>
                      </a:r>
                      <a:endParaRPr lang="en-US" altLang="ja-JP" sz="1300" dirty="0" smtClean="0">
                        <a:solidFill>
                          <a:schemeClr val="tx2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Ditto</a:t>
                      </a:r>
                    </a:p>
                    <a:p>
                      <a:pPr marL="171450" marR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altLang="ja-JP" sz="1300" dirty="0" smtClean="0">
                        <a:solidFill>
                          <a:schemeClr val="tx2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9783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Human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pass way : tunnel by vehicles  </a:t>
                      </a: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Machine and materials: tunnel by vehicles</a:t>
                      </a:r>
                      <a:endParaRPr lang="ja-JP" sz="1300" kern="1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Human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pass way :elevator in UT shaft</a:t>
                      </a: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Machine and materials : Shaft and tunnel</a:t>
                      </a:r>
                      <a:endParaRPr lang="ja-JP" altLang="ja-JP" sz="1300" kern="1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Ditto</a:t>
                      </a: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ja-JP" altLang="ja-JP" sz="1300" kern="100" dirty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372582"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Environmental impact : smaller during construction.</a:t>
                      </a:r>
                      <a:endParaRPr lang="ja-JP" altLang="ja-JP" sz="1300" kern="100" dirty="0" smtClean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altLang="ja-JP" sz="13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Need countermeasure</a:t>
                      </a:r>
                      <a:r>
                        <a:rPr lang="en-US" altLang="ja-JP" sz="13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for n</a:t>
                      </a:r>
                      <a:r>
                        <a:rPr lang="en-US" altLang="ja-JP" sz="130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oise</a:t>
                      </a:r>
                      <a:r>
                        <a:rPr lang="en-US" altLang="ja-JP" sz="1300" baseline="0" dirty="0" smtClean="0">
                          <a:solidFill>
                            <a:schemeClr val="tx2"/>
                          </a:solidFill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reduction of construction</a:t>
                      </a:r>
                      <a:endParaRPr lang="en-US" altLang="ja-JP" sz="1300" dirty="0" smtClean="0">
                        <a:solidFill>
                          <a:schemeClr val="tx2"/>
                        </a:solidFill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Ditto</a:t>
                      </a:r>
                    </a:p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US" altLang="ja-JP" sz="1300" kern="100" dirty="0" smtClean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  <a:tr h="439783"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Emergency evacuation ways </a:t>
                      </a:r>
                      <a:b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</a:b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Main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</a:t>
                      </a: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AT and DR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AT.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Emergency evacuation ways </a:t>
                      </a:r>
                      <a:b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</a:b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Main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</a:t>
                      </a: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AT , DR</a:t>
                      </a:r>
                      <a:r>
                        <a:rPr lang="en-US" altLang="ja-JP" sz="1300" kern="100" baseline="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 AT , and shaft stair.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marR="0" lvl="0" indent="-171450" algn="l" defTabSz="5029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altLang="ja-JP" sz="1300" kern="100" dirty="0" smtClean="0"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Arial Unicode MS" pitchFamily="50" charset="-128"/>
                          <a:cs typeface="Arial" pitchFamily="34" charset="0"/>
                        </a:rPr>
                        <a:t>Ditto</a:t>
                      </a:r>
                    </a:p>
                    <a:p>
                      <a:pPr marL="171450" lvl="0" indent="-171450" algn="l"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en-US" altLang="ja-JP" sz="1300" kern="100" baseline="0" dirty="0" smtClean="0"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Arial Unicode MS" pitchFamily="50" charset="-128"/>
                        <a:cs typeface="Arial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pSp>
        <p:nvGrpSpPr>
          <p:cNvPr id="21" name="グループ化 20"/>
          <p:cNvGrpSpPr/>
          <p:nvPr/>
        </p:nvGrpSpPr>
        <p:grpSpPr>
          <a:xfrm>
            <a:off x="305260" y="1764154"/>
            <a:ext cx="3111529" cy="1438585"/>
            <a:chOff x="238019" y="1987044"/>
            <a:chExt cx="2217333" cy="996788"/>
          </a:xfrm>
        </p:grpSpPr>
        <p:sp>
          <p:nvSpPr>
            <p:cNvPr id="123" name="フリーフォーム 122"/>
            <p:cNvSpPr/>
            <p:nvPr/>
          </p:nvSpPr>
          <p:spPr>
            <a:xfrm>
              <a:off x="251833" y="1987044"/>
              <a:ext cx="2203519" cy="507279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1952" h="605713">
                  <a:moveTo>
                    <a:pt x="0" y="567508"/>
                  </a:moveTo>
                  <a:cubicBezTo>
                    <a:pt x="78768" y="518272"/>
                    <a:pt x="663409" y="526179"/>
                    <a:pt x="936459" y="396004"/>
                  </a:cubicBezTo>
                  <a:cubicBezTo>
                    <a:pt x="1209509" y="265829"/>
                    <a:pt x="1645369" y="-32122"/>
                    <a:pt x="2012951" y="2829"/>
                  </a:cubicBezTo>
                  <a:cubicBezTo>
                    <a:pt x="2380533" y="37780"/>
                    <a:pt x="2900652" y="504113"/>
                    <a:pt x="3141952" y="60571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200"/>
            </a:p>
          </p:txBody>
        </p:sp>
        <p:grpSp>
          <p:nvGrpSpPr>
            <p:cNvPr id="124" name="グループ化 123"/>
            <p:cNvGrpSpPr/>
            <p:nvPr/>
          </p:nvGrpSpPr>
          <p:grpSpPr>
            <a:xfrm>
              <a:off x="1350018" y="2681726"/>
              <a:ext cx="521696" cy="224200"/>
              <a:chOff x="1537265" y="821501"/>
              <a:chExt cx="719455" cy="264371"/>
            </a:xfrm>
          </p:grpSpPr>
          <p:sp>
            <p:nvSpPr>
              <p:cNvPr id="134" name="正方形/長方形 133"/>
              <p:cNvSpPr/>
              <p:nvPr/>
            </p:nvSpPr>
            <p:spPr>
              <a:xfrm>
                <a:off x="1537265" y="821501"/>
                <a:ext cx="719455" cy="264371"/>
              </a:xfrm>
              <a:prstGeom prst="rect">
                <a:avLst/>
              </a:prstGeom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sz="1200" kern="100">
                    <a:effectLst/>
                    <a:ea typeface="ＭＳ 明朝"/>
                    <a:cs typeface="Times New Roman"/>
                  </a:rPr>
                  <a:t> </a:t>
                </a:r>
                <a:endParaRPr lang="ja-JP" sz="1200" kern="100">
                  <a:effectLst/>
                  <a:ea typeface="ＭＳ 明朝"/>
                  <a:cs typeface="Times New Roman"/>
                </a:endParaRPr>
              </a:p>
            </p:txBody>
          </p:sp>
          <p:sp>
            <p:nvSpPr>
              <p:cNvPr id="135" name="フローチャート : 論理積ゲート 134"/>
              <p:cNvSpPr/>
              <p:nvPr/>
            </p:nvSpPr>
            <p:spPr>
              <a:xfrm rot="5400000" flipH="1">
                <a:off x="1824073" y="892215"/>
                <a:ext cx="141394" cy="143510"/>
              </a:xfrm>
              <a:prstGeom prst="flowChartDelay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en-US" sz="1200" kern="100">
                    <a:effectLst/>
                    <a:ea typeface="ＭＳ 明朝"/>
                    <a:cs typeface="Times New Roman"/>
                  </a:rPr>
                  <a:t> </a:t>
                </a:r>
                <a:endParaRPr lang="ja-JP" sz="1200" kern="100">
                  <a:effectLst/>
                  <a:ea typeface="ＭＳ 明朝"/>
                  <a:cs typeface="Times New Roman"/>
                </a:endParaRPr>
              </a:p>
            </p:txBody>
          </p:sp>
        </p:grpSp>
        <p:sp>
          <p:nvSpPr>
            <p:cNvPr id="125" name="正方形/長方形 124"/>
            <p:cNvSpPr/>
            <p:nvPr/>
          </p:nvSpPr>
          <p:spPr>
            <a:xfrm rot="17880000">
              <a:off x="918899" y="2177208"/>
              <a:ext cx="39961" cy="909327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200"/>
            </a:p>
          </p:txBody>
        </p:sp>
        <p:cxnSp>
          <p:nvCxnSpPr>
            <p:cNvPr id="126" name="直線コネクタ 125"/>
            <p:cNvCxnSpPr/>
            <p:nvPr/>
          </p:nvCxnSpPr>
          <p:spPr>
            <a:xfrm>
              <a:off x="341621" y="2390929"/>
              <a:ext cx="521696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線コネクタ 126"/>
            <p:cNvCxnSpPr/>
            <p:nvPr/>
          </p:nvCxnSpPr>
          <p:spPr>
            <a:xfrm flipV="1">
              <a:off x="859633" y="2318230"/>
              <a:ext cx="46254" cy="7402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線コネクタ 127"/>
            <p:cNvCxnSpPr/>
            <p:nvPr/>
          </p:nvCxnSpPr>
          <p:spPr>
            <a:xfrm flipV="1">
              <a:off x="307087" y="2390929"/>
              <a:ext cx="35340" cy="6445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正方形/長方形 128"/>
            <p:cNvSpPr/>
            <p:nvPr/>
          </p:nvSpPr>
          <p:spPr>
            <a:xfrm rot="5400000">
              <a:off x="1209669" y="2598036"/>
              <a:ext cx="30530" cy="251525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sz="1200"/>
            </a:p>
          </p:txBody>
        </p:sp>
        <p:sp>
          <p:nvSpPr>
            <p:cNvPr id="130" name="テキスト ボックス 53"/>
            <p:cNvSpPr txBox="1"/>
            <p:nvPr/>
          </p:nvSpPr>
          <p:spPr>
            <a:xfrm>
              <a:off x="251833" y="2609027"/>
              <a:ext cx="949919" cy="37480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Main AT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W11m Grad7%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31" name="テキスト ボックス 59"/>
            <p:cNvSpPr txBox="1"/>
            <p:nvPr/>
          </p:nvSpPr>
          <p:spPr>
            <a:xfrm>
              <a:off x="238019" y="2116287"/>
              <a:ext cx="826453" cy="24053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Assembly </a:t>
              </a:r>
              <a:r>
                <a:rPr lang="en-US" sz="1200" dirty="0" err="1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Yd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32" name="テキスト ボックス 157"/>
            <p:cNvSpPr txBox="1"/>
            <p:nvPr/>
          </p:nvSpPr>
          <p:spPr>
            <a:xfrm>
              <a:off x="1874937" y="2705959"/>
              <a:ext cx="359155" cy="23874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D/H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33" name="テキスト ボックス 172"/>
            <p:cNvSpPr txBox="1"/>
            <p:nvPr/>
          </p:nvSpPr>
          <p:spPr>
            <a:xfrm>
              <a:off x="997770" y="2495939"/>
              <a:ext cx="794285" cy="23874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Upper A/T</a:t>
              </a:r>
              <a:endParaRPr lang="ja-JP" sz="1200">
                <a:effectLst/>
                <a:latin typeface="ＭＳ Ｐゴシック"/>
                <a:cs typeface="ＭＳ Ｐゴシック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3622775" y="1860700"/>
            <a:ext cx="3097526" cy="1438585"/>
            <a:chOff x="2755530" y="1986618"/>
            <a:chExt cx="2208298" cy="997214"/>
          </a:xfrm>
        </p:grpSpPr>
        <p:sp>
          <p:nvSpPr>
            <p:cNvPr id="109" name="フリーフォーム 108"/>
            <p:cNvSpPr/>
            <p:nvPr/>
          </p:nvSpPr>
          <p:spPr>
            <a:xfrm>
              <a:off x="2771301" y="1986618"/>
              <a:ext cx="2192527" cy="495325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2012951"/>
                <a:gd name="connsiteY0" fmla="*/ 567508 h 567508"/>
                <a:gd name="connsiteX1" fmla="*/ 936459 w 2012951"/>
                <a:gd name="connsiteY1" fmla="*/ 396004 h 567508"/>
                <a:gd name="connsiteX2" fmla="*/ 2012951 w 2012951"/>
                <a:gd name="connsiteY2" fmla="*/ 2829 h 567508"/>
                <a:gd name="connsiteX0" fmla="*/ 91049 w 2104000"/>
                <a:gd name="connsiteY0" fmla="*/ 567508 h 587500"/>
                <a:gd name="connsiteX1" fmla="*/ 63807 w 2104000"/>
                <a:gd name="connsiteY1" fmla="*/ 576523 h 587500"/>
                <a:gd name="connsiteX2" fmla="*/ 1027508 w 2104000"/>
                <a:gd name="connsiteY2" fmla="*/ 396004 h 587500"/>
                <a:gd name="connsiteX3" fmla="*/ 2104000 w 2104000"/>
                <a:gd name="connsiteY3" fmla="*/ 2829 h 587500"/>
                <a:gd name="connsiteX0" fmla="*/ 789772 w 2802723"/>
                <a:gd name="connsiteY0" fmla="*/ 567382 h 693664"/>
                <a:gd name="connsiteX1" fmla="*/ 17765 w 2802723"/>
                <a:gd name="connsiteY1" fmla="*/ 690038 h 693664"/>
                <a:gd name="connsiteX2" fmla="*/ 1726231 w 2802723"/>
                <a:gd name="connsiteY2" fmla="*/ 395878 h 693664"/>
                <a:gd name="connsiteX3" fmla="*/ 2802723 w 2802723"/>
                <a:gd name="connsiteY3" fmla="*/ 2703 h 693664"/>
                <a:gd name="connsiteX0" fmla="*/ 1129620 w 3142571"/>
                <a:gd name="connsiteY0" fmla="*/ 567222 h 574993"/>
                <a:gd name="connsiteX1" fmla="*/ 13311 w 3142571"/>
                <a:gd name="connsiteY1" fmla="*/ 559458 h 574993"/>
                <a:gd name="connsiteX2" fmla="*/ 2066079 w 3142571"/>
                <a:gd name="connsiteY2" fmla="*/ 395718 h 574993"/>
                <a:gd name="connsiteX3" fmla="*/ 3142571 w 3142571"/>
                <a:gd name="connsiteY3" fmla="*/ 2543 h 574993"/>
                <a:gd name="connsiteX0" fmla="*/ 63 w 3520521"/>
                <a:gd name="connsiteY0" fmla="*/ 608475 h 608547"/>
                <a:gd name="connsiteX1" fmla="*/ 391261 w 3520521"/>
                <a:gd name="connsiteY1" fmla="*/ 559458 h 608547"/>
                <a:gd name="connsiteX2" fmla="*/ 2444029 w 3520521"/>
                <a:gd name="connsiteY2" fmla="*/ 395718 h 608547"/>
                <a:gd name="connsiteX3" fmla="*/ 3520521 w 3520521"/>
                <a:gd name="connsiteY3" fmla="*/ 2543 h 608547"/>
                <a:gd name="connsiteX0" fmla="*/ 12 w 3520470"/>
                <a:gd name="connsiteY0" fmla="*/ 608475 h 608549"/>
                <a:gd name="connsiteX1" fmla="*/ 1525728 w 3520470"/>
                <a:gd name="connsiteY1" fmla="*/ 560046 h 608549"/>
                <a:gd name="connsiteX2" fmla="*/ 2443978 w 3520470"/>
                <a:gd name="connsiteY2" fmla="*/ 395718 h 608549"/>
                <a:gd name="connsiteX3" fmla="*/ 3520470 w 3520470"/>
                <a:gd name="connsiteY3" fmla="*/ 2543 h 608549"/>
                <a:gd name="connsiteX0" fmla="*/ 25 w 2775768"/>
                <a:gd name="connsiteY0" fmla="*/ 603628 h 603722"/>
                <a:gd name="connsiteX1" fmla="*/ 781026 w 2775768"/>
                <a:gd name="connsiteY1" fmla="*/ 560046 h 603722"/>
                <a:gd name="connsiteX2" fmla="*/ 1699276 w 2775768"/>
                <a:gd name="connsiteY2" fmla="*/ 395718 h 603722"/>
                <a:gd name="connsiteX3" fmla="*/ 2775768 w 2775768"/>
                <a:gd name="connsiteY3" fmla="*/ 2543 h 60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5768" h="603722">
                  <a:moveTo>
                    <a:pt x="25" y="603628"/>
                  </a:moveTo>
                  <a:cubicBezTo>
                    <a:pt x="-4515" y="605130"/>
                    <a:pt x="624950" y="588630"/>
                    <a:pt x="781026" y="560046"/>
                  </a:cubicBezTo>
                  <a:cubicBezTo>
                    <a:pt x="937102" y="531462"/>
                    <a:pt x="1366819" y="488635"/>
                    <a:pt x="1699276" y="395718"/>
                  </a:cubicBezTo>
                  <a:cubicBezTo>
                    <a:pt x="2031733" y="302801"/>
                    <a:pt x="2408186" y="-32408"/>
                    <a:pt x="2775768" y="254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00"/>
            </a:p>
          </p:txBody>
        </p:sp>
        <p:cxnSp>
          <p:nvCxnSpPr>
            <p:cNvPr id="110" name="直線コネクタ 109"/>
            <p:cNvCxnSpPr/>
            <p:nvPr/>
          </p:nvCxnSpPr>
          <p:spPr>
            <a:xfrm>
              <a:off x="3685910" y="2350984"/>
              <a:ext cx="723295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線コネクタ 110"/>
            <p:cNvCxnSpPr/>
            <p:nvPr/>
          </p:nvCxnSpPr>
          <p:spPr>
            <a:xfrm flipV="1">
              <a:off x="4395754" y="2054148"/>
              <a:ext cx="252000" cy="28800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線コネクタ 111"/>
            <p:cNvCxnSpPr/>
            <p:nvPr/>
          </p:nvCxnSpPr>
          <p:spPr>
            <a:xfrm flipV="1">
              <a:off x="3666372" y="2343062"/>
              <a:ext cx="39077" cy="62312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グループ化 112"/>
            <p:cNvGrpSpPr/>
            <p:nvPr/>
          </p:nvGrpSpPr>
          <p:grpSpPr>
            <a:xfrm>
              <a:off x="3444584" y="2469798"/>
              <a:ext cx="1023390" cy="384959"/>
              <a:chOff x="809625" y="581025"/>
              <a:chExt cx="1230792" cy="463332"/>
            </a:xfrm>
          </p:grpSpPr>
          <p:grpSp>
            <p:nvGrpSpPr>
              <p:cNvPr id="115" name="グループ化 114"/>
              <p:cNvGrpSpPr/>
              <p:nvPr/>
            </p:nvGrpSpPr>
            <p:grpSpPr>
              <a:xfrm>
                <a:off x="1334297" y="780197"/>
                <a:ext cx="706120" cy="264160"/>
                <a:chOff x="1334297" y="780197"/>
                <a:chExt cx="719455" cy="264371"/>
              </a:xfrm>
            </p:grpSpPr>
            <p:sp>
              <p:nvSpPr>
                <p:cNvPr id="119" name="正方形/長方形 118"/>
                <p:cNvSpPr/>
                <p:nvPr/>
              </p:nvSpPr>
              <p:spPr>
                <a:xfrm>
                  <a:off x="1334297" y="780197"/>
                  <a:ext cx="719455" cy="264371"/>
                </a:xfrm>
                <a:prstGeom prst="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ＭＳ 明朝"/>
                      <a:cs typeface="Times New Roman"/>
                    </a:rPr>
                    <a:t> </a:t>
                  </a:r>
                  <a:endParaRPr lang="ja-JP" sz="1200" kern="100">
                    <a:effectLst/>
                    <a:ea typeface="ＭＳ 明朝"/>
                    <a:cs typeface="Times New Roman"/>
                  </a:endParaRPr>
                </a:p>
              </p:txBody>
            </p:sp>
            <p:sp>
              <p:nvSpPr>
                <p:cNvPr id="120" name="フローチャート : 論理積ゲート 119"/>
                <p:cNvSpPr/>
                <p:nvPr/>
              </p:nvSpPr>
              <p:spPr>
                <a:xfrm rot="5400000" flipH="1">
                  <a:off x="1621105" y="850911"/>
                  <a:ext cx="141394" cy="143510"/>
                </a:xfrm>
                <a:prstGeom prst="flowChartDelay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ＭＳ 明朝"/>
                      <a:cs typeface="Times New Roman"/>
                    </a:rPr>
                    <a:t> </a:t>
                  </a:r>
                  <a:endParaRPr lang="ja-JP" sz="1200" kern="100">
                    <a:effectLst/>
                    <a:ea typeface="ＭＳ 明朝"/>
                    <a:cs typeface="Times New Roman"/>
                  </a:endParaRPr>
                </a:p>
              </p:txBody>
            </p:sp>
          </p:grpSp>
          <p:sp>
            <p:nvSpPr>
              <p:cNvPr id="116" name="正方形/長方形 115"/>
              <p:cNvSpPr/>
              <p:nvPr/>
            </p:nvSpPr>
            <p:spPr>
              <a:xfrm rot="17880000">
                <a:off x="1079818" y="594729"/>
                <a:ext cx="35560" cy="575945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00"/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 rot="5400000">
                <a:off x="1140203" y="655114"/>
                <a:ext cx="35560" cy="340360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00"/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 rot="3720000" flipH="1">
                <a:off x="1122950" y="292805"/>
                <a:ext cx="35560" cy="612000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00"/>
              </a:p>
            </p:txBody>
          </p:sp>
        </p:grpSp>
        <p:sp>
          <p:nvSpPr>
            <p:cNvPr id="114" name="正方形/長方形 113"/>
            <p:cNvSpPr/>
            <p:nvPr/>
          </p:nvSpPr>
          <p:spPr>
            <a:xfrm>
              <a:off x="4141480" y="2368288"/>
              <a:ext cx="90000" cy="277234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00"/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3993653" y="2368288"/>
              <a:ext cx="18000" cy="277234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00"/>
            </a:p>
          </p:txBody>
        </p:sp>
        <p:sp>
          <p:nvSpPr>
            <p:cNvPr id="136" name="テキスト ボックス 157"/>
            <p:cNvSpPr txBox="1"/>
            <p:nvPr/>
          </p:nvSpPr>
          <p:spPr>
            <a:xfrm>
              <a:off x="4534666" y="2705959"/>
              <a:ext cx="359155" cy="23874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D/H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40" name="テキスト ボックス 59"/>
            <p:cNvSpPr txBox="1"/>
            <p:nvPr/>
          </p:nvSpPr>
          <p:spPr>
            <a:xfrm>
              <a:off x="3539776" y="2070510"/>
              <a:ext cx="826453" cy="24053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Assembly </a:t>
              </a:r>
              <a:r>
                <a:rPr lang="en-US" sz="1200" dirty="0" err="1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Yd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142" name="テキスト ボックス 53"/>
            <p:cNvSpPr txBox="1"/>
            <p:nvPr/>
          </p:nvSpPr>
          <p:spPr>
            <a:xfrm>
              <a:off x="2755530" y="2609027"/>
              <a:ext cx="949919" cy="37480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Main AT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  <a:p>
              <a:pPr algn="just" fontAlgn="base">
                <a:spcAft>
                  <a:spcPts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W8m Grad10%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6846403" y="1860700"/>
            <a:ext cx="3097526" cy="1438585"/>
            <a:chOff x="2755530" y="1986618"/>
            <a:chExt cx="2208298" cy="997214"/>
          </a:xfrm>
        </p:grpSpPr>
        <p:sp>
          <p:nvSpPr>
            <p:cNvPr id="38" name="フリーフォーム 37"/>
            <p:cNvSpPr/>
            <p:nvPr/>
          </p:nvSpPr>
          <p:spPr>
            <a:xfrm>
              <a:off x="2771301" y="1986618"/>
              <a:ext cx="2192527" cy="495325"/>
            </a:xfrm>
            <a:custGeom>
              <a:avLst/>
              <a:gdLst>
                <a:gd name="connsiteX0" fmla="*/ 0 w 3019425"/>
                <a:gd name="connsiteY0" fmla="*/ 781428 h 781428"/>
                <a:gd name="connsiteX1" fmla="*/ 1638300 w 3019425"/>
                <a:gd name="connsiteY1" fmla="*/ 378 h 781428"/>
                <a:gd name="connsiteX2" fmla="*/ 3019425 w 3019425"/>
                <a:gd name="connsiteY2" fmla="*/ 676653 h 781428"/>
                <a:gd name="connsiteX0" fmla="*/ 0 w 3019425"/>
                <a:gd name="connsiteY0" fmla="*/ 782895 h 782895"/>
                <a:gd name="connsiteX1" fmla="*/ 472606 w 3019425"/>
                <a:gd name="connsiteY1" fmla="*/ 487477 h 782895"/>
                <a:gd name="connsiteX2" fmla="*/ 1638300 w 3019425"/>
                <a:gd name="connsiteY2" fmla="*/ 1845 h 782895"/>
                <a:gd name="connsiteX3" fmla="*/ 3019425 w 3019425"/>
                <a:gd name="connsiteY3" fmla="*/ 678120 h 782895"/>
                <a:gd name="connsiteX0" fmla="*/ 0 w 3141952"/>
                <a:gd name="connsiteY0" fmla="*/ 639915 h 678120"/>
                <a:gd name="connsiteX1" fmla="*/ 595133 w 3141952"/>
                <a:gd name="connsiteY1" fmla="*/ 487477 h 678120"/>
                <a:gd name="connsiteX2" fmla="*/ 1760827 w 3141952"/>
                <a:gd name="connsiteY2" fmla="*/ 1845 h 678120"/>
                <a:gd name="connsiteX3" fmla="*/ 3141952 w 3141952"/>
                <a:gd name="connsiteY3" fmla="*/ 678120 h 678120"/>
                <a:gd name="connsiteX0" fmla="*/ 0 w 3141952"/>
                <a:gd name="connsiteY0" fmla="*/ 640379 h 678584"/>
                <a:gd name="connsiteX1" fmla="*/ 936459 w 3141952"/>
                <a:gd name="connsiteY1" fmla="*/ 468875 h 678584"/>
                <a:gd name="connsiteX2" fmla="*/ 1760827 w 3141952"/>
                <a:gd name="connsiteY2" fmla="*/ 2309 h 678584"/>
                <a:gd name="connsiteX3" fmla="*/ 3141952 w 3141952"/>
                <a:gd name="connsiteY3" fmla="*/ 678584 h 678584"/>
                <a:gd name="connsiteX0" fmla="*/ 0 w 3141952"/>
                <a:gd name="connsiteY0" fmla="*/ 564679 h 602884"/>
                <a:gd name="connsiteX1" fmla="*/ 936459 w 3141952"/>
                <a:gd name="connsiteY1" fmla="*/ 393175 h 602884"/>
                <a:gd name="connsiteX2" fmla="*/ 2163417 w 3141952"/>
                <a:gd name="connsiteY2" fmla="*/ 2855 h 602884"/>
                <a:gd name="connsiteX3" fmla="*/ 3141952 w 3141952"/>
                <a:gd name="connsiteY3" fmla="*/ 602884 h 602884"/>
                <a:gd name="connsiteX0" fmla="*/ 0 w 3141952"/>
                <a:gd name="connsiteY0" fmla="*/ 567508 h 605713"/>
                <a:gd name="connsiteX1" fmla="*/ 936459 w 3141952"/>
                <a:gd name="connsiteY1" fmla="*/ 396004 h 605713"/>
                <a:gd name="connsiteX2" fmla="*/ 2012951 w 3141952"/>
                <a:gd name="connsiteY2" fmla="*/ 2829 h 605713"/>
                <a:gd name="connsiteX3" fmla="*/ 3141952 w 3141952"/>
                <a:gd name="connsiteY3" fmla="*/ 605713 h 605713"/>
                <a:gd name="connsiteX0" fmla="*/ 0 w 2012951"/>
                <a:gd name="connsiteY0" fmla="*/ 567508 h 567508"/>
                <a:gd name="connsiteX1" fmla="*/ 936459 w 2012951"/>
                <a:gd name="connsiteY1" fmla="*/ 396004 h 567508"/>
                <a:gd name="connsiteX2" fmla="*/ 2012951 w 2012951"/>
                <a:gd name="connsiteY2" fmla="*/ 2829 h 567508"/>
                <a:gd name="connsiteX0" fmla="*/ 91049 w 2104000"/>
                <a:gd name="connsiteY0" fmla="*/ 567508 h 587500"/>
                <a:gd name="connsiteX1" fmla="*/ 63807 w 2104000"/>
                <a:gd name="connsiteY1" fmla="*/ 576523 h 587500"/>
                <a:gd name="connsiteX2" fmla="*/ 1027508 w 2104000"/>
                <a:gd name="connsiteY2" fmla="*/ 396004 h 587500"/>
                <a:gd name="connsiteX3" fmla="*/ 2104000 w 2104000"/>
                <a:gd name="connsiteY3" fmla="*/ 2829 h 587500"/>
                <a:gd name="connsiteX0" fmla="*/ 789772 w 2802723"/>
                <a:gd name="connsiteY0" fmla="*/ 567382 h 693664"/>
                <a:gd name="connsiteX1" fmla="*/ 17765 w 2802723"/>
                <a:gd name="connsiteY1" fmla="*/ 690038 h 693664"/>
                <a:gd name="connsiteX2" fmla="*/ 1726231 w 2802723"/>
                <a:gd name="connsiteY2" fmla="*/ 395878 h 693664"/>
                <a:gd name="connsiteX3" fmla="*/ 2802723 w 2802723"/>
                <a:gd name="connsiteY3" fmla="*/ 2703 h 693664"/>
                <a:gd name="connsiteX0" fmla="*/ 1129620 w 3142571"/>
                <a:gd name="connsiteY0" fmla="*/ 567222 h 574993"/>
                <a:gd name="connsiteX1" fmla="*/ 13311 w 3142571"/>
                <a:gd name="connsiteY1" fmla="*/ 559458 h 574993"/>
                <a:gd name="connsiteX2" fmla="*/ 2066079 w 3142571"/>
                <a:gd name="connsiteY2" fmla="*/ 395718 h 574993"/>
                <a:gd name="connsiteX3" fmla="*/ 3142571 w 3142571"/>
                <a:gd name="connsiteY3" fmla="*/ 2543 h 574993"/>
                <a:gd name="connsiteX0" fmla="*/ 63 w 3520521"/>
                <a:gd name="connsiteY0" fmla="*/ 608475 h 608547"/>
                <a:gd name="connsiteX1" fmla="*/ 391261 w 3520521"/>
                <a:gd name="connsiteY1" fmla="*/ 559458 h 608547"/>
                <a:gd name="connsiteX2" fmla="*/ 2444029 w 3520521"/>
                <a:gd name="connsiteY2" fmla="*/ 395718 h 608547"/>
                <a:gd name="connsiteX3" fmla="*/ 3520521 w 3520521"/>
                <a:gd name="connsiteY3" fmla="*/ 2543 h 608547"/>
                <a:gd name="connsiteX0" fmla="*/ 12 w 3520470"/>
                <a:gd name="connsiteY0" fmla="*/ 608475 h 608549"/>
                <a:gd name="connsiteX1" fmla="*/ 1525728 w 3520470"/>
                <a:gd name="connsiteY1" fmla="*/ 560046 h 608549"/>
                <a:gd name="connsiteX2" fmla="*/ 2443978 w 3520470"/>
                <a:gd name="connsiteY2" fmla="*/ 395718 h 608549"/>
                <a:gd name="connsiteX3" fmla="*/ 3520470 w 3520470"/>
                <a:gd name="connsiteY3" fmla="*/ 2543 h 608549"/>
                <a:gd name="connsiteX0" fmla="*/ 25 w 2775768"/>
                <a:gd name="connsiteY0" fmla="*/ 603628 h 603722"/>
                <a:gd name="connsiteX1" fmla="*/ 781026 w 2775768"/>
                <a:gd name="connsiteY1" fmla="*/ 560046 h 603722"/>
                <a:gd name="connsiteX2" fmla="*/ 1699276 w 2775768"/>
                <a:gd name="connsiteY2" fmla="*/ 395718 h 603722"/>
                <a:gd name="connsiteX3" fmla="*/ 2775768 w 2775768"/>
                <a:gd name="connsiteY3" fmla="*/ 2543 h 603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75768" h="603722">
                  <a:moveTo>
                    <a:pt x="25" y="603628"/>
                  </a:moveTo>
                  <a:cubicBezTo>
                    <a:pt x="-4515" y="605130"/>
                    <a:pt x="624950" y="588630"/>
                    <a:pt x="781026" y="560046"/>
                  </a:cubicBezTo>
                  <a:cubicBezTo>
                    <a:pt x="937102" y="531462"/>
                    <a:pt x="1366819" y="488635"/>
                    <a:pt x="1699276" y="395718"/>
                  </a:cubicBezTo>
                  <a:cubicBezTo>
                    <a:pt x="2031733" y="302801"/>
                    <a:pt x="2408186" y="-32408"/>
                    <a:pt x="2775768" y="254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00"/>
            </a:p>
          </p:txBody>
        </p:sp>
        <p:cxnSp>
          <p:nvCxnSpPr>
            <p:cNvPr id="39" name="直線コネクタ 38"/>
            <p:cNvCxnSpPr/>
            <p:nvPr/>
          </p:nvCxnSpPr>
          <p:spPr>
            <a:xfrm>
              <a:off x="3685910" y="2350984"/>
              <a:ext cx="723295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>
            <a:xfrm flipV="1">
              <a:off x="4395754" y="2054148"/>
              <a:ext cx="252000" cy="28800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 flipV="1">
              <a:off x="3666372" y="2343062"/>
              <a:ext cx="39077" cy="62312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" name="グループ化 41"/>
            <p:cNvGrpSpPr/>
            <p:nvPr/>
          </p:nvGrpSpPr>
          <p:grpSpPr>
            <a:xfrm>
              <a:off x="3444584" y="2469798"/>
              <a:ext cx="1023390" cy="384959"/>
              <a:chOff x="809625" y="581025"/>
              <a:chExt cx="1230792" cy="463332"/>
            </a:xfrm>
          </p:grpSpPr>
          <p:grpSp>
            <p:nvGrpSpPr>
              <p:cNvPr id="48" name="グループ化 47"/>
              <p:cNvGrpSpPr/>
              <p:nvPr/>
            </p:nvGrpSpPr>
            <p:grpSpPr>
              <a:xfrm>
                <a:off x="1334297" y="780197"/>
                <a:ext cx="706120" cy="264160"/>
                <a:chOff x="1334297" y="780197"/>
                <a:chExt cx="719455" cy="264371"/>
              </a:xfrm>
            </p:grpSpPr>
            <p:sp>
              <p:nvSpPr>
                <p:cNvPr id="52" name="正方形/長方形 51"/>
                <p:cNvSpPr/>
                <p:nvPr/>
              </p:nvSpPr>
              <p:spPr>
                <a:xfrm>
                  <a:off x="1334297" y="780197"/>
                  <a:ext cx="719455" cy="264371"/>
                </a:xfrm>
                <a:prstGeom prst="rect">
                  <a:avLst/>
                </a:prstGeom>
              </p:spPr>
              <p:style>
                <a:lnRef idx="0">
                  <a:schemeClr val="accent2"/>
                </a:lnRef>
                <a:fillRef idx="3">
                  <a:schemeClr val="accent2"/>
                </a:fillRef>
                <a:effectRef idx="3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ＭＳ 明朝"/>
                      <a:cs typeface="Times New Roman"/>
                    </a:rPr>
                    <a:t> </a:t>
                  </a:r>
                  <a:endParaRPr lang="ja-JP" sz="1200" kern="100">
                    <a:effectLst/>
                    <a:ea typeface="ＭＳ 明朝"/>
                    <a:cs typeface="Times New Roman"/>
                  </a:endParaRPr>
                </a:p>
              </p:txBody>
            </p:sp>
            <p:sp>
              <p:nvSpPr>
                <p:cNvPr id="53" name="フローチャート : 論理積ゲート 52"/>
                <p:cNvSpPr/>
                <p:nvPr/>
              </p:nvSpPr>
              <p:spPr>
                <a:xfrm rot="5400000" flipH="1">
                  <a:off x="1621105" y="850911"/>
                  <a:ext cx="141394" cy="143510"/>
                </a:xfrm>
                <a:prstGeom prst="flowChartDelay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</p:spPr>
              <p:style>
                <a:lnRef idx="0">
                  <a:schemeClr val="accent6"/>
                </a:lnRef>
                <a:fillRef idx="3">
                  <a:schemeClr val="accent6"/>
                </a:fillRef>
                <a:effectRef idx="3">
                  <a:schemeClr val="accent6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marL="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just">
                    <a:spcAft>
                      <a:spcPts val="0"/>
                    </a:spcAft>
                  </a:pPr>
                  <a:r>
                    <a:rPr lang="en-US" sz="1200" kern="100">
                      <a:effectLst/>
                      <a:ea typeface="ＭＳ 明朝"/>
                      <a:cs typeface="Times New Roman"/>
                    </a:rPr>
                    <a:t> </a:t>
                  </a:r>
                  <a:endParaRPr lang="ja-JP" sz="1200" kern="100">
                    <a:effectLst/>
                    <a:ea typeface="ＭＳ 明朝"/>
                    <a:cs typeface="Times New Roman"/>
                  </a:endParaRPr>
                </a:p>
              </p:txBody>
            </p:sp>
          </p:grpSp>
          <p:sp>
            <p:nvSpPr>
              <p:cNvPr id="49" name="正方形/長方形 48"/>
              <p:cNvSpPr/>
              <p:nvPr/>
            </p:nvSpPr>
            <p:spPr>
              <a:xfrm rot="17880000">
                <a:off x="1079818" y="594729"/>
                <a:ext cx="35560" cy="575945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00"/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 rot="5400000">
                <a:off x="1140203" y="655114"/>
                <a:ext cx="35560" cy="340360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00"/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 rot="3720000" flipH="1">
                <a:off x="1122950" y="292805"/>
                <a:ext cx="35560" cy="612000"/>
              </a:xfrm>
              <a:prstGeom prst="rect">
                <a:avLst/>
              </a:prstGeom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200"/>
              </a:p>
            </p:txBody>
          </p:sp>
        </p:grpSp>
        <p:sp>
          <p:nvSpPr>
            <p:cNvPr id="43" name="正方形/長方形 42"/>
            <p:cNvSpPr/>
            <p:nvPr/>
          </p:nvSpPr>
          <p:spPr>
            <a:xfrm>
              <a:off x="4141480" y="2368288"/>
              <a:ext cx="90000" cy="277234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00"/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993653" y="2368288"/>
              <a:ext cx="18000" cy="277234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00"/>
            </a:p>
          </p:txBody>
        </p:sp>
        <p:sp>
          <p:nvSpPr>
            <p:cNvPr id="45" name="テキスト ボックス 157"/>
            <p:cNvSpPr txBox="1"/>
            <p:nvPr/>
          </p:nvSpPr>
          <p:spPr>
            <a:xfrm>
              <a:off x="4534666" y="2705959"/>
              <a:ext cx="359155" cy="238741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D/H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46" name="テキスト ボックス 59"/>
            <p:cNvSpPr txBox="1"/>
            <p:nvPr/>
          </p:nvSpPr>
          <p:spPr>
            <a:xfrm>
              <a:off x="3539776" y="2070510"/>
              <a:ext cx="826453" cy="24053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Assembly </a:t>
              </a:r>
              <a:r>
                <a:rPr lang="en-US" sz="1200" dirty="0" err="1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Yd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47" name="テキスト ボックス 53"/>
            <p:cNvSpPr txBox="1"/>
            <p:nvPr/>
          </p:nvSpPr>
          <p:spPr>
            <a:xfrm>
              <a:off x="2755530" y="2609027"/>
              <a:ext cx="949919" cy="37480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 fontAlgn="base">
                <a:spcAft>
                  <a:spcPts val="0"/>
                </a:spcAft>
              </a:pPr>
              <a:r>
                <a:rPr lang="en-US" sz="1200" dirty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Main AT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  <a:p>
              <a:pPr algn="just" fontAlgn="base">
                <a:spcAft>
                  <a:spcPts val="0"/>
                </a:spcAft>
              </a:pPr>
              <a:r>
                <a:rPr lang="en-US" sz="1200" dirty="0" smtClean="0">
                  <a:solidFill>
                    <a:srgbClr val="000000"/>
                  </a:solidFill>
                  <a:effectLst/>
                  <a:latin typeface="Arial"/>
                  <a:ea typeface="ＭＳ 明朝"/>
                  <a:cs typeface="ＭＳ Ｐゴシック"/>
                </a:rPr>
                <a:t>W8m Grad10%</a:t>
              </a:r>
              <a:endParaRPr lang="ja-JP" sz="1200" dirty="0">
                <a:effectLst/>
                <a:latin typeface="ＭＳ Ｐゴシック"/>
                <a:cs typeface="ＭＳ Ｐゴシック"/>
              </a:endParaRP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4348230" y="2368288"/>
              <a:ext cx="18000" cy="277234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sz="1200"/>
            </a:p>
          </p:txBody>
        </p:sp>
      </p:grpSp>
      <p:sp>
        <p:nvSpPr>
          <p:cNvPr id="55" name="スライド番号プレースホルダー 5"/>
          <p:cNvSpPr txBox="1">
            <a:spLocks/>
          </p:cNvSpPr>
          <p:nvPr/>
        </p:nvSpPr>
        <p:spPr>
          <a:xfrm>
            <a:off x="3651668" y="7218153"/>
            <a:ext cx="2897331" cy="25287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1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539497" y="895062"/>
            <a:ext cx="9037639" cy="550333"/>
          </a:xfrm>
        </p:spPr>
        <p:txBody>
          <a:bodyPr/>
          <a:lstStyle/>
          <a:p>
            <a:r>
              <a:rPr kumimoji="1" lang="en-US" altLang="ja-JP" dirty="0" smtClean="0"/>
              <a:t>Hybrid-A Example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2" descr="L:\地下開発タスク\62 ILC\H26\40 KEK\11 ALCW2014 対応\20 北上配置\アクセス検討（Hybrid-A） Plan 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8305" y="3207946"/>
            <a:ext cx="9000000" cy="347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529389" y="1640777"/>
            <a:ext cx="90477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Function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dirty="0" smtClean="0"/>
              <a:t>Main shaft : for ILD installation, and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heavy parts lowering.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dirty="0" smtClean="0"/>
              <a:t>Access tunnel : for </a:t>
            </a:r>
            <a:r>
              <a:rPr kumimoji="1" lang="en-US" altLang="ja-JP" dirty="0" err="1" smtClean="0"/>
              <a:t>SiD</a:t>
            </a:r>
            <a:r>
              <a:rPr kumimoji="1" lang="en-US" altLang="ja-JP" dirty="0" smtClean="0"/>
              <a:t> parts transportation, and cavern construction.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81603" y="2945771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SiD</a:t>
            </a:r>
            <a:r>
              <a:rPr kumimoji="1" lang="en-US" altLang="ja-JP" sz="1200" dirty="0" smtClean="0"/>
              <a:t> assembly hall</a:t>
            </a:r>
            <a:endParaRPr kumimoji="1" lang="ja-JP" altLang="en-US" sz="1200" dirty="0"/>
          </a:p>
        </p:txBody>
      </p:sp>
      <p:cxnSp>
        <p:nvCxnSpPr>
          <p:cNvPr id="13" name="直線コネクタ 12"/>
          <p:cNvCxnSpPr/>
          <p:nvPr/>
        </p:nvCxnSpPr>
        <p:spPr>
          <a:xfrm flipH="1">
            <a:off x="2581603" y="3222770"/>
            <a:ext cx="1402948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 flipH="1">
            <a:off x="2377065" y="3222770"/>
            <a:ext cx="204539" cy="731142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6443740" y="4870832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ILD assembly hall</a:t>
            </a:r>
            <a:endParaRPr kumimoji="1" lang="ja-JP" altLang="en-US" sz="1200" dirty="0"/>
          </a:p>
        </p:txBody>
      </p:sp>
      <p:cxnSp>
        <p:nvCxnSpPr>
          <p:cNvPr id="16" name="直線コネクタ 15"/>
          <p:cNvCxnSpPr/>
          <p:nvPr/>
        </p:nvCxnSpPr>
        <p:spPr>
          <a:xfrm flipH="1">
            <a:off x="6443740" y="5147831"/>
            <a:ext cx="1402948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 flipV="1">
            <a:off x="6034665" y="4663775"/>
            <a:ext cx="409075" cy="484056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スライド番号プレースホルダー 5"/>
          <p:cNvSpPr txBox="1">
            <a:spLocks/>
          </p:cNvSpPr>
          <p:nvPr/>
        </p:nvSpPr>
        <p:spPr>
          <a:xfrm>
            <a:off x="3651668" y="7218153"/>
            <a:ext cx="2897331" cy="25287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20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397249" y="808389"/>
            <a:ext cx="7574942" cy="623639"/>
          </a:xfrm>
        </p:spPr>
        <p:txBody>
          <a:bodyPr/>
          <a:lstStyle/>
          <a:p>
            <a:r>
              <a:rPr kumimoji="1" lang="en-US" altLang="ja-JP" dirty="0" smtClean="0"/>
              <a:t>Hybrid-Option Example </a:t>
            </a:r>
            <a:r>
              <a:rPr kumimoji="1" lang="en-US" altLang="ja-JP" sz="2400" dirty="0" smtClean="0"/>
              <a:t>(by AWLS2014)</a:t>
            </a:r>
            <a:endParaRPr kumimoji="1" lang="ja-JP" altLang="en-US" sz="2400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2" descr="L:\地下開発タスク\62 ILC\H26\40 KEK\11 ALCW2014 対応\20 北上配置\アクセス検討（Hybrid-b） Plan (1)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66"/>
          <a:stretch/>
        </p:blipFill>
        <p:spPr bwMode="auto">
          <a:xfrm>
            <a:off x="832737" y="3429004"/>
            <a:ext cx="9000000" cy="3621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529389" y="1327945"/>
            <a:ext cx="904774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Assumption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1800" dirty="0" err="1" smtClean="0"/>
              <a:t>SiD</a:t>
            </a:r>
            <a:r>
              <a:rPr kumimoji="1" lang="en-US" altLang="ja-JP" sz="1800" dirty="0" smtClean="0"/>
              <a:t> shaft is located at the </a:t>
            </a:r>
            <a:r>
              <a:rPr lang="en-US" altLang="ja-JP" sz="1800" dirty="0" smtClean="0"/>
              <a:t>intersection point of DH and AT</a:t>
            </a:r>
            <a:br>
              <a:rPr lang="en-US" altLang="ja-JP" sz="1800" dirty="0" smtClean="0"/>
            </a:br>
            <a:r>
              <a:rPr lang="en-US" altLang="ja-JP" sz="1800" dirty="0" smtClean="0"/>
              <a:t>if located at </a:t>
            </a:r>
            <a:r>
              <a:rPr lang="en-US" altLang="ja-JP" sz="1800" dirty="0" err="1" smtClean="0"/>
              <a:t>SiD</a:t>
            </a:r>
            <a:r>
              <a:rPr lang="en-US" altLang="ja-JP" sz="1800" dirty="0" smtClean="0"/>
              <a:t> park position, assembly halls are too close each other.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ja-JP" sz="1800" dirty="0" smtClean="0"/>
              <a:t>Inner diameter is assumed 7.5m  </a:t>
            </a:r>
            <a:endParaRPr kumimoji="1" lang="ja-JP" altLang="en-US" sz="18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388" y="2463956"/>
            <a:ext cx="9047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Function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1800" dirty="0" smtClean="0"/>
              <a:t>Main shaft : for ILD installation </a:t>
            </a:r>
            <a:r>
              <a:rPr kumimoji="1" lang="en-US" altLang="ja-JP" sz="1800" dirty="0"/>
              <a:t>and </a:t>
            </a:r>
            <a:r>
              <a:rPr kumimoji="1" lang="en-US" altLang="ja-JP" sz="1800" dirty="0" err="1"/>
              <a:t>SiD</a:t>
            </a:r>
            <a:r>
              <a:rPr kumimoji="1" lang="en-US" altLang="ja-JP" sz="1800" dirty="0"/>
              <a:t> heavy parts lowering.</a:t>
            </a:r>
            <a:endParaRPr kumimoji="1" lang="en-US" altLang="ja-JP" sz="18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1800" dirty="0" err="1" smtClean="0"/>
              <a:t>SiD</a:t>
            </a:r>
            <a:r>
              <a:rPr kumimoji="1" lang="en-US" altLang="ja-JP" sz="1800" dirty="0" smtClean="0"/>
              <a:t> shaft : for </a:t>
            </a:r>
            <a:r>
              <a:rPr kumimoji="1" lang="en-US" altLang="ja-JP" sz="1800" dirty="0" err="1" smtClean="0"/>
              <a:t>SiD</a:t>
            </a:r>
            <a:r>
              <a:rPr kumimoji="1" lang="en-US" altLang="ja-JP" sz="1800" dirty="0" smtClean="0"/>
              <a:t> </a:t>
            </a:r>
            <a:r>
              <a:rPr kumimoji="1" lang="en-US" altLang="ja-JP" sz="1800" dirty="0"/>
              <a:t>parts </a:t>
            </a:r>
            <a:r>
              <a:rPr kumimoji="1" lang="en-US" altLang="ja-JP" sz="1800" dirty="0" smtClean="0"/>
              <a:t>transportation.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kumimoji="1" lang="en-US" altLang="ja-JP" sz="1800" dirty="0" smtClean="0"/>
              <a:t>Access tunnel : for construction.</a:t>
            </a:r>
            <a:endParaRPr kumimoji="1" lang="ja-JP" altLang="en-US" sz="1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569243" y="5741583"/>
            <a:ext cx="1402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 smtClean="0"/>
              <a:t>SiD</a:t>
            </a:r>
            <a:r>
              <a:rPr kumimoji="1" lang="en-US" altLang="ja-JP" sz="1200" dirty="0" smtClean="0"/>
              <a:t> assembly hall</a:t>
            </a:r>
            <a:endParaRPr kumimoji="1" lang="ja-JP" altLang="en-US" sz="1200" dirty="0"/>
          </a:p>
        </p:txBody>
      </p:sp>
      <p:cxnSp>
        <p:nvCxnSpPr>
          <p:cNvPr id="14" name="直線コネクタ 13"/>
          <p:cNvCxnSpPr/>
          <p:nvPr/>
        </p:nvCxnSpPr>
        <p:spPr>
          <a:xfrm flipH="1">
            <a:off x="6569243" y="6018582"/>
            <a:ext cx="1402948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6160168" y="5534526"/>
            <a:ext cx="409075" cy="484056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6569243" y="5103909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ILD assembly hall</a:t>
            </a:r>
            <a:endParaRPr kumimoji="1" lang="ja-JP" altLang="en-US" sz="1200" dirty="0"/>
          </a:p>
        </p:txBody>
      </p:sp>
      <p:cxnSp>
        <p:nvCxnSpPr>
          <p:cNvPr id="19" name="直線コネクタ 18"/>
          <p:cNvCxnSpPr/>
          <p:nvPr/>
        </p:nvCxnSpPr>
        <p:spPr>
          <a:xfrm flipH="1">
            <a:off x="6569243" y="5380908"/>
            <a:ext cx="1402948" cy="0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flipH="1" flipV="1">
            <a:off x="6160168" y="4896852"/>
            <a:ext cx="409075" cy="484056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スライド番号プレースホルダー 5"/>
          <p:cNvSpPr txBox="1">
            <a:spLocks/>
          </p:cNvSpPr>
          <p:nvPr/>
        </p:nvSpPr>
        <p:spPr>
          <a:xfrm>
            <a:off x="3651668" y="7218153"/>
            <a:ext cx="2897331" cy="25287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5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7380737"/>
              </p:ext>
            </p:extLst>
          </p:nvPr>
        </p:nvGraphicFramePr>
        <p:xfrm>
          <a:off x="200026" y="1246149"/>
          <a:ext cx="9705973" cy="5780044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1570284"/>
                <a:gridCol w="500866"/>
                <a:gridCol w="1773337"/>
                <a:gridCol w="771604"/>
                <a:gridCol w="1773337"/>
                <a:gridCol w="771604"/>
                <a:gridCol w="1773337"/>
                <a:gridCol w="771604"/>
              </a:tblGrid>
              <a:tr h="18652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Items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Unit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Baseline</a:t>
                      </a:r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Hybrid-A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Hybrid-Op (AWLC2014)</a:t>
                      </a:r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Qt.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Qt.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Spec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Qt.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Portal work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W11.0 H11.0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r>
                        <a:rPr lang="en-US" altLang="ja-JP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3" marR="8583" marT="8583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Main A/T D2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W11.0 H11.0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3" marR="8583" marT="8583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150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Main A/T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W11.0 H11.0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610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780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3" marR="8583" marT="8583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510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Upper A/T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3" marR="8583" marT="8583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Lower A/T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W11.0 H11.0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540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540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8583" marR="8583" marT="8583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W8.0, H7.5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Main Shaft D18m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Portal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Portal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Shelter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Shelter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Soil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Soil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Rock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61.6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Rock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61.6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UT Shaft D10m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Portal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Portal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Shelter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Shelter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Soil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Soil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Rock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88.6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Rock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rgbClr val="FEF4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88.6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rgbClr val="FEF4EC"/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SiD Shaft D7.5m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Portal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LS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Shelter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Soil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Rock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61.6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W25.0, H42.0, L144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157,560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W25.0, H42.0, L126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137,900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W25.0, H42.0, L126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137,900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EH ILD </a:t>
                      </a:r>
                      <a:r>
                        <a:rPr lang="en-US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Alcove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m3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W20.0, H19.6, L12.5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W20.0, H19.6, L12.5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9,000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W20.0, H19.6, L12.5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EH </a:t>
                      </a:r>
                      <a:r>
                        <a:rPr lang="en-US" sz="1400" u="none" strike="noStrike" dirty="0" err="1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SiD</a:t>
                      </a:r>
                      <a:r>
                        <a:rPr lang="en-US" altLang="ja-JP" sz="14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Alcove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W20.0, H18.0, L12.5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9,200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W20.0, H18.0, L12.5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9,200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W20.0, H18.0, L12.5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9,200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Drainage for Hall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@10m mesh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910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@10m mesh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630</a:t>
                      </a:r>
                      <a:endParaRPr lang="en-US" altLang="ja-JP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@10m mesh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630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PS Anchor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1,850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1,640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ja-JP" altLang="en-US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1,640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Based Concrete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t=1.0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4,550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t=1.0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4,100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t=1.0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4,100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8652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Side Wall Concrete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m3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t=1.0 h30m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13,020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t=1.0 h30m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11,940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4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t=1.0 h30m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4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11,940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56" marR="8456" marT="8456" marB="0" anchor="ctr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200025" y="731674"/>
            <a:ext cx="9705975" cy="550333"/>
          </a:xfrm>
        </p:spPr>
        <p:txBody>
          <a:bodyPr/>
          <a:lstStyle/>
          <a:p>
            <a:r>
              <a:rPr kumimoji="1" lang="en-US" altLang="ja-JP" dirty="0"/>
              <a:t>Civil work </a:t>
            </a:r>
            <a:r>
              <a:rPr kumimoji="1" lang="en-US" altLang="ja-JP" dirty="0" smtClean="0"/>
              <a:t>break down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4042610" y="5452741"/>
            <a:ext cx="5863388" cy="153115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375357" y="4567122"/>
            <a:ext cx="2530641" cy="90236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375357" y="1707137"/>
            <a:ext cx="2530640" cy="109487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スライド番号プレースホルダー 5"/>
          <p:cNvSpPr txBox="1">
            <a:spLocks/>
          </p:cNvSpPr>
          <p:nvPr/>
        </p:nvSpPr>
        <p:spPr>
          <a:xfrm>
            <a:off x="3651668" y="7218153"/>
            <a:ext cx="2897331" cy="25287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1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5DD6C-36D4-4A80-9089-07E93D1A16D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Architectural and Mechanical facility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336546"/>
              </p:ext>
            </p:extLst>
          </p:nvPr>
        </p:nvGraphicFramePr>
        <p:xfrm>
          <a:off x="411162" y="4753990"/>
          <a:ext cx="9226133" cy="2120600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115470"/>
                <a:gridCol w="1742808"/>
                <a:gridCol w="398322"/>
                <a:gridCol w="1656511"/>
                <a:gridCol w="1656511"/>
                <a:gridCol w="1656511"/>
              </a:tblGrid>
              <a:tr h="296345">
                <a:tc>
                  <a:txBody>
                    <a:bodyPr/>
                    <a:lstStyle/>
                    <a:p>
                      <a:pPr algn="ctr" fontAlgn="ctr"/>
                      <a:r>
                        <a:rPr kumimoji="1" lang="en-US" altLang="ja-JP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Mechanical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Hybrid-</a:t>
                      </a:r>
                      <a:r>
                        <a:rPr lang="en-US" altLang="ja-JP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altLang="ja-JP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Hybrid-Op (AWLC2014)</a:t>
                      </a:r>
                      <a:endParaRPr lang="ja-JP" alt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368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φ750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 CS 2way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68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φ200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 CS 2way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68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Pipes for supply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φ100</a:t>
                      </a:r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 SUS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68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Pipes for return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l-GR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φ200</a:t>
                      </a:r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 SUS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368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Ducts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2.6m × 2.0m </a:t>
                      </a:r>
                      <a:r>
                        <a:rPr lang="en-US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2way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2,000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4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3" name="コンテンツ プレースホルダー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269390"/>
              </p:ext>
            </p:extLst>
          </p:nvPr>
        </p:nvGraphicFramePr>
        <p:xfrm>
          <a:off x="411162" y="1425238"/>
          <a:ext cx="9226133" cy="3161665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491009"/>
                <a:gridCol w="1942191"/>
                <a:gridCol w="1421116"/>
                <a:gridCol w="407387"/>
                <a:gridCol w="1654810"/>
                <a:gridCol w="1654810"/>
                <a:gridCol w="1654810"/>
              </a:tblGrid>
              <a:tr h="158115">
                <a:tc gridSpan="2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kumimoji="1"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Architectural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Unit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Baseline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Hybrid-</a:t>
                      </a:r>
                      <a:r>
                        <a:rPr lang="en-US" altLang="ja-JP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altLang="ja-JP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Hybrid-Op (AWLC2014)</a:t>
                      </a:r>
                      <a:endParaRPr lang="ja-JP" alt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6545">
                <a:tc rowSpan="4"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A/T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DH-A/T </a:t>
                      </a:r>
                      <a:r>
                        <a:rPr lang="en-US" sz="14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Evac</a:t>
                      </a: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pass </a:t>
                      </a: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way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H2.5 x W2.0m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1,470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1,470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65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DH-A/T Doors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 m2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pcs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65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DR-A/T </a:t>
                      </a:r>
                      <a:r>
                        <a:rPr lang="en-US" sz="14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Evac</a:t>
                      </a: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pass </a:t>
                      </a: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way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H2.5 x W2.0m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1,000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65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DR-AT Doors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 m2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pcs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6545">
                <a:tc rowSpan="3"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Shaft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Elevator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</a:t>
                      </a:r>
                      <a:r>
                        <a:rPr lang="en-US" sz="1400" kern="120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psn</a:t>
                      </a: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150m/min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65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Evacuation Stair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140m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set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65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Evacuation Doors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 m2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pcs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ja-JP" sz="1400" kern="10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96545">
                <a:tc gridSpan="2"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Assembly</a:t>
                      </a:r>
                      <a:r>
                        <a:rPr lang="ja-JP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　</a:t>
                      </a: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Hall</a:t>
                      </a:r>
                      <a:r>
                        <a:rPr lang="en-US" sz="1400" kern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just" fontAlgn="ctr">
                        <a:spcAft>
                          <a:spcPts val="0"/>
                        </a:spcAft>
                      </a:pP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>
                        <a:spcAft>
                          <a:spcPts val="0"/>
                        </a:spcAft>
                      </a:pP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ILD 46</a:t>
                      </a:r>
                      <a:r>
                        <a:rPr lang="en-US" sz="1400" kern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 x 170m </a:t>
                      </a:r>
                    </a:p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</a:t>
                      </a:r>
                      <a:r>
                        <a:rPr lang="en-US" sz="1400" kern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46m x 170m</a:t>
                      </a:r>
                      <a:endParaRPr lang="en-US" sz="14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15,600</a:t>
                      </a: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r" defTabSz="5029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ILD 46m</a:t>
                      </a:r>
                      <a:r>
                        <a:rPr lang="en-US" altLang="ja-JP" sz="1400" kern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170m</a:t>
                      </a:r>
                    </a:p>
                    <a:p>
                      <a:pPr marL="0" marR="0" indent="0" algn="r" defTabSz="5029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kern="12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</a:t>
                      </a:r>
                      <a:r>
                        <a:rPr lang="en-US" altLang="ja-JP" sz="1400" kern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25m x 190m</a:t>
                      </a:r>
                      <a:endParaRPr lang="en-US" sz="14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12,600</a:t>
                      </a:r>
                      <a:r>
                        <a:rPr lang="en-US" sz="140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ja-JP" sz="1400" kern="100" dirty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r" defTabSz="5029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ILD 25m</a:t>
                      </a:r>
                      <a:r>
                        <a:rPr lang="en-US" altLang="ja-JP" sz="1400" kern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190m</a:t>
                      </a:r>
                    </a:p>
                    <a:p>
                      <a:pPr marL="0" marR="0" indent="0" algn="r" defTabSz="50292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kern="1200" baseline="0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SiD</a:t>
                      </a:r>
                      <a:r>
                        <a:rPr lang="en-US" altLang="ja-JP" sz="1400" kern="1200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25m x 190m</a:t>
                      </a:r>
                      <a:endParaRPr lang="en-US" altLang="ja-JP" sz="1400" kern="1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r" fontAlgn="ctr">
                        <a:spcAft>
                          <a:spcPts val="0"/>
                        </a:spcAft>
                      </a:pPr>
                      <a:r>
                        <a:rPr lang="en-US" altLang="ja-JP" sz="1400" kern="1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12,600 </a:t>
                      </a:r>
                      <a:endParaRPr lang="ja-JP" altLang="ja-JP" sz="1400" kern="100" dirty="0" smtClean="0">
                        <a:effectLst/>
                        <a:latin typeface="Arial" panose="020B0604020202020204" pitchFamily="34" charset="0"/>
                        <a:ea typeface="ＭＳ 明朝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スライド番号プレースホルダー 5"/>
          <p:cNvSpPr txBox="1">
            <a:spLocks/>
          </p:cNvSpPr>
          <p:nvPr/>
        </p:nvSpPr>
        <p:spPr>
          <a:xfrm>
            <a:off x="3651668" y="7218153"/>
            <a:ext cx="2897331" cy="25287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25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95DD6C-36D4-4A80-9089-07E93D1A16D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Handling equipment</a:t>
            </a:r>
            <a:endParaRPr kumimoji="1"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7792743"/>
              </p:ext>
            </p:extLst>
          </p:nvPr>
        </p:nvGraphicFramePr>
        <p:xfrm>
          <a:off x="200025" y="1761433"/>
          <a:ext cx="9705974" cy="3493929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429158"/>
                <a:gridCol w="2354579"/>
                <a:gridCol w="788411"/>
                <a:gridCol w="1377942"/>
                <a:gridCol w="1276707"/>
                <a:gridCol w="1479177"/>
              </a:tblGrid>
              <a:tr h="3261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Items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Specifications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Unit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Baseline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 smtClean="0">
                          <a:effectLst/>
                        </a:rPr>
                        <a:t>HB-A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</a:rPr>
                        <a:t>HB-Op (AWLC2014)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6196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DH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Main</a:t>
                      </a:r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/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H </a:t>
                      </a:r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Crane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250t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215t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40t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DH Alcove </a:t>
                      </a:r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Hoist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Crane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2.5t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h25m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 rowSpan="4"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Assembly Hall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250t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 S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250t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h130m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 L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 L,S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215t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32619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80t </a:t>
                      </a:r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S25m   h35m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2804505"/>
              </p:ext>
            </p:extLst>
          </p:nvPr>
        </p:nvGraphicFramePr>
        <p:xfrm>
          <a:off x="200027" y="5682585"/>
          <a:ext cx="9705975" cy="1320606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2399738"/>
                <a:gridCol w="2366682"/>
                <a:gridCol w="824753"/>
                <a:gridCol w="1362635"/>
                <a:gridCol w="1290918"/>
                <a:gridCol w="1461249"/>
              </a:tblGrid>
              <a:tr h="3261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Items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Specifications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Unit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Baseline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HB-A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HB-Op (AWLC2014)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6196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Tunnel</a:t>
                      </a:r>
                      <a:r>
                        <a:rPr lang="en-US" altLang="ja-JP" sz="1600" u="none" strike="noStrike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heavy </a:t>
                      </a:r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transporter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220 t carrier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times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  <a:tr h="32619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Shaft Lowering </a:t>
                      </a:r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system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4100t  h130m gantry crane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pcs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　</a:t>
                      </a:r>
                      <a:endParaRPr lang="ja-JP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altLang="ja-JP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422069" y="5282475"/>
            <a:ext cx="3817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Heavy equipment transportation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388" y="1386042"/>
            <a:ext cx="214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Permanent crane</a:t>
            </a:r>
            <a:endParaRPr kumimoji="1" lang="ja-JP" altLang="en-US" dirty="0"/>
          </a:p>
        </p:txBody>
      </p:sp>
      <p:sp>
        <p:nvSpPr>
          <p:cNvPr id="10" name="スライド番号プレースホルダー 5"/>
          <p:cNvSpPr txBox="1">
            <a:spLocks/>
          </p:cNvSpPr>
          <p:nvPr/>
        </p:nvSpPr>
        <p:spPr>
          <a:xfrm>
            <a:off x="3651668" y="7218153"/>
            <a:ext cx="2897331" cy="25287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1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LLC_PowerPoint_example</Template>
  <TotalTime>2959</TotalTime>
  <Words>892</Words>
  <Application>Microsoft Office PowerPoint</Application>
  <PresentationFormat>ユーザー設定</PresentationFormat>
  <Paragraphs>455</Paragraphs>
  <Slides>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6" baseType="lpstr">
      <vt:lpstr>Arial Unicode MS</vt:lpstr>
      <vt:lpstr>ＤＨＰ特太ゴシック体</vt:lpstr>
      <vt:lpstr>HGP創英角ｺﾞｼｯｸUB</vt:lpstr>
      <vt:lpstr>Lucida Grande</vt:lpstr>
      <vt:lpstr>ＭＳ Ｐゴシック</vt:lpstr>
      <vt:lpstr>ＭＳ 明朝</vt:lpstr>
      <vt:lpstr>Arial</vt:lpstr>
      <vt:lpstr>Calibri</vt:lpstr>
      <vt:lpstr>Times New Roman</vt:lpstr>
      <vt:lpstr>LLC_PowerPoint_example</vt:lpstr>
      <vt:lpstr>Hybrid Access Optional Study</vt:lpstr>
      <vt:lpstr>Hybrid-A Example</vt:lpstr>
      <vt:lpstr>Hybrid-Option Example (by AWLS2014)</vt:lpstr>
      <vt:lpstr>Civil work break down</vt:lpstr>
      <vt:lpstr>Architectural and Mechanical facility</vt:lpstr>
      <vt:lpstr>Handling equipment</vt:lpstr>
    </vt:vector>
  </TitlesOfParts>
  <Company>SLAC National Accelerator Laboratory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Paterson, James;Nishimoto;Yoshinobu</dc:creator>
  <cp:lastModifiedBy>Enomoto</cp:lastModifiedBy>
  <cp:revision>205</cp:revision>
  <cp:lastPrinted>2014-05-27T08:53:24Z</cp:lastPrinted>
  <dcterms:created xsi:type="dcterms:W3CDTF">2014-01-27T18:45:05Z</dcterms:created>
  <dcterms:modified xsi:type="dcterms:W3CDTF">2014-05-27T11:41:51Z</dcterms:modified>
</cp:coreProperties>
</file>