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96" r:id="rId4"/>
    <p:sldMasterId id="2147483708" r:id="rId5"/>
    <p:sldMasterId id="2147483720" r:id="rId6"/>
    <p:sldMasterId id="2147483732" r:id="rId7"/>
    <p:sldMasterId id="2147483744" r:id="rId8"/>
  </p:sldMasterIdLst>
  <p:sldIdLst>
    <p:sldId id="257" r:id="rId9"/>
    <p:sldId id="258" r:id="rId10"/>
    <p:sldId id="259" r:id="rId11"/>
    <p:sldId id="263" r:id="rId12"/>
    <p:sldId id="260" r:id="rId13"/>
    <p:sldId id="264" r:id="rId14"/>
    <p:sldId id="268" r:id="rId15"/>
    <p:sldId id="281" r:id="rId16"/>
    <p:sldId id="283" r:id="rId17"/>
    <p:sldId id="284" r:id="rId18"/>
    <p:sldId id="285" r:id="rId19"/>
    <p:sldId id="292" r:id="rId20"/>
    <p:sldId id="266" r:id="rId21"/>
    <p:sldId id="291" r:id="rId22"/>
    <p:sldId id="293" r:id="rId23"/>
    <p:sldId id="294" r:id="rId24"/>
    <p:sldId id="280" r:id="rId25"/>
    <p:sldId id="295" r:id="rId26"/>
    <p:sldId id="286" r:id="rId27"/>
    <p:sldId id="269" r:id="rId28"/>
    <p:sldId id="270" r:id="rId29"/>
    <p:sldId id="271" r:id="rId30"/>
    <p:sldId id="290" r:id="rId31"/>
    <p:sldId id="272" r:id="rId32"/>
    <p:sldId id="289" r:id="rId33"/>
    <p:sldId id="288" r:id="rId34"/>
    <p:sldId id="273" r:id="rId35"/>
    <p:sldId id="274" r:id="rId36"/>
    <p:sldId id="275" r:id="rId37"/>
    <p:sldId id="276" r:id="rId38"/>
    <p:sldId id="277" r:id="rId39"/>
    <p:sldId id="278" r:id="rId40"/>
    <p:sldId id="279" r:id="rId41"/>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A30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5" d="100"/>
          <a:sy n="75" d="100"/>
        </p:scale>
        <p:origin x="-108" y="-17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3" Type="http://schemas.openxmlformats.org/officeDocument/2006/relationships/slideMaster" Target="slideMasters/slideMaster3.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presProps" Target="presProps.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slide" Target="slides/slide3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D95B15F8-F1BD-463C-8FE9-01796ED49298}" type="datetimeFigureOut">
              <a:rPr kumimoji="1" lang="ja-JP" altLang="en-US" smtClean="0"/>
              <a:t>2014/6/30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9673B8E-917A-4B07-A341-0CCEAD687C50}" type="slidenum">
              <a:rPr kumimoji="1" lang="ja-JP" altLang="en-US" smtClean="0"/>
              <a:t>‹#›</a:t>
            </a:fld>
            <a:endParaRPr kumimoji="1" lang="ja-JP" altLang="en-US"/>
          </a:p>
        </p:txBody>
      </p:sp>
    </p:spTree>
    <p:extLst>
      <p:ext uri="{BB962C8B-B14F-4D97-AF65-F5344CB8AC3E}">
        <p14:creationId xmlns:p14="http://schemas.microsoft.com/office/powerpoint/2010/main" val="11998801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D95B15F8-F1BD-463C-8FE9-01796ED49298}" type="datetimeFigureOut">
              <a:rPr kumimoji="1" lang="ja-JP" altLang="en-US" smtClean="0"/>
              <a:t>2014/6/30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9673B8E-917A-4B07-A341-0CCEAD687C50}" type="slidenum">
              <a:rPr kumimoji="1" lang="ja-JP" altLang="en-US" smtClean="0"/>
              <a:t>‹#›</a:t>
            </a:fld>
            <a:endParaRPr kumimoji="1" lang="ja-JP" altLang="en-US"/>
          </a:p>
        </p:txBody>
      </p:sp>
    </p:spTree>
    <p:extLst>
      <p:ext uri="{BB962C8B-B14F-4D97-AF65-F5344CB8AC3E}">
        <p14:creationId xmlns:p14="http://schemas.microsoft.com/office/powerpoint/2010/main" val="2123814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D95B15F8-F1BD-463C-8FE9-01796ED49298}" type="datetimeFigureOut">
              <a:rPr kumimoji="1" lang="ja-JP" altLang="en-US" smtClean="0"/>
              <a:t>2014/6/30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9673B8E-917A-4B07-A341-0CCEAD687C50}" type="slidenum">
              <a:rPr kumimoji="1" lang="ja-JP" altLang="en-US" smtClean="0"/>
              <a:t>‹#›</a:t>
            </a:fld>
            <a:endParaRPr kumimoji="1" lang="ja-JP" altLang="en-US"/>
          </a:p>
        </p:txBody>
      </p:sp>
    </p:spTree>
    <p:extLst>
      <p:ext uri="{BB962C8B-B14F-4D97-AF65-F5344CB8AC3E}">
        <p14:creationId xmlns:p14="http://schemas.microsoft.com/office/powerpoint/2010/main" val="7612332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BF8E4B6D-8D45-495D-8341-8EABFA8B1AA7}"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088B6A2E-7917-4C4C-80DB-59E0A23A1977}"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87215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F8E4B6D-8D45-495D-8341-8EABFA8B1AA7}"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088B6A2E-7917-4C4C-80DB-59E0A23A1977}"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8174958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BF8E4B6D-8D45-495D-8341-8EABFA8B1AA7}"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088B6A2E-7917-4C4C-80DB-59E0A23A1977}"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6131393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BF8E4B6D-8D45-495D-8341-8EABFA8B1AA7}"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088B6A2E-7917-4C4C-80DB-59E0A23A1977}"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8764679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BF8E4B6D-8D45-495D-8341-8EABFA8B1AA7}"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088B6A2E-7917-4C4C-80DB-59E0A23A1977}"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03738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BF8E4B6D-8D45-495D-8341-8EABFA8B1AA7}"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088B6A2E-7917-4C4C-80DB-59E0A23A1977}"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8374609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BF8E4B6D-8D45-495D-8341-8EABFA8B1AA7}"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088B6A2E-7917-4C4C-80DB-59E0A23A1977}"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3534636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BF8E4B6D-8D45-495D-8341-8EABFA8B1AA7}"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088B6A2E-7917-4C4C-80DB-59E0A23A1977}"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019081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D95B15F8-F1BD-463C-8FE9-01796ED49298}" type="datetimeFigureOut">
              <a:rPr kumimoji="1" lang="ja-JP" altLang="en-US" smtClean="0"/>
              <a:t>2014/6/30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9673B8E-917A-4B07-A341-0CCEAD687C50}" type="slidenum">
              <a:rPr kumimoji="1" lang="ja-JP" altLang="en-US" smtClean="0"/>
              <a:t>‹#›</a:t>
            </a:fld>
            <a:endParaRPr kumimoji="1" lang="ja-JP" altLang="en-US"/>
          </a:p>
        </p:txBody>
      </p:sp>
    </p:spTree>
    <p:extLst>
      <p:ext uri="{BB962C8B-B14F-4D97-AF65-F5344CB8AC3E}">
        <p14:creationId xmlns:p14="http://schemas.microsoft.com/office/powerpoint/2010/main" val="31300744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BF8E4B6D-8D45-495D-8341-8EABFA8B1AA7}"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088B6A2E-7917-4C4C-80DB-59E0A23A1977}"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9507339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F8E4B6D-8D45-495D-8341-8EABFA8B1AA7}"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088B6A2E-7917-4C4C-80DB-59E0A23A1977}"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9513350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F8E4B6D-8D45-495D-8341-8EABFA8B1AA7}"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088B6A2E-7917-4C4C-80DB-59E0A23A1977}"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64888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BF8E4B6D-8D45-495D-8341-8EABFA8B1AA7}"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088B6A2E-7917-4C4C-80DB-59E0A23A1977}"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6447648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F8E4B6D-8D45-495D-8341-8EABFA8B1AA7}"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088B6A2E-7917-4C4C-80DB-59E0A23A1977}"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85062250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BF8E4B6D-8D45-495D-8341-8EABFA8B1AA7}"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088B6A2E-7917-4C4C-80DB-59E0A23A1977}"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39378931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BF8E4B6D-8D45-495D-8341-8EABFA8B1AA7}"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088B6A2E-7917-4C4C-80DB-59E0A23A1977}"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9723447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BF8E4B6D-8D45-495D-8341-8EABFA8B1AA7}"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088B6A2E-7917-4C4C-80DB-59E0A23A1977}"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172710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BF8E4B6D-8D45-495D-8341-8EABFA8B1AA7}"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088B6A2E-7917-4C4C-80DB-59E0A23A1977}"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75143216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BF8E4B6D-8D45-495D-8341-8EABFA8B1AA7}"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088B6A2E-7917-4C4C-80DB-59E0A23A1977}"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223227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D95B15F8-F1BD-463C-8FE9-01796ED49298}" type="datetimeFigureOut">
              <a:rPr kumimoji="1" lang="ja-JP" altLang="en-US" smtClean="0"/>
              <a:t>2014/6/30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9673B8E-917A-4B07-A341-0CCEAD687C50}" type="slidenum">
              <a:rPr kumimoji="1" lang="ja-JP" altLang="en-US" smtClean="0"/>
              <a:t>‹#›</a:t>
            </a:fld>
            <a:endParaRPr kumimoji="1" lang="ja-JP" altLang="en-US"/>
          </a:p>
        </p:txBody>
      </p:sp>
    </p:spTree>
    <p:extLst>
      <p:ext uri="{BB962C8B-B14F-4D97-AF65-F5344CB8AC3E}">
        <p14:creationId xmlns:p14="http://schemas.microsoft.com/office/powerpoint/2010/main" val="291465384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BF8E4B6D-8D45-495D-8341-8EABFA8B1AA7}"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088B6A2E-7917-4C4C-80DB-59E0A23A1977}"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58650856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BF8E4B6D-8D45-495D-8341-8EABFA8B1AA7}"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088B6A2E-7917-4C4C-80DB-59E0A23A1977}"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85942643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F8E4B6D-8D45-495D-8341-8EABFA8B1AA7}"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088B6A2E-7917-4C4C-80DB-59E0A23A1977}"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23363976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F8E4B6D-8D45-495D-8341-8EABFA8B1AA7}"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088B6A2E-7917-4C4C-80DB-59E0A23A1977}"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64623431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BF8E4B6D-8D45-495D-8341-8EABFA8B1AA7}"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088B6A2E-7917-4C4C-80DB-59E0A23A1977}"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93934617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F8E4B6D-8D45-495D-8341-8EABFA8B1AA7}"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088B6A2E-7917-4C4C-80DB-59E0A23A1977}"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71874544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BF8E4B6D-8D45-495D-8341-8EABFA8B1AA7}"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088B6A2E-7917-4C4C-80DB-59E0A23A1977}"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05139137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BF8E4B6D-8D45-495D-8341-8EABFA8B1AA7}"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088B6A2E-7917-4C4C-80DB-59E0A23A1977}"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34986921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BF8E4B6D-8D45-495D-8341-8EABFA8B1AA7}"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088B6A2E-7917-4C4C-80DB-59E0A23A1977}"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71586274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BF8E4B6D-8D45-495D-8341-8EABFA8B1AA7}"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088B6A2E-7917-4C4C-80DB-59E0A23A1977}"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4599216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D95B15F8-F1BD-463C-8FE9-01796ED49298}" type="datetimeFigureOut">
              <a:rPr kumimoji="1" lang="ja-JP" altLang="en-US" smtClean="0"/>
              <a:t>2014/6/30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9673B8E-917A-4B07-A341-0CCEAD687C50}" type="slidenum">
              <a:rPr kumimoji="1" lang="ja-JP" altLang="en-US" smtClean="0"/>
              <a:t>‹#›</a:t>
            </a:fld>
            <a:endParaRPr kumimoji="1" lang="ja-JP" altLang="en-US"/>
          </a:p>
        </p:txBody>
      </p:sp>
    </p:spTree>
    <p:extLst>
      <p:ext uri="{BB962C8B-B14F-4D97-AF65-F5344CB8AC3E}">
        <p14:creationId xmlns:p14="http://schemas.microsoft.com/office/powerpoint/2010/main" val="81333860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BF8E4B6D-8D45-495D-8341-8EABFA8B1AA7}"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088B6A2E-7917-4C4C-80DB-59E0A23A1977}"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5588125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BF8E4B6D-8D45-495D-8341-8EABFA8B1AA7}"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088B6A2E-7917-4C4C-80DB-59E0A23A1977}"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74583348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BF8E4B6D-8D45-495D-8341-8EABFA8B1AA7}"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088B6A2E-7917-4C4C-80DB-59E0A23A1977}"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61761246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F8E4B6D-8D45-495D-8341-8EABFA8B1AA7}"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088B6A2E-7917-4C4C-80DB-59E0A23A1977}"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89360147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F8E4B6D-8D45-495D-8341-8EABFA8B1AA7}"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088B6A2E-7917-4C4C-80DB-59E0A23A1977}"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86905696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354" y="2130848"/>
            <a:ext cx="7773293" cy="1470049"/>
          </a:xfrm>
        </p:spPr>
        <p:txBody>
          <a:body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371824" y="3886712"/>
            <a:ext cx="6400354" cy="1752451"/>
          </a:xfrm>
          <a:prstGeom prst="rect">
            <a:avLst/>
          </a:prstGeom>
        </p:spPr>
        <p:txBody>
          <a:bodyPr vert="horz" lIns="64081" tIns="32033" rIns="64081" bIns="32033"/>
          <a:lstStyle>
            <a:lvl1pPr marL="0" indent="0" algn="ctr">
              <a:buNone/>
              <a:defRPr/>
            </a:lvl1pPr>
            <a:lvl2pPr marL="320379" indent="0" algn="ctr">
              <a:buNone/>
              <a:defRPr/>
            </a:lvl2pPr>
            <a:lvl3pPr marL="640771" indent="0" algn="ctr">
              <a:buNone/>
              <a:defRPr/>
            </a:lvl3pPr>
            <a:lvl4pPr marL="961169" indent="0" algn="ctr">
              <a:buNone/>
              <a:defRPr/>
            </a:lvl4pPr>
            <a:lvl5pPr marL="1281554" indent="0" algn="ctr">
              <a:buNone/>
              <a:defRPr/>
            </a:lvl5pPr>
            <a:lvl6pPr marL="1601952" indent="0" algn="ctr">
              <a:buNone/>
              <a:defRPr/>
            </a:lvl6pPr>
            <a:lvl7pPr marL="1922331" indent="0" algn="ctr">
              <a:buNone/>
              <a:defRPr/>
            </a:lvl7pPr>
            <a:lvl8pPr marL="2242726" indent="0" algn="ctr">
              <a:buNone/>
              <a:defRPr/>
            </a:lvl8pPr>
            <a:lvl9pPr marL="2563118" indent="0" algn="ctr">
              <a:buNone/>
              <a:defRPr/>
            </a:lvl9pPr>
          </a:lstStyle>
          <a:p>
            <a:r>
              <a:rPr lang="ja-JP" altLang="en-US" smtClean="0"/>
              <a:t>マスター サブタイトルの書式設定</a:t>
            </a:r>
            <a:endParaRPr lang="ja-JP" altLang="en-US"/>
          </a:p>
        </p:txBody>
      </p:sp>
      <p:sp>
        <p:nvSpPr>
          <p:cNvPr id="4" name="Text Box 2"/>
          <p:cNvSpPr txBox="1">
            <a:spLocks noGrp="1" noChangeArrowheads="1"/>
          </p:cNvSpPr>
          <p:nvPr>
            <p:ph type="sldNum" sz="quarter" idx="10"/>
          </p:nvPr>
        </p:nvSpPr>
        <p:spPr>
          <a:ln/>
        </p:spPr>
        <p:txBody>
          <a:bodyPr/>
          <a:lstStyle>
            <a:lvl1pPr>
              <a:defRPr/>
            </a:lvl1pPr>
          </a:lstStyle>
          <a:p>
            <a:pPr>
              <a:defRPr/>
            </a:pPr>
            <a:fld id="{884B2D58-3E8B-4158-9282-B8E2CF7E819E}"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631015425"/>
      </p:ext>
    </p:extLst>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457647" y="1600712"/>
            <a:ext cx="8228707" cy="4525119"/>
          </a:xfrm>
          <a:prstGeom prst="rect">
            <a:avLst/>
          </a:prstGeom>
        </p:spPr>
        <p:txBody>
          <a:bodyPr vert="horz" lIns="64081" tIns="32033" rIns="64081" bIns="32033"/>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Text Box 2"/>
          <p:cNvSpPr txBox="1">
            <a:spLocks noGrp="1" noChangeArrowheads="1"/>
          </p:cNvSpPr>
          <p:nvPr>
            <p:ph type="sldNum" sz="quarter" idx="10"/>
          </p:nvPr>
        </p:nvSpPr>
        <p:spPr>
          <a:ln/>
        </p:spPr>
        <p:txBody>
          <a:bodyPr/>
          <a:lstStyle>
            <a:lvl1pPr>
              <a:defRPr/>
            </a:lvl1pPr>
          </a:lstStyle>
          <a:p>
            <a:pPr>
              <a:defRPr/>
            </a:pPr>
            <a:fld id="{01C29318-37C9-4DAD-9E86-37DCB4E96665}"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365072572"/>
      </p:ext>
    </p:extLst>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189" y="4406802"/>
            <a:ext cx="7772176" cy="1361777"/>
          </a:xfrm>
        </p:spPr>
        <p:txBody>
          <a:bodyPr anchor="t"/>
          <a:lstStyle>
            <a:lvl1pPr algn="l">
              <a:defRPr sz="28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22189" y="2906613"/>
            <a:ext cx="7772176" cy="1500188"/>
          </a:xfrm>
          <a:prstGeom prst="rect">
            <a:avLst/>
          </a:prstGeom>
        </p:spPr>
        <p:txBody>
          <a:bodyPr vert="horz" lIns="64081" tIns="32033" rIns="64081" bIns="32033" anchor="b"/>
          <a:lstStyle>
            <a:lvl1pPr marL="0" indent="0">
              <a:buNone/>
              <a:defRPr sz="1400"/>
            </a:lvl1pPr>
            <a:lvl2pPr marL="320379" indent="0">
              <a:buNone/>
              <a:defRPr sz="1300"/>
            </a:lvl2pPr>
            <a:lvl3pPr marL="640771" indent="0">
              <a:buNone/>
              <a:defRPr sz="1100"/>
            </a:lvl3pPr>
            <a:lvl4pPr marL="961169" indent="0">
              <a:buNone/>
              <a:defRPr sz="1000"/>
            </a:lvl4pPr>
            <a:lvl5pPr marL="1281554" indent="0">
              <a:buNone/>
              <a:defRPr sz="1000"/>
            </a:lvl5pPr>
            <a:lvl6pPr marL="1601952" indent="0">
              <a:buNone/>
              <a:defRPr sz="1000"/>
            </a:lvl6pPr>
            <a:lvl7pPr marL="1922331" indent="0">
              <a:buNone/>
              <a:defRPr sz="1000"/>
            </a:lvl7pPr>
            <a:lvl8pPr marL="2242726" indent="0">
              <a:buNone/>
              <a:defRPr sz="1000"/>
            </a:lvl8pPr>
            <a:lvl9pPr marL="2563118" indent="0">
              <a:buNone/>
              <a:defRPr sz="1000"/>
            </a:lvl9pPr>
          </a:lstStyle>
          <a:p>
            <a:pPr lvl="0"/>
            <a:r>
              <a:rPr lang="ja-JP" altLang="en-US" smtClean="0"/>
              <a:t>マスター テキストの書式設定</a:t>
            </a:r>
          </a:p>
        </p:txBody>
      </p:sp>
      <p:sp>
        <p:nvSpPr>
          <p:cNvPr id="4" name="Text Box 2"/>
          <p:cNvSpPr txBox="1">
            <a:spLocks noGrp="1" noChangeArrowheads="1"/>
          </p:cNvSpPr>
          <p:nvPr>
            <p:ph type="sldNum" sz="quarter" idx="10"/>
          </p:nvPr>
        </p:nvSpPr>
        <p:spPr>
          <a:ln/>
        </p:spPr>
        <p:txBody>
          <a:bodyPr/>
          <a:lstStyle>
            <a:lvl1pPr>
              <a:defRPr/>
            </a:lvl1pPr>
          </a:lstStyle>
          <a:p>
            <a:pPr>
              <a:defRPr/>
            </a:pPr>
            <a:fld id="{E9D30352-27E7-4B65-BA3F-D591706E773B}"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357208505"/>
      </p:ext>
    </p:extLst>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57648" y="1600712"/>
            <a:ext cx="4060775" cy="4525119"/>
          </a:xfrm>
          <a:prstGeom prst="rect">
            <a:avLst/>
          </a:prstGeom>
        </p:spPr>
        <p:txBody>
          <a:bodyPr vert="horz" lIns="64081" tIns="32033" rIns="64081" bIns="32033"/>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25579" y="1600712"/>
            <a:ext cx="4060775" cy="4525119"/>
          </a:xfrm>
          <a:prstGeom prst="rect">
            <a:avLst/>
          </a:prstGeom>
        </p:spPr>
        <p:txBody>
          <a:bodyPr vert="horz" lIns="64081" tIns="32033" rIns="64081" bIns="32033"/>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Text Box 2"/>
          <p:cNvSpPr txBox="1">
            <a:spLocks noGrp="1" noChangeArrowheads="1"/>
          </p:cNvSpPr>
          <p:nvPr>
            <p:ph type="sldNum" sz="quarter" idx="10"/>
          </p:nvPr>
        </p:nvSpPr>
        <p:spPr>
          <a:ln/>
        </p:spPr>
        <p:txBody>
          <a:bodyPr/>
          <a:lstStyle>
            <a:lvl1pPr>
              <a:defRPr/>
            </a:lvl1pPr>
          </a:lstStyle>
          <a:p>
            <a:pPr>
              <a:defRPr/>
            </a:pPr>
            <a:fld id="{084587C9-505C-4DF1-A4D2-46F41CC3BE92}"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983357655"/>
      </p:ext>
    </p:extLst>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647" y="274588"/>
            <a:ext cx="8228707"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57647" y="1534791"/>
            <a:ext cx="4039568" cy="639589"/>
          </a:xfrm>
          <a:prstGeom prst="rect">
            <a:avLst/>
          </a:prstGeom>
        </p:spPr>
        <p:txBody>
          <a:bodyPr vert="horz" lIns="64081" tIns="32033" rIns="64081" bIns="32033" anchor="b"/>
          <a:lstStyle>
            <a:lvl1pPr marL="0" indent="0">
              <a:buNone/>
              <a:defRPr sz="1700" b="1"/>
            </a:lvl1pPr>
            <a:lvl2pPr marL="320379" indent="0">
              <a:buNone/>
              <a:defRPr sz="1400" b="1"/>
            </a:lvl2pPr>
            <a:lvl3pPr marL="640771" indent="0">
              <a:buNone/>
              <a:defRPr sz="1300" b="1"/>
            </a:lvl3pPr>
            <a:lvl4pPr marL="961169" indent="0">
              <a:buNone/>
              <a:defRPr sz="1100" b="1"/>
            </a:lvl4pPr>
            <a:lvl5pPr marL="1281554" indent="0">
              <a:buNone/>
              <a:defRPr sz="1100" b="1"/>
            </a:lvl5pPr>
            <a:lvl6pPr marL="1601952" indent="0">
              <a:buNone/>
              <a:defRPr sz="1100" b="1"/>
            </a:lvl6pPr>
            <a:lvl7pPr marL="1922331" indent="0">
              <a:buNone/>
              <a:defRPr sz="1100" b="1"/>
            </a:lvl7pPr>
            <a:lvl8pPr marL="2242726" indent="0">
              <a:buNone/>
              <a:defRPr sz="1100" b="1"/>
            </a:lvl8pPr>
            <a:lvl9pPr marL="2563118" indent="0">
              <a:buNone/>
              <a:defRPr sz="11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647" y="2174379"/>
            <a:ext cx="4039568" cy="3951387"/>
          </a:xfrm>
          <a:prstGeom prst="rect">
            <a:avLst/>
          </a:prstGeom>
        </p:spPr>
        <p:txBody>
          <a:bodyPr vert="horz" lIns="64081" tIns="32033" rIns="64081" bIns="32033"/>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44555" y="1534791"/>
            <a:ext cx="4041799" cy="639589"/>
          </a:xfrm>
          <a:prstGeom prst="rect">
            <a:avLst/>
          </a:prstGeom>
        </p:spPr>
        <p:txBody>
          <a:bodyPr vert="horz" lIns="64081" tIns="32033" rIns="64081" bIns="32033" anchor="b"/>
          <a:lstStyle>
            <a:lvl1pPr marL="0" indent="0">
              <a:buNone/>
              <a:defRPr sz="1700" b="1"/>
            </a:lvl1pPr>
            <a:lvl2pPr marL="320379" indent="0">
              <a:buNone/>
              <a:defRPr sz="1400" b="1"/>
            </a:lvl2pPr>
            <a:lvl3pPr marL="640771" indent="0">
              <a:buNone/>
              <a:defRPr sz="1300" b="1"/>
            </a:lvl3pPr>
            <a:lvl4pPr marL="961169" indent="0">
              <a:buNone/>
              <a:defRPr sz="1100" b="1"/>
            </a:lvl4pPr>
            <a:lvl5pPr marL="1281554" indent="0">
              <a:buNone/>
              <a:defRPr sz="1100" b="1"/>
            </a:lvl5pPr>
            <a:lvl6pPr marL="1601952" indent="0">
              <a:buNone/>
              <a:defRPr sz="1100" b="1"/>
            </a:lvl6pPr>
            <a:lvl7pPr marL="1922331" indent="0">
              <a:buNone/>
              <a:defRPr sz="1100" b="1"/>
            </a:lvl7pPr>
            <a:lvl8pPr marL="2242726" indent="0">
              <a:buNone/>
              <a:defRPr sz="1100" b="1"/>
            </a:lvl8pPr>
            <a:lvl9pPr marL="2563118" indent="0">
              <a:buNone/>
              <a:defRPr sz="11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4555" y="2174379"/>
            <a:ext cx="4041799" cy="3951387"/>
          </a:xfrm>
          <a:prstGeom prst="rect">
            <a:avLst/>
          </a:prstGeom>
        </p:spPr>
        <p:txBody>
          <a:bodyPr vert="horz" lIns="64081" tIns="32033" rIns="64081" bIns="32033"/>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Text Box 2"/>
          <p:cNvSpPr txBox="1">
            <a:spLocks noGrp="1" noChangeArrowheads="1"/>
          </p:cNvSpPr>
          <p:nvPr>
            <p:ph type="sldNum" sz="quarter" idx="10"/>
          </p:nvPr>
        </p:nvSpPr>
        <p:spPr>
          <a:ln/>
        </p:spPr>
        <p:txBody>
          <a:bodyPr/>
          <a:lstStyle>
            <a:lvl1pPr>
              <a:defRPr/>
            </a:lvl1pPr>
          </a:lstStyle>
          <a:p>
            <a:pPr>
              <a:defRPr/>
            </a:pPr>
            <a:fld id="{BA578497-4695-4A15-BCEB-E22B8CF0E56B}"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965508516"/>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D95B15F8-F1BD-463C-8FE9-01796ED49298}" type="datetimeFigureOut">
              <a:rPr kumimoji="1" lang="ja-JP" altLang="en-US" smtClean="0"/>
              <a:t>2014/6/30</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F9673B8E-917A-4B07-A341-0CCEAD687C50}" type="slidenum">
              <a:rPr kumimoji="1" lang="ja-JP" altLang="en-US" smtClean="0"/>
              <a:t>‹#›</a:t>
            </a:fld>
            <a:endParaRPr kumimoji="1" lang="ja-JP" altLang="en-US"/>
          </a:p>
        </p:txBody>
      </p:sp>
    </p:spTree>
    <p:extLst>
      <p:ext uri="{BB962C8B-B14F-4D97-AF65-F5344CB8AC3E}">
        <p14:creationId xmlns:p14="http://schemas.microsoft.com/office/powerpoint/2010/main" val="166038387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Text Box 2"/>
          <p:cNvSpPr txBox="1">
            <a:spLocks noGrp="1" noChangeArrowheads="1"/>
          </p:cNvSpPr>
          <p:nvPr>
            <p:ph type="sldNum" sz="quarter" idx="10"/>
          </p:nvPr>
        </p:nvSpPr>
        <p:spPr>
          <a:ln/>
        </p:spPr>
        <p:txBody>
          <a:bodyPr/>
          <a:lstStyle>
            <a:lvl1pPr>
              <a:defRPr/>
            </a:lvl1pPr>
          </a:lstStyle>
          <a:p>
            <a:pPr>
              <a:defRPr/>
            </a:pPr>
            <a:fld id="{01B4F894-01FF-4A11-90D0-901365CA6CD6}"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89945471"/>
      </p:ext>
    </p:extLst>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Text Box 2"/>
          <p:cNvSpPr txBox="1">
            <a:spLocks noGrp="1" noChangeArrowheads="1"/>
          </p:cNvSpPr>
          <p:nvPr>
            <p:ph type="sldNum" sz="quarter" idx="10"/>
          </p:nvPr>
        </p:nvSpPr>
        <p:spPr>
          <a:ln/>
        </p:spPr>
        <p:txBody>
          <a:bodyPr/>
          <a:lstStyle>
            <a:lvl1pPr>
              <a:defRPr/>
            </a:lvl1pPr>
          </a:lstStyle>
          <a:p>
            <a:pPr>
              <a:defRPr/>
            </a:pPr>
            <a:fld id="{6F5F6133-F059-4228-8199-6584C68F7C78}"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916283410"/>
      </p:ext>
    </p:extLst>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712" y="273538"/>
            <a:ext cx="3008189" cy="1161975"/>
          </a:xfrm>
        </p:spPr>
        <p:txBody>
          <a:bodyPr anchor="b"/>
          <a:lstStyle>
            <a:lvl1pPr algn="l">
              <a:defRPr sz="14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575224" y="273473"/>
            <a:ext cx="5111130" cy="5852294"/>
          </a:xfrm>
          <a:prstGeom prst="rect">
            <a:avLst/>
          </a:prstGeom>
        </p:spPr>
        <p:txBody>
          <a:bodyPr vert="horz" lIns="64081" tIns="32033" rIns="64081" bIns="32033"/>
          <a:lstStyle>
            <a:lvl1pPr>
              <a:defRPr sz="2200"/>
            </a:lvl1pPr>
            <a:lvl2pPr>
              <a:defRPr sz="2000"/>
            </a:lvl2pPr>
            <a:lvl3pPr>
              <a:defRPr sz="1700"/>
            </a:lvl3pPr>
            <a:lvl4pPr>
              <a:defRPr sz="1400"/>
            </a:lvl4pPr>
            <a:lvl5pPr>
              <a:defRPr sz="1400"/>
            </a:lvl5pPr>
            <a:lvl6pPr>
              <a:defRPr sz="1400"/>
            </a:lvl6pPr>
            <a:lvl7pPr>
              <a:defRPr sz="1400"/>
            </a:lvl7pPr>
            <a:lvl8pPr>
              <a:defRPr sz="1400"/>
            </a:lvl8pPr>
            <a:lvl9pPr>
              <a:defRPr sz="14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57712" y="1435448"/>
            <a:ext cx="3008189" cy="4690318"/>
          </a:xfrm>
          <a:prstGeom prst="rect">
            <a:avLst/>
          </a:prstGeom>
        </p:spPr>
        <p:txBody>
          <a:bodyPr vert="horz" lIns="64081" tIns="32033" rIns="64081" bIns="32033"/>
          <a:lstStyle>
            <a:lvl1pPr marL="0" indent="0">
              <a:buNone/>
              <a:defRPr sz="1000"/>
            </a:lvl1pPr>
            <a:lvl2pPr marL="320379" indent="0">
              <a:buNone/>
              <a:defRPr sz="800"/>
            </a:lvl2pPr>
            <a:lvl3pPr marL="640771" indent="0">
              <a:buNone/>
              <a:defRPr sz="700"/>
            </a:lvl3pPr>
            <a:lvl4pPr marL="961169" indent="0">
              <a:buNone/>
              <a:defRPr sz="600"/>
            </a:lvl4pPr>
            <a:lvl5pPr marL="1281554" indent="0">
              <a:buNone/>
              <a:defRPr sz="600"/>
            </a:lvl5pPr>
            <a:lvl6pPr marL="1601952" indent="0">
              <a:buNone/>
              <a:defRPr sz="600"/>
            </a:lvl6pPr>
            <a:lvl7pPr marL="1922331" indent="0">
              <a:buNone/>
              <a:defRPr sz="600"/>
            </a:lvl7pPr>
            <a:lvl8pPr marL="2242726" indent="0">
              <a:buNone/>
              <a:defRPr sz="600"/>
            </a:lvl8pPr>
            <a:lvl9pPr marL="2563118" indent="0">
              <a:buNone/>
              <a:defRPr sz="600"/>
            </a:lvl9pPr>
          </a:lstStyle>
          <a:p>
            <a:pPr lvl="0"/>
            <a:r>
              <a:rPr lang="ja-JP" altLang="en-US" smtClean="0"/>
              <a:t>マスター テキストの書式設定</a:t>
            </a:r>
          </a:p>
        </p:txBody>
      </p:sp>
      <p:sp>
        <p:nvSpPr>
          <p:cNvPr id="5" name="Text Box 2"/>
          <p:cNvSpPr txBox="1">
            <a:spLocks noGrp="1" noChangeArrowheads="1"/>
          </p:cNvSpPr>
          <p:nvPr>
            <p:ph type="sldNum" sz="quarter" idx="10"/>
          </p:nvPr>
        </p:nvSpPr>
        <p:spPr>
          <a:ln/>
        </p:spPr>
        <p:txBody>
          <a:bodyPr/>
          <a:lstStyle>
            <a:lvl1pPr>
              <a:defRPr/>
            </a:lvl1pPr>
          </a:lstStyle>
          <a:p>
            <a:pPr>
              <a:defRPr/>
            </a:pPr>
            <a:fld id="{FFE8C4A9-F3D9-405F-9B57-C50F5BEEF0EB}"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64121645"/>
      </p:ext>
    </p:extLst>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700" y="4800824"/>
            <a:ext cx="5486177" cy="567035"/>
          </a:xfrm>
        </p:spPr>
        <p:txBody>
          <a:bodyPr anchor="b"/>
          <a:lstStyle>
            <a:lvl1pPr algn="l">
              <a:defRPr sz="14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792700" y="612800"/>
            <a:ext cx="5486177" cy="4114354"/>
          </a:xfrm>
          <a:prstGeom prst="rect">
            <a:avLst/>
          </a:prstGeom>
        </p:spPr>
        <p:txBody>
          <a:bodyPr vert="horz" lIns="64081" tIns="32033" rIns="64081" bIns="32033"/>
          <a:lstStyle>
            <a:lvl1pPr marL="0" indent="0">
              <a:buNone/>
              <a:defRPr sz="2200"/>
            </a:lvl1pPr>
            <a:lvl2pPr marL="320379" indent="0">
              <a:buNone/>
              <a:defRPr sz="2000"/>
            </a:lvl2pPr>
            <a:lvl3pPr marL="640771" indent="0">
              <a:buNone/>
              <a:defRPr sz="1700"/>
            </a:lvl3pPr>
            <a:lvl4pPr marL="961169" indent="0">
              <a:buNone/>
              <a:defRPr sz="1400"/>
            </a:lvl4pPr>
            <a:lvl5pPr marL="1281554" indent="0">
              <a:buNone/>
              <a:defRPr sz="1400"/>
            </a:lvl5pPr>
            <a:lvl6pPr marL="1601952" indent="0">
              <a:buNone/>
              <a:defRPr sz="1400"/>
            </a:lvl6pPr>
            <a:lvl7pPr marL="1922331" indent="0">
              <a:buNone/>
              <a:defRPr sz="1400"/>
            </a:lvl7pPr>
            <a:lvl8pPr marL="2242726" indent="0">
              <a:buNone/>
              <a:defRPr sz="1400"/>
            </a:lvl8pPr>
            <a:lvl9pPr marL="2563118" indent="0">
              <a:buNone/>
              <a:defRPr sz="1400"/>
            </a:lvl9pPr>
          </a:lstStyle>
          <a:p>
            <a:pPr lvl="0"/>
            <a:endParaRPr lang="ja-JP" altLang="en-US" noProof="0" smtClean="0">
              <a:sym typeface="ヒラギノ角ゴ Pro W3" charset="0"/>
            </a:endParaRPr>
          </a:p>
        </p:txBody>
      </p:sp>
      <p:sp>
        <p:nvSpPr>
          <p:cNvPr id="4" name="テキスト プレースホルダー 3"/>
          <p:cNvSpPr>
            <a:spLocks noGrp="1"/>
          </p:cNvSpPr>
          <p:nvPr>
            <p:ph type="body" sz="half" idx="2"/>
          </p:nvPr>
        </p:nvSpPr>
        <p:spPr>
          <a:xfrm>
            <a:off x="1792700" y="5367860"/>
            <a:ext cx="5486177" cy="804788"/>
          </a:xfrm>
          <a:prstGeom prst="rect">
            <a:avLst/>
          </a:prstGeom>
        </p:spPr>
        <p:txBody>
          <a:bodyPr vert="horz" lIns="64081" tIns="32033" rIns="64081" bIns="32033"/>
          <a:lstStyle>
            <a:lvl1pPr marL="0" indent="0">
              <a:buNone/>
              <a:defRPr sz="1000"/>
            </a:lvl1pPr>
            <a:lvl2pPr marL="320379" indent="0">
              <a:buNone/>
              <a:defRPr sz="800"/>
            </a:lvl2pPr>
            <a:lvl3pPr marL="640771" indent="0">
              <a:buNone/>
              <a:defRPr sz="700"/>
            </a:lvl3pPr>
            <a:lvl4pPr marL="961169" indent="0">
              <a:buNone/>
              <a:defRPr sz="600"/>
            </a:lvl4pPr>
            <a:lvl5pPr marL="1281554" indent="0">
              <a:buNone/>
              <a:defRPr sz="600"/>
            </a:lvl5pPr>
            <a:lvl6pPr marL="1601952" indent="0">
              <a:buNone/>
              <a:defRPr sz="600"/>
            </a:lvl6pPr>
            <a:lvl7pPr marL="1922331" indent="0">
              <a:buNone/>
              <a:defRPr sz="600"/>
            </a:lvl7pPr>
            <a:lvl8pPr marL="2242726" indent="0">
              <a:buNone/>
              <a:defRPr sz="600"/>
            </a:lvl8pPr>
            <a:lvl9pPr marL="2563118" indent="0">
              <a:buNone/>
              <a:defRPr sz="600"/>
            </a:lvl9pPr>
          </a:lstStyle>
          <a:p>
            <a:pPr lvl="0"/>
            <a:r>
              <a:rPr lang="ja-JP" altLang="en-US" smtClean="0"/>
              <a:t>マスター テキストの書式設定</a:t>
            </a:r>
          </a:p>
        </p:txBody>
      </p:sp>
      <p:sp>
        <p:nvSpPr>
          <p:cNvPr id="5" name="Text Box 2"/>
          <p:cNvSpPr txBox="1">
            <a:spLocks noGrp="1" noChangeArrowheads="1"/>
          </p:cNvSpPr>
          <p:nvPr>
            <p:ph type="sldNum" sz="quarter" idx="10"/>
          </p:nvPr>
        </p:nvSpPr>
        <p:spPr>
          <a:ln/>
        </p:spPr>
        <p:txBody>
          <a:bodyPr/>
          <a:lstStyle>
            <a:lvl1pPr>
              <a:defRPr/>
            </a:lvl1pPr>
          </a:lstStyle>
          <a:p>
            <a:pPr>
              <a:defRPr/>
            </a:pPr>
            <a:fld id="{002C9838-9E96-495A-8686-BA376F6918D1}"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883643306"/>
      </p:ext>
    </p:extLst>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57647" y="1600712"/>
            <a:ext cx="8228707" cy="4525119"/>
          </a:xfrm>
          <a:prstGeom prst="rect">
            <a:avLst/>
          </a:prstGeom>
        </p:spPr>
        <p:txBody>
          <a:bodyPr vert="eaVert" lIns="64081" tIns="32033" rIns="64081" bIns="32033"/>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Text Box 2"/>
          <p:cNvSpPr txBox="1">
            <a:spLocks noGrp="1" noChangeArrowheads="1"/>
          </p:cNvSpPr>
          <p:nvPr>
            <p:ph type="sldNum" sz="quarter" idx="10"/>
          </p:nvPr>
        </p:nvSpPr>
        <p:spPr>
          <a:ln/>
        </p:spPr>
        <p:txBody>
          <a:bodyPr/>
          <a:lstStyle>
            <a:lvl1pPr>
              <a:defRPr/>
            </a:lvl1pPr>
          </a:lstStyle>
          <a:p>
            <a:pPr>
              <a:defRPr/>
            </a:pPr>
            <a:fld id="{B7740DD2-FE76-4CE7-A648-CA8506888E5D}"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469716657"/>
      </p:ext>
    </p:extLst>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177" y="1600712"/>
            <a:ext cx="2057176" cy="4525119"/>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57647" y="1600712"/>
            <a:ext cx="6064374" cy="4525119"/>
          </a:xfrm>
          <a:prstGeom prst="rect">
            <a:avLst/>
          </a:prstGeom>
        </p:spPr>
        <p:txBody>
          <a:bodyPr vert="eaVert" lIns="64081" tIns="32033" rIns="64081" bIns="32033"/>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Text Box 2"/>
          <p:cNvSpPr txBox="1">
            <a:spLocks noGrp="1" noChangeArrowheads="1"/>
          </p:cNvSpPr>
          <p:nvPr>
            <p:ph type="sldNum" sz="quarter" idx="10"/>
          </p:nvPr>
        </p:nvSpPr>
        <p:spPr>
          <a:ln/>
        </p:spPr>
        <p:txBody>
          <a:bodyPr/>
          <a:lstStyle>
            <a:lvl1pPr>
              <a:defRPr/>
            </a:lvl1pPr>
          </a:lstStyle>
          <a:p>
            <a:pPr>
              <a:defRPr/>
            </a:pPr>
            <a:fld id="{2D7EB83B-A4AF-4526-AC0E-6B729C37C2BF}"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827415152"/>
      </p:ext>
    </p:extLst>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354" y="2130848"/>
            <a:ext cx="7773293" cy="1470049"/>
          </a:xfrm>
        </p:spPr>
        <p:txBody>
          <a:body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371824" y="3886711"/>
            <a:ext cx="6400354" cy="1752451"/>
          </a:xfrm>
          <a:prstGeom prst="rect">
            <a:avLst/>
          </a:prstGeom>
        </p:spPr>
        <p:txBody>
          <a:bodyPr vert="horz" lIns="64084" tIns="32035" rIns="64084" bIns="32035"/>
          <a:lstStyle>
            <a:lvl1pPr marL="0" indent="0" algn="ctr">
              <a:buNone/>
              <a:defRPr/>
            </a:lvl1pPr>
            <a:lvl2pPr marL="320396" indent="0" algn="ctr">
              <a:buNone/>
              <a:defRPr/>
            </a:lvl2pPr>
            <a:lvl3pPr marL="640804" indent="0" algn="ctr">
              <a:buNone/>
              <a:defRPr/>
            </a:lvl3pPr>
            <a:lvl4pPr marL="961218" indent="0" algn="ctr">
              <a:buNone/>
              <a:defRPr/>
            </a:lvl4pPr>
            <a:lvl5pPr marL="1281619" indent="0" algn="ctr">
              <a:buNone/>
              <a:defRPr/>
            </a:lvl5pPr>
            <a:lvl6pPr marL="1602034" indent="0" algn="ctr">
              <a:buNone/>
              <a:defRPr/>
            </a:lvl6pPr>
            <a:lvl7pPr marL="1922429" indent="0" algn="ctr">
              <a:buNone/>
              <a:defRPr/>
            </a:lvl7pPr>
            <a:lvl8pPr marL="2242841" indent="0" algn="ctr">
              <a:buNone/>
              <a:defRPr/>
            </a:lvl8pPr>
            <a:lvl9pPr marL="2563249" indent="0" algn="ctr">
              <a:buNone/>
              <a:defRPr/>
            </a:lvl9pPr>
          </a:lstStyle>
          <a:p>
            <a:r>
              <a:rPr lang="ja-JP" altLang="en-US" smtClean="0"/>
              <a:t>マスター サブタイトルの書式設定</a:t>
            </a:r>
            <a:endParaRPr lang="ja-JP" altLang="en-US"/>
          </a:p>
        </p:txBody>
      </p:sp>
      <p:sp>
        <p:nvSpPr>
          <p:cNvPr id="4" name="Text Box 2"/>
          <p:cNvSpPr txBox="1">
            <a:spLocks noGrp="1" noChangeArrowheads="1"/>
          </p:cNvSpPr>
          <p:nvPr>
            <p:ph type="sldNum" sz="quarter" idx="10"/>
          </p:nvPr>
        </p:nvSpPr>
        <p:spPr>
          <a:ln/>
        </p:spPr>
        <p:txBody>
          <a:bodyPr/>
          <a:lstStyle>
            <a:lvl1pPr>
              <a:defRPr/>
            </a:lvl1pPr>
          </a:lstStyle>
          <a:p>
            <a:pPr>
              <a:defRPr/>
            </a:pPr>
            <a:fld id="{884B2D58-3E8B-4158-9282-B8E2CF7E819E}"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296116404"/>
      </p:ext>
    </p:extLst>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457647" y="1600711"/>
            <a:ext cx="8228707" cy="4525119"/>
          </a:xfrm>
          <a:prstGeom prst="rect">
            <a:avLst/>
          </a:prstGeom>
        </p:spPr>
        <p:txBody>
          <a:bodyPr vert="horz" lIns="64084" tIns="32035" rIns="64084" bIns="32035"/>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Text Box 2"/>
          <p:cNvSpPr txBox="1">
            <a:spLocks noGrp="1" noChangeArrowheads="1"/>
          </p:cNvSpPr>
          <p:nvPr>
            <p:ph type="sldNum" sz="quarter" idx="10"/>
          </p:nvPr>
        </p:nvSpPr>
        <p:spPr>
          <a:ln/>
        </p:spPr>
        <p:txBody>
          <a:bodyPr/>
          <a:lstStyle>
            <a:lvl1pPr>
              <a:defRPr/>
            </a:lvl1pPr>
          </a:lstStyle>
          <a:p>
            <a:pPr>
              <a:defRPr/>
            </a:pPr>
            <a:fld id="{01C29318-37C9-4DAD-9E86-37DCB4E96665}"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458485670"/>
      </p:ext>
    </p:extLst>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189" y="4406802"/>
            <a:ext cx="7772176" cy="1361777"/>
          </a:xfrm>
        </p:spPr>
        <p:txBody>
          <a:bodyPr anchor="t"/>
          <a:lstStyle>
            <a:lvl1pPr algn="l">
              <a:defRPr sz="28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22189" y="2906613"/>
            <a:ext cx="7772176" cy="1500188"/>
          </a:xfrm>
          <a:prstGeom prst="rect">
            <a:avLst/>
          </a:prstGeom>
        </p:spPr>
        <p:txBody>
          <a:bodyPr vert="horz" lIns="64084" tIns="32035" rIns="64084" bIns="32035" anchor="b"/>
          <a:lstStyle>
            <a:lvl1pPr marL="0" indent="0">
              <a:buNone/>
              <a:defRPr sz="1400"/>
            </a:lvl1pPr>
            <a:lvl2pPr marL="320396" indent="0">
              <a:buNone/>
              <a:defRPr sz="1300"/>
            </a:lvl2pPr>
            <a:lvl3pPr marL="640804" indent="0">
              <a:buNone/>
              <a:defRPr sz="1100"/>
            </a:lvl3pPr>
            <a:lvl4pPr marL="961218" indent="0">
              <a:buNone/>
              <a:defRPr sz="1000"/>
            </a:lvl4pPr>
            <a:lvl5pPr marL="1281619" indent="0">
              <a:buNone/>
              <a:defRPr sz="1000"/>
            </a:lvl5pPr>
            <a:lvl6pPr marL="1602034" indent="0">
              <a:buNone/>
              <a:defRPr sz="1000"/>
            </a:lvl6pPr>
            <a:lvl7pPr marL="1922429" indent="0">
              <a:buNone/>
              <a:defRPr sz="1000"/>
            </a:lvl7pPr>
            <a:lvl8pPr marL="2242841" indent="0">
              <a:buNone/>
              <a:defRPr sz="1000"/>
            </a:lvl8pPr>
            <a:lvl9pPr marL="2563249" indent="0">
              <a:buNone/>
              <a:defRPr sz="1000"/>
            </a:lvl9pPr>
          </a:lstStyle>
          <a:p>
            <a:pPr lvl="0"/>
            <a:r>
              <a:rPr lang="ja-JP" altLang="en-US" smtClean="0"/>
              <a:t>マスター テキストの書式設定</a:t>
            </a:r>
          </a:p>
        </p:txBody>
      </p:sp>
      <p:sp>
        <p:nvSpPr>
          <p:cNvPr id="4" name="Text Box 2"/>
          <p:cNvSpPr txBox="1">
            <a:spLocks noGrp="1" noChangeArrowheads="1"/>
          </p:cNvSpPr>
          <p:nvPr>
            <p:ph type="sldNum" sz="quarter" idx="10"/>
          </p:nvPr>
        </p:nvSpPr>
        <p:spPr>
          <a:ln/>
        </p:spPr>
        <p:txBody>
          <a:bodyPr/>
          <a:lstStyle>
            <a:lvl1pPr>
              <a:defRPr/>
            </a:lvl1pPr>
          </a:lstStyle>
          <a:p>
            <a:pPr>
              <a:defRPr/>
            </a:pPr>
            <a:fld id="{E9D30352-27E7-4B65-BA3F-D591706E773B}"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54809374"/>
      </p:ext>
    </p:extLst>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57648" y="1600711"/>
            <a:ext cx="4060775" cy="4525119"/>
          </a:xfrm>
          <a:prstGeom prst="rect">
            <a:avLst/>
          </a:prstGeom>
        </p:spPr>
        <p:txBody>
          <a:bodyPr vert="horz" lIns="64084" tIns="32035" rIns="64084" bIns="32035"/>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25579" y="1600711"/>
            <a:ext cx="4060775" cy="4525119"/>
          </a:xfrm>
          <a:prstGeom prst="rect">
            <a:avLst/>
          </a:prstGeom>
        </p:spPr>
        <p:txBody>
          <a:bodyPr vert="horz" lIns="64084" tIns="32035" rIns="64084" bIns="32035"/>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Text Box 2"/>
          <p:cNvSpPr txBox="1">
            <a:spLocks noGrp="1" noChangeArrowheads="1"/>
          </p:cNvSpPr>
          <p:nvPr>
            <p:ph type="sldNum" sz="quarter" idx="10"/>
          </p:nvPr>
        </p:nvSpPr>
        <p:spPr>
          <a:ln/>
        </p:spPr>
        <p:txBody>
          <a:bodyPr/>
          <a:lstStyle>
            <a:lvl1pPr>
              <a:defRPr/>
            </a:lvl1pPr>
          </a:lstStyle>
          <a:p>
            <a:pPr>
              <a:defRPr/>
            </a:pPr>
            <a:fld id="{084587C9-505C-4DF1-A4D2-46F41CC3BE92}"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663434853"/>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D95B15F8-F1BD-463C-8FE9-01796ED49298}" type="datetimeFigureOut">
              <a:rPr kumimoji="1" lang="ja-JP" altLang="en-US" smtClean="0"/>
              <a:t>2014/6/30</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F9673B8E-917A-4B07-A341-0CCEAD687C50}" type="slidenum">
              <a:rPr kumimoji="1" lang="ja-JP" altLang="en-US" smtClean="0"/>
              <a:t>‹#›</a:t>
            </a:fld>
            <a:endParaRPr kumimoji="1" lang="ja-JP" altLang="en-US"/>
          </a:p>
        </p:txBody>
      </p:sp>
    </p:spTree>
    <p:extLst>
      <p:ext uri="{BB962C8B-B14F-4D97-AF65-F5344CB8AC3E}">
        <p14:creationId xmlns:p14="http://schemas.microsoft.com/office/powerpoint/2010/main" val="165666326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647" y="274588"/>
            <a:ext cx="8228707"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57647" y="1534791"/>
            <a:ext cx="4039568" cy="639589"/>
          </a:xfrm>
          <a:prstGeom prst="rect">
            <a:avLst/>
          </a:prstGeom>
        </p:spPr>
        <p:txBody>
          <a:bodyPr vert="horz" lIns="64084" tIns="32035" rIns="64084" bIns="32035" anchor="b"/>
          <a:lstStyle>
            <a:lvl1pPr marL="0" indent="0">
              <a:buNone/>
              <a:defRPr sz="1700" b="1"/>
            </a:lvl1pPr>
            <a:lvl2pPr marL="320396" indent="0">
              <a:buNone/>
              <a:defRPr sz="1400" b="1"/>
            </a:lvl2pPr>
            <a:lvl3pPr marL="640804" indent="0">
              <a:buNone/>
              <a:defRPr sz="1300" b="1"/>
            </a:lvl3pPr>
            <a:lvl4pPr marL="961218" indent="0">
              <a:buNone/>
              <a:defRPr sz="1100" b="1"/>
            </a:lvl4pPr>
            <a:lvl5pPr marL="1281619" indent="0">
              <a:buNone/>
              <a:defRPr sz="1100" b="1"/>
            </a:lvl5pPr>
            <a:lvl6pPr marL="1602034" indent="0">
              <a:buNone/>
              <a:defRPr sz="1100" b="1"/>
            </a:lvl6pPr>
            <a:lvl7pPr marL="1922429" indent="0">
              <a:buNone/>
              <a:defRPr sz="1100" b="1"/>
            </a:lvl7pPr>
            <a:lvl8pPr marL="2242841" indent="0">
              <a:buNone/>
              <a:defRPr sz="1100" b="1"/>
            </a:lvl8pPr>
            <a:lvl9pPr marL="2563249" indent="0">
              <a:buNone/>
              <a:defRPr sz="11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647" y="2174379"/>
            <a:ext cx="4039568" cy="3951387"/>
          </a:xfrm>
          <a:prstGeom prst="rect">
            <a:avLst/>
          </a:prstGeom>
        </p:spPr>
        <p:txBody>
          <a:bodyPr vert="horz" lIns="64084" tIns="32035" rIns="64084" bIns="32035"/>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44555" y="1534791"/>
            <a:ext cx="4041799" cy="639589"/>
          </a:xfrm>
          <a:prstGeom prst="rect">
            <a:avLst/>
          </a:prstGeom>
        </p:spPr>
        <p:txBody>
          <a:bodyPr vert="horz" lIns="64084" tIns="32035" rIns="64084" bIns="32035" anchor="b"/>
          <a:lstStyle>
            <a:lvl1pPr marL="0" indent="0">
              <a:buNone/>
              <a:defRPr sz="1700" b="1"/>
            </a:lvl1pPr>
            <a:lvl2pPr marL="320396" indent="0">
              <a:buNone/>
              <a:defRPr sz="1400" b="1"/>
            </a:lvl2pPr>
            <a:lvl3pPr marL="640804" indent="0">
              <a:buNone/>
              <a:defRPr sz="1300" b="1"/>
            </a:lvl3pPr>
            <a:lvl4pPr marL="961218" indent="0">
              <a:buNone/>
              <a:defRPr sz="1100" b="1"/>
            </a:lvl4pPr>
            <a:lvl5pPr marL="1281619" indent="0">
              <a:buNone/>
              <a:defRPr sz="1100" b="1"/>
            </a:lvl5pPr>
            <a:lvl6pPr marL="1602034" indent="0">
              <a:buNone/>
              <a:defRPr sz="1100" b="1"/>
            </a:lvl6pPr>
            <a:lvl7pPr marL="1922429" indent="0">
              <a:buNone/>
              <a:defRPr sz="1100" b="1"/>
            </a:lvl7pPr>
            <a:lvl8pPr marL="2242841" indent="0">
              <a:buNone/>
              <a:defRPr sz="1100" b="1"/>
            </a:lvl8pPr>
            <a:lvl9pPr marL="2563249" indent="0">
              <a:buNone/>
              <a:defRPr sz="11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4555" y="2174379"/>
            <a:ext cx="4041799" cy="3951387"/>
          </a:xfrm>
          <a:prstGeom prst="rect">
            <a:avLst/>
          </a:prstGeom>
        </p:spPr>
        <p:txBody>
          <a:bodyPr vert="horz" lIns="64084" tIns="32035" rIns="64084" bIns="32035"/>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Text Box 2"/>
          <p:cNvSpPr txBox="1">
            <a:spLocks noGrp="1" noChangeArrowheads="1"/>
          </p:cNvSpPr>
          <p:nvPr>
            <p:ph type="sldNum" sz="quarter" idx="10"/>
          </p:nvPr>
        </p:nvSpPr>
        <p:spPr>
          <a:ln/>
        </p:spPr>
        <p:txBody>
          <a:bodyPr/>
          <a:lstStyle>
            <a:lvl1pPr>
              <a:defRPr/>
            </a:lvl1pPr>
          </a:lstStyle>
          <a:p>
            <a:pPr>
              <a:defRPr/>
            </a:pPr>
            <a:fld id="{BA578497-4695-4A15-BCEB-E22B8CF0E56B}"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443134555"/>
      </p:ext>
    </p:extLst>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Text Box 2"/>
          <p:cNvSpPr txBox="1">
            <a:spLocks noGrp="1" noChangeArrowheads="1"/>
          </p:cNvSpPr>
          <p:nvPr>
            <p:ph type="sldNum" sz="quarter" idx="10"/>
          </p:nvPr>
        </p:nvSpPr>
        <p:spPr>
          <a:ln/>
        </p:spPr>
        <p:txBody>
          <a:bodyPr/>
          <a:lstStyle>
            <a:lvl1pPr>
              <a:defRPr/>
            </a:lvl1pPr>
          </a:lstStyle>
          <a:p>
            <a:pPr>
              <a:defRPr/>
            </a:pPr>
            <a:fld id="{01B4F894-01FF-4A11-90D0-901365CA6CD6}"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447458122"/>
      </p:ext>
    </p:extLst>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Text Box 2"/>
          <p:cNvSpPr txBox="1">
            <a:spLocks noGrp="1" noChangeArrowheads="1"/>
          </p:cNvSpPr>
          <p:nvPr>
            <p:ph type="sldNum" sz="quarter" idx="10"/>
          </p:nvPr>
        </p:nvSpPr>
        <p:spPr>
          <a:ln/>
        </p:spPr>
        <p:txBody>
          <a:bodyPr/>
          <a:lstStyle>
            <a:lvl1pPr>
              <a:defRPr/>
            </a:lvl1pPr>
          </a:lstStyle>
          <a:p>
            <a:pPr>
              <a:defRPr/>
            </a:pPr>
            <a:fld id="{6F5F6133-F059-4228-8199-6584C68F7C78}"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4070347257"/>
      </p:ext>
    </p:extLst>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711" y="273537"/>
            <a:ext cx="3008189" cy="1161975"/>
          </a:xfrm>
        </p:spPr>
        <p:txBody>
          <a:bodyPr anchor="b"/>
          <a:lstStyle>
            <a:lvl1pPr algn="l">
              <a:defRPr sz="14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575224" y="273473"/>
            <a:ext cx="5111130" cy="5852294"/>
          </a:xfrm>
          <a:prstGeom prst="rect">
            <a:avLst/>
          </a:prstGeom>
        </p:spPr>
        <p:txBody>
          <a:bodyPr vert="horz" lIns="64084" tIns="32035" rIns="64084" bIns="32035"/>
          <a:lstStyle>
            <a:lvl1pPr>
              <a:defRPr sz="2200"/>
            </a:lvl1pPr>
            <a:lvl2pPr>
              <a:defRPr sz="2000"/>
            </a:lvl2pPr>
            <a:lvl3pPr>
              <a:defRPr sz="1700"/>
            </a:lvl3pPr>
            <a:lvl4pPr>
              <a:defRPr sz="1400"/>
            </a:lvl4pPr>
            <a:lvl5pPr>
              <a:defRPr sz="1400"/>
            </a:lvl5pPr>
            <a:lvl6pPr>
              <a:defRPr sz="1400"/>
            </a:lvl6pPr>
            <a:lvl7pPr>
              <a:defRPr sz="1400"/>
            </a:lvl7pPr>
            <a:lvl8pPr>
              <a:defRPr sz="1400"/>
            </a:lvl8pPr>
            <a:lvl9pPr>
              <a:defRPr sz="14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57711" y="1435448"/>
            <a:ext cx="3008189" cy="4690318"/>
          </a:xfrm>
          <a:prstGeom prst="rect">
            <a:avLst/>
          </a:prstGeom>
        </p:spPr>
        <p:txBody>
          <a:bodyPr vert="horz" lIns="64084" tIns="32035" rIns="64084" bIns="32035"/>
          <a:lstStyle>
            <a:lvl1pPr marL="0" indent="0">
              <a:buNone/>
              <a:defRPr sz="1000"/>
            </a:lvl1pPr>
            <a:lvl2pPr marL="320396" indent="0">
              <a:buNone/>
              <a:defRPr sz="800"/>
            </a:lvl2pPr>
            <a:lvl3pPr marL="640804" indent="0">
              <a:buNone/>
              <a:defRPr sz="700"/>
            </a:lvl3pPr>
            <a:lvl4pPr marL="961218" indent="0">
              <a:buNone/>
              <a:defRPr sz="600"/>
            </a:lvl4pPr>
            <a:lvl5pPr marL="1281619" indent="0">
              <a:buNone/>
              <a:defRPr sz="600"/>
            </a:lvl5pPr>
            <a:lvl6pPr marL="1602034" indent="0">
              <a:buNone/>
              <a:defRPr sz="600"/>
            </a:lvl6pPr>
            <a:lvl7pPr marL="1922429" indent="0">
              <a:buNone/>
              <a:defRPr sz="600"/>
            </a:lvl7pPr>
            <a:lvl8pPr marL="2242841" indent="0">
              <a:buNone/>
              <a:defRPr sz="600"/>
            </a:lvl8pPr>
            <a:lvl9pPr marL="2563249" indent="0">
              <a:buNone/>
              <a:defRPr sz="600"/>
            </a:lvl9pPr>
          </a:lstStyle>
          <a:p>
            <a:pPr lvl="0"/>
            <a:r>
              <a:rPr lang="ja-JP" altLang="en-US" smtClean="0"/>
              <a:t>マスター テキストの書式設定</a:t>
            </a:r>
          </a:p>
        </p:txBody>
      </p:sp>
      <p:sp>
        <p:nvSpPr>
          <p:cNvPr id="5" name="Text Box 2"/>
          <p:cNvSpPr txBox="1">
            <a:spLocks noGrp="1" noChangeArrowheads="1"/>
          </p:cNvSpPr>
          <p:nvPr>
            <p:ph type="sldNum" sz="quarter" idx="10"/>
          </p:nvPr>
        </p:nvSpPr>
        <p:spPr>
          <a:ln/>
        </p:spPr>
        <p:txBody>
          <a:bodyPr/>
          <a:lstStyle>
            <a:lvl1pPr>
              <a:defRPr/>
            </a:lvl1pPr>
          </a:lstStyle>
          <a:p>
            <a:pPr>
              <a:defRPr/>
            </a:pPr>
            <a:fld id="{FFE8C4A9-F3D9-405F-9B57-C50F5BEEF0EB}"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712310189"/>
      </p:ext>
    </p:extLst>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699" y="4800824"/>
            <a:ext cx="5486177" cy="567035"/>
          </a:xfrm>
        </p:spPr>
        <p:txBody>
          <a:bodyPr anchor="b"/>
          <a:lstStyle>
            <a:lvl1pPr algn="l">
              <a:defRPr sz="14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792699" y="612800"/>
            <a:ext cx="5486177" cy="4114354"/>
          </a:xfrm>
          <a:prstGeom prst="rect">
            <a:avLst/>
          </a:prstGeom>
        </p:spPr>
        <p:txBody>
          <a:bodyPr vert="horz" lIns="64084" tIns="32035" rIns="64084" bIns="32035"/>
          <a:lstStyle>
            <a:lvl1pPr marL="0" indent="0">
              <a:buNone/>
              <a:defRPr sz="2200"/>
            </a:lvl1pPr>
            <a:lvl2pPr marL="320396" indent="0">
              <a:buNone/>
              <a:defRPr sz="2000"/>
            </a:lvl2pPr>
            <a:lvl3pPr marL="640804" indent="0">
              <a:buNone/>
              <a:defRPr sz="1700"/>
            </a:lvl3pPr>
            <a:lvl4pPr marL="961218" indent="0">
              <a:buNone/>
              <a:defRPr sz="1400"/>
            </a:lvl4pPr>
            <a:lvl5pPr marL="1281619" indent="0">
              <a:buNone/>
              <a:defRPr sz="1400"/>
            </a:lvl5pPr>
            <a:lvl6pPr marL="1602034" indent="0">
              <a:buNone/>
              <a:defRPr sz="1400"/>
            </a:lvl6pPr>
            <a:lvl7pPr marL="1922429" indent="0">
              <a:buNone/>
              <a:defRPr sz="1400"/>
            </a:lvl7pPr>
            <a:lvl8pPr marL="2242841" indent="0">
              <a:buNone/>
              <a:defRPr sz="1400"/>
            </a:lvl8pPr>
            <a:lvl9pPr marL="2563249" indent="0">
              <a:buNone/>
              <a:defRPr sz="1400"/>
            </a:lvl9pPr>
          </a:lstStyle>
          <a:p>
            <a:pPr lvl="0"/>
            <a:endParaRPr lang="ja-JP" altLang="en-US" noProof="0" smtClean="0">
              <a:sym typeface="ヒラギノ角ゴ Pro W3" charset="0"/>
            </a:endParaRPr>
          </a:p>
        </p:txBody>
      </p:sp>
      <p:sp>
        <p:nvSpPr>
          <p:cNvPr id="4" name="テキスト プレースホルダー 3"/>
          <p:cNvSpPr>
            <a:spLocks noGrp="1"/>
          </p:cNvSpPr>
          <p:nvPr>
            <p:ph type="body" sz="half" idx="2"/>
          </p:nvPr>
        </p:nvSpPr>
        <p:spPr>
          <a:xfrm>
            <a:off x="1792699" y="5367860"/>
            <a:ext cx="5486177" cy="804788"/>
          </a:xfrm>
          <a:prstGeom prst="rect">
            <a:avLst/>
          </a:prstGeom>
        </p:spPr>
        <p:txBody>
          <a:bodyPr vert="horz" lIns="64084" tIns="32035" rIns="64084" bIns="32035"/>
          <a:lstStyle>
            <a:lvl1pPr marL="0" indent="0">
              <a:buNone/>
              <a:defRPr sz="1000"/>
            </a:lvl1pPr>
            <a:lvl2pPr marL="320396" indent="0">
              <a:buNone/>
              <a:defRPr sz="800"/>
            </a:lvl2pPr>
            <a:lvl3pPr marL="640804" indent="0">
              <a:buNone/>
              <a:defRPr sz="700"/>
            </a:lvl3pPr>
            <a:lvl4pPr marL="961218" indent="0">
              <a:buNone/>
              <a:defRPr sz="600"/>
            </a:lvl4pPr>
            <a:lvl5pPr marL="1281619" indent="0">
              <a:buNone/>
              <a:defRPr sz="600"/>
            </a:lvl5pPr>
            <a:lvl6pPr marL="1602034" indent="0">
              <a:buNone/>
              <a:defRPr sz="600"/>
            </a:lvl6pPr>
            <a:lvl7pPr marL="1922429" indent="0">
              <a:buNone/>
              <a:defRPr sz="600"/>
            </a:lvl7pPr>
            <a:lvl8pPr marL="2242841" indent="0">
              <a:buNone/>
              <a:defRPr sz="600"/>
            </a:lvl8pPr>
            <a:lvl9pPr marL="2563249" indent="0">
              <a:buNone/>
              <a:defRPr sz="600"/>
            </a:lvl9pPr>
          </a:lstStyle>
          <a:p>
            <a:pPr lvl="0"/>
            <a:r>
              <a:rPr lang="ja-JP" altLang="en-US" smtClean="0"/>
              <a:t>マスター テキストの書式設定</a:t>
            </a:r>
          </a:p>
        </p:txBody>
      </p:sp>
      <p:sp>
        <p:nvSpPr>
          <p:cNvPr id="5" name="Text Box 2"/>
          <p:cNvSpPr txBox="1">
            <a:spLocks noGrp="1" noChangeArrowheads="1"/>
          </p:cNvSpPr>
          <p:nvPr>
            <p:ph type="sldNum" sz="quarter" idx="10"/>
          </p:nvPr>
        </p:nvSpPr>
        <p:spPr>
          <a:ln/>
        </p:spPr>
        <p:txBody>
          <a:bodyPr/>
          <a:lstStyle>
            <a:lvl1pPr>
              <a:defRPr/>
            </a:lvl1pPr>
          </a:lstStyle>
          <a:p>
            <a:pPr>
              <a:defRPr/>
            </a:pPr>
            <a:fld id="{002C9838-9E96-495A-8686-BA376F6918D1}"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875237426"/>
      </p:ext>
    </p:extLst>
  </p:cSld>
  <p:clrMapOvr>
    <a:masterClrMapping/>
  </p:clrMapOv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57647" y="1600711"/>
            <a:ext cx="8228707" cy="4525119"/>
          </a:xfrm>
          <a:prstGeom prst="rect">
            <a:avLst/>
          </a:prstGeom>
        </p:spPr>
        <p:txBody>
          <a:bodyPr vert="eaVert" lIns="64084" tIns="32035" rIns="64084" bIns="32035"/>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Text Box 2"/>
          <p:cNvSpPr txBox="1">
            <a:spLocks noGrp="1" noChangeArrowheads="1"/>
          </p:cNvSpPr>
          <p:nvPr>
            <p:ph type="sldNum" sz="quarter" idx="10"/>
          </p:nvPr>
        </p:nvSpPr>
        <p:spPr>
          <a:ln/>
        </p:spPr>
        <p:txBody>
          <a:bodyPr/>
          <a:lstStyle>
            <a:lvl1pPr>
              <a:defRPr/>
            </a:lvl1pPr>
          </a:lstStyle>
          <a:p>
            <a:pPr>
              <a:defRPr/>
            </a:pPr>
            <a:fld id="{B7740DD2-FE76-4CE7-A648-CA8506888E5D}"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927748085"/>
      </p:ext>
    </p:extLst>
  </p:cSld>
  <p:clrMapOvr>
    <a:masterClrMapping/>
  </p:clrMapOv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177" y="1600711"/>
            <a:ext cx="2057176" cy="4525119"/>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57647" y="1600711"/>
            <a:ext cx="6064374" cy="4525119"/>
          </a:xfrm>
          <a:prstGeom prst="rect">
            <a:avLst/>
          </a:prstGeom>
        </p:spPr>
        <p:txBody>
          <a:bodyPr vert="eaVert" lIns="64084" tIns="32035" rIns="64084" bIns="32035"/>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Text Box 2"/>
          <p:cNvSpPr txBox="1">
            <a:spLocks noGrp="1" noChangeArrowheads="1"/>
          </p:cNvSpPr>
          <p:nvPr>
            <p:ph type="sldNum" sz="quarter" idx="10"/>
          </p:nvPr>
        </p:nvSpPr>
        <p:spPr>
          <a:ln/>
        </p:spPr>
        <p:txBody>
          <a:bodyPr/>
          <a:lstStyle>
            <a:lvl1pPr>
              <a:defRPr/>
            </a:lvl1pPr>
          </a:lstStyle>
          <a:p>
            <a:pPr>
              <a:defRPr/>
            </a:pPr>
            <a:fld id="{2D7EB83B-A4AF-4526-AC0E-6B729C37C2BF}"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150024882"/>
      </p:ext>
    </p:extLst>
  </p:cSld>
  <p:clrMapOvr>
    <a:masterClrMapping/>
  </p:clrMapOvr>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D831FAEC-2B10-4C20-8B43-0F80E6C4F32F}"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01DB1617-B6A3-4316-AF62-B1DDE812350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3179345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D831FAEC-2B10-4C20-8B43-0F80E6C4F32F}"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01DB1617-B6A3-4316-AF62-B1DDE812350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64801537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D831FAEC-2B10-4C20-8B43-0F80E6C4F32F}"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01DB1617-B6A3-4316-AF62-B1DDE812350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5427814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D95B15F8-F1BD-463C-8FE9-01796ED49298}" type="datetimeFigureOut">
              <a:rPr kumimoji="1" lang="ja-JP" altLang="en-US" smtClean="0"/>
              <a:t>2014/6/30</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F9673B8E-917A-4B07-A341-0CCEAD687C50}" type="slidenum">
              <a:rPr kumimoji="1" lang="ja-JP" altLang="en-US" smtClean="0"/>
              <a:t>‹#›</a:t>
            </a:fld>
            <a:endParaRPr kumimoji="1" lang="ja-JP" altLang="en-US"/>
          </a:p>
        </p:txBody>
      </p:sp>
    </p:spTree>
    <p:extLst>
      <p:ext uri="{BB962C8B-B14F-4D97-AF65-F5344CB8AC3E}">
        <p14:creationId xmlns:p14="http://schemas.microsoft.com/office/powerpoint/2010/main" val="100434926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D831FAEC-2B10-4C20-8B43-0F80E6C4F32F}"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01DB1617-B6A3-4316-AF62-B1DDE812350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74199501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D831FAEC-2B10-4C20-8B43-0F80E6C4F32F}"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01DB1617-B6A3-4316-AF62-B1DDE812350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57748128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D831FAEC-2B10-4C20-8B43-0F80E6C4F32F}"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01DB1617-B6A3-4316-AF62-B1DDE812350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77862893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D831FAEC-2B10-4C20-8B43-0F80E6C4F32F}"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01DB1617-B6A3-4316-AF62-B1DDE812350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34760712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D831FAEC-2B10-4C20-8B43-0F80E6C4F32F}"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01DB1617-B6A3-4316-AF62-B1DDE812350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3162248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D831FAEC-2B10-4C20-8B43-0F80E6C4F32F}"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01DB1617-B6A3-4316-AF62-B1DDE812350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23661965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D831FAEC-2B10-4C20-8B43-0F80E6C4F32F}"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01DB1617-B6A3-4316-AF62-B1DDE812350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34331589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D831FAEC-2B10-4C20-8B43-0F80E6C4F32F}"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01DB1617-B6A3-4316-AF62-B1DDE812350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45621406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BF8E4B6D-8D45-495D-8341-8EABFA8B1AA7}"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088B6A2E-7917-4C4C-80DB-59E0A23A1977}"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9639741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F8E4B6D-8D45-495D-8341-8EABFA8B1AA7}"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088B6A2E-7917-4C4C-80DB-59E0A23A1977}"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3276691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D95B15F8-F1BD-463C-8FE9-01796ED49298}" type="datetimeFigureOut">
              <a:rPr kumimoji="1" lang="ja-JP" altLang="en-US" smtClean="0"/>
              <a:t>2014/6/30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9673B8E-917A-4B07-A341-0CCEAD687C50}" type="slidenum">
              <a:rPr kumimoji="1" lang="ja-JP" altLang="en-US" smtClean="0"/>
              <a:t>‹#›</a:t>
            </a:fld>
            <a:endParaRPr kumimoji="1" lang="ja-JP" altLang="en-US"/>
          </a:p>
        </p:txBody>
      </p:sp>
    </p:spTree>
    <p:extLst>
      <p:ext uri="{BB962C8B-B14F-4D97-AF65-F5344CB8AC3E}">
        <p14:creationId xmlns:p14="http://schemas.microsoft.com/office/powerpoint/2010/main" val="283970025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BF8E4B6D-8D45-495D-8341-8EABFA8B1AA7}"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088B6A2E-7917-4C4C-80DB-59E0A23A1977}"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71637496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BF8E4B6D-8D45-495D-8341-8EABFA8B1AA7}"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088B6A2E-7917-4C4C-80DB-59E0A23A1977}"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167235010"/>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BF8E4B6D-8D45-495D-8341-8EABFA8B1AA7}"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088B6A2E-7917-4C4C-80DB-59E0A23A1977}"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9067758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BF8E4B6D-8D45-495D-8341-8EABFA8B1AA7}"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088B6A2E-7917-4C4C-80DB-59E0A23A1977}"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06137486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BF8E4B6D-8D45-495D-8341-8EABFA8B1AA7}"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088B6A2E-7917-4C4C-80DB-59E0A23A1977}"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33843446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BF8E4B6D-8D45-495D-8341-8EABFA8B1AA7}"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088B6A2E-7917-4C4C-80DB-59E0A23A1977}"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858475128"/>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BF8E4B6D-8D45-495D-8341-8EABFA8B1AA7}"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088B6A2E-7917-4C4C-80DB-59E0A23A1977}"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95885075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F8E4B6D-8D45-495D-8341-8EABFA8B1AA7}"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088B6A2E-7917-4C4C-80DB-59E0A23A1977}"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87523192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F8E4B6D-8D45-495D-8341-8EABFA8B1AA7}"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088B6A2E-7917-4C4C-80DB-59E0A23A1977}"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7969079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D95B15F8-F1BD-463C-8FE9-01796ED49298}" type="datetimeFigureOut">
              <a:rPr kumimoji="1" lang="ja-JP" altLang="en-US" smtClean="0"/>
              <a:t>2014/6/30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9673B8E-917A-4B07-A341-0CCEAD687C50}" type="slidenum">
              <a:rPr kumimoji="1" lang="ja-JP" altLang="en-US" smtClean="0"/>
              <a:t>‹#›</a:t>
            </a:fld>
            <a:endParaRPr kumimoji="1" lang="ja-JP" altLang="en-US"/>
          </a:p>
        </p:txBody>
      </p:sp>
    </p:spTree>
    <p:extLst>
      <p:ext uri="{BB962C8B-B14F-4D97-AF65-F5344CB8AC3E}">
        <p14:creationId xmlns:p14="http://schemas.microsoft.com/office/powerpoint/2010/main" val="30119105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2.pn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3.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2.pn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image" Target="../media/image3.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5B15F8-F1BD-463C-8FE9-01796ED49298}" type="datetimeFigureOut">
              <a:rPr kumimoji="1" lang="ja-JP" altLang="en-US" smtClean="0"/>
              <a:t>2014/6/30</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673B8E-917A-4B07-A341-0CCEAD687C50}" type="slidenum">
              <a:rPr kumimoji="1" lang="ja-JP" altLang="en-US" smtClean="0"/>
              <a:t>‹#›</a:t>
            </a:fld>
            <a:endParaRPr kumimoji="1" lang="ja-JP" altLang="en-US"/>
          </a:p>
        </p:txBody>
      </p:sp>
    </p:spTree>
    <p:extLst>
      <p:ext uri="{BB962C8B-B14F-4D97-AF65-F5344CB8AC3E}">
        <p14:creationId xmlns:p14="http://schemas.microsoft.com/office/powerpoint/2010/main" val="5002534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8E4B6D-8D45-495D-8341-8EABFA8B1AA7}"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8B6A2E-7917-4C4C-80DB-59E0A23A1977}"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0625652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8E4B6D-8D45-495D-8341-8EABFA8B1AA7}"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8B6A2E-7917-4C4C-80DB-59E0A23A1977}"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54293479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8E4B6D-8D45-495D-8341-8EABFA8B1AA7}"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8B6A2E-7917-4C4C-80DB-59E0A23A1977}"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261715350"/>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893034" y="2089547"/>
            <a:ext cx="7358063" cy="26789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a:extLst>
        </p:spPr>
        <p:txBody>
          <a:bodyPr vert="horz" wrap="square" lIns="35590" tIns="35590" rIns="35590" bIns="35590" numCol="1" anchor="ctr" anchorCtr="0" compatLnSpc="1">
            <a:prstTxWarp prst="textNoShape">
              <a:avLst/>
            </a:prstTxWarp>
          </a:bodyPr>
          <a:lstStyle/>
          <a:p>
            <a:pPr lvl="0"/>
            <a:r>
              <a:rPr lang="en-US" altLang="ja-JP">
                <a:sym typeface="Helvetica Neue" charset="0"/>
              </a:rPr>
              <a:t>Click to edit Master title style</a:t>
            </a:r>
          </a:p>
        </p:txBody>
      </p:sp>
      <p:sp>
        <p:nvSpPr>
          <p:cNvPr id="1026" name="Text Box 2"/>
          <p:cNvSpPr txBox="1">
            <a:spLocks noGrp="1" noChangeArrowheads="1"/>
          </p:cNvSpPr>
          <p:nvPr>
            <p:ph type="sldNum" sz="quarter" idx="4"/>
          </p:nvPr>
        </p:nvSpPr>
        <p:spPr bwMode="auto">
          <a:xfrm>
            <a:off x="8767903" y="6563320"/>
            <a:ext cx="260077" cy="25896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vert="horz" wrap="none" lIns="64081" tIns="32033" rIns="64081" bIns="32033" numCol="1" anchor="t" anchorCtr="0" compatLnSpc="1">
            <a:prstTxWarp prst="textNoShape">
              <a:avLst/>
            </a:prstTxWarp>
          </a:bodyPr>
          <a:lstStyle>
            <a:lvl1pPr>
              <a:defRPr sz="1300">
                <a:solidFill>
                  <a:schemeClr val="tx1"/>
                </a:solidFill>
                <a:latin typeface="Helvetica Neue" pitchFamily="-84" charset="0"/>
                <a:sym typeface="Helvetica Neue" pitchFamily="-84" charset="0"/>
              </a:defRPr>
            </a:lvl1pPr>
          </a:lstStyle>
          <a:p>
            <a:pPr algn="ctr" defTabSz="914353" fontAlgn="base">
              <a:spcBef>
                <a:spcPct val="0"/>
              </a:spcBef>
              <a:spcAft>
                <a:spcPct val="0"/>
              </a:spcAft>
              <a:defRPr/>
            </a:pPr>
            <a:fld id="{040A3451-E168-4590-8566-B49BB1466571}" type="slidenum">
              <a:rPr kumimoji="0" lang="en-US" altLang="ja-JP">
                <a:solidFill>
                  <a:srgbClr val="000000"/>
                </a:solidFill>
              </a:rPr>
              <a:pPr algn="ctr" defTabSz="914353" fontAlgn="base">
                <a:spcBef>
                  <a:spcPct val="0"/>
                </a:spcBef>
                <a:spcAft>
                  <a:spcPct val="0"/>
                </a:spcAft>
                <a:defRPr/>
              </a:pPr>
              <a:t>‹#›</a:t>
            </a:fld>
            <a:endParaRPr kumimoji="0" lang="en-US" altLang="ja-JP">
              <a:solidFill>
                <a:srgbClr val="000000"/>
              </a:solidFill>
            </a:endParaRPr>
          </a:p>
        </p:txBody>
      </p:sp>
      <p:sp>
        <p:nvSpPr>
          <p:cNvPr id="1028" name="Rectangle 3"/>
          <p:cNvSpPr>
            <a:spLocks/>
          </p:cNvSpPr>
          <p:nvPr/>
        </p:nvSpPr>
        <p:spPr bwMode="auto">
          <a:xfrm>
            <a:off x="149572" y="6599104"/>
            <a:ext cx="333970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a:defRPr kumimoji="1" sz="4200">
                <a:solidFill>
                  <a:srgbClr val="000000"/>
                </a:solidFill>
                <a:latin typeface="ヒラギノ角ゴ Pro W3" pitchFamily="-84" charset="-128"/>
                <a:ea typeface="ヒラギノ角ゴ Pro W3" pitchFamily="-84" charset="-128"/>
                <a:sym typeface="ヒラギノ角ゴ Pro W3" pitchFamily="-84" charset="-128"/>
              </a:defRPr>
            </a:lvl1pPr>
            <a:lvl2pPr marL="742950" indent="-285750">
              <a:defRPr kumimoji="1" sz="4200">
                <a:solidFill>
                  <a:srgbClr val="000000"/>
                </a:solidFill>
                <a:latin typeface="ヒラギノ角ゴ Pro W3" pitchFamily="-84" charset="-128"/>
                <a:ea typeface="ヒラギノ角ゴ Pro W3" pitchFamily="-84" charset="-128"/>
                <a:sym typeface="ヒラギノ角ゴ Pro W3" pitchFamily="-84" charset="-128"/>
              </a:defRPr>
            </a:lvl2pPr>
            <a:lvl3pPr marL="1143000" indent="-228600">
              <a:defRPr kumimoji="1" sz="4200">
                <a:solidFill>
                  <a:srgbClr val="000000"/>
                </a:solidFill>
                <a:latin typeface="ヒラギノ角ゴ Pro W3" pitchFamily="-84" charset="-128"/>
                <a:ea typeface="ヒラギノ角ゴ Pro W3" pitchFamily="-84" charset="-128"/>
                <a:sym typeface="ヒラギノ角ゴ Pro W3" pitchFamily="-84" charset="-128"/>
              </a:defRPr>
            </a:lvl3pPr>
            <a:lvl4pPr marL="1600200" indent="-228600">
              <a:defRPr kumimoji="1" sz="4200">
                <a:solidFill>
                  <a:srgbClr val="000000"/>
                </a:solidFill>
                <a:latin typeface="ヒラギノ角ゴ Pro W3" pitchFamily="-84" charset="-128"/>
                <a:ea typeface="ヒラギノ角ゴ Pro W3" pitchFamily="-84" charset="-128"/>
                <a:sym typeface="ヒラギノ角ゴ Pro W3" pitchFamily="-84" charset="-128"/>
              </a:defRPr>
            </a:lvl4pPr>
            <a:lvl5pPr marL="2057400" indent="-228600">
              <a:defRPr kumimoji="1" sz="4200">
                <a:solidFill>
                  <a:srgbClr val="000000"/>
                </a:solidFill>
                <a:latin typeface="ヒラギノ角ゴ Pro W3" pitchFamily="-84" charset="-128"/>
                <a:ea typeface="ヒラギノ角ゴ Pro W3" pitchFamily="-84" charset="-128"/>
                <a:sym typeface="ヒラギノ角ゴ Pro W3" pitchFamily="-84" charset="-128"/>
              </a:defRPr>
            </a:lvl5pPr>
            <a:lvl6pPr marL="2514600" indent="-228600" algn="ctr" fontAlgn="base">
              <a:spcBef>
                <a:spcPct val="0"/>
              </a:spcBef>
              <a:spcAft>
                <a:spcPct val="0"/>
              </a:spcAft>
              <a:defRPr kumimoji="1" sz="4200">
                <a:solidFill>
                  <a:srgbClr val="000000"/>
                </a:solidFill>
                <a:latin typeface="ヒラギノ角ゴ Pro W3" pitchFamily="-84" charset="-128"/>
                <a:ea typeface="ヒラギノ角ゴ Pro W3" pitchFamily="-84" charset="-128"/>
                <a:sym typeface="ヒラギノ角ゴ Pro W3" pitchFamily="-84" charset="-128"/>
              </a:defRPr>
            </a:lvl6pPr>
            <a:lvl7pPr marL="2971800" indent="-228600" algn="ctr" fontAlgn="base">
              <a:spcBef>
                <a:spcPct val="0"/>
              </a:spcBef>
              <a:spcAft>
                <a:spcPct val="0"/>
              </a:spcAft>
              <a:defRPr kumimoji="1" sz="4200">
                <a:solidFill>
                  <a:srgbClr val="000000"/>
                </a:solidFill>
                <a:latin typeface="ヒラギノ角ゴ Pro W3" pitchFamily="-84" charset="-128"/>
                <a:ea typeface="ヒラギノ角ゴ Pro W3" pitchFamily="-84" charset="-128"/>
                <a:sym typeface="ヒラギノ角ゴ Pro W3" pitchFamily="-84" charset="-128"/>
              </a:defRPr>
            </a:lvl7pPr>
            <a:lvl8pPr marL="3429000" indent="-228600" algn="ctr" fontAlgn="base">
              <a:spcBef>
                <a:spcPct val="0"/>
              </a:spcBef>
              <a:spcAft>
                <a:spcPct val="0"/>
              </a:spcAft>
              <a:defRPr kumimoji="1" sz="4200">
                <a:solidFill>
                  <a:srgbClr val="000000"/>
                </a:solidFill>
                <a:latin typeface="ヒラギノ角ゴ Pro W3" pitchFamily="-84" charset="-128"/>
                <a:ea typeface="ヒラギノ角ゴ Pro W3" pitchFamily="-84" charset="-128"/>
                <a:sym typeface="ヒラギノ角ゴ Pro W3" pitchFamily="-84" charset="-128"/>
              </a:defRPr>
            </a:lvl8pPr>
            <a:lvl9pPr marL="3886200" indent="-228600" algn="ctr" fontAlgn="base">
              <a:spcBef>
                <a:spcPct val="0"/>
              </a:spcBef>
              <a:spcAft>
                <a:spcPct val="0"/>
              </a:spcAft>
              <a:defRPr kumimoji="1" sz="4200">
                <a:solidFill>
                  <a:srgbClr val="000000"/>
                </a:solidFill>
                <a:latin typeface="ヒラギノ角ゴ Pro W3" pitchFamily="-84" charset="-128"/>
                <a:ea typeface="ヒラギノ角ゴ Pro W3" pitchFamily="-84" charset="-128"/>
                <a:sym typeface="ヒラギノ角ゴ Pro W3" pitchFamily="-84" charset="-128"/>
              </a:defRPr>
            </a:lvl9pPr>
          </a:lstStyle>
          <a:p>
            <a:pPr defTabSz="914353" fontAlgn="base">
              <a:spcBef>
                <a:spcPct val="0"/>
              </a:spcBef>
              <a:spcAft>
                <a:spcPct val="0"/>
              </a:spcAft>
              <a:defRPr/>
            </a:pPr>
            <a:r>
              <a:rPr kumimoji="0" lang="en-US" altLang="ja-JP" sz="1000" smtClean="0">
                <a:latin typeface="Helvetica Neue" pitchFamily="-84" charset="0"/>
                <a:sym typeface="Helvetica Neue" pitchFamily="-84" charset="0"/>
              </a:rPr>
              <a:t>K.Fujii @ FKPPL/TYL 2013, June, 2013</a:t>
            </a:r>
          </a:p>
        </p:txBody>
      </p:sp>
      <p:pic>
        <p:nvPicPr>
          <p:cNvPr id="1029" name="Picture 4"/>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98227" y="0"/>
            <a:ext cx="964406" cy="964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pic>
        <p:nvPicPr>
          <p:cNvPr id="1030" name="Picture 5"/>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585834" y="72554"/>
            <a:ext cx="1410891" cy="80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Tree>
    <p:extLst>
      <p:ext uri="{BB962C8B-B14F-4D97-AF65-F5344CB8AC3E}">
        <p14:creationId xmlns:p14="http://schemas.microsoft.com/office/powerpoint/2010/main" val="3759800796"/>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ransition/>
  <p:hf hdr="0" ftr="0" dt="0"/>
  <p:txStyles>
    <p:titleStyle>
      <a:lvl1pPr algn="ctr" rtl="0" eaLnBrk="0" fontAlgn="base" hangingPunct="0">
        <a:spcBef>
          <a:spcPct val="0"/>
        </a:spcBef>
        <a:spcAft>
          <a:spcPct val="0"/>
        </a:spcAft>
        <a:defRPr sz="5900" b="1">
          <a:solidFill>
            <a:schemeClr val="tx1"/>
          </a:solidFill>
          <a:latin typeface="+mj-lt"/>
          <a:ea typeface="+mj-ea"/>
          <a:cs typeface="+mj-cs"/>
          <a:sym typeface="Helvetica Neue" pitchFamily="-84" charset="0"/>
        </a:defRPr>
      </a:lvl1pPr>
      <a:lvl2pPr algn="ctr" rtl="0" eaLnBrk="0" fontAlgn="base" hangingPunct="0">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pitchFamily="-84" charset="0"/>
        </a:defRPr>
      </a:lvl2pPr>
      <a:lvl3pPr algn="ctr" rtl="0" eaLnBrk="0" fontAlgn="base" hangingPunct="0">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pitchFamily="-84" charset="0"/>
        </a:defRPr>
      </a:lvl3pPr>
      <a:lvl4pPr algn="ctr" rtl="0" eaLnBrk="0" fontAlgn="base" hangingPunct="0">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pitchFamily="-84" charset="0"/>
        </a:defRPr>
      </a:lvl4pPr>
      <a:lvl5pPr algn="ctr" rtl="0" eaLnBrk="0" fontAlgn="base" hangingPunct="0">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pitchFamily="-84" charset="0"/>
        </a:defRPr>
      </a:lvl5pPr>
      <a:lvl6pPr marL="320379" algn="ctr" rtl="0" fontAlgn="base">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charset="0"/>
        </a:defRPr>
      </a:lvl6pPr>
      <a:lvl7pPr marL="640771" algn="ctr" rtl="0" fontAlgn="base">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charset="0"/>
        </a:defRPr>
      </a:lvl7pPr>
      <a:lvl8pPr marL="961169" algn="ctr" rtl="0" fontAlgn="base">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charset="0"/>
        </a:defRPr>
      </a:lvl8pPr>
      <a:lvl9pPr marL="1281554" algn="ctr" rtl="0" fontAlgn="base">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charset="0"/>
        </a:defRPr>
      </a:lvl9pPr>
    </p:titleStyle>
    <p:bodyStyle>
      <a:lvl1pPr marL="240305" indent="-240305" algn="ctr" rtl="0" eaLnBrk="0" fontAlgn="base" hangingPunct="0">
        <a:spcBef>
          <a:spcPct val="0"/>
        </a:spcBef>
        <a:spcAft>
          <a:spcPct val="0"/>
        </a:spcAft>
        <a:defRPr kumimoji="1" sz="2500">
          <a:solidFill>
            <a:schemeClr val="tx1"/>
          </a:solidFill>
          <a:latin typeface="+mn-lt"/>
          <a:ea typeface="+mn-ea"/>
          <a:cs typeface="+mn-cs"/>
          <a:sym typeface="ヒラギノ角ゴ Pro W3" pitchFamily="-84" charset="-128"/>
        </a:defRPr>
      </a:lvl1pPr>
      <a:lvl2pPr marL="520658" indent="-200245" algn="ctr" rtl="0" eaLnBrk="0" fontAlgn="base" hangingPunct="0">
        <a:spcBef>
          <a:spcPct val="0"/>
        </a:spcBef>
        <a:spcAft>
          <a:spcPct val="0"/>
        </a:spcAft>
        <a:defRPr kumimoji="1" sz="2500">
          <a:solidFill>
            <a:schemeClr val="tx1"/>
          </a:solidFill>
          <a:latin typeface="+mn-lt"/>
          <a:ea typeface="+mn-ea"/>
          <a:cs typeface="+mn-cs"/>
          <a:sym typeface="ヒラギノ角ゴ Pro W3" pitchFamily="-84" charset="-128"/>
        </a:defRPr>
      </a:lvl2pPr>
      <a:lvl3pPr marL="800978" indent="-160201" algn="ctr" rtl="0" eaLnBrk="0" fontAlgn="base" hangingPunct="0">
        <a:spcBef>
          <a:spcPct val="0"/>
        </a:spcBef>
        <a:spcAft>
          <a:spcPct val="0"/>
        </a:spcAft>
        <a:defRPr kumimoji="1" sz="2500">
          <a:solidFill>
            <a:schemeClr val="tx1"/>
          </a:solidFill>
          <a:latin typeface="+mn-lt"/>
          <a:ea typeface="+mn-ea"/>
          <a:cs typeface="+mn-cs"/>
          <a:sym typeface="ヒラギノ角ゴ Pro W3" pitchFamily="-84" charset="-128"/>
        </a:defRPr>
      </a:lvl3pPr>
      <a:lvl4pPr marL="1121375" indent="-160201" algn="ctr" rtl="0" eaLnBrk="0" fontAlgn="base" hangingPunct="0">
        <a:spcBef>
          <a:spcPct val="0"/>
        </a:spcBef>
        <a:spcAft>
          <a:spcPct val="0"/>
        </a:spcAft>
        <a:defRPr kumimoji="1" sz="2500">
          <a:solidFill>
            <a:schemeClr val="tx1"/>
          </a:solidFill>
          <a:latin typeface="+mn-lt"/>
          <a:ea typeface="+mn-ea"/>
          <a:cs typeface="+mn-cs"/>
          <a:sym typeface="ヒラギノ角ゴ Pro W3" pitchFamily="-84" charset="-128"/>
        </a:defRPr>
      </a:lvl4pPr>
      <a:lvl5pPr marL="1441748" indent="-160201" algn="ctr" rtl="0" eaLnBrk="0" fontAlgn="base" hangingPunct="0">
        <a:spcBef>
          <a:spcPct val="0"/>
        </a:spcBef>
        <a:spcAft>
          <a:spcPct val="0"/>
        </a:spcAft>
        <a:defRPr kumimoji="1" sz="2500">
          <a:solidFill>
            <a:schemeClr val="tx1"/>
          </a:solidFill>
          <a:latin typeface="+mn-lt"/>
          <a:ea typeface="+mn-ea"/>
          <a:cs typeface="+mn-cs"/>
          <a:sym typeface="ヒラギノ角ゴ Pro W3" pitchFamily="-84" charset="-128"/>
        </a:defRPr>
      </a:lvl5pPr>
      <a:lvl6pPr marL="320379" algn="ctr" rtl="0" fontAlgn="base">
        <a:spcBef>
          <a:spcPct val="0"/>
        </a:spcBef>
        <a:spcAft>
          <a:spcPct val="0"/>
        </a:spcAft>
        <a:defRPr sz="2500">
          <a:solidFill>
            <a:schemeClr val="tx1"/>
          </a:solidFill>
          <a:latin typeface="+mn-lt"/>
          <a:ea typeface="+mn-ea"/>
          <a:cs typeface="+mn-cs"/>
          <a:sym typeface="ヒラギノ角ゴ Pro W3" charset="0"/>
        </a:defRPr>
      </a:lvl6pPr>
      <a:lvl7pPr marL="640771" algn="ctr" rtl="0" fontAlgn="base">
        <a:spcBef>
          <a:spcPct val="0"/>
        </a:spcBef>
        <a:spcAft>
          <a:spcPct val="0"/>
        </a:spcAft>
        <a:defRPr sz="2500">
          <a:solidFill>
            <a:schemeClr val="tx1"/>
          </a:solidFill>
          <a:latin typeface="+mn-lt"/>
          <a:ea typeface="+mn-ea"/>
          <a:cs typeface="+mn-cs"/>
          <a:sym typeface="ヒラギノ角ゴ Pro W3" charset="0"/>
        </a:defRPr>
      </a:lvl7pPr>
      <a:lvl8pPr marL="961169" algn="ctr" rtl="0" fontAlgn="base">
        <a:spcBef>
          <a:spcPct val="0"/>
        </a:spcBef>
        <a:spcAft>
          <a:spcPct val="0"/>
        </a:spcAft>
        <a:defRPr sz="2500">
          <a:solidFill>
            <a:schemeClr val="tx1"/>
          </a:solidFill>
          <a:latin typeface="+mn-lt"/>
          <a:ea typeface="+mn-ea"/>
          <a:cs typeface="+mn-cs"/>
          <a:sym typeface="ヒラギノ角ゴ Pro W3" charset="0"/>
        </a:defRPr>
      </a:lvl8pPr>
      <a:lvl9pPr marL="1281554" algn="ctr" rtl="0" fontAlgn="base">
        <a:spcBef>
          <a:spcPct val="0"/>
        </a:spcBef>
        <a:spcAft>
          <a:spcPct val="0"/>
        </a:spcAft>
        <a:defRPr sz="2500">
          <a:solidFill>
            <a:schemeClr val="tx1"/>
          </a:solidFill>
          <a:latin typeface="+mn-lt"/>
          <a:ea typeface="+mn-ea"/>
          <a:cs typeface="+mn-cs"/>
          <a:sym typeface="ヒラギノ角ゴ Pro W3" charset="0"/>
        </a:defRPr>
      </a:lvl9pPr>
    </p:bodyStyle>
    <p:otherStyle>
      <a:defPPr>
        <a:defRPr lang="ja-JP"/>
      </a:defPPr>
      <a:lvl1pPr marL="0" algn="l" defTabSz="320379" rtl="0" eaLnBrk="1" latinLnBrk="0" hangingPunct="1">
        <a:defRPr kumimoji="1" sz="1300" kern="1200">
          <a:solidFill>
            <a:schemeClr val="tx1"/>
          </a:solidFill>
          <a:latin typeface="+mn-lt"/>
          <a:ea typeface="+mn-ea"/>
          <a:cs typeface="+mn-cs"/>
        </a:defRPr>
      </a:lvl1pPr>
      <a:lvl2pPr marL="320379" algn="l" defTabSz="320379" rtl="0" eaLnBrk="1" latinLnBrk="0" hangingPunct="1">
        <a:defRPr kumimoji="1" sz="1300" kern="1200">
          <a:solidFill>
            <a:schemeClr val="tx1"/>
          </a:solidFill>
          <a:latin typeface="+mn-lt"/>
          <a:ea typeface="+mn-ea"/>
          <a:cs typeface="+mn-cs"/>
        </a:defRPr>
      </a:lvl2pPr>
      <a:lvl3pPr marL="640771" algn="l" defTabSz="320379" rtl="0" eaLnBrk="1" latinLnBrk="0" hangingPunct="1">
        <a:defRPr kumimoji="1" sz="1300" kern="1200">
          <a:solidFill>
            <a:schemeClr val="tx1"/>
          </a:solidFill>
          <a:latin typeface="+mn-lt"/>
          <a:ea typeface="+mn-ea"/>
          <a:cs typeface="+mn-cs"/>
        </a:defRPr>
      </a:lvl3pPr>
      <a:lvl4pPr marL="961169" algn="l" defTabSz="320379" rtl="0" eaLnBrk="1" latinLnBrk="0" hangingPunct="1">
        <a:defRPr kumimoji="1" sz="1300" kern="1200">
          <a:solidFill>
            <a:schemeClr val="tx1"/>
          </a:solidFill>
          <a:latin typeface="+mn-lt"/>
          <a:ea typeface="+mn-ea"/>
          <a:cs typeface="+mn-cs"/>
        </a:defRPr>
      </a:lvl4pPr>
      <a:lvl5pPr marL="1281554" algn="l" defTabSz="320379" rtl="0" eaLnBrk="1" latinLnBrk="0" hangingPunct="1">
        <a:defRPr kumimoji="1" sz="1300" kern="1200">
          <a:solidFill>
            <a:schemeClr val="tx1"/>
          </a:solidFill>
          <a:latin typeface="+mn-lt"/>
          <a:ea typeface="+mn-ea"/>
          <a:cs typeface="+mn-cs"/>
        </a:defRPr>
      </a:lvl5pPr>
      <a:lvl6pPr marL="1601952" algn="l" defTabSz="320379" rtl="0" eaLnBrk="1" latinLnBrk="0" hangingPunct="1">
        <a:defRPr kumimoji="1" sz="1300" kern="1200">
          <a:solidFill>
            <a:schemeClr val="tx1"/>
          </a:solidFill>
          <a:latin typeface="+mn-lt"/>
          <a:ea typeface="+mn-ea"/>
          <a:cs typeface="+mn-cs"/>
        </a:defRPr>
      </a:lvl6pPr>
      <a:lvl7pPr marL="1922331" algn="l" defTabSz="320379" rtl="0" eaLnBrk="1" latinLnBrk="0" hangingPunct="1">
        <a:defRPr kumimoji="1" sz="1300" kern="1200">
          <a:solidFill>
            <a:schemeClr val="tx1"/>
          </a:solidFill>
          <a:latin typeface="+mn-lt"/>
          <a:ea typeface="+mn-ea"/>
          <a:cs typeface="+mn-cs"/>
        </a:defRPr>
      </a:lvl7pPr>
      <a:lvl8pPr marL="2242726" algn="l" defTabSz="320379" rtl="0" eaLnBrk="1" latinLnBrk="0" hangingPunct="1">
        <a:defRPr kumimoji="1" sz="1300" kern="1200">
          <a:solidFill>
            <a:schemeClr val="tx1"/>
          </a:solidFill>
          <a:latin typeface="+mn-lt"/>
          <a:ea typeface="+mn-ea"/>
          <a:cs typeface="+mn-cs"/>
        </a:defRPr>
      </a:lvl8pPr>
      <a:lvl9pPr marL="2563118" algn="l" defTabSz="320379" rtl="0" eaLnBrk="1" latinLnBrk="0" hangingPunct="1">
        <a:defRPr kumimoji="1" sz="13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893033" y="2089547"/>
            <a:ext cx="7358063" cy="26789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a:extLst>
        </p:spPr>
        <p:txBody>
          <a:bodyPr vert="horz" wrap="square" lIns="35591" tIns="35591" rIns="35591" bIns="35591" numCol="1" anchor="ctr" anchorCtr="0" compatLnSpc="1">
            <a:prstTxWarp prst="textNoShape">
              <a:avLst/>
            </a:prstTxWarp>
          </a:bodyPr>
          <a:lstStyle/>
          <a:p>
            <a:pPr lvl="0"/>
            <a:r>
              <a:rPr lang="en-US" altLang="ja-JP">
                <a:sym typeface="Helvetica Neue" charset="0"/>
              </a:rPr>
              <a:t>Click to edit Master title style</a:t>
            </a:r>
          </a:p>
        </p:txBody>
      </p:sp>
      <p:sp>
        <p:nvSpPr>
          <p:cNvPr id="1026" name="Text Box 2"/>
          <p:cNvSpPr txBox="1">
            <a:spLocks noGrp="1" noChangeArrowheads="1"/>
          </p:cNvSpPr>
          <p:nvPr>
            <p:ph type="sldNum" sz="quarter" idx="4"/>
          </p:nvPr>
        </p:nvSpPr>
        <p:spPr bwMode="auto">
          <a:xfrm>
            <a:off x="8767902" y="6563320"/>
            <a:ext cx="260077" cy="25896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vert="horz" wrap="none" lIns="64084" tIns="32035" rIns="64084" bIns="32035" numCol="1" anchor="t" anchorCtr="0" compatLnSpc="1">
            <a:prstTxWarp prst="textNoShape">
              <a:avLst/>
            </a:prstTxWarp>
          </a:bodyPr>
          <a:lstStyle>
            <a:lvl1pPr>
              <a:defRPr sz="1300">
                <a:solidFill>
                  <a:schemeClr val="tx1"/>
                </a:solidFill>
                <a:latin typeface="Helvetica Neue" pitchFamily="-84" charset="0"/>
                <a:sym typeface="Helvetica Neue" pitchFamily="-84" charset="0"/>
              </a:defRPr>
            </a:lvl1pPr>
          </a:lstStyle>
          <a:p>
            <a:pPr algn="ctr" fontAlgn="base">
              <a:spcBef>
                <a:spcPct val="0"/>
              </a:spcBef>
              <a:spcAft>
                <a:spcPct val="0"/>
              </a:spcAft>
              <a:defRPr/>
            </a:pPr>
            <a:fld id="{040A3451-E168-4590-8566-B49BB1466571}" type="slidenum">
              <a:rPr kumimoji="0" lang="en-US" altLang="ja-JP">
                <a:solidFill>
                  <a:srgbClr val="000000"/>
                </a:solidFill>
              </a:rPr>
              <a:pPr algn="ctr" fontAlgn="base">
                <a:spcBef>
                  <a:spcPct val="0"/>
                </a:spcBef>
                <a:spcAft>
                  <a:spcPct val="0"/>
                </a:spcAft>
                <a:defRPr/>
              </a:pPr>
              <a:t>‹#›</a:t>
            </a:fld>
            <a:endParaRPr kumimoji="0" lang="en-US" altLang="ja-JP">
              <a:solidFill>
                <a:srgbClr val="000000"/>
              </a:solidFill>
            </a:endParaRPr>
          </a:p>
        </p:txBody>
      </p:sp>
      <p:sp>
        <p:nvSpPr>
          <p:cNvPr id="1028" name="Rectangle 3"/>
          <p:cNvSpPr>
            <a:spLocks/>
          </p:cNvSpPr>
          <p:nvPr/>
        </p:nvSpPr>
        <p:spPr bwMode="auto">
          <a:xfrm>
            <a:off x="149572" y="6599103"/>
            <a:ext cx="333970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a:defRPr kumimoji="1" sz="4200">
                <a:solidFill>
                  <a:srgbClr val="000000"/>
                </a:solidFill>
                <a:latin typeface="ヒラギノ角ゴ Pro W3" pitchFamily="-84" charset="-128"/>
                <a:ea typeface="ヒラギノ角ゴ Pro W3" pitchFamily="-84" charset="-128"/>
                <a:sym typeface="ヒラギノ角ゴ Pro W3" pitchFamily="-84" charset="-128"/>
              </a:defRPr>
            </a:lvl1pPr>
            <a:lvl2pPr marL="742950" indent="-285750">
              <a:defRPr kumimoji="1" sz="4200">
                <a:solidFill>
                  <a:srgbClr val="000000"/>
                </a:solidFill>
                <a:latin typeface="ヒラギノ角ゴ Pro W3" pitchFamily="-84" charset="-128"/>
                <a:ea typeface="ヒラギノ角ゴ Pro W3" pitchFamily="-84" charset="-128"/>
                <a:sym typeface="ヒラギノ角ゴ Pro W3" pitchFamily="-84" charset="-128"/>
              </a:defRPr>
            </a:lvl2pPr>
            <a:lvl3pPr marL="1143000" indent="-228600">
              <a:defRPr kumimoji="1" sz="4200">
                <a:solidFill>
                  <a:srgbClr val="000000"/>
                </a:solidFill>
                <a:latin typeface="ヒラギノ角ゴ Pro W3" pitchFamily="-84" charset="-128"/>
                <a:ea typeface="ヒラギノ角ゴ Pro W3" pitchFamily="-84" charset="-128"/>
                <a:sym typeface="ヒラギノ角ゴ Pro W3" pitchFamily="-84" charset="-128"/>
              </a:defRPr>
            </a:lvl3pPr>
            <a:lvl4pPr marL="1600200" indent="-228600">
              <a:defRPr kumimoji="1" sz="4200">
                <a:solidFill>
                  <a:srgbClr val="000000"/>
                </a:solidFill>
                <a:latin typeface="ヒラギノ角ゴ Pro W3" pitchFamily="-84" charset="-128"/>
                <a:ea typeface="ヒラギノ角ゴ Pro W3" pitchFamily="-84" charset="-128"/>
                <a:sym typeface="ヒラギノ角ゴ Pro W3" pitchFamily="-84" charset="-128"/>
              </a:defRPr>
            </a:lvl4pPr>
            <a:lvl5pPr marL="2057400" indent="-228600">
              <a:defRPr kumimoji="1" sz="4200">
                <a:solidFill>
                  <a:srgbClr val="000000"/>
                </a:solidFill>
                <a:latin typeface="ヒラギノ角ゴ Pro W3" pitchFamily="-84" charset="-128"/>
                <a:ea typeface="ヒラギノ角ゴ Pro W3" pitchFamily="-84" charset="-128"/>
                <a:sym typeface="ヒラギノ角ゴ Pro W3" pitchFamily="-84" charset="-128"/>
              </a:defRPr>
            </a:lvl5pPr>
            <a:lvl6pPr marL="2514600" indent="-228600" algn="ctr" fontAlgn="base">
              <a:spcBef>
                <a:spcPct val="0"/>
              </a:spcBef>
              <a:spcAft>
                <a:spcPct val="0"/>
              </a:spcAft>
              <a:defRPr kumimoji="1" sz="4200">
                <a:solidFill>
                  <a:srgbClr val="000000"/>
                </a:solidFill>
                <a:latin typeface="ヒラギノ角ゴ Pro W3" pitchFamily="-84" charset="-128"/>
                <a:ea typeface="ヒラギノ角ゴ Pro W3" pitchFamily="-84" charset="-128"/>
                <a:sym typeface="ヒラギノ角ゴ Pro W3" pitchFamily="-84" charset="-128"/>
              </a:defRPr>
            </a:lvl6pPr>
            <a:lvl7pPr marL="2971800" indent="-228600" algn="ctr" fontAlgn="base">
              <a:spcBef>
                <a:spcPct val="0"/>
              </a:spcBef>
              <a:spcAft>
                <a:spcPct val="0"/>
              </a:spcAft>
              <a:defRPr kumimoji="1" sz="4200">
                <a:solidFill>
                  <a:srgbClr val="000000"/>
                </a:solidFill>
                <a:latin typeface="ヒラギノ角ゴ Pro W3" pitchFamily="-84" charset="-128"/>
                <a:ea typeface="ヒラギノ角ゴ Pro W3" pitchFamily="-84" charset="-128"/>
                <a:sym typeface="ヒラギノ角ゴ Pro W3" pitchFamily="-84" charset="-128"/>
              </a:defRPr>
            </a:lvl7pPr>
            <a:lvl8pPr marL="3429000" indent="-228600" algn="ctr" fontAlgn="base">
              <a:spcBef>
                <a:spcPct val="0"/>
              </a:spcBef>
              <a:spcAft>
                <a:spcPct val="0"/>
              </a:spcAft>
              <a:defRPr kumimoji="1" sz="4200">
                <a:solidFill>
                  <a:srgbClr val="000000"/>
                </a:solidFill>
                <a:latin typeface="ヒラギノ角ゴ Pro W3" pitchFamily="-84" charset="-128"/>
                <a:ea typeface="ヒラギノ角ゴ Pro W3" pitchFamily="-84" charset="-128"/>
                <a:sym typeface="ヒラギノ角ゴ Pro W3" pitchFamily="-84" charset="-128"/>
              </a:defRPr>
            </a:lvl8pPr>
            <a:lvl9pPr marL="3886200" indent="-228600" algn="ctr" fontAlgn="base">
              <a:spcBef>
                <a:spcPct val="0"/>
              </a:spcBef>
              <a:spcAft>
                <a:spcPct val="0"/>
              </a:spcAft>
              <a:defRPr kumimoji="1" sz="4200">
                <a:solidFill>
                  <a:srgbClr val="000000"/>
                </a:solidFill>
                <a:latin typeface="ヒラギノ角ゴ Pro W3" pitchFamily="-84" charset="-128"/>
                <a:ea typeface="ヒラギノ角ゴ Pro W3" pitchFamily="-84" charset="-128"/>
                <a:sym typeface="ヒラギノ角ゴ Pro W3" pitchFamily="-84" charset="-128"/>
              </a:defRPr>
            </a:lvl9pPr>
          </a:lstStyle>
          <a:p>
            <a:pPr fontAlgn="base">
              <a:spcBef>
                <a:spcPct val="0"/>
              </a:spcBef>
              <a:spcAft>
                <a:spcPct val="0"/>
              </a:spcAft>
              <a:defRPr/>
            </a:pPr>
            <a:r>
              <a:rPr kumimoji="0" lang="en-US" altLang="ja-JP" sz="1000" smtClean="0">
                <a:latin typeface="Helvetica Neue" pitchFamily="-84" charset="0"/>
                <a:sym typeface="Helvetica Neue" pitchFamily="-84" charset="0"/>
              </a:rPr>
              <a:t>K.Fujii @ FKPPL/TYL 2013, June, 2013</a:t>
            </a:r>
          </a:p>
        </p:txBody>
      </p:sp>
      <p:pic>
        <p:nvPicPr>
          <p:cNvPr id="1029" name="Picture 4"/>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98227" y="0"/>
            <a:ext cx="964406" cy="964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pic>
        <p:nvPicPr>
          <p:cNvPr id="1030" name="Picture 5"/>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585833" y="72554"/>
            <a:ext cx="1410891" cy="80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Tree>
    <p:extLst>
      <p:ext uri="{BB962C8B-B14F-4D97-AF65-F5344CB8AC3E}">
        <p14:creationId xmlns:p14="http://schemas.microsoft.com/office/powerpoint/2010/main" val="2013202654"/>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ransition/>
  <p:hf hdr="0" ftr="0" dt="0"/>
  <p:txStyles>
    <p:titleStyle>
      <a:lvl1pPr algn="ctr" rtl="0" eaLnBrk="0" fontAlgn="base" hangingPunct="0">
        <a:spcBef>
          <a:spcPct val="0"/>
        </a:spcBef>
        <a:spcAft>
          <a:spcPct val="0"/>
        </a:spcAft>
        <a:defRPr sz="5900" b="1">
          <a:solidFill>
            <a:schemeClr val="tx1"/>
          </a:solidFill>
          <a:latin typeface="+mj-lt"/>
          <a:ea typeface="+mj-ea"/>
          <a:cs typeface="+mj-cs"/>
          <a:sym typeface="Helvetica Neue" pitchFamily="-84" charset="0"/>
        </a:defRPr>
      </a:lvl1pPr>
      <a:lvl2pPr algn="ctr" rtl="0" eaLnBrk="0" fontAlgn="base" hangingPunct="0">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pitchFamily="-84" charset="0"/>
        </a:defRPr>
      </a:lvl2pPr>
      <a:lvl3pPr algn="ctr" rtl="0" eaLnBrk="0" fontAlgn="base" hangingPunct="0">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pitchFamily="-84" charset="0"/>
        </a:defRPr>
      </a:lvl3pPr>
      <a:lvl4pPr algn="ctr" rtl="0" eaLnBrk="0" fontAlgn="base" hangingPunct="0">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pitchFamily="-84" charset="0"/>
        </a:defRPr>
      </a:lvl4pPr>
      <a:lvl5pPr algn="ctr" rtl="0" eaLnBrk="0" fontAlgn="base" hangingPunct="0">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pitchFamily="-84" charset="0"/>
        </a:defRPr>
      </a:lvl5pPr>
      <a:lvl6pPr marL="320396" algn="ctr" rtl="0" fontAlgn="base">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charset="0"/>
        </a:defRPr>
      </a:lvl6pPr>
      <a:lvl7pPr marL="640804" algn="ctr" rtl="0" fontAlgn="base">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charset="0"/>
        </a:defRPr>
      </a:lvl7pPr>
      <a:lvl8pPr marL="961218" algn="ctr" rtl="0" fontAlgn="base">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charset="0"/>
        </a:defRPr>
      </a:lvl8pPr>
      <a:lvl9pPr marL="1281619" algn="ctr" rtl="0" fontAlgn="base">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charset="0"/>
        </a:defRPr>
      </a:lvl9pPr>
    </p:titleStyle>
    <p:bodyStyle>
      <a:lvl1pPr marL="240317" indent="-240317" algn="ctr" rtl="0" eaLnBrk="0" fontAlgn="base" hangingPunct="0">
        <a:spcBef>
          <a:spcPct val="0"/>
        </a:spcBef>
        <a:spcAft>
          <a:spcPct val="0"/>
        </a:spcAft>
        <a:defRPr kumimoji="1" sz="2500">
          <a:solidFill>
            <a:schemeClr val="tx1"/>
          </a:solidFill>
          <a:latin typeface="+mn-lt"/>
          <a:ea typeface="+mn-ea"/>
          <a:cs typeface="+mn-cs"/>
          <a:sym typeface="ヒラギノ角ゴ Pro W3" pitchFamily="-84" charset="-128"/>
        </a:defRPr>
      </a:lvl1pPr>
      <a:lvl2pPr marL="520684" indent="-200255" algn="ctr" rtl="0" eaLnBrk="0" fontAlgn="base" hangingPunct="0">
        <a:spcBef>
          <a:spcPct val="0"/>
        </a:spcBef>
        <a:spcAft>
          <a:spcPct val="0"/>
        </a:spcAft>
        <a:defRPr kumimoji="1" sz="2500">
          <a:solidFill>
            <a:schemeClr val="tx1"/>
          </a:solidFill>
          <a:latin typeface="+mn-lt"/>
          <a:ea typeface="+mn-ea"/>
          <a:cs typeface="+mn-cs"/>
          <a:sym typeface="ヒラギノ角ゴ Pro W3" pitchFamily="-84" charset="-128"/>
        </a:defRPr>
      </a:lvl2pPr>
      <a:lvl3pPr marL="801019" indent="-160209" algn="ctr" rtl="0" eaLnBrk="0" fontAlgn="base" hangingPunct="0">
        <a:spcBef>
          <a:spcPct val="0"/>
        </a:spcBef>
        <a:spcAft>
          <a:spcPct val="0"/>
        </a:spcAft>
        <a:defRPr kumimoji="1" sz="2500">
          <a:solidFill>
            <a:schemeClr val="tx1"/>
          </a:solidFill>
          <a:latin typeface="+mn-lt"/>
          <a:ea typeface="+mn-ea"/>
          <a:cs typeface="+mn-cs"/>
          <a:sym typeface="ヒラギノ角ゴ Pro W3" pitchFamily="-84" charset="-128"/>
        </a:defRPr>
      </a:lvl3pPr>
      <a:lvl4pPr marL="1121432" indent="-160209" algn="ctr" rtl="0" eaLnBrk="0" fontAlgn="base" hangingPunct="0">
        <a:spcBef>
          <a:spcPct val="0"/>
        </a:spcBef>
        <a:spcAft>
          <a:spcPct val="0"/>
        </a:spcAft>
        <a:defRPr kumimoji="1" sz="2500">
          <a:solidFill>
            <a:schemeClr val="tx1"/>
          </a:solidFill>
          <a:latin typeface="+mn-lt"/>
          <a:ea typeface="+mn-ea"/>
          <a:cs typeface="+mn-cs"/>
          <a:sym typeface="ヒラギノ角ゴ Pro W3" pitchFamily="-84" charset="-128"/>
        </a:defRPr>
      </a:lvl4pPr>
      <a:lvl5pPr marL="1441822" indent="-160209" algn="ctr" rtl="0" eaLnBrk="0" fontAlgn="base" hangingPunct="0">
        <a:spcBef>
          <a:spcPct val="0"/>
        </a:spcBef>
        <a:spcAft>
          <a:spcPct val="0"/>
        </a:spcAft>
        <a:defRPr kumimoji="1" sz="2500">
          <a:solidFill>
            <a:schemeClr val="tx1"/>
          </a:solidFill>
          <a:latin typeface="+mn-lt"/>
          <a:ea typeface="+mn-ea"/>
          <a:cs typeface="+mn-cs"/>
          <a:sym typeface="ヒラギノ角ゴ Pro W3" pitchFamily="-84" charset="-128"/>
        </a:defRPr>
      </a:lvl5pPr>
      <a:lvl6pPr marL="320396" algn="ctr" rtl="0" fontAlgn="base">
        <a:spcBef>
          <a:spcPct val="0"/>
        </a:spcBef>
        <a:spcAft>
          <a:spcPct val="0"/>
        </a:spcAft>
        <a:defRPr sz="2500">
          <a:solidFill>
            <a:schemeClr val="tx1"/>
          </a:solidFill>
          <a:latin typeface="+mn-lt"/>
          <a:ea typeface="+mn-ea"/>
          <a:cs typeface="+mn-cs"/>
          <a:sym typeface="ヒラギノ角ゴ Pro W3" charset="0"/>
        </a:defRPr>
      </a:lvl6pPr>
      <a:lvl7pPr marL="640804" algn="ctr" rtl="0" fontAlgn="base">
        <a:spcBef>
          <a:spcPct val="0"/>
        </a:spcBef>
        <a:spcAft>
          <a:spcPct val="0"/>
        </a:spcAft>
        <a:defRPr sz="2500">
          <a:solidFill>
            <a:schemeClr val="tx1"/>
          </a:solidFill>
          <a:latin typeface="+mn-lt"/>
          <a:ea typeface="+mn-ea"/>
          <a:cs typeface="+mn-cs"/>
          <a:sym typeface="ヒラギノ角ゴ Pro W3" charset="0"/>
        </a:defRPr>
      </a:lvl7pPr>
      <a:lvl8pPr marL="961218" algn="ctr" rtl="0" fontAlgn="base">
        <a:spcBef>
          <a:spcPct val="0"/>
        </a:spcBef>
        <a:spcAft>
          <a:spcPct val="0"/>
        </a:spcAft>
        <a:defRPr sz="2500">
          <a:solidFill>
            <a:schemeClr val="tx1"/>
          </a:solidFill>
          <a:latin typeface="+mn-lt"/>
          <a:ea typeface="+mn-ea"/>
          <a:cs typeface="+mn-cs"/>
          <a:sym typeface="ヒラギノ角ゴ Pro W3" charset="0"/>
        </a:defRPr>
      </a:lvl8pPr>
      <a:lvl9pPr marL="1281619" algn="ctr" rtl="0" fontAlgn="base">
        <a:spcBef>
          <a:spcPct val="0"/>
        </a:spcBef>
        <a:spcAft>
          <a:spcPct val="0"/>
        </a:spcAft>
        <a:defRPr sz="2500">
          <a:solidFill>
            <a:schemeClr val="tx1"/>
          </a:solidFill>
          <a:latin typeface="+mn-lt"/>
          <a:ea typeface="+mn-ea"/>
          <a:cs typeface="+mn-cs"/>
          <a:sym typeface="ヒラギノ角ゴ Pro W3" charset="0"/>
        </a:defRPr>
      </a:lvl9pPr>
    </p:bodyStyle>
    <p:otherStyle>
      <a:defPPr>
        <a:defRPr lang="ja-JP"/>
      </a:defPPr>
      <a:lvl1pPr marL="0" algn="l" defTabSz="320396" rtl="0" eaLnBrk="1" latinLnBrk="0" hangingPunct="1">
        <a:defRPr kumimoji="1" sz="1300" kern="1200">
          <a:solidFill>
            <a:schemeClr val="tx1"/>
          </a:solidFill>
          <a:latin typeface="+mn-lt"/>
          <a:ea typeface="+mn-ea"/>
          <a:cs typeface="+mn-cs"/>
        </a:defRPr>
      </a:lvl1pPr>
      <a:lvl2pPr marL="320396" algn="l" defTabSz="320396" rtl="0" eaLnBrk="1" latinLnBrk="0" hangingPunct="1">
        <a:defRPr kumimoji="1" sz="1300" kern="1200">
          <a:solidFill>
            <a:schemeClr val="tx1"/>
          </a:solidFill>
          <a:latin typeface="+mn-lt"/>
          <a:ea typeface="+mn-ea"/>
          <a:cs typeface="+mn-cs"/>
        </a:defRPr>
      </a:lvl2pPr>
      <a:lvl3pPr marL="640804" algn="l" defTabSz="320396" rtl="0" eaLnBrk="1" latinLnBrk="0" hangingPunct="1">
        <a:defRPr kumimoji="1" sz="1300" kern="1200">
          <a:solidFill>
            <a:schemeClr val="tx1"/>
          </a:solidFill>
          <a:latin typeface="+mn-lt"/>
          <a:ea typeface="+mn-ea"/>
          <a:cs typeface="+mn-cs"/>
        </a:defRPr>
      </a:lvl3pPr>
      <a:lvl4pPr marL="961218" algn="l" defTabSz="320396" rtl="0" eaLnBrk="1" latinLnBrk="0" hangingPunct="1">
        <a:defRPr kumimoji="1" sz="1300" kern="1200">
          <a:solidFill>
            <a:schemeClr val="tx1"/>
          </a:solidFill>
          <a:latin typeface="+mn-lt"/>
          <a:ea typeface="+mn-ea"/>
          <a:cs typeface="+mn-cs"/>
        </a:defRPr>
      </a:lvl4pPr>
      <a:lvl5pPr marL="1281619" algn="l" defTabSz="320396" rtl="0" eaLnBrk="1" latinLnBrk="0" hangingPunct="1">
        <a:defRPr kumimoji="1" sz="1300" kern="1200">
          <a:solidFill>
            <a:schemeClr val="tx1"/>
          </a:solidFill>
          <a:latin typeface="+mn-lt"/>
          <a:ea typeface="+mn-ea"/>
          <a:cs typeface="+mn-cs"/>
        </a:defRPr>
      </a:lvl5pPr>
      <a:lvl6pPr marL="1602034" algn="l" defTabSz="320396" rtl="0" eaLnBrk="1" latinLnBrk="0" hangingPunct="1">
        <a:defRPr kumimoji="1" sz="1300" kern="1200">
          <a:solidFill>
            <a:schemeClr val="tx1"/>
          </a:solidFill>
          <a:latin typeface="+mn-lt"/>
          <a:ea typeface="+mn-ea"/>
          <a:cs typeface="+mn-cs"/>
        </a:defRPr>
      </a:lvl6pPr>
      <a:lvl7pPr marL="1922429" algn="l" defTabSz="320396" rtl="0" eaLnBrk="1" latinLnBrk="0" hangingPunct="1">
        <a:defRPr kumimoji="1" sz="1300" kern="1200">
          <a:solidFill>
            <a:schemeClr val="tx1"/>
          </a:solidFill>
          <a:latin typeface="+mn-lt"/>
          <a:ea typeface="+mn-ea"/>
          <a:cs typeface="+mn-cs"/>
        </a:defRPr>
      </a:lvl7pPr>
      <a:lvl8pPr marL="2242841" algn="l" defTabSz="320396" rtl="0" eaLnBrk="1" latinLnBrk="0" hangingPunct="1">
        <a:defRPr kumimoji="1" sz="1300" kern="1200">
          <a:solidFill>
            <a:schemeClr val="tx1"/>
          </a:solidFill>
          <a:latin typeface="+mn-lt"/>
          <a:ea typeface="+mn-ea"/>
          <a:cs typeface="+mn-cs"/>
        </a:defRPr>
      </a:lvl8pPr>
      <a:lvl9pPr marL="2563249" algn="l" defTabSz="320396" rtl="0" eaLnBrk="1" latinLnBrk="0" hangingPunct="1">
        <a:defRPr kumimoji="1" sz="13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31FAEC-2B10-4C20-8B43-0F80E6C4F32F}"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DB1617-B6A3-4316-AF62-B1DDE812350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611699152"/>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8E4B6D-8D45-495D-8341-8EABFA8B1AA7}" type="datetimeFigureOut">
              <a:rPr lang="ja-JP" altLang="en-US" smtClean="0">
                <a:solidFill>
                  <a:prstClr val="black">
                    <a:tint val="75000"/>
                  </a:prstClr>
                </a:solidFill>
              </a:rPr>
              <a:pPr/>
              <a:t>2014/6/30</a:t>
            </a:fld>
            <a:endParaRPr lang="ja-JP" altLang="en-US">
              <a:solidFill>
                <a:prstClr val="black">
                  <a:tint val="75000"/>
                </a:prstClr>
              </a:solidFill>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8B6A2E-7917-4C4C-80DB-59E0A23A1977}"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791355269"/>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xml.rels><?xml version="1.0" encoding="UTF-8" standalone="yes"?>
<Relationships xmlns="http://schemas.openxmlformats.org/package/2006/relationships"><Relationship Id="rId2" Type="http://schemas.openxmlformats.org/officeDocument/2006/relationships/hyperlink" Target="http://ecfa-dp.desy.de/" TargetMode="Externa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2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png"/><Relationship Id="rId1" Type="http://schemas.openxmlformats.org/officeDocument/2006/relationships/slideLayout" Target="../slideLayouts/slideLayout84.xml"/><Relationship Id="rId6" Type="http://schemas.openxmlformats.org/officeDocument/2006/relationships/image" Target="../media/image14.png"/><Relationship Id="rId5" Type="http://schemas.openxmlformats.org/officeDocument/2006/relationships/image" Target="../media/image13.emf"/><Relationship Id="rId4" Type="http://schemas.openxmlformats.org/officeDocument/2006/relationships/image" Target="../media/image12.emf"/></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8.xml"/><Relationship Id="rId6" Type="http://schemas.openxmlformats.org/officeDocument/2006/relationships/image" Target="../media/image19.png"/><Relationship Id="rId5" Type="http://schemas.openxmlformats.org/officeDocument/2006/relationships/image" Target="../media/image18.emf"/><Relationship Id="rId4" Type="http://schemas.openxmlformats.org/officeDocument/2006/relationships/image" Target="../media/image17.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40.xml"/><Relationship Id="rId5" Type="http://schemas.microsoft.com/office/2007/relationships/hdphoto" Target="../media/hdphoto2.wdp"/><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0.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696444" y="1052735"/>
            <a:ext cx="7776864" cy="4770537"/>
          </a:xfrm>
          <a:prstGeom prst="rect">
            <a:avLst/>
          </a:prstGeom>
        </p:spPr>
        <p:txBody>
          <a:bodyPr wrap="square">
            <a:spAutoFit/>
          </a:bodyPr>
          <a:lstStyle/>
          <a:p>
            <a:pPr algn="ctr"/>
            <a:endParaRPr lang="en-US" altLang="ja-JP" sz="2800" b="1" u="sng" dirty="0" smtClean="0">
              <a:solidFill>
                <a:prstClr val="black"/>
              </a:solidFill>
            </a:endParaRPr>
          </a:p>
          <a:p>
            <a:pPr algn="ctr"/>
            <a:r>
              <a:rPr lang="en-US" altLang="ja-JP" sz="2400" b="1" dirty="0" smtClean="0">
                <a:solidFill>
                  <a:prstClr val="black"/>
                </a:solidFill>
              </a:rPr>
              <a:t>The LC </a:t>
            </a:r>
            <a:r>
              <a:rPr lang="en-US" altLang="ja-JP" sz="2400" b="1" dirty="0">
                <a:solidFill>
                  <a:prstClr val="black"/>
                </a:solidFill>
              </a:rPr>
              <a:t>TPC Review by ECFA Detector Panel</a:t>
            </a:r>
          </a:p>
          <a:p>
            <a:pPr algn="ctr"/>
            <a:r>
              <a:rPr lang="en-US" altLang="ja-JP" sz="2400" b="1" dirty="0" smtClean="0">
                <a:solidFill>
                  <a:prstClr val="black"/>
                </a:solidFill>
              </a:rPr>
              <a:t>On  4-5 </a:t>
            </a:r>
            <a:r>
              <a:rPr lang="en-US" altLang="ja-JP" sz="2400" b="1" dirty="0">
                <a:solidFill>
                  <a:prstClr val="black"/>
                </a:solidFill>
              </a:rPr>
              <a:t>Nov. </a:t>
            </a:r>
            <a:r>
              <a:rPr lang="en-US" altLang="ja-JP" sz="2400" b="1" dirty="0" smtClean="0">
                <a:solidFill>
                  <a:prstClr val="black"/>
                </a:solidFill>
              </a:rPr>
              <a:t>2013 at DESY</a:t>
            </a:r>
          </a:p>
          <a:p>
            <a:pPr algn="ctr"/>
            <a:r>
              <a:rPr lang="en-US" altLang="ja-JP" sz="2400" b="1" dirty="0" smtClean="0">
                <a:solidFill>
                  <a:prstClr val="black"/>
                </a:solidFill>
              </a:rPr>
              <a:t>&amp;</a:t>
            </a:r>
          </a:p>
          <a:p>
            <a:pPr algn="ctr"/>
            <a:r>
              <a:rPr lang="en-US" altLang="ja-JP" sz="2800" b="1" u="sng" dirty="0" smtClean="0">
                <a:solidFill>
                  <a:prstClr val="black"/>
                </a:solidFill>
              </a:rPr>
              <a:t>After</a:t>
            </a:r>
            <a:endParaRPr lang="en-US" altLang="ja-JP" sz="2800" b="1" u="sng" dirty="0">
              <a:solidFill>
                <a:prstClr val="black"/>
              </a:solidFill>
            </a:endParaRPr>
          </a:p>
          <a:p>
            <a:pPr algn="ctr"/>
            <a:endParaRPr lang="en-US" altLang="ja-JP" sz="2400" b="1" dirty="0" smtClean="0">
              <a:solidFill>
                <a:prstClr val="black"/>
              </a:solidFill>
            </a:endParaRPr>
          </a:p>
          <a:p>
            <a:pPr algn="ctr"/>
            <a:endParaRPr lang="en-US" altLang="ja-JP" sz="2400" b="1" dirty="0">
              <a:solidFill>
                <a:prstClr val="black"/>
              </a:solidFill>
            </a:endParaRPr>
          </a:p>
          <a:p>
            <a:pPr algn="ctr"/>
            <a:r>
              <a:rPr lang="en-US" altLang="ja-JP" sz="2000" b="1" dirty="0">
                <a:solidFill>
                  <a:prstClr val="black"/>
                </a:solidFill>
              </a:rPr>
              <a:t>T. Matsuda</a:t>
            </a:r>
          </a:p>
          <a:p>
            <a:pPr algn="ctr"/>
            <a:endParaRPr lang="en-US" altLang="ja-JP" sz="2000" b="1" dirty="0">
              <a:solidFill>
                <a:prstClr val="black"/>
              </a:solidFill>
            </a:endParaRPr>
          </a:p>
          <a:p>
            <a:pPr algn="ctr"/>
            <a:r>
              <a:rPr lang="en-US" altLang="ja-JP" sz="2000" b="1" dirty="0" smtClean="0">
                <a:solidFill>
                  <a:prstClr val="black"/>
                </a:solidFill>
              </a:rPr>
              <a:t>LCTPC Collaboration Meeting</a:t>
            </a:r>
          </a:p>
          <a:p>
            <a:pPr algn="ctr"/>
            <a:r>
              <a:rPr lang="en-US" altLang="ja-JP" sz="2000" b="1" dirty="0" smtClean="0">
                <a:solidFill>
                  <a:prstClr val="black"/>
                </a:solidFill>
              </a:rPr>
              <a:t>30 July, 2014</a:t>
            </a:r>
          </a:p>
          <a:p>
            <a:pPr algn="ctr"/>
            <a:r>
              <a:rPr lang="en-US" altLang="ja-JP" sz="2000" b="1" dirty="0" smtClean="0">
                <a:solidFill>
                  <a:prstClr val="black"/>
                </a:solidFill>
              </a:rPr>
              <a:t>DESY</a:t>
            </a:r>
            <a:endParaRPr lang="en-US" altLang="ja-JP" sz="2000" dirty="0">
              <a:solidFill>
                <a:prstClr val="black"/>
              </a:solidFill>
            </a:endParaRPr>
          </a:p>
          <a:p>
            <a:pPr algn="ctr"/>
            <a:endParaRPr lang="en-US" altLang="ja-JP" sz="2800" dirty="0">
              <a:solidFill>
                <a:prstClr val="black"/>
              </a:solidFill>
            </a:endParaRPr>
          </a:p>
        </p:txBody>
      </p:sp>
    </p:spTree>
    <p:extLst>
      <p:ext uri="{BB962C8B-B14F-4D97-AF65-F5344CB8AC3E}">
        <p14:creationId xmlns:p14="http://schemas.microsoft.com/office/powerpoint/2010/main" val="38200588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611560" y="620688"/>
            <a:ext cx="7560840" cy="3046988"/>
          </a:xfrm>
          <a:prstGeom prst="rect">
            <a:avLst/>
          </a:prstGeom>
          <a:ln w="12700">
            <a:solidFill>
              <a:schemeClr val="tx1"/>
            </a:solidFill>
          </a:ln>
        </p:spPr>
        <p:txBody>
          <a:bodyPr wrap="square">
            <a:spAutoFit/>
          </a:bodyPr>
          <a:lstStyle/>
          <a:p>
            <a:r>
              <a:rPr lang="en-US" altLang="ja-JP" sz="1600" u="sng" dirty="0"/>
              <a:t>MPGD </a:t>
            </a:r>
            <a:r>
              <a:rPr lang="en-US" altLang="ja-JP" sz="1600" u="sng" dirty="0" smtClean="0"/>
              <a:t>detectors:</a:t>
            </a:r>
          </a:p>
          <a:p>
            <a:endParaRPr lang="en-US" altLang="ja-JP" sz="1600" u="sng" dirty="0" smtClean="0"/>
          </a:p>
          <a:p>
            <a:pPr algn="just"/>
            <a:r>
              <a:rPr lang="en-US" altLang="ja-JP" sz="1600" dirty="0" smtClean="0"/>
              <a:t>There </a:t>
            </a:r>
            <a:r>
              <a:rPr lang="en-US" altLang="ja-JP" sz="1600" dirty="0"/>
              <a:t>are two options for the GEM based </a:t>
            </a:r>
            <a:r>
              <a:rPr lang="en-US" altLang="ja-JP" sz="1600" dirty="0" smtClean="0"/>
              <a:t>detector. …. </a:t>
            </a:r>
            <a:r>
              <a:rPr lang="en-US" altLang="ja-JP" sz="1600" dirty="0"/>
              <a:t>Since the rate for LC-TPC is expected to be not so high</a:t>
            </a:r>
            <a:r>
              <a:rPr lang="en-US" altLang="ja-JP" sz="1600" b="1" u="sng" dirty="0"/>
              <a:t>, the CERN type GEM would be </a:t>
            </a:r>
            <a:r>
              <a:rPr lang="en-US" altLang="ja-JP" sz="1600" b="1" u="sng" dirty="0" smtClean="0"/>
              <a:t>a good </a:t>
            </a:r>
            <a:r>
              <a:rPr lang="en-US" altLang="ja-JP" sz="1600" b="1" u="sng" dirty="0"/>
              <a:t>candidate</a:t>
            </a:r>
            <a:r>
              <a:rPr lang="en-US" altLang="ja-JP" sz="1600" dirty="0"/>
              <a:t>. In order to decide the GEM option </a:t>
            </a:r>
            <a:r>
              <a:rPr lang="en-US" altLang="ja-JP" sz="1600" b="1" dirty="0"/>
              <a:t>a long term test </a:t>
            </a:r>
            <a:r>
              <a:rPr lang="en-US" altLang="ja-JP" sz="1600" dirty="0"/>
              <a:t>(more than 6 month with </a:t>
            </a:r>
            <a:r>
              <a:rPr lang="en-US" altLang="ja-JP" sz="1600" dirty="0" smtClean="0"/>
              <a:t>an expected </a:t>
            </a:r>
            <a:r>
              <a:rPr lang="en-US" altLang="ja-JP" sz="1600" dirty="0"/>
              <a:t>rate at the inner part of LC-TPC coverage) is absolutely necessary. </a:t>
            </a:r>
            <a:r>
              <a:rPr lang="en-US" altLang="ja-JP" sz="1600" b="1" dirty="0"/>
              <a:t>After this long </a:t>
            </a:r>
            <a:r>
              <a:rPr lang="en-US" altLang="ja-JP" sz="1600" b="1" dirty="0" smtClean="0"/>
              <a:t>term test </a:t>
            </a:r>
            <a:r>
              <a:rPr lang="en-US" altLang="ja-JP" sz="1600" b="1" dirty="0"/>
              <a:t>a merger of two groups (DESY and Asian) is </a:t>
            </a:r>
            <a:r>
              <a:rPr lang="en-US" altLang="ja-JP" sz="1600" b="1" dirty="0" smtClean="0"/>
              <a:t>recommended </a:t>
            </a:r>
            <a:r>
              <a:rPr lang="en-US" altLang="ja-JP" sz="1600" b="1" dirty="0"/>
              <a:t>to cure the common problem </a:t>
            </a:r>
            <a:r>
              <a:rPr lang="en-US" altLang="ja-JP" sz="1600" b="1" dirty="0" smtClean="0"/>
              <a:t>of manpower </a:t>
            </a:r>
            <a:r>
              <a:rPr lang="en-US" altLang="ja-JP" sz="1600" b="1" dirty="0"/>
              <a:t>shortage</a:t>
            </a:r>
            <a:r>
              <a:rPr lang="en-US" altLang="ja-JP" sz="1600" b="1" dirty="0" smtClean="0"/>
              <a:t>.</a:t>
            </a:r>
          </a:p>
          <a:p>
            <a:pPr algn="just"/>
            <a:endParaRPr lang="en-US" altLang="ja-JP" sz="1600" u="sng" dirty="0"/>
          </a:p>
          <a:p>
            <a:pPr algn="just"/>
            <a:r>
              <a:rPr lang="en-US" altLang="ja-JP" sz="1600" dirty="0"/>
              <a:t>Beam test results </a:t>
            </a:r>
            <a:r>
              <a:rPr lang="en-US" altLang="ja-JP" sz="1600" b="1" u="sng" dirty="0"/>
              <a:t>show deterioration of position resolution at the module boundaries</a:t>
            </a:r>
            <a:r>
              <a:rPr lang="en-US" altLang="ja-JP" sz="1600" dirty="0"/>
              <a:t>, which </a:t>
            </a:r>
            <a:r>
              <a:rPr lang="en-US" altLang="ja-JP" sz="1600" dirty="0" smtClean="0"/>
              <a:t>is attributed </a:t>
            </a:r>
            <a:r>
              <a:rPr lang="en-US" altLang="ja-JP" sz="1600" dirty="0"/>
              <a:t>to possible field deformation. This also is a big issue to finalize the TPC design.</a:t>
            </a:r>
            <a:endParaRPr lang="ja-JP" altLang="en-US" sz="1600" u="sng" dirty="0"/>
          </a:p>
        </p:txBody>
      </p:sp>
      <p:sp>
        <p:nvSpPr>
          <p:cNvPr id="3" name="正方形/長方形 2"/>
          <p:cNvSpPr/>
          <p:nvPr/>
        </p:nvSpPr>
        <p:spPr>
          <a:xfrm>
            <a:off x="611560" y="4005064"/>
            <a:ext cx="7537684" cy="1569660"/>
          </a:xfrm>
          <a:prstGeom prst="rect">
            <a:avLst/>
          </a:prstGeom>
          <a:ln w="12700">
            <a:solidFill>
              <a:schemeClr val="tx1"/>
            </a:solidFill>
          </a:ln>
        </p:spPr>
        <p:txBody>
          <a:bodyPr wrap="square">
            <a:spAutoFit/>
          </a:bodyPr>
          <a:lstStyle/>
          <a:p>
            <a:r>
              <a:rPr lang="en-US" altLang="ja-JP" sz="1600" dirty="0" err="1"/>
              <a:t>Gridpix</a:t>
            </a:r>
            <a:r>
              <a:rPr lang="en-US" altLang="ja-JP" sz="1600" dirty="0"/>
              <a:t> </a:t>
            </a:r>
            <a:r>
              <a:rPr lang="en-US" altLang="ja-JP" sz="1600" dirty="0" smtClean="0"/>
              <a:t>detector</a:t>
            </a:r>
          </a:p>
          <a:p>
            <a:endParaRPr lang="en-US" altLang="ja-JP" sz="1600" dirty="0"/>
          </a:p>
          <a:p>
            <a:pPr algn="just"/>
            <a:r>
              <a:rPr lang="en-US" altLang="ja-JP" sz="1600" dirty="0" smtClean="0"/>
              <a:t>…… The development </a:t>
            </a:r>
            <a:r>
              <a:rPr lang="en-US" altLang="ja-JP" sz="1600" dirty="0"/>
              <a:t>of large area anode planes has been proven to be difficult up till now and the </a:t>
            </a:r>
            <a:r>
              <a:rPr lang="en-US" altLang="ja-JP" sz="1600" dirty="0" smtClean="0"/>
              <a:t>analysis of </a:t>
            </a:r>
            <a:r>
              <a:rPr lang="en-US" altLang="ja-JP" sz="1600" dirty="0"/>
              <a:t>the </a:t>
            </a:r>
            <a:r>
              <a:rPr lang="en-US" altLang="ja-JP" sz="1600" dirty="0" smtClean="0"/>
              <a:t>test beam </a:t>
            </a:r>
            <a:r>
              <a:rPr lang="en-US" altLang="ja-JP" sz="1600" dirty="0"/>
              <a:t>results are somewhat less far advanced. The collaboration should </a:t>
            </a:r>
            <a:r>
              <a:rPr lang="en-US" altLang="ja-JP" sz="1600" b="1" dirty="0"/>
              <a:t>clarify </a:t>
            </a:r>
            <a:r>
              <a:rPr lang="en-US" altLang="ja-JP" sz="1600" b="1" dirty="0" smtClean="0"/>
              <a:t>the acceptance </a:t>
            </a:r>
            <a:r>
              <a:rPr lang="en-US" altLang="ja-JP" sz="1600" b="1" dirty="0"/>
              <a:t>criteria that would allow the further development of this interesting TPC </a:t>
            </a:r>
            <a:r>
              <a:rPr lang="en-US" altLang="ja-JP" sz="1600" b="1" dirty="0" smtClean="0"/>
              <a:t>readout concept</a:t>
            </a:r>
            <a:r>
              <a:rPr lang="en-US" altLang="ja-JP" sz="1600" dirty="0"/>
              <a:t>.</a:t>
            </a:r>
            <a:endParaRPr lang="ja-JP" altLang="en-US" sz="1600" dirty="0"/>
          </a:p>
        </p:txBody>
      </p:sp>
    </p:spTree>
    <p:extLst>
      <p:ext uri="{BB962C8B-B14F-4D97-AF65-F5344CB8AC3E}">
        <p14:creationId xmlns:p14="http://schemas.microsoft.com/office/powerpoint/2010/main" val="25690353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755576" y="548680"/>
            <a:ext cx="7560840" cy="2062103"/>
          </a:xfrm>
          <a:prstGeom prst="rect">
            <a:avLst/>
          </a:prstGeom>
          <a:ln w="12700">
            <a:solidFill>
              <a:schemeClr val="tx1"/>
            </a:solidFill>
          </a:ln>
        </p:spPr>
        <p:txBody>
          <a:bodyPr wrap="square">
            <a:spAutoFit/>
          </a:bodyPr>
          <a:lstStyle/>
          <a:p>
            <a:pPr algn="just"/>
            <a:r>
              <a:rPr lang="en-US" altLang="ja-JP" sz="1600" u="sng" dirty="0"/>
              <a:t>Ions back </a:t>
            </a:r>
            <a:r>
              <a:rPr lang="en-US" altLang="ja-JP" sz="1600" u="sng" dirty="0" smtClean="0"/>
              <a:t>flow</a:t>
            </a:r>
            <a:r>
              <a:rPr lang="en-US" altLang="ja-JP" sz="1600" dirty="0" smtClean="0"/>
              <a:t>:</a:t>
            </a:r>
          </a:p>
          <a:p>
            <a:pPr algn="just"/>
            <a:endParaRPr lang="en-US" altLang="ja-JP" sz="1600" dirty="0" smtClean="0"/>
          </a:p>
          <a:p>
            <a:pPr algn="just"/>
            <a:r>
              <a:rPr lang="en-US" altLang="ja-JP" sz="1600" dirty="0" smtClean="0"/>
              <a:t>The </a:t>
            </a:r>
            <a:r>
              <a:rPr lang="en-US" altLang="ja-JP" sz="1600" dirty="0"/>
              <a:t>committee recommends that </a:t>
            </a:r>
            <a:r>
              <a:rPr lang="en-US" altLang="ja-JP" sz="1600" u="sng" dirty="0"/>
              <a:t>in view that the ion back flow only affects </a:t>
            </a:r>
            <a:r>
              <a:rPr lang="en-US" altLang="ja-JP" sz="1600" u="sng" dirty="0" smtClean="0"/>
              <a:t>the position </a:t>
            </a:r>
            <a:r>
              <a:rPr lang="en-US" altLang="ja-JP" sz="1600" u="sng" dirty="0"/>
              <a:t>resolution (due to the higher occupancy) in a limited radial region (385 to 550mm</a:t>
            </a:r>
            <a:r>
              <a:rPr lang="en-US" altLang="ja-JP" sz="1600" dirty="0"/>
              <a:t>) </a:t>
            </a:r>
            <a:r>
              <a:rPr lang="en-US" altLang="ja-JP" sz="1600" dirty="0" smtClean="0"/>
              <a:t>the collaboration </a:t>
            </a:r>
            <a:r>
              <a:rPr lang="en-US" altLang="ja-JP" sz="1600" dirty="0"/>
              <a:t>should look into the possibility of limiting the gating arrangements to the </a:t>
            </a:r>
            <a:r>
              <a:rPr lang="en-US" altLang="ja-JP" sz="1600" dirty="0" smtClean="0"/>
              <a:t>affected region</a:t>
            </a:r>
            <a:r>
              <a:rPr lang="en-US" altLang="ja-JP" sz="1600" dirty="0"/>
              <a:t>. </a:t>
            </a:r>
            <a:r>
              <a:rPr lang="en-US" altLang="ja-JP" sz="1600" b="1" dirty="0"/>
              <a:t>Since determination of the gating grid structure is most urgent for LC-TPC, it should </a:t>
            </a:r>
            <a:r>
              <a:rPr lang="en-US" altLang="ja-JP" sz="1600" b="1" dirty="0" smtClean="0"/>
              <a:t>be concluded </a:t>
            </a:r>
            <a:r>
              <a:rPr lang="en-US" altLang="ja-JP" sz="1600" b="1" dirty="0"/>
              <a:t>as early as possible with detailed design and prototype tests</a:t>
            </a:r>
            <a:r>
              <a:rPr lang="en-US" altLang="ja-JP" sz="1600" u="sng" dirty="0"/>
              <a:t>.</a:t>
            </a:r>
            <a:endParaRPr lang="ja-JP" altLang="en-US" sz="1600" u="sng" dirty="0"/>
          </a:p>
        </p:txBody>
      </p:sp>
      <p:sp>
        <p:nvSpPr>
          <p:cNvPr id="3" name="正方形/長方形 2"/>
          <p:cNvSpPr/>
          <p:nvPr/>
        </p:nvSpPr>
        <p:spPr>
          <a:xfrm>
            <a:off x="755576" y="2636912"/>
            <a:ext cx="7560840" cy="2800767"/>
          </a:xfrm>
          <a:prstGeom prst="rect">
            <a:avLst/>
          </a:prstGeom>
          <a:ln w="12700">
            <a:solidFill>
              <a:schemeClr val="accent1"/>
            </a:solidFill>
          </a:ln>
        </p:spPr>
        <p:txBody>
          <a:bodyPr wrap="square">
            <a:spAutoFit/>
          </a:bodyPr>
          <a:lstStyle/>
          <a:p>
            <a:pPr algn="just"/>
            <a:r>
              <a:rPr lang="en-US" altLang="ja-JP" sz="1600" u="sng" dirty="0"/>
              <a:t>Radial deformations in the TPC </a:t>
            </a:r>
            <a:r>
              <a:rPr lang="en-US" altLang="ja-JP" sz="1600" u="sng" dirty="0" smtClean="0"/>
              <a:t>end-plates</a:t>
            </a:r>
            <a:r>
              <a:rPr lang="en-US" altLang="ja-JP" sz="1600" dirty="0" smtClean="0"/>
              <a:t>:</a:t>
            </a:r>
          </a:p>
          <a:p>
            <a:pPr algn="just"/>
            <a:endParaRPr lang="en-US" altLang="ja-JP" sz="1600" dirty="0" smtClean="0"/>
          </a:p>
          <a:p>
            <a:pPr algn="just"/>
            <a:r>
              <a:rPr lang="en-US" altLang="ja-JP" sz="1600" dirty="0"/>
              <a:t>The proposed mechanical coupling between the end-cap readout (GEM’s or </a:t>
            </a:r>
            <a:r>
              <a:rPr lang="en-US" altLang="ja-JP" sz="1600" dirty="0" err="1"/>
              <a:t>MicroMegas</a:t>
            </a:r>
            <a:r>
              <a:rPr lang="en-US" altLang="ja-JP" sz="1600" dirty="0"/>
              <a:t>) </a:t>
            </a:r>
            <a:r>
              <a:rPr lang="en-US" altLang="ja-JP" sz="1600" dirty="0" smtClean="0"/>
              <a:t>made mainly </a:t>
            </a:r>
            <a:r>
              <a:rPr lang="en-US" altLang="ja-JP" sz="1600" dirty="0"/>
              <a:t>of PCB boards that have different thermal and humidity expansion coefficients could, due </a:t>
            </a:r>
            <a:r>
              <a:rPr lang="en-US" altLang="ja-JP" sz="1600" dirty="0" smtClean="0"/>
              <a:t>to the </a:t>
            </a:r>
            <a:r>
              <a:rPr lang="en-US" altLang="ja-JP" sz="1600" dirty="0"/>
              <a:t>strong mechanical coupling to the supporting </a:t>
            </a:r>
            <a:r>
              <a:rPr lang="en-US" altLang="ja-JP" sz="1600" dirty="0" err="1"/>
              <a:t>Aluminium</a:t>
            </a:r>
            <a:r>
              <a:rPr lang="en-US" altLang="ja-JP" sz="1600" dirty="0"/>
              <a:t> frame, introduce stresses in </a:t>
            </a:r>
            <a:r>
              <a:rPr lang="en-US" altLang="ja-JP" sz="1600" b="1" dirty="0" smtClean="0"/>
              <a:t>the combined </a:t>
            </a:r>
            <a:r>
              <a:rPr lang="en-US" altLang="ja-JP" sz="1600" b="1" dirty="0"/>
              <a:t>mechanical structure that could lead to deformations that are hard to predict</a:t>
            </a:r>
            <a:r>
              <a:rPr lang="en-US" altLang="ja-JP" sz="1600" dirty="0" smtClean="0"/>
              <a:t>. The committee </a:t>
            </a:r>
            <a:r>
              <a:rPr lang="en-US" altLang="ja-JP" sz="1600" dirty="0"/>
              <a:t>recommends that the collaboration looks into </a:t>
            </a:r>
            <a:r>
              <a:rPr lang="en-US" altLang="ja-JP" sz="1600" u="sng" dirty="0"/>
              <a:t>the possibility of using low friction </a:t>
            </a:r>
            <a:r>
              <a:rPr lang="en-US" altLang="ja-JP" sz="1600" u="sng" dirty="0" smtClean="0"/>
              <a:t>O-rings between </a:t>
            </a:r>
            <a:r>
              <a:rPr lang="en-US" altLang="ja-JP" sz="1600" u="sng" dirty="0"/>
              <a:t>the </a:t>
            </a:r>
            <a:r>
              <a:rPr lang="en-US" altLang="ja-JP" sz="1600" u="sng" dirty="0" err="1"/>
              <a:t>Aluminium</a:t>
            </a:r>
            <a:r>
              <a:rPr lang="en-US" altLang="ja-JP" sz="1600" u="sng" dirty="0"/>
              <a:t> structure and the readout units, to guarantee a good gas isolation</a:t>
            </a:r>
            <a:r>
              <a:rPr lang="en-US" altLang="ja-JP" sz="1600" u="sng" dirty="0" smtClean="0"/>
              <a:t>, combined </a:t>
            </a:r>
            <a:r>
              <a:rPr lang="en-US" altLang="ja-JP" sz="1600" u="sng" dirty="0"/>
              <a:t>with a kinematic mounting</a:t>
            </a:r>
            <a:r>
              <a:rPr lang="en-US" altLang="ja-JP" sz="1600" dirty="0"/>
              <a:t>, which would allow to decouple the deformations of </a:t>
            </a:r>
            <a:r>
              <a:rPr lang="en-US" altLang="ja-JP" sz="1600" dirty="0" smtClean="0"/>
              <a:t>the different </a:t>
            </a:r>
            <a:r>
              <a:rPr lang="en-US" altLang="ja-JP" sz="1600" dirty="0"/>
              <a:t>materials.</a:t>
            </a:r>
            <a:endParaRPr lang="ja-JP" altLang="en-US" sz="1600" dirty="0"/>
          </a:p>
        </p:txBody>
      </p:sp>
    </p:spTree>
    <p:extLst>
      <p:ext uri="{BB962C8B-B14F-4D97-AF65-F5344CB8AC3E}">
        <p14:creationId xmlns:p14="http://schemas.microsoft.com/office/powerpoint/2010/main" val="14895095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611560" y="2852936"/>
            <a:ext cx="7776864" cy="3180358"/>
          </a:xfrm>
          <a:prstGeom prst="rect">
            <a:avLst/>
          </a:prstGeom>
          <a:ln w="12700">
            <a:solidFill>
              <a:schemeClr val="accent1"/>
            </a:solidFill>
          </a:ln>
        </p:spPr>
        <p:txBody>
          <a:bodyPr wrap="square">
            <a:spAutoFit/>
          </a:bodyPr>
          <a:lstStyle/>
          <a:p>
            <a:pPr marL="342900" indent="-342900" algn="just">
              <a:lnSpc>
                <a:spcPts val="2000"/>
              </a:lnSpc>
              <a:buFont typeface="+mj-lt"/>
              <a:buAutoNum type="arabicPeriod"/>
            </a:pPr>
            <a:r>
              <a:rPr lang="en-US" altLang="ja-JP" sz="1700" dirty="0" smtClean="0"/>
              <a:t>Design </a:t>
            </a:r>
            <a:r>
              <a:rPr lang="en-US" altLang="ja-JP" sz="1700" dirty="0"/>
              <a:t>of new front-end electronics (readout chip) </a:t>
            </a:r>
            <a:r>
              <a:rPr lang="en-US" altLang="ja-JP" sz="1700" dirty="0" smtClean="0"/>
              <a:t> is too early.  </a:t>
            </a:r>
          </a:p>
          <a:p>
            <a:pPr marL="342900" indent="-342900" algn="just">
              <a:lnSpc>
                <a:spcPts val="2000"/>
              </a:lnSpc>
              <a:buFont typeface="+mj-lt"/>
              <a:buAutoNum type="arabicPeriod"/>
            </a:pPr>
            <a:r>
              <a:rPr lang="en-US" altLang="ja-JP" sz="1700" dirty="0" smtClean="0"/>
              <a:t>Look into the </a:t>
            </a:r>
            <a:r>
              <a:rPr lang="en-US" altLang="ja-JP" sz="1700" dirty="0"/>
              <a:t>flip-chip interconnection techniques </a:t>
            </a:r>
            <a:r>
              <a:rPr lang="en-US" altLang="ja-JP" sz="1700" dirty="0" smtClean="0"/>
              <a:t>in the </a:t>
            </a:r>
            <a:r>
              <a:rPr lang="en-US" altLang="ja-JP" sz="1700" dirty="0"/>
              <a:t>integration of the electronics in the </a:t>
            </a:r>
            <a:r>
              <a:rPr lang="en-US" altLang="ja-JP" sz="1700" dirty="0" smtClean="0"/>
              <a:t>end (pad)-plates (“the advanced endplate”). Need a group of a few engineers.  </a:t>
            </a:r>
          </a:p>
          <a:p>
            <a:pPr marL="342900" indent="-342900" algn="just">
              <a:lnSpc>
                <a:spcPts val="2000"/>
              </a:lnSpc>
              <a:buFont typeface="+mj-lt"/>
              <a:buAutoNum type="arabicPeriod"/>
            </a:pPr>
            <a:r>
              <a:rPr lang="en-US" altLang="ja-JP" sz="1700" dirty="0" smtClean="0"/>
              <a:t>Make a unified GEM group using the CERN GEM. </a:t>
            </a:r>
          </a:p>
          <a:p>
            <a:pPr marL="342900" indent="-342900" algn="just">
              <a:lnSpc>
                <a:spcPts val="2000"/>
              </a:lnSpc>
              <a:buFont typeface="+mj-lt"/>
              <a:buAutoNum type="arabicPeriod"/>
            </a:pPr>
            <a:r>
              <a:rPr lang="en-US" altLang="ja-JP" sz="1700" dirty="0" smtClean="0"/>
              <a:t>The distortions are the urgent issue.  </a:t>
            </a:r>
          </a:p>
          <a:p>
            <a:pPr marL="342900" indent="-342900" algn="just">
              <a:lnSpc>
                <a:spcPts val="2000"/>
              </a:lnSpc>
              <a:buFont typeface="+mj-lt"/>
              <a:buAutoNum type="arabicPeriod"/>
            </a:pPr>
            <a:r>
              <a:rPr lang="en-US" altLang="ja-JP" sz="1700" dirty="0" smtClean="0"/>
              <a:t>The </a:t>
            </a:r>
            <a:r>
              <a:rPr lang="en-US" altLang="ja-JP" sz="1700" dirty="0"/>
              <a:t>collaboration should clarify the acceptance criteria that would allow the further development of this interesting </a:t>
            </a:r>
            <a:r>
              <a:rPr lang="en-US" altLang="ja-JP" sz="1700" dirty="0" smtClean="0"/>
              <a:t>digital </a:t>
            </a:r>
            <a:r>
              <a:rPr lang="en-US" altLang="ja-JP" sz="1700" dirty="0"/>
              <a:t>readout concept.</a:t>
            </a:r>
            <a:endParaRPr lang="en-US" altLang="ja-JP" sz="1700" dirty="0" smtClean="0"/>
          </a:p>
          <a:p>
            <a:pPr marL="342900" indent="-342900" algn="just">
              <a:lnSpc>
                <a:spcPts val="2000"/>
              </a:lnSpc>
              <a:buFont typeface="+mj-lt"/>
              <a:buAutoNum type="arabicPeriod"/>
            </a:pPr>
            <a:r>
              <a:rPr lang="en-US" altLang="ja-JP" sz="1700" dirty="0" smtClean="0"/>
              <a:t>The </a:t>
            </a:r>
            <a:r>
              <a:rPr lang="en-US" altLang="ja-JP" sz="1700" dirty="0"/>
              <a:t>gating grid structure is most </a:t>
            </a:r>
            <a:r>
              <a:rPr lang="en-US" altLang="ja-JP" sz="1700" dirty="0" smtClean="0"/>
              <a:t>urgent. It should </a:t>
            </a:r>
            <a:r>
              <a:rPr lang="en-US" altLang="ja-JP" sz="1700" dirty="0"/>
              <a:t>be concluded as early as possible with detailed design and prototype tests.</a:t>
            </a:r>
            <a:endParaRPr lang="ja-JP" altLang="en-US" sz="1700" dirty="0"/>
          </a:p>
          <a:p>
            <a:pPr marL="342900" indent="-342900" algn="just">
              <a:buFont typeface="+mj-lt"/>
              <a:buAutoNum type="arabicPeriod"/>
            </a:pPr>
            <a:r>
              <a:rPr lang="en-US" altLang="ja-JP" sz="1700" dirty="0" smtClean="0"/>
              <a:t>Review the current mechanical design of the </a:t>
            </a:r>
            <a:r>
              <a:rPr lang="en-US" altLang="ja-JP" sz="1700" dirty="0" err="1" smtClean="0"/>
              <a:t>endcap</a:t>
            </a:r>
            <a:r>
              <a:rPr lang="en-US" altLang="ja-JP" sz="1700" dirty="0" smtClean="0"/>
              <a:t> where </a:t>
            </a:r>
            <a:r>
              <a:rPr lang="en-US" altLang="ja-JP" sz="1600" dirty="0"/>
              <a:t>the combined mechanical structure </a:t>
            </a:r>
            <a:r>
              <a:rPr lang="en-US" altLang="ja-JP" sz="1600" dirty="0" smtClean="0"/>
              <a:t>of Al and PCB that </a:t>
            </a:r>
            <a:r>
              <a:rPr lang="en-US" altLang="ja-JP" sz="1600" dirty="0"/>
              <a:t>could lead to deformations</a:t>
            </a:r>
            <a:r>
              <a:rPr lang="en-US" altLang="ja-JP" sz="1700" dirty="0" smtClean="0"/>
              <a:t>.</a:t>
            </a:r>
            <a:endParaRPr lang="ja-JP" altLang="en-US" sz="1700" dirty="0"/>
          </a:p>
        </p:txBody>
      </p:sp>
      <p:sp>
        <p:nvSpPr>
          <p:cNvPr id="3" name="正方形/長方形 2"/>
          <p:cNvSpPr/>
          <p:nvPr/>
        </p:nvSpPr>
        <p:spPr>
          <a:xfrm>
            <a:off x="594131" y="1556792"/>
            <a:ext cx="7776864" cy="861774"/>
          </a:xfrm>
          <a:prstGeom prst="rect">
            <a:avLst/>
          </a:prstGeom>
          <a:noFill/>
          <a:ln w="12700">
            <a:solidFill>
              <a:schemeClr val="accent1"/>
            </a:solidFill>
          </a:ln>
        </p:spPr>
        <p:txBody>
          <a:bodyPr wrap="square">
            <a:spAutoFit/>
          </a:bodyPr>
          <a:lstStyle/>
          <a:p>
            <a:pPr algn="just">
              <a:lnSpc>
                <a:spcPts val="2000"/>
              </a:lnSpc>
            </a:pPr>
            <a:r>
              <a:rPr lang="en-US" altLang="ja-JP" dirty="0"/>
              <a:t>An overall plan for completion of R&amp;D, technology choice, and the development of a complete design for the TPC system to be captured in a Technical Design Report . </a:t>
            </a:r>
          </a:p>
        </p:txBody>
      </p:sp>
      <p:sp>
        <p:nvSpPr>
          <p:cNvPr id="4" name="テキスト ボックス 3"/>
          <p:cNvSpPr txBox="1"/>
          <p:nvPr/>
        </p:nvSpPr>
        <p:spPr>
          <a:xfrm>
            <a:off x="2051720" y="652045"/>
            <a:ext cx="5423601" cy="461665"/>
          </a:xfrm>
          <a:prstGeom prst="rect">
            <a:avLst/>
          </a:prstGeom>
          <a:noFill/>
        </p:spPr>
        <p:txBody>
          <a:bodyPr wrap="none" rtlCol="0">
            <a:spAutoFit/>
          </a:bodyPr>
          <a:lstStyle/>
          <a:p>
            <a:r>
              <a:rPr lang="en-US" altLang="ja-JP" sz="2400" b="1" u="sng" dirty="0" smtClean="0"/>
              <a:t>Summering the Recommendations </a:t>
            </a:r>
            <a:r>
              <a:rPr lang="en-US" altLang="ja-JP" sz="2400" b="1" u="sng" dirty="0"/>
              <a:t>A</a:t>
            </a:r>
            <a:r>
              <a:rPr lang="en-US" altLang="ja-JP" sz="2400" b="1" u="sng" dirty="0" smtClean="0"/>
              <a:t>gain </a:t>
            </a:r>
            <a:endParaRPr kumimoji="1" lang="ja-JP" altLang="en-US" sz="2400" b="1" u="sng" dirty="0"/>
          </a:p>
        </p:txBody>
      </p:sp>
    </p:spTree>
    <p:extLst>
      <p:ext uri="{BB962C8B-B14F-4D97-AF65-F5344CB8AC3E}">
        <p14:creationId xmlns:p14="http://schemas.microsoft.com/office/powerpoint/2010/main" val="22337030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0"/>
          </p:nvPr>
        </p:nvSpPr>
        <p:spPr/>
        <p:txBody>
          <a:bodyPr/>
          <a:lstStyle/>
          <a:p>
            <a:pPr>
              <a:defRPr/>
            </a:pPr>
            <a:fld id="{01C29318-37C9-4DAD-9E86-37DCB4E96665}" type="slidenum">
              <a:rPr lang="en-US" altLang="ja-JP" smtClean="0">
                <a:solidFill>
                  <a:srgbClr val="000000"/>
                </a:solidFill>
              </a:rPr>
              <a:pPr>
                <a:defRPr/>
              </a:pPr>
              <a:t>13</a:t>
            </a:fld>
            <a:endParaRPr lang="en-US" altLang="ja-JP" dirty="0">
              <a:solidFill>
                <a:srgbClr val="000000"/>
              </a:solidFill>
            </a:endParaRPr>
          </a:p>
        </p:txBody>
      </p:sp>
      <p:sp>
        <p:nvSpPr>
          <p:cNvPr id="5" name="Text Box 4"/>
          <p:cNvSpPr txBox="1">
            <a:spLocks noChangeArrowheads="1"/>
          </p:cNvSpPr>
          <p:nvPr/>
        </p:nvSpPr>
        <p:spPr bwMode="auto">
          <a:xfrm>
            <a:off x="683567" y="1284453"/>
            <a:ext cx="7818459" cy="50248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212" tIns="45607" rIns="91212" bIns="45607">
            <a:noAutofit/>
          </a:bodyPr>
          <a:lstStyle>
            <a:lvl1pPr eaLnBrk="0" hangingPunct="0">
              <a:spcBef>
                <a:spcPct val="20000"/>
              </a:spcBef>
              <a:buClr>
                <a:schemeClr val="hlink"/>
              </a:buClr>
              <a:buSzPct val="80000"/>
              <a:buFont typeface="Arial" pitchFamily="34" charset="0"/>
              <a:buChar char="►"/>
              <a:defRPr kumimoji="1" sz="3200">
                <a:solidFill>
                  <a:schemeClr val="tx1"/>
                </a:solidFill>
                <a:latin typeface="Tahoma" pitchFamily="34" charset="0"/>
                <a:ea typeface="ＭＳ Ｐゴシック" pitchFamily="50" charset="-128"/>
              </a:defRPr>
            </a:lvl1pPr>
            <a:lvl2pPr marL="742950" indent="-285750" eaLnBrk="0" hangingPunct="0">
              <a:spcBef>
                <a:spcPct val="20000"/>
              </a:spcBef>
              <a:buClr>
                <a:schemeClr val="folHlink"/>
              </a:buClr>
              <a:buFont typeface="Wingdings" pitchFamily="2" charset="2"/>
              <a:buChar char="§"/>
              <a:defRPr kumimoji="1" sz="2800">
                <a:solidFill>
                  <a:schemeClr val="tx1"/>
                </a:solidFill>
                <a:latin typeface="Tahoma" pitchFamily="34" charset="0"/>
                <a:ea typeface="ＭＳ Ｐゴシック" pitchFamily="50" charset="-128"/>
              </a:defRPr>
            </a:lvl2pPr>
            <a:lvl3pPr marL="1143000" indent="-228600" eaLnBrk="0" hangingPunct="0">
              <a:spcBef>
                <a:spcPct val="20000"/>
              </a:spcBef>
              <a:buClr>
                <a:schemeClr val="hlink"/>
              </a:buClr>
              <a:buSzPct val="80000"/>
              <a:buFont typeface="Arial" pitchFamily="34" charset="0"/>
              <a:buChar char="►"/>
              <a:defRPr kumimoji="1" sz="2400">
                <a:solidFill>
                  <a:schemeClr val="tx1"/>
                </a:solidFill>
                <a:latin typeface="Tahoma" pitchFamily="34" charset="0"/>
                <a:ea typeface="ＭＳ Ｐゴシック" pitchFamily="50" charset="-128"/>
              </a:defRPr>
            </a:lvl3pPr>
            <a:lvl4pPr marL="1600200" indent="-228600" eaLnBrk="0" hangingPunct="0">
              <a:spcBef>
                <a:spcPct val="20000"/>
              </a:spcBef>
              <a:buClr>
                <a:schemeClr val="folHlink"/>
              </a:buClr>
              <a:buFont typeface="Wingdings" pitchFamily="2" charset="2"/>
              <a:buChar char="§"/>
              <a:defRPr kumimoji="1" sz="2000">
                <a:solidFill>
                  <a:schemeClr val="tx1"/>
                </a:solidFill>
                <a:latin typeface="Tahoma" pitchFamily="34" charset="0"/>
                <a:ea typeface="ＭＳ Ｐゴシック" pitchFamily="50" charset="-128"/>
              </a:defRPr>
            </a:lvl4pPr>
            <a:lvl5pPr marL="2057400" indent="-228600" eaLnBrk="0" hangingPunct="0">
              <a:spcBef>
                <a:spcPct val="20000"/>
              </a:spcBef>
              <a:buClr>
                <a:schemeClr val="hlink"/>
              </a:buClr>
              <a:buSzPct val="80000"/>
              <a:buFont typeface="Arial" pitchFamily="34" charset="0"/>
              <a:buChar char="►"/>
              <a:defRPr kumimoji="1" sz="2000">
                <a:solidFill>
                  <a:schemeClr val="tx1"/>
                </a:solidFill>
                <a:latin typeface="Tahoma" pitchFamily="34" charset="0"/>
                <a:ea typeface="ＭＳ Ｐゴシック" pitchFamily="50" charset="-128"/>
              </a:defRPr>
            </a:lvl5pPr>
            <a:lvl6pPr marL="2514600" indent="-228600" eaLnBrk="0" fontAlgn="base" hangingPunct="0">
              <a:spcBef>
                <a:spcPct val="20000"/>
              </a:spcBef>
              <a:spcAft>
                <a:spcPct val="0"/>
              </a:spcAft>
              <a:buClr>
                <a:schemeClr val="hlink"/>
              </a:buClr>
              <a:buSzPct val="80000"/>
              <a:buFont typeface="Arial" pitchFamily="34" charset="0"/>
              <a:buChar char="►"/>
              <a:defRPr kumimoji="1" sz="2000">
                <a:solidFill>
                  <a:schemeClr val="tx1"/>
                </a:solidFill>
                <a:latin typeface="Tahoma" pitchFamily="34" charset="0"/>
                <a:ea typeface="ＭＳ Ｐゴシック" pitchFamily="50" charset="-128"/>
              </a:defRPr>
            </a:lvl6pPr>
            <a:lvl7pPr marL="2971800" indent="-228600" eaLnBrk="0" fontAlgn="base" hangingPunct="0">
              <a:spcBef>
                <a:spcPct val="20000"/>
              </a:spcBef>
              <a:spcAft>
                <a:spcPct val="0"/>
              </a:spcAft>
              <a:buClr>
                <a:schemeClr val="hlink"/>
              </a:buClr>
              <a:buSzPct val="80000"/>
              <a:buFont typeface="Arial" pitchFamily="34" charset="0"/>
              <a:buChar char="►"/>
              <a:defRPr kumimoji="1" sz="2000">
                <a:solidFill>
                  <a:schemeClr val="tx1"/>
                </a:solidFill>
                <a:latin typeface="Tahoma" pitchFamily="34" charset="0"/>
                <a:ea typeface="ＭＳ Ｐゴシック" pitchFamily="50" charset="-128"/>
              </a:defRPr>
            </a:lvl7pPr>
            <a:lvl8pPr marL="3429000" indent="-228600" eaLnBrk="0" fontAlgn="base" hangingPunct="0">
              <a:spcBef>
                <a:spcPct val="20000"/>
              </a:spcBef>
              <a:spcAft>
                <a:spcPct val="0"/>
              </a:spcAft>
              <a:buClr>
                <a:schemeClr val="hlink"/>
              </a:buClr>
              <a:buSzPct val="80000"/>
              <a:buFont typeface="Arial" pitchFamily="34" charset="0"/>
              <a:buChar char="►"/>
              <a:defRPr kumimoji="1" sz="2000">
                <a:solidFill>
                  <a:schemeClr val="tx1"/>
                </a:solidFill>
                <a:latin typeface="Tahoma" pitchFamily="34" charset="0"/>
                <a:ea typeface="ＭＳ Ｐゴシック" pitchFamily="50" charset="-128"/>
              </a:defRPr>
            </a:lvl8pPr>
            <a:lvl9pPr marL="3886200" indent="-228600" eaLnBrk="0" fontAlgn="base" hangingPunct="0">
              <a:spcBef>
                <a:spcPct val="20000"/>
              </a:spcBef>
              <a:spcAft>
                <a:spcPct val="0"/>
              </a:spcAft>
              <a:buClr>
                <a:schemeClr val="hlink"/>
              </a:buClr>
              <a:buSzPct val="80000"/>
              <a:buFont typeface="Arial" pitchFamily="34" charset="0"/>
              <a:buChar char="►"/>
              <a:defRPr kumimoji="1" sz="2000">
                <a:solidFill>
                  <a:schemeClr val="tx1"/>
                </a:solidFill>
                <a:latin typeface="Tahoma" pitchFamily="34" charset="0"/>
                <a:ea typeface="ＭＳ Ｐゴシック" pitchFamily="50" charset="-128"/>
              </a:defRPr>
            </a:lvl9pPr>
          </a:lstStyle>
          <a:p>
            <a:pPr algn="just" defTabSz="914353" eaLnBrk="1" fontAlgn="base" hangingPunct="1">
              <a:lnSpc>
                <a:spcPts val="1800"/>
              </a:lnSpc>
              <a:spcBef>
                <a:spcPct val="0"/>
              </a:spcBef>
              <a:spcAft>
                <a:spcPct val="0"/>
              </a:spcAft>
              <a:buClrTx/>
              <a:buSzTx/>
              <a:buFont typeface="Arial" pitchFamily="34" charset="0"/>
              <a:buNone/>
              <a:tabLst>
                <a:tab pos="361950" algn="l"/>
              </a:tabLst>
            </a:pPr>
            <a:r>
              <a:rPr lang="en-US" altLang="ja-JP" sz="1600" b="1" dirty="0" smtClean="0">
                <a:solidFill>
                  <a:srgbClr val="000000"/>
                </a:solidFill>
                <a:latin typeface="Calibri" panose="020F0502020204030204" pitchFamily="34" charset="0"/>
                <a:cs typeface="Arial" pitchFamily="34" charset="0"/>
                <a:sym typeface="ヒラギノ角ゴ Pro W3" pitchFamily="-84" charset="-128"/>
              </a:rPr>
              <a:t>We have demonstrated through the LP TPC beam </a:t>
            </a:r>
            <a:r>
              <a:rPr lang="en-US" altLang="ja-JP" sz="1600" b="1" dirty="0">
                <a:solidFill>
                  <a:srgbClr val="000000"/>
                </a:solidFill>
                <a:latin typeface="Calibri" panose="020F0502020204030204" pitchFamily="34" charset="0"/>
                <a:cs typeface="Arial" pitchFamily="34" charset="0"/>
                <a:sym typeface="ヒラギノ角ゴ Pro W3" pitchFamily="-84" charset="-128"/>
              </a:rPr>
              <a:t>tests at </a:t>
            </a:r>
            <a:r>
              <a:rPr lang="en-US" altLang="ja-JP" sz="1600" b="1" dirty="0" smtClean="0">
                <a:solidFill>
                  <a:srgbClr val="000000"/>
                </a:solidFill>
                <a:latin typeface="Calibri" panose="020F0502020204030204" pitchFamily="34" charset="0"/>
                <a:cs typeface="Arial" pitchFamily="34" charset="0"/>
                <a:sym typeface="ヒラギノ角ゴ Pro W3" pitchFamily="-84" charset="-128"/>
              </a:rPr>
              <a:t>DESY:</a:t>
            </a:r>
          </a:p>
          <a:p>
            <a:pPr algn="just" defTabSz="914353" eaLnBrk="1" fontAlgn="base" hangingPunct="1">
              <a:lnSpc>
                <a:spcPts val="1800"/>
              </a:lnSpc>
              <a:spcBef>
                <a:spcPct val="0"/>
              </a:spcBef>
              <a:spcAft>
                <a:spcPct val="0"/>
              </a:spcAft>
              <a:buClrTx/>
              <a:buSzTx/>
              <a:buFont typeface="Arial" pitchFamily="34" charset="0"/>
              <a:buNone/>
              <a:tabLst>
                <a:tab pos="361950" algn="l"/>
              </a:tabLst>
            </a:pPr>
            <a:endParaRPr lang="en-US" altLang="ja-JP" sz="1600" b="1" dirty="0">
              <a:solidFill>
                <a:srgbClr val="000000"/>
              </a:solidFill>
              <a:latin typeface="Calibri" panose="020F0502020204030204" pitchFamily="34" charset="0"/>
              <a:cs typeface="Arial" pitchFamily="34" charset="0"/>
              <a:sym typeface="ヒラギノ角ゴ Pro W3" pitchFamily="-84" charset="-128"/>
            </a:endParaRPr>
          </a:p>
          <a:p>
            <a:pPr marL="342900" indent="-342900" algn="just" defTabSz="914353" eaLnBrk="1" fontAlgn="base" hangingPunct="1">
              <a:lnSpc>
                <a:spcPts val="1800"/>
              </a:lnSpc>
              <a:spcBef>
                <a:spcPct val="0"/>
              </a:spcBef>
              <a:spcAft>
                <a:spcPct val="0"/>
              </a:spcAft>
              <a:buClrTx/>
              <a:buSzTx/>
              <a:buFont typeface="Arial" pitchFamily="34" charset="0"/>
              <a:buAutoNum type="arabicParenBoth"/>
              <a:tabLst>
                <a:tab pos="361950" algn="l"/>
              </a:tabLst>
            </a:pPr>
            <a:r>
              <a:rPr lang="en-US" altLang="ja-JP" sz="1800" b="1" i="1" u="heavy" dirty="0" smtClean="0">
                <a:solidFill>
                  <a:srgbClr val="000000"/>
                </a:solidFill>
                <a:uFill>
                  <a:solidFill>
                    <a:srgbClr val="FFC000"/>
                  </a:solidFill>
                </a:uFill>
                <a:latin typeface="Calibri" panose="020F0502020204030204" pitchFamily="34" charset="0"/>
                <a:cs typeface="Arial" pitchFamily="34" charset="0"/>
                <a:sym typeface="ヒラギノ角ゴ Pro W3" pitchFamily="-84" charset="-128"/>
              </a:rPr>
              <a:t>The basic performance of the MPGD TPCs, in particular, the pad 	readout options, satisfy the basic requirements for ILD</a:t>
            </a:r>
            <a:r>
              <a:rPr lang="ja-JP" altLang="en-US" sz="1800" b="1" i="1" u="heavy" dirty="0" smtClean="0">
                <a:solidFill>
                  <a:srgbClr val="000000"/>
                </a:solidFill>
                <a:uFill>
                  <a:solidFill>
                    <a:srgbClr val="FFC000"/>
                  </a:solidFill>
                </a:uFill>
                <a:latin typeface="Calibri" panose="020F0502020204030204" pitchFamily="34" charset="0"/>
                <a:cs typeface="Arial" pitchFamily="34" charset="0"/>
                <a:sym typeface="ヒラギノ角ゴ Pro W3" pitchFamily="-84" charset="-128"/>
              </a:rPr>
              <a:t>　</a:t>
            </a:r>
            <a:r>
              <a:rPr lang="en-US" altLang="ja-JP" sz="1800" b="1" i="1" u="heavy" dirty="0" smtClean="0">
                <a:solidFill>
                  <a:srgbClr val="000000"/>
                </a:solidFill>
                <a:uFill>
                  <a:solidFill>
                    <a:srgbClr val="FFC000"/>
                  </a:solidFill>
                </a:uFill>
                <a:latin typeface="Calibri" panose="020F0502020204030204" pitchFamily="34" charset="0"/>
                <a:cs typeface="Arial" pitchFamily="34" charset="0"/>
                <a:sym typeface="ヒラギノ角ゴ Pro W3" pitchFamily="-84" charset="-128"/>
              </a:rPr>
              <a:t>TPC at ILC:</a:t>
            </a:r>
          </a:p>
          <a:p>
            <a:pPr marL="265112" defTabSz="914353">
              <a:buClr>
                <a:srgbClr val="009999"/>
              </a:buClr>
              <a:buFont typeface="Arial" pitchFamily="34" charset="0"/>
              <a:buNone/>
            </a:pPr>
            <a:endParaRPr lang="en-US" altLang="ja-JP" sz="1600" b="1" dirty="0">
              <a:solidFill>
                <a:srgbClr val="000000"/>
              </a:solidFill>
              <a:latin typeface="Calibri" panose="020F0502020204030204" pitchFamily="34" charset="0"/>
              <a:cs typeface="Arial" pitchFamily="34" charset="0"/>
              <a:sym typeface="ヒラギノ角ゴ Pro W3" pitchFamily="-84" charset="-128"/>
            </a:endParaRPr>
          </a:p>
          <a:p>
            <a:pPr marL="265112" defTabSz="914353">
              <a:buClr>
                <a:srgbClr val="009999"/>
              </a:buClr>
              <a:buFont typeface="Arial" pitchFamily="34" charset="0"/>
              <a:buNone/>
            </a:pPr>
            <a:r>
              <a:rPr lang="en-US" altLang="ja-JP" sz="1600" dirty="0" smtClean="0">
                <a:solidFill>
                  <a:srgbClr val="000000"/>
                </a:solidFill>
                <a:latin typeface="Calibri" panose="020F0502020204030204" pitchFamily="34" charset="0"/>
                <a:cs typeface="Arial" pitchFamily="34" charset="0"/>
                <a:sym typeface="ヒラギノ角ゴ Pro W3" pitchFamily="-84" charset="-128"/>
              </a:rPr>
              <a:t>The resolutions obtained by different pad modules so far are more or less compatible.</a:t>
            </a:r>
          </a:p>
          <a:p>
            <a:pPr marL="265112" defTabSz="914353">
              <a:buClr>
                <a:srgbClr val="009999"/>
              </a:buClr>
              <a:buFont typeface="Arial" pitchFamily="34" charset="0"/>
              <a:buNone/>
            </a:pPr>
            <a:r>
              <a:rPr lang="en-US" altLang="ja-JP" sz="1600" dirty="0" smtClean="0">
                <a:solidFill>
                  <a:srgbClr val="000000"/>
                </a:solidFill>
                <a:latin typeface="Calibri" panose="020F0502020204030204" pitchFamily="34" charset="0"/>
                <a:cs typeface="Arial" pitchFamily="34" charset="0"/>
                <a:sym typeface="ヒラギノ角ゴ Pro W3" pitchFamily="-84" charset="-128"/>
              </a:rPr>
              <a:t>We are now facing to the common issue of distortions and the ion gate, except that the different technologies and modules have some different concerns which have to be clarified.</a:t>
            </a:r>
          </a:p>
          <a:p>
            <a:pPr marL="265112" defTabSz="914353">
              <a:buClr>
                <a:srgbClr val="009999"/>
              </a:buClr>
              <a:buFont typeface="Arial" pitchFamily="34" charset="0"/>
              <a:buNone/>
            </a:pPr>
            <a:r>
              <a:rPr lang="en-US" altLang="ja-JP" sz="1600" dirty="0" smtClean="0">
                <a:solidFill>
                  <a:srgbClr val="000000"/>
                </a:solidFill>
                <a:latin typeface="Calibri" panose="020F0502020204030204" pitchFamily="34" charset="0"/>
                <a:cs typeface="Arial" pitchFamily="34" charset="0"/>
                <a:sym typeface="ヒラギノ角ゴ Pro W3" pitchFamily="-84" charset="-128"/>
              </a:rPr>
              <a:t>The prioritization would be determined by other important factors rather than the resolutions unless we have an  idea to  improve  the </a:t>
            </a:r>
            <a:r>
              <a:rPr lang="en-US" altLang="ja-JP" sz="1600" dirty="0" err="1" smtClean="0">
                <a:solidFill>
                  <a:srgbClr val="000000"/>
                </a:solidFill>
                <a:latin typeface="Calibri" panose="020F0502020204030204" pitchFamily="34" charset="0"/>
                <a:cs typeface="Arial" pitchFamily="34" charset="0"/>
                <a:sym typeface="ヒラギノ角ゴ Pro W3" pitchFamily="-84" charset="-128"/>
              </a:rPr>
              <a:t>resoltuions</a:t>
            </a:r>
            <a:r>
              <a:rPr lang="en-US" altLang="ja-JP" sz="1600" dirty="0" smtClean="0">
                <a:solidFill>
                  <a:srgbClr val="000000"/>
                </a:solidFill>
                <a:latin typeface="Calibri" panose="020F0502020204030204" pitchFamily="34" charset="0"/>
                <a:cs typeface="Arial" pitchFamily="34" charset="0"/>
                <a:sym typeface="ヒラギノ角ゴ Pro W3" pitchFamily="-84" charset="-128"/>
              </a:rPr>
              <a:t>, namely an idea of new gas. </a:t>
            </a:r>
            <a:endParaRPr lang="en-US" altLang="ja-JP" sz="1600" b="1" dirty="0">
              <a:solidFill>
                <a:srgbClr val="000000"/>
              </a:solidFill>
              <a:latin typeface="Calibri" panose="020F0502020204030204" pitchFamily="34" charset="0"/>
              <a:cs typeface="Arial" pitchFamily="34" charset="0"/>
              <a:sym typeface="ヒラギノ角ゴ Pro W3" pitchFamily="-84" charset="-128"/>
            </a:endParaRPr>
          </a:p>
          <a:p>
            <a:pPr marL="265112" defTabSz="914353">
              <a:buClr>
                <a:srgbClr val="009999"/>
              </a:buClr>
              <a:buFont typeface="Arial" pitchFamily="34" charset="0"/>
              <a:buNone/>
            </a:pPr>
            <a:endParaRPr lang="en-US" altLang="ja-JP" sz="1600" b="1" dirty="0">
              <a:solidFill>
                <a:srgbClr val="000000"/>
              </a:solidFill>
              <a:latin typeface="Calibri" panose="020F0502020204030204" pitchFamily="34" charset="0"/>
              <a:cs typeface="Arial" pitchFamily="34" charset="0"/>
              <a:sym typeface="ヒラギノ角ゴ Pro W3" pitchFamily="-84" charset="-128"/>
            </a:endParaRPr>
          </a:p>
          <a:p>
            <a:pPr algn="just" defTabSz="914353" eaLnBrk="1" fontAlgn="base" hangingPunct="1">
              <a:lnSpc>
                <a:spcPts val="1800"/>
              </a:lnSpc>
              <a:spcBef>
                <a:spcPct val="0"/>
              </a:spcBef>
              <a:spcAft>
                <a:spcPct val="0"/>
              </a:spcAft>
              <a:buClrTx/>
              <a:buSzTx/>
              <a:buFont typeface="Arial" pitchFamily="34" charset="0"/>
              <a:buNone/>
              <a:tabLst>
                <a:tab pos="361950" algn="l"/>
              </a:tabLst>
            </a:pPr>
            <a:r>
              <a:rPr lang="en-US" altLang="ja-JP" sz="1800" b="1" i="1" dirty="0" smtClean="0">
                <a:solidFill>
                  <a:srgbClr val="000000"/>
                </a:solidFill>
                <a:latin typeface="Calibri" panose="020F0502020204030204" pitchFamily="34" charset="0"/>
                <a:cs typeface="Arial" pitchFamily="34" charset="0"/>
                <a:sym typeface="ヒラギノ角ゴ Pro W3" pitchFamily="-84" charset="-128"/>
              </a:rPr>
              <a:t>(2) How to build </a:t>
            </a:r>
            <a:r>
              <a:rPr lang="en-US" altLang="ja-JP" sz="1800" b="1" i="1" dirty="0">
                <a:solidFill>
                  <a:srgbClr val="000000"/>
                </a:solidFill>
                <a:latin typeface="Calibri" panose="020F0502020204030204" pitchFamily="34" charset="0"/>
                <a:cs typeface="Arial" pitchFamily="34" charset="0"/>
                <a:sym typeface="ヒラギノ角ゴ Pro W3" pitchFamily="-84" charset="-128"/>
              </a:rPr>
              <a:t> </a:t>
            </a:r>
            <a:r>
              <a:rPr lang="en-US" altLang="ja-JP" sz="1800" b="1" i="1" dirty="0" smtClean="0">
                <a:solidFill>
                  <a:srgbClr val="000000"/>
                </a:solidFill>
                <a:latin typeface="Calibri" panose="020F0502020204030204" pitchFamily="34" charset="0"/>
                <a:cs typeface="Arial" pitchFamily="34" charset="0"/>
                <a:sym typeface="ヒラギノ角ゴ Pro W3" pitchFamily="-84" charset="-128"/>
              </a:rPr>
              <a:t>important components of ILD TPC:</a:t>
            </a:r>
          </a:p>
          <a:p>
            <a:pPr marL="550863" indent="-285750" algn="just" defTabSz="914353" eaLnBrk="1" fontAlgn="base" hangingPunct="1">
              <a:spcBef>
                <a:spcPct val="0"/>
              </a:spcBef>
              <a:spcAft>
                <a:spcPct val="0"/>
              </a:spcAft>
              <a:buClr>
                <a:srgbClr val="92D050"/>
              </a:buClr>
              <a:buFont typeface="Wingdings" panose="05000000000000000000" pitchFamily="2" charset="2"/>
              <a:buChar char="l"/>
              <a:tabLst>
                <a:tab pos="361950" algn="l"/>
              </a:tabLst>
            </a:pPr>
            <a:endParaRPr lang="en-US" altLang="ja-JP" sz="1600" b="1" dirty="0" smtClean="0">
              <a:solidFill>
                <a:srgbClr val="000000"/>
              </a:solidFill>
              <a:latin typeface="Calibri" panose="020F0502020204030204" pitchFamily="34" charset="0"/>
              <a:cs typeface="Arial" pitchFamily="34" charset="0"/>
              <a:sym typeface="ヒラギノ角ゴ Pro W3" pitchFamily="-84" charset="-128"/>
            </a:endParaRPr>
          </a:p>
          <a:p>
            <a:pPr marL="265113" algn="just" defTabSz="914353" eaLnBrk="1" fontAlgn="base" hangingPunct="1">
              <a:spcBef>
                <a:spcPct val="0"/>
              </a:spcBef>
              <a:spcAft>
                <a:spcPct val="0"/>
              </a:spcAft>
              <a:buClr>
                <a:srgbClr val="92D050"/>
              </a:buClr>
              <a:buNone/>
              <a:tabLst>
                <a:tab pos="361950" algn="l"/>
              </a:tabLst>
            </a:pPr>
            <a:r>
              <a:rPr lang="en-US" altLang="ja-JP" sz="1600" dirty="0" smtClean="0">
                <a:solidFill>
                  <a:srgbClr val="000000"/>
                </a:solidFill>
                <a:latin typeface="Calibri" panose="020F0502020204030204" pitchFamily="34" charset="0"/>
                <a:cs typeface="Arial" pitchFamily="34" charset="0"/>
                <a:sym typeface="ヒラギノ角ゴ Pro W3" pitchFamily="-84" charset="-128"/>
              </a:rPr>
              <a:t>However, we are still missing the </a:t>
            </a:r>
            <a:r>
              <a:rPr lang="en-US" altLang="ja-JP" sz="1600" dirty="0" smtClean="0">
                <a:solidFill>
                  <a:srgbClr val="000000"/>
                </a:solidFill>
                <a:latin typeface="Calibri" panose="020F0502020204030204" pitchFamily="34" charset="0"/>
                <a:cs typeface="Arial" pitchFamily="34" charset="0"/>
                <a:sym typeface="ヒラギノ角ゴ Pro W3" pitchFamily="-84" charset="-128"/>
              </a:rPr>
              <a:t> </a:t>
            </a:r>
            <a:r>
              <a:rPr lang="en-US" altLang="ja-JP" sz="1600" dirty="0" smtClean="0">
                <a:solidFill>
                  <a:srgbClr val="000000"/>
                </a:solidFill>
                <a:latin typeface="Calibri" panose="020F0502020204030204" pitchFamily="34" charset="0"/>
                <a:cs typeface="Arial" pitchFamily="34" charset="0"/>
                <a:sym typeface="ヒラギノ角ゴ Pro W3" pitchFamily="-84" charset="-128"/>
              </a:rPr>
              <a:t>engineering </a:t>
            </a:r>
            <a:r>
              <a:rPr lang="en-US" altLang="ja-JP" sz="1600" dirty="0" smtClean="0">
                <a:solidFill>
                  <a:srgbClr val="000000"/>
                </a:solidFill>
                <a:latin typeface="Calibri" panose="020F0502020204030204" pitchFamily="34" charset="0"/>
                <a:cs typeface="Arial" pitchFamily="34" charset="0"/>
                <a:sym typeface="ヒラギノ角ゴ Pro W3" pitchFamily="-84" charset="-128"/>
              </a:rPr>
              <a:t>or the system </a:t>
            </a:r>
            <a:r>
              <a:rPr lang="en-US" altLang="ja-JP" sz="1600" dirty="0" smtClean="0">
                <a:solidFill>
                  <a:srgbClr val="000000"/>
                </a:solidFill>
                <a:latin typeface="Calibri" panose="020F0502020204030204" pitchFamily="34" charset="0"/>
                <a:cs typeface="Arial" pitchFamily="34" charset="0"/>
                <a:sym typeface="ヒラギノ角ゴ Pro W3" pitchFamily="-84" charset="-128"/>
              </a:rPr>
              <a:t>design of </a:t>
            </a:r>
            <a:r>
              <a:rPr lang="en-US" altLang="ja-JP" sz="1600" dirty="0" smtClean="0">
                <a:solidFill>
                  <a:srgbClr val="000000"/>
                </a:solidFill>
                <a:latin typeface="Calibri" panose="020F0502020204030204" pitchFamily="34" charset="0"/>
                <a:cs typeface="Arial" pitchFamily="34" charset="0"/>
                <a:sym typeface="ヒラギノ角ゴ Pro W3" pitchFamily="-84" charset="-128"/>
              </a:rPr>
              <a:t>ILD TPC, which will have to be developed </a:t>
            </a:r>
            <a:r>
              <a:rPr lang="en-US" altLang="ja-JP" sz="1600" dirty="0" smtClean="0">
                <a:solidFill>
                  <a:srgbClr val="000000"/>
                </a:solidFill>
                <a:latin typeface="Calibri" panose="020F0502020204030204" pitchFamily="34" charset="0"/>
                <a:cs typeface="Arial" pitchFamily="34" charset="0"/>
                <a:sym typeface="ヒラギノ角ゴ Pro W3" pitchFamily="-84" charset="-128"/>
              </a:rPr>
              <a:t>in </a:t>
            </a:r>
            <a:r>
              <a:rPr lang="en-US" altLang="ja-JP" sz="1600" dirty="0" smtClean="0">
                <a:solidFill>
                  <a:srgbClr val="000000"/>
                </a:solidFill>
                <a:latin typeface="Calibri" panose="020F0502020204030204" pitchFamily="34" charset="0"/>
                <a:cs typeface="Arial" pitchFamily="34" charset="0"/>
                <a:sym typeface="ヒラギノ角ゴ Pro W3" pitchFamily="-84" charset="-128"/>
              </a:rPr>
              <a:t>time</a:t>
            </a:r>
            <a:r>
              <a:rPr lang="en-US" altLang="ja-JP" sz="1600" dirty="0" smtClean="0">
                <a:solidFill>
                  <a:srgbClr val="000000"/>
                </a:solidFill>
                <a:latin typeface="Calibri" panose="020F0502020204030204" pitchFamily="34" charset="0"/>
                <a:cs typeface="Arial" pitchFamily="34" charset="0"/>
                <a:sym typeface="ヒラギノ角ゴ Pro W3" pitchFamily="-84" charset="-128"/>
              </a:rPr>
              <a:t>., in 5 years?</a:t>
            </a:r>
            <a:endParaRPr lang="en-US" altLang="ja-JP" sz="1600" dirty="0" smtClean="0">
              <a:solidFill>
                <a:srgbClr val="000000"/>
              </a:solidFill>
              <a:latin typeface="Calibri" panose="020F0502020204030204" pitchFamily="34" charset="0"/>
              <a:cs typeface="Arial" pitchFamily="34" charset="0"/>
              <a:sym typeface="ヒラギノ角ゴ Pro W3" pitchFamily="-84" charset="-128"/>
            </a:endParaRPr>
          </a:p>
          <a:p>
            <a:pPr algn="just" defTabSz="914353" eaLnBrk="1" fontAlgn="base" hangingPunct="1">
              <a:lnSpc>
                <a:spcPts val="1800"/>
              </a:lnSpc>
              <a:spcBef>
                <a:spcPct val="0"/>
              </a:spcBef>
              <a:spcAft>
                <a:spcPct val="0"/>
              </a:spcAft>
              <a:buClrTx/>
              <a:buSzTx/>
              <a:buFont typeface="Arial" pitchFamily="34" charset="0"/>
              <a:buNone/>
              <a:tabLst>
                <a:tab pos="361950" algn="l"/>
              </a:tabLst>
            </a:pPr>
            <a:endParaRPr lang="en-US" altLang="ja-JP" sz="1800" b="1" i="1" dirty="0" smtClean="0">
              <a:solidFill>
                <a:srgbClr val="000000"/>
              </a:solidFill>
              <a:latin typeface="Helvetica Neue"/>
              <a:cs typeface="Arial" pitchFamily="34" charset="0"/>
              <a:sym typeface="ヒラギノ角ゴ Pro W3" pitchFamily="-84" charset="-128"/>
            </a:endParaRPr>
          </a:p>
          <a:p>
            <a:pPr algn="just" defTabSz="914353" eaLnBrk="1" fontAlgn="base" hangingPunct="1">
              <a:lnSpc>
                <a:spcPts val="1800"/>
              </a:lnSpc>
              <a:spcBef>
                <a:spcPct val="0"/>
              </a:spcBef>
              <a:spcAft>
                <a:spcPct val="0"/>
              </a:spcAft>
              <a:buClrTx/>
              <a:buSzTx/>
              <a:buFont typeface="Arial" pitchFamily="34" charset="0"/>
              <a:buNone/>
              <a:tabLst>
                <a:tab pos="361950" algn="l"/>
              </a:tabLst>
            </a:pPr>
            <a:endParaRPr lang="en-US" altLang="ja-JP" sz="1800" b="1" i="1" dirty="0" smtClean="0">
              <a:solidFill>
                <a:srgbClr val="000000"/>
              </a:solidFill>
              <a:latin typeface="Helvetica Neue"/>
              <a:cs typeface="Arial" pitchFamily="34" charset="0"/>
              <a:sym typeface="ヒラギノ角ゴ Pro W3" pitchFamily="-84" charset="-128"/>
            </a:endParaRPr>
          </a:p>
          <a:p>
            <a:pPr algn="just" defTabSz="914353" eaLnBrk="1" fontAlgn="base" hangingPunct="1">
              <a:lnSpc>
                <a:spcPts val="1800"/>
              </a:lnSpc>
              <a:spcBef>
                <a:spcPct val="0"/>
              </a:spcBef>
              <a:spcAft>
                <a:spcPct val="0"/>
              </a:spcAft>
              <a:buClrTx/>
              <a:buSzTx/>
              <a:buFont typeface="Arial" pitchFamily="34" charset="0"/>
              <a:buNone/>
              <a:tabLst>
                <a:tab pos="361950" algn="l"/>
              </a:tabLst>
            </a:pPr>
            <a:endParaRPr lang="en-US" altLang="ja-JP" sz="1800" b="1" i="1" dirty="0" smtClean="0">
              <a:solidFill>
                <a:srgbClr val="000000"/>
              </a:solidFill>
              <a:latin typeface="Helvetica Neue"/>
              <a:cs typeface="Arial" pitchFamily="34" charset="0"/>
              <a:sym typeface="ヒラギノ角ゴ Pro W3" pitchFamily="-84" charset="-128"/>
            </a:endParaRPr>
          </a:p>
          <a:p>
            <a:pPr algn="just" defTabSz="914353" eaLnBrk="1" fontAlgn="base" hangingPunct="1">
              <a:lnSpc>
                <a:spcPts val="1800"/>
              </a:lnSpc>
              <a:spcBef>
                <a:spcPct val="0"/>
              </a:spcBef>
              <a:spcAft>
                <a:spcPct val="0"/>
              </a:spcAft>
              <a:buClrTx/>
              <a:buSzTx/>
              <a:buFont typeface="Arial" pitchFamily="34" charset="0"/>
              <a:buNone/>
              <a:tabLst>
                <a:tab pos="361950" algn="l"/>
              </a:tabLst>
            </a:pPr>
            <a:endParaRPr lang="en-US" altLang="ja-JP" sz="1600" b="1" dirty="0">
              <a:solidFill>
                <a:srgbClr val="000000"/>
              </a:solidFill>
              <a:latin typeface="Helvetica Neue"/>
              <a:cs typeface="Arial" pitchFamily="34" charset="0"/>
              <a:sym typeface="ヒラギノ角ゴ Pro W3" pitchFamily="-84" charset="-128"/>
            </a:endParaRPr>
          </a:p>
          <a:p>
            <a:pPr algn="just" defTabSz="914353" eaLnBrk="1" fontAlgn="base" hangingPunct="1">
              <a:lnSpc>
                <a:spcPts val="1800"/>
              </a:lnSpc>
              <a:spcBef>
                <a:spcPct val="0"/>
              </a:spcBef>
              <a:spcAft>
                <a:spcPct val="0"/>
              </a:spcAft>
              <a:buClrTx/>
              <a:buSzTx/>
              <a:buFont typeface="Wingdings" pitchFamily="2" charset="2"/>
              <a:buNone/>
            </a:pPr>
            <a:endParaRPr lang="en-US" altLang="ja-JP" sz="1600" b="1" dirty="0">
              <a:solidFill>
                <a:srgbClr val="000000"/>
              </a:solidFill>
              <a:latin typeface="Helvetica Neue"/>
              <a:cs typeface="Arial" pitchFamily="34" charset="0"/>
              <a:sym typeface="ヒラギノ角ゴ Pro W3" pitchFamily="-84" charset="-128"/>
            </a:endParaRPr>
          </a:p>
          <a:p>
            <a:pPr algn="just" defTabSz="914353" eaLnBrk="1" fontAlgn="base" hangingPunct="1">
              <a:lnSpc>
                <a:spcPts val="1800"/>
              </a:lnSpc>
              <a:spcBef>
                <a:spcPct val="0"/>
              </a:spcBef>
              <a:spcAft>
                <a:spcPct val="0"/>
              </a:spcAft>
              <a:buClrTx/>
              <a:buSzTx/>
              <a:buFont typeface="Wingdings" pitchFamily="2" charset="2"/>
              <a:buNone/>
            </a:pPr>
            <a:endParaRPr lang="en-US" altLang="ja-JP" sz="1600" b="1" dirty="0">
              <a:solidFill>
                <a:srgbClr val="000000"/>
              </a:solidFill>
              <a:latin typeface="Helvetica Neue"/>
              <a:cs typeface="Arial" pitchFamily="34" charset="0"/>
              <a:sym typeface="ヒラギノ角ゴ Pro W3" pitchFamily="-84" charset="-128"/>
            </a:endParaRPr>
          </a:p>
        </p:txBody>
      </p:sp>
      <p:sp>
        <p:nvSpPr>
          <p:cNvPr id="7" name="Rectangle 1"/>
          <p:cNvSpPr>
            <a:spLocks noGrp="1" noChangeArrowheads="1"/>
          </p:cNvSpPr>
          <p:nvPr>
            <p:ph type="title"/>
          </p:nvPr>
        </p:nvSpPr>
        <p:spPr>
          <a:xfrm>
            <a:off x="692150" y="307975"/>
            <a:ext cx="7358063" cy="960438"/>
          </a:xfrm>
        </p:spPr>
        <p:txBody>
          <a:bodyPr/>
          <a:lstStyle/>
          <a:p>
            <a:pPr defTabSz="642915" eaLnBrk="1" hangingPunct="1">
              <a:lnSpc>
                <a:spcPts val="2000"/>
              </a:lnSpc>
            </a:pPr>
            <a:r>
              <a:rPr lang="en-US" altLang="ja-JP" sz="2400" u="sng" dirty="0" smtClean="0">
                <a:sym typeface="Helvetica Neue" charset="0"/>
              </a:rPr>
              <a:t>R&amp;D for MPGD TPC </a:t>
            </a:r>
            <a:br>
              <a:rPr lang="en-US" altLang="ja-JP" sz="2400" u="sng" dirty="0" smtClean="0">
                <a:sym typeface="Helvetica Neue" charset="0"/>
              </a:rPr>
            </a:br>
            <a:r>
              <a:rPr lang="en-US" altLang="ja-JP" sz="1800" u="sng" dirty="0" smtClean="0">
                <a:solidFill>
                  <a:srgbClr val="FF0000"/>
                </a:solidFill>
                <a:sym typeface="Helvetica Neue" charset="0"/>
              </a:rPr>
              <a:t>So far so </a:t>
            </a:r>
            <a:r>
              <a:rPr lang="en-US" altLang="ja-JP" sz="1800" u="sng" dirty="0" smtClean="0">
                <a:solidFill>
                  <a:srgbClr val="FF0000"/>
                </a:solidFill>
                <a:sym typeface="Helvetica Neue" charset="0"/>
              </a:rPr>
              <a:t>good, but,,,,,,</a:t>
            </a:r>
            <a:endParaRPr lang="en-US" altLang="ja-JP" sz="1800" u="sng" dirty="0">
              <a:solidFill>
                <a:srgbClr val="FF0000"/>
              </a:solidFill>
              <a:sym typeface="Helvetica Neue" charset="0"/>
            </a:endParaRPr>
          </a:p>
        </p:txBody>
      </p:sp>
    </p:spTree>
    <p:extLst>
      <p:ext uri="{BB962C8B-B14F-4D97-AF65-F5344CB8AC3E}">
        <p14:creationId xmlns:p14="http://schemas.microsoft.com/office/powerpoint/2010/main" val="2470774314"/>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コンテンツ プレースホルダー 2"/>
          <p:cNvSpPr>
            <a:spLocks noGrp="1"/>
          </p:cNvSpPr>
          <p:nvPr>
            <p:ph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01C29318-37C9-4DAD-9E86-37DCB4E96665}" type="slidenum">
              <a:rPr lang="en-US" altLang="ja-JP" smtClean="0">
                <a:solidFill>
                  <a:srgbClr val="000000"/>
                </a:solidFill>
              </a:rPr>
              <a:pPr>
                <a:defRPr/>
              </a:pPr>
              <a:t>14</a:t>
            </a:fld>
            <a:endParaRPr lang="en-US" altLang="ja-JP">
              <a:solidFill>
                <a:srgbClr val="000000"/>
              </a:solidFill>
            </a:endParaRPr>
          </a:p>
        </p:txBody>
      </p:sp>
      <p:grpSp>
        <p:nvGrpSpPr>
          <p:cNvPr id="5" name="Group 5"/>
          <p:cNvGrpSpPr>
            <a:grpSpLocks noChangeAspect="1"/>
          </p:cNvGrpSpPr>
          <p:nvPr/>
        </p:nvGrpSpPr>
        <p:grpSpPr bwMode="auto">
          <a:xfrm>
            <a:off x="323528" y="466724"/>
            <a:ext cx="8496943" cy="5986611"/>
            <a:chOff x="315" y="294"/>
            <a:chExt cx="5130" cy="3732"/>
          </a:xfrm>
        </p:grpSpPr>
        <p:sp>
          <p:nvSpPr>
            <p:cNvPr id="6" name="AutoShape 4"/>
            <p:cNvSpPr>
              <a:spLocks noChangeAspect="1" noChangeArrowheads="1" noTextEdit="1"/>
            </p:cNvSpPr>
            <p:nvPr/>
          </p:nvSpPr>
          <p:spPr bwMode="auto">
            <a:xfrm>
              <a:off x="315" y="294"/>
              <a:ext cx="5130" cy="3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pic>
          <p:nvPicPr>
            <p:cNvPr id="205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5" y="294"/>
              <a:ext cx="5136" cy="3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4251597332"/>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スライド番号プレースホルダー 3"/>
          <p:cNvSpPr>
            <a:spLocks noGrp="1"/>
          </p:cNvSpPr>
          <p:nvPr>
            <p:ph type="sldNum" sz="quarter" idx="10"/>
          </p:nvPr>
        </p:nvSpPr>
        <p:spPr/>
        <p:txBody>
          <a:bodyPr/>
          <a:lstStyle>
            <a:lvl1pPr>
              <a:defRPr kumimoji="1" sz="3000">
                <a:solidFill>
                  <a:srgbClr val="000000"/>
                </a:solidFill>
                <a:latin typeface="ヒラギノ角ゴ Pro W3" pitchFamily="-84" charset="-128"/>
                <a:ea typeface="ヒラギノ角ゴ Pro W3" pitchFamily="-84" charset="-128"/>
                <a:sym typeface="ヒラギノ角ゴ Pro W3" pitchFamily="-84" charset="-128"/>
              </a:defRPr>
            </a:lvl1pPr>
            <a:lvl2pPr marL="520658" indent="-200245">
              <a:defRPr kumimoji="1" sz="3000">
                <a:solidFill>
                  <a:srgbClr val="000000"/>
                </a:solidFill>
                <a:latin typeface="ヒラギノ角ゴ Pro W3" pitchFamily="-84" charset="-128"/>
                <a:ea typeface="ヒラギノ角ゴ Pro W3" pitchFamily="-84" charset="-128"/>
                <a:sym typeface="ヒラギノ角ゴ Pro W3" pitchFamily="-84" charset="-128"/>
              </a:defRPr>
            </a:lvl2pPr>
            <a:lvl3pPr marL="800978" indent="-160201">
              <a:defRPr kumimoji="1" sz="3000">
                <a:solidFill>
                  <a:srgbClr val="000000"/>
                </a:solidFill>
                <a:latin typeface="ヒラギノ角ゴ Pro W3" pitchFamily="-84" charset="-128"/>
                <a:ea typeface="ヒラギノ角ゴ Pro W3" pitchFamily="-84" charset="-128"/>
                <a:sym typeface="ヒラギノ角ゴ Pro W3" pitchFamily="-84" charset="-128"/>
              </a:defRPr>
            </a:lvl3pPr>
            <a:lvl4pPr marL="1121375" indent="-160201">
              <a:defRPr kumimoji="1" sz="3000">
                <a:solidFill>
                  <a:srgbClr val="000000"/>
                </a:solidFill>
                <a:latin typeface="ヒラギノ角ゴ Pro W3" pitchFamily="-84" charset="-128"/>
                <a:ea typeface="ヒラギノ角ゴ Pro W3" pitchFamily="-84" charset="-128"/>
                <a:sym typeface="ヒラギノ角ゴ Pro W3" pitchFamily="-84" charset="-128"/>
              </a:defRPr>
            </a:lvl4pPr>
            <a:lvl5pPr marL="1441748" indent="-160201">
              <a:defRPr kumimoji="1" sz="3000">
                <a:solidFill>
                  <a:srgbClr val="000000"/>
                </a:solidFill>
                <a:latin typeface="ヒラギノ角ゴ Pro W3" pitchFamily="-84" charset="-128"/>
                <a:ea typeface="ヒラギノ角ゴ Pro W3" pitchFamily="-84" charset="-128"/>
                <a:sym typeface="ヒラギノ角ゴ Pro W3" pitchFamily="-84" charset="-128"/>
              </a:defRPr>
            </a:lvl5pPr>
            <a:lvl6pPr marL="1762165" indent="-160201" algn="ctr" fontAlgn="base">
              <a:spcBef>
                <a:spcPct val="0"/>
              </a:spcBef>
              <a:spcAft>
                <a:spcPct val="0"/>
              </a:spcAft>
              <a:defRPr kumimoji="1" sz="3000">
                <a:solidFill>
                  <a:srgbClr val="000000"/>
                </a:solidFill>
                <a:latin typeface="ヒラギノ角ゴ Pro W3" pitchFamily="-84" charset="-128"/>
                <a:ea typeface="ヒラギノ角ゴ Pro W3" pitchFamily="-84" charset="-128"/>
                <a:sym typeface="ヒラギノ角ゴ Pro W3" pitchFamily="-84" charset="-128"/>
              </a:defRPr>
            </a:lvl6pPr>
            <a:lvl7pPr marL="2082532" indent="-160201" algn="ctr" fontAlgn="base">
              <a:spcBef>
                <a:spcPct val="0"/>
              </a:spcBef>
              <a:spcAft>
                <a:spcPct val="0"/>
              </a:spcAft>
              <a:defRPr kumimoji="1" sz="3000">
                <a:solidFill>
                  <a:srgbClr val="000000"/>
                </a:solidFill>
                <a:latin typeface="ヒラギノ角ゴ Pro W3" pitchFamily="-84" charset="-128"/>
                <a:ea typeface="ヒラギノ角ゴ Pro W3" pitchFamily="-84" charset="-128"/>
                <a:sym typeface="ヒラギノ角ゴ Pro W3" pitchFamily="-84" charset="-128"/>
              </a:defRPr>
            </a:lvl7pPr>
            <a:lvl8pPr marL="2402931" indent="-160201" algn="ctr" fontAlgn="base">
              <a:spcBef>
                <a:spcPct val="0"/>
              </a:spcBef>
              <a:spcAft>
                <a:spcPct val="0"/>
              </a:spcAft>
              <a:defRPr kumimoji="1" sz="3000">
                <a:solidFill>
                  <a:srgbClr val="000000"/>
                </a:solidFill>
                <a:latin typeface="ヒラギノ角ゴ Pro W3" pitchFamily="-84" charset="-128"/>
                <a:ea typeface="ヒラギノ角ゴ Pro W3" pitchFamily="-84" charset="-128"/>
                <a:sym typeface="ヒラギノ角ゴ Pro W3" pitchFamily="-84" charset="-128"/>
              </a:defRPr>
            </a:lvl8pPr>
            <a:lvl9pPr marL="2723302" indent="-160201" algn="ctr" fontAlgn="base">
              <a:spcBef>
                <a:spcPct val="0"/>
              </a:spcBef>
              <a:spcAft>
                <a:spcPct val="0"/>
              </a:spcAft>
              <a:defRPr kumimoji="1" sz="3000">
                <a:solidFill>
                  <a:srgbClr val="000000"/>
                </a:solidFill>
                <a:latin typeface="ヒラギノ角ゴ Pro W3" pitchFamily="-84" charset="-128"/>
                <a:ea typeface="ヒラギノ角ゴ Pro W3" pitchFamily="-84" charset="-128"/>
                <a:sym typeface="ヒラギノ角ゴ Pro W3" pitchFamily="-84" charset="-128"/>
              </a:defRPr>
            </a:lvl9pPr>
          </a:lstStyle>
          <a:p>
            <a:pPr>
              <a:defRPr/>
            </a:pPr>
            <a:fld id="{80D27E39-5041-46B1-B0C5-F9203E4C6ECB}" type="slidenum">
              <a:rPr kumimoji="0" lang="en-US" altLang="ja-JP" sz="1300">
                <a:latin typeface="Helvetica Neue" pitchFamily="-84" charset="0"/>
                <a:sym typeface="Helvetica Neue" pitchFamily="-84" charset="0"/>
              </a:rPr>
              <a:pPr>
                <a:defRPr/>
              </a:pPr>
              <a:t>15</a:t>
            </a:fld>
            <a:endParaRPr kumimoji="0" lang="en-US" altLang="ja-JP" sz="1300">
              <a:latin typeface="Helvetica Neue" pitchFamily="-84" charset="0"/>
              <a:sym typeface="Helvetica Neue" pitchFamily="-84" charset="0"/>
            </a:endParaRPr>
          </a:p>
        </p:txBody>
      </p:sp>
      <p:sp>
        <p:nvSpPr>
          <p:cNvPr id="21505" name="Rectangle 1"/>
          <p:cNvSpPr>
            <a:spLocks noGrp="1" noChangeArrowheads="1"/>
          </p:cNvSpPr>
          <p:nvPr>
            <p:ph type="title"/>
          </p:nvPr>
        </p:nvSpPr>
        <p:spPr>
          <a:xfrm>
            <a:off x="708525" y="404664"/>
            <a:ext cx="7358063" cy="792088"/>
          </a:xfrm>
        </p:spPr>
        <p:txBody>
          <a:bodyPr/>
          <a:lstStyle/>
          <a:p>
            <a:pPr eaLnBrk="1" hangingPunct="1">
              <a:defRPr/>
            </a:pPr>
            <a:r>
              <a:rPr lang="en-US" altLang="ja-JP" sz="2400" u="sng" dirty="0" smtClean="0">
                <a:sym typeface="Helvetica Neue" charset="0"/>
              </a:rPr>
              <a:t>Remaining R&amp;D Issues </a:t>
            </a:r>
            <a:endParaRPr lang="en-US" altLang="ja-JP" sz="2000" dirty="0">
              <a:sym typeface="Helvetica Neue" charset="0"/>
            </a:endParaRPr>
          </a:p>
        </p:txBody>
      </p:sp>
      <p:sp>
        <p:nvSpPr>
          <p:cNvPr id="26629" name="Rectangle 3"/>
          <p:cNvSpPr>
            <a:spLocks/>
          </p:cNvSpPr>
          <p:nvPr/>
        </p:nvSpPr>
        <p:spPr bwMode="auto">
          <a:xfrm>
            <a:off x="708525" y="1196752"/>
            <a:ext cx="7775146" cy="4248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ヒラギノ角ゴ Pro W3" pitchFamily="-84" charset="-128"/>
                <a:ea typeface="ヒラギノ角ゴ Pro W3" pitchFamily="-84" charset="-128"/>
                <a:sym typeface="ヒラギノ角ゴ Pro W3" pitchFamily="-84" charset="-128"/>
              </a:defRPr>
            </a:lvl1pPr>
            <a:lvl2pPr marL="742950" indent="-285750" eaLnBrk="0" hangingPunct="0">
              <a:defRPr sz="4200">
                <a:solidFill>
                  <a:srgbClr val="000000"/>
                </a:solidFill>
                <a:latin typeface="ヒラギノ角ゴ Pro W3" pitchFamily="-84" charset="-128"/>
                <a:ea typeface="ヒラギノ角ゴ Pro W3" pitchFamily="-84" charset="-128"/>
                <a:sym typeface="ヒラギノ角ゴ Pro W3" pitchFamily="-84" charset="-128"/>
              </a:defRPr>
            </a:lvl2pPr>
            <a:lvl3pPr marL="1143000" indent="-228600" eaLnBrk="0" hangingPunct="0">
              <a:defRPr sz="4200">
                <a:solidFill>
                  <a:srgbClr val="000000"/>
                </a:solidFill>
                <a:latin typeface="ヒラギノ角ゴ Pro W3" pitchFamily="-84" charset="-128"/>
                <a:ea typeface="ヒラギノ角ゴ Pro W3" pitchFamily="-84" charset="-128"/>
                <a:sym typeface="ヒラギノ角ゴ Pro W3" pitchFamily="-84" charset="-128"/>
              </a:defRPr>
            </a:lvl3pPr>
            <a:lvl4pPr marL="1600200" indent="-228600" eaLnBrk="0" hangingPunct="0">
              <a:defRPr sz="4200">
                <a:solidFill>
                  <a:srgbClr val="000000"/>
                </a:solidFill>
                <a:latin typeface="ヒラギノ角ゴ Pro W3" pitchFamily="-84" charset="-128"/>
                <a:ea typeface="ヒラギノ角ゴ Pro W3" pitchFamily="-84" charset="-128"/>
                <a:sym typeface="ヒラギノ角ゴ Pro W3" pitchFamily="-84" charset="-128"/>
              </a:defRPr>
            </a:lvl4pPr>
            <a:lvl5pPr marL="2057400" indent="-228600" eaLnBrk="0" hangingPunct="0">
              <a:defRPr sz="4200">
                <a:solidFill>
                  <a:srgbClr val="000000"/>
                </a:solidFill>
                <a:latin typeface="ヒラギノ角ゴ Pro W3" pitchFamily="-84" charset="-128"/>
                <a:ea typeface="ヒラギノ角ゴ Pro W3" pitchFamily="-84" charset="-128"/>
                <a:sym typeface="ヒラギノ角ゴ Pro W3" pitchFamily="-84" charset="-128"/>
              </a:defRPr>
            </a:lvl5pPr>
            <a:lvl6pPr marL="2514600" indent="-228600" algn="ctr" eaLnBrk="0" fontAlgn="base" hangingPunct="0">
              <a:spcBef>
                <a:spcPct val="0"/>
              </a:spcBef>
              <a:spcAft>
                <a:spcPct val="0"/>
              </a:spcAft>
              <a:defRPr sz="4200">
                <a:solidFill>
                  <a:srgbClr val="000000"/>
                </a:solidFill>
                <a:latin typeface="ヒラギノ角ゴ Pro W3" pitchFamily="-84" charset="-128"/>
                <a:ea typeface="ヒラギノ角ゴ Pro W3" pitchFamily="-84" charset="-128"/>
                <a:sym typeface="ヒラギノ角ゴ Pro W3" pitchFamily="-84" charset="-128"/>
              </a:defRPr>
            </a:lvl6pPr>
            <a:lvl7pPr marL="2971800" indent="-228600" algn="ctr" eaLnBrk="0" fontAlgn="base" hangingPunct="0">
              <a:spcBef>
                <a:spcPct val="0"/>
              </a:spcBef>
              <a:spcAft>
                <a:spcPct val="0"/>
              </a:spcAft>
              <a:defRPr sz="4200">
                <a:solidFill>
                  <a:srgbClr val="000000"/>
                </a:solidFill>
                <a:latin typeface="ヒラギノ角ゴ Pro W3" pitchFamily="-84" charset="-128"/>
                <a:ea typeface="ヒラギノ角ゴ Pro W3" pitchFamily="-84" charset="-128"/>
                <a:sym typeface="ヒラギノ角ゴ Pro W3" pitchFamily="-84" charset="-128"/>
              </a:defRPr>
            </a:lvl7pPr>
            <a:lvl8pPr marL="3429000" indent="-228600" algn="ctr" eaLnBrk="0" fontAlgn="base" hangingPunct="0">
              <a:spcBef>
                <a:spcPct val="0"/>
              </a:spcBef>
              <a:spcAft>
                <a:spcPct val="0"/>
              </a:spcAft>
              <a:defRPr sz="4200">
                <a:solidFill>
                  <a:srgbClr val="000000"/>
                </a:solidFill>
                <a:latin typeface="ヒラギノ角ゴ Pro W3" pitchFamily="-84" charset="-128"/>
                <a:ea typeface="ヒラギノ角ゴ Pro W3" pitchFamily="-84" charset="-128"/>
                <a:sym typeface="ヒラギノ角ゴ Pro W3" pitchFamily="-84" charset="-128"/>
              </a:defRPr>
            </a:lvl8pPr>
            <a:lvl9pPr marL="3886200" indent="-228600" algn="ctr" eaLnBrk="0" fontAlgn="base" hangingPunct="0">
              <a:spcBef>
                <a:spcPct val="0"/>
              </a:spcBef>
              <a:spcAft>
                <a:spcPct val="0"/>
              </a:spcAft>
              <a:defRPr sz="4200">
                <a:solidFill>
                  <a:srgbClr val="000000"/>
                </a:solidFill>
                <a:latin typeface="ヒラギノ角ゴ Pro W3" pitchFamily="-84" charset="-128"/>
                <a:ea typeface="ヒラギノ角ゴ Pro W3" pitchFamily="-84" charset="-128"/>
                <a:sym typeface="ヒラギノ角ゴ Pro W3" pitchFamily="-84" charset="-128"/>
              </a:defRPr>
            </a:lvl9pPr>
          </a:lstStyle>
          <a:p>
            <a:pPr defTabSz="642915" eaLnBrk="1" fontAlgn="base" hangingPunct="1">
              <a:lnSpc>
                <a:spcPct val="90000"/>
              </a:lnSpc>
              <a:spcBef>
                <a:spcPct val="0"/>
              </a:spcBef>
              <a:spcAft>
                <a:spcPct val="0"/>
              </a:spcAft>
            </a:pPr>
            <a:r>
              <a:rPr kumimoji="0" lang="en-US" altLang="ja-JP" sz="1800" b="1" i="1" dirty="0">
                <a:solidFill>
                  <a:schemeClr val="tx1"/>
                </a:solidFill>
                <a:latin typeface="Helvetica Neue"/>
                <a:sym typeface="Helvetica Neue Medium" pitchFamily="-84" charset="0"/>
              </a:rPr>
              <a:t>Before </a:t>
            </a:r>
            <a:r>
              <a:rPr kumimoji="0" lang="en-US" altLang="ja-JP" sz="1800" b="1" i="1" dirty="0" smtClean="0">
                <a:solidFill>
                  <a:schemeClr val="tx1"/>
                </a:solidFill>
                <a:latin typeface="Helvetica Neue"/>
                <a:sym typeface="Helvetica Neue Medium" pitchFamily="-84" charset="0"/>
              </a:rPr>
              <a:t>entering the </a:t>
            </a:r>
            <a:r>
              <a:rPr kumimoji="0" lang="en-US" altLang="ja-JP" sz="1800" b="1" i="1" dirty="0">
                <a:solidFill>
                  <a:schemeClr val="tx1"/>
                </a:solidFill>
                <a:latin typeface="Helvetica Neue"/>
                <a:sym typeface="Helvetica Neue Medium" pitchFamily="-84" charset="0"/>
              </a:rPr>
              <a:t>engineering design of ILD TPC, we still need to </a:t>
            </a:r>
            <a:r>
              <a:rPr kumimoji="0" lang="en-US" altLang="ja-JP" sz="1800" b="1" i="1" dirty="0" smtClean="0">
                <a:solidFill>
                  <a:schemeClr val="tx1"/>
                </a:solidFill>
                <a:latin typeface="Helvetica Neue"/>
                <a:sym typeface="Helvetica Neue Medium" pitchFamily="-84" charset="0"/>
              </a:rPr>
              <a:t>study  </a:t>
            </a:r>
            <a:r>
              <a:rPr kumimoji="0" lang="en-US" altLang="ja-JP" sz="1800" b="1" i="1" dirty="0">
                <a:solidFill>
                  <a:schemeClr val="tx1"/>
                </a:solidFill>
                <a:latin typeface="Helvetica Neue"/>
                <a:sym typeface="Helvetica Neue Medium" pitchFamily="-84" charset="0"/>
              </a:rPr>
              <a:t>the following </a:t>
            </a:r>
            <a:r>
              <a:rPr kumimoji="0" lang="en-US" altLang="ja-JP" sz="1800" b="1" i="1" dirty="0" smtClean="0">
                <a:solidFill>
                  <a:schemeClr val="tx1"/>
                </a:solidFill>
                <a:latin typeface="Helvetica Neue"/>
                <a:sym typeface="Helvetica Neue Medium" pitchFamily="-84" charset="0"/>
              </a:rPr>
              <a:t>issues:</a:t>
            </a:r>
          </a:p>
          <a:p>
            <a:pPr defTabSz="642915" eaLnBrk="1" fontAlgn="base" hangingPunct="1">
              <a:lnSpc>
                <a:spcPct val="90000"/>
              </a:lnSpc>
              <a:spcBef>
                <a:spcPct val="0"/>
              </a:spcBef>
              <a:spcAft>
                <a:spcPct val="0"/>
              </a:spcAft>
            </a:pPr>
            <a:endParaRPr kumimoji="0" lang="en-US" altLang="ja-JP" sz="1600" b="1" dirty="0">
              <a:latin typeface="Helvetica Neue"/>
              <a:sym typeface="Helvetica Neue Medium" pitchFamily="-84" charset="0"/>
            </a:endParaRPr>
          </a:p>
          <a:p>
            <a:pPr marL="342900" lvl="1" indent="-342900" defTabSz="642915" eaLnBrk="1" fontAlgn="base" hangingPunct="1">
              <a:lnSpc>
                <a:spcPct val="90000"/>
              </a:lnSpc>
              <a:spcBef>
                <a:spcPts val="773"/>
              </a:spcBef>
              <a:spcAft>
                <a:spcPct val="0"/>
              </a:spcAft>
              <a:buSzPct val="108000"/>
              <a:buFont typeface="+mj-lt"/>
              <a:buAutoNum type="alphaUcParenR"/>
              <a:tabLst>
                <a:tab pos="361950" algn="l"/>
              </a:tabLst>
            </a:pPr>
            <a:r>
              <a:rPr kumimoji="0" lang="en-US" altLang="ja-JP" sz="1600" b="1" dirty="0" smtClean="0">
                <a:latin typeface="Helvetica Neue"/>
              </a:rPr>
              <a:t>Ion gate:  the most urgent issue, </a:t>
            </a:r>
            <a:endParaRPr kumimoji="0" lang="en-US" altLang="ja-JP" sz="1600" b="1" dirty="0">
              <a:latin typeface="Helvetica Neue"/>
            </a:endParaRPr>
          </a:p>
          <a:p>
            <a:pPr marL="342900" indent="-342900" defTabSz="642915" eaLnBrk="1" fontAlgn="base" hangingPunct="1">
              <a:lnSpc>
                <a:spcPct val="90000"/>
              </a:lnSpc>
              <a:spcBef>
                <a:spcPts val="773"/>
              </a:spcBef>
              <a:spcAft>
                <a:spcPct val="0"/>
              </a:spcAft>
              <a:buSzPct val="108000"/>
              <a:buFont typeface="+mj-lt"/>
              <a:buAutoNum type="alphaUcParenR" startAt="2"/>
              <a:tabLst>
                <a:tab pos="361950" algn="l"/>
              </a:tabLst>
            </a:pPr>
            <a:r>
              <a:rPr kumimoji="0" lang="en-US" altLang="ja-JP" sz="1600" b="1" dirty="0" smtClean="0">
                <a:latin typeface="Helvetica Neue"/>
              </a:rPr>
              <a:t>Some issues with MPGD technologies and MPGD modules,</a:t>
            </a:r>
            <a:endParaRPr kumimoji="0" lang="en-US" altLang="ja-JP" sz="1600" b="1" dirty="0">
              <a:latin typeface="Helvetica Neue"/>
              <a:sym typeface="Helvetica Neue Medium" pitchFamily="-84" charset="0"/>
            </a:endParaRPr>
          </a:p>
          <a:p>
            <a:pPr marL="342900" indent="-342900" defTabSz="642915" eaLnBrk="1" fontAlgn="base" hangingPunct="1">
              <a:lnSpc>
                <a:spcPct val="90000"/>
              </a:lnSpc>
              <a:spcBef>
                <a:spcPts val="773"/>
              </a:spcBef>
              <a:spcAft>
                <a:spcPct val="0"/>
              </a:spcAft>
              <a:buSzPct val="108000"/>
              <a:buFont typeface="+mj-lt"/>
              <a:buAutoNum type="alphaUcParenR" startAt="2"/>
              <a:tabLst>
                <a:tab pos="361950" algn="l"/>
              </a:tabLst>
            </a:pPr>
            <a:r>
              <a:rPr kumimoji="0" lang="en-US" altLang="ja-JP" sz="1600" b="1" dirty="0" smtClean="0">
                <a:latin typeface="Helvetica Neue"/>
              </a:rPr>
              <a:t>Local distortions of MPGD modules,</a:t>
            </a:r>
          </a:p>
          <a:p>
            <a:pPr marL="342900" indent="-342900" defTabSz="642915" eaLnBrk="1" fontAlgn="base" hangingPunct="1">
              <a:lnSpc>
                <a:spcPct val="90000"/>
              </a:lnSpc>
              <a:spcBef>
                <a:spcPts val="773"/>
              </a:spcBef>
              <a:spcAft>
                <a:spcPct val="0"/>
              </a:spcAft>
              <a:buSzPct val="108000"/>
              <a:buFont typeface="+mj-lt"/>
              <a:buAutoNum type="alphaUcParenR" startAt="2"/>
              <a:tabLst>
                <a:tab pos="361950" algn="l"/>
              </a:tabLst>
            </a:pPr>
            <a:r>
              <a:rPr kumimoji="0" lang="en-US" altLang="ja-JP" sz="1600" b="1" dirty="0" smtClean="0">
                <a:latin typeface="Helvetica Neue"/>
                <a:sym typeface="Helvetica Neue Medium" pitchFamily="-84" charset="0"/>
              </a:rPr>
              <a:t>Demonstration of power pulsing (with the S-ALTRO16 electronics)</a:t>
            </a:r>
            <a:endParaRPr kumimoji="0" lang="en-US" altLang="ja-JP" sz="1600" b="1" dirty="0">
              <a:latin typeface="Helvetica Neue"/>
              <a:sym typeface="Helvetica Neue Medium" pitchFamily="-84" charset="0"/>
            </a:endParaRPr>
          </a:p>
          <a:p>
            <a:pPr marL="342900" indent="-342900" defTabSz="642915" eaLnBrk="1" fontAlgn="base" hangingPunct="1">
              <a:lnSpc>
                <a:spcPct val="90000"/>
              </a:lnSpc>
              <a:spcBef>
                <a:spcPts val="773"/>
              </a:spcBef>
              <a:spcAft>
                <a:spcPct val="0"/>
              </a:spcAft>
              <a:buSzPct val="108000"/>
              <a:buFont typeface="+mj-lt"/>
              <a:buAutoNum type="alphaUcParenR" startAt="2"/>
              <a:tabLst>
                <a:tab pos="361950" algn="l"/>
              </a:tabLst>
            </a:pPr>
            <a:r>
              <a:rPr kumimoji="0" lang="en-US" altLang="ja-JP" sz="1600" b="1" dirty="0">
                <a:latin typeface="Helvetica Neue"/>
              </a:rPr>
              <a:t>Cooling </a:t>
            </a:r>
            <a:r>
              <a:rPr kumimoji="0" lang="en-US" altLang="ja-JP" sz="1600" b="1" dirty="0" smtClean="0">
                <a:latin typeface="Helvetica Neue"/>
              </a:rPr>
              <a:t>of readout electronics and temperature </a:t>
            </a:r>
            <a:r>
              <a:rPr kumimoji="0" lang="en-US" altLang="ja-JP" sz="1600" b="1" dirty="0">
                <a:latin typeface="Helvetica Neue"/>
              </a:rPr>
              <a:t>control of </a:t>
            </a:r>
            <a:r>
              <a:rPr kumimoji="0" lang="en-US" altLang="ja-JP" sz="1600" b="1" dirty="0" smtClean="0">
                <a:latin typeface="Helvetica Neue"/>
              </a:rPr>
              <a:t>TPC </a:t>
            </a:r>
          </a:p>
          <a:p>
            <a:pPr marL="342900" indent="-342900" defTabSz="642915" eaLnBrk="1" fontAlgn="base" hangingPunct="1">
              <a:lnSpc>
                <a:spcPct val="90000"/>
              </a:lnSpc>
              <a:spcBef>
                <a:spcPts val="773"/>
              </a:spcBef>
              <a:spcAft>
                <a:spcPct val="0"/>
              </a:spcAft>
              <a:buSzPct val="108000"/>
              <a:buFont typeface="+mj-lt"/>
              <a:buAutoNum type="alphaUcParenR" startAt="2"/>
              <a:tabLst>
                <a:tab pos="361950" algn="l"/>
              </a:tabLst>
            </a:pPr>
            <a:r>
              <a:rPr kumimoji="0" lang="en-US" altLang="ja-JP" sz="1600" b="1" dirty="0" smtClean="0">
                <a:latin typeface="Helvetica Neue"/>
              </a:rPr>
              <a:t>Measurement of basic parameters and demonstration of the performance of MPGD TPC in 3.5T magnetic field. Also some engineering issues to be confirmed in the high magnetic field.</a:t>
            </a:r>
          </a:p>
          <a:p>
            <a:pPr marL="361950" indent="-361950" defTabSz="642915" eaLnBrk="1" fontAlgn="base" hangingPunct="1">
              <a:lnSpc>
                <a:spcPct val="90000"/>
              </a:lnSpc>
              <a:spcBef>
                <a:spcPts val="773"/>
              </a:spcBef>
              <a:spcAft>
                <a:spcPct val="0"/>
              </a:spcAft>
              <a:buSzPct val="108000"/>
              <a:tabLst>
                <a:tab pos="361950" algn="l"/>
              </a:tabLst>
            </a:pPr>
            <a:r>
              <a:rPr kumimoji="0" lang="en-US" altLang="ja-JP" sz="1600" b="1" dirty="0" smtClean="0">
                <a:latin typeface="Helvetica Neue"/>
              </a:rPr>
              <a:t>G)  A common analysis method and software for a better understanding of the  beam test results by different  MPGD technologies  (the technology  prioritization in a few years time).</a:t>
            </a:r>
          </a:p>
        </p:txBody>
      </p:sp>
    </p:spTree>
    <p:extLst>
      <p:ext uri="{BB962C8B-B14F-4D97-AF65-F5344CB8AC3E}">
        <p14:creationId xmlns:p14="http://schemas.microsoft.com/office/powerpoint/2010/main" val="2666777199"/>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スライド番号プレースホルダー 3"/>
          <p:cNvSpPr>
            <a:spLocks noGrp="1"/>
          </p:cNvSpPr>
          <p:nvPr>
            <p:ph type="sldNum" sz="quarter" idx="10"/>
          </p:nvPr>
        </p:nvSpPr>
        <p:spPr/>
        <p:txBody>
          <a:bodyPr/>
          <a:lstStyle>
            <a:lvl1pPr>
              <a:defRPr kumimoji="1" sz="3000">
                <a:solidFill>
                  <a:srgbClr val="000000"/>
                </a:solidFill>
                <a:latin typeface="ヒラギノ角ゴ Pro W3" pitchFamily="-84" charset="-128"/>
                <a:ea typeface="ヒラギノ角ゴ Pro W3" pitchFamily="-84" charset="-128"/>
                <a:sym typeface="ヒラギノ角ゴ Pro W3" pitchFamily="-84" charset="-128"/>
              </a:defRPr>
            </a:lvl1pPr>
            <a:lvl2pPr marL="520658" indent="-200245">
              <a:defRPr kumimoji="1" sz="3000">
                <a:solidFill>
                  <a:srgbClr val="000000"/>
                </a:solidFill>
                <a:latin typeface="ヒラギノ角ゴ Pro W3" pitchFamily="-84" charset="-128"/>
                <a:ea typeface="ヒラギノ角ゴ Pro W3" pitchFamily="-84" charset="-128"/>
                <a:sym typeface="ヒラギノ角ゴ Pro W3" pitchFamily="-84" charset="-128"/>
              </a:defRPr>
            </a:lvl2pPr>
            <a:lvl3pPr marL="800978" indent="-160201">
              <a:defRPr kumimoji="1" sz="3000">
                <a:solidFill>
                  <a:srgbClr val="000000"/>
                </a:solidFill>
                <a:latin typeface="ヒラギノ角ゴ Pro W3" pitchFamily="-84" charset="-128"/>
                <a:ea typeface="ヒラギノ角ゴ Pro W3" pitchFamily="-84" charset="-128"/>
                <a:sym typeface="ヒラギノ角ゴ Pro W3" pitchFamily="-84" charset="-128"/>
              </a:defRPr>
            </a:lvl3pPr>
            <a:lvl4pPr marL="1121375" indent="-160201">
              <a:defRPr kumimoji="1" sz="3000">
                <a:solidFill>
                  <a:srgbClr val="000000"/>
                </a:solidFill>
                <a:latin typeface="ヒラギノ角ゴ Pro W3" pitchFamily="-84" charset="-128"/>
                <a:ea typeface="ヒラギノ角ゴ Pro W3" pitchFamily="-84" charset="-128"/>
                <a:sym typeface="ヒラギノ角ゴ Pro W3" pitchFamily="-84" charset="-128"/>
              </a:defRPr>
            </a:lvl4pPr>
            <a:lvl5pPr marL="1441748" indent="-160201">
              <a:defRPr kumimoji="1" sz="3000">
                <a:solidFill>
                  <a:srgbClr val="000000"/>
                </a:solidFill>
                <a:latin typeface="ヒラギノ角ゴ Pro W3" pitchFamily="-84" charset="-128"/>
                <a:ea typeface="ヒラギノ角ゴ Pro W3" pitchFamily="-84" charset="-128"/>
                <a:sym typeface="ヒラギノ角ゴ Pro W3" pitchFamily="-84" charset="-128"/>
              </a:defRPr>
            </a:lvl5pPr>
            <a:lvl6pPr marL="1762165" indent="-160201" algn="ctr" fontAlgn="base">
              <a:spcBef>
                <a:spcPct val="0"/>
              </a:spcBef>
              <a:spcAft>
                <a:spcPct val="0"/>
              </a:spcAft>
              <a:defRPr kumimoji="1" sz="3000">
                <a:solidFill>
                  <a:srgbClr val="000000"/>
                </a:solidFill>
                <a:latin typeface="ヒラギノ角ゴ Pro W3" pitchFamily="-84" charset="-128"/>
                <a:ea typeface="ヒラギノ角ゴ Pro W3" pitchFamily="-84" charset="-128"/>
                <a:sym typeface="ヒラギノ角ゴ Pro W3" pitchFamily="-84" charset="-128"/>
              </a:defRPr>
            </a:lvl6pPr>
            <a:lvl7pPr marL="2082532" indent="-160201" algn="ctr" fontAlgn="base">
              <a:spcBef>
                <a:spcPct val="0"/>
              </a:spcBef>
              <a:spcAft>
                <a:spcPct val="0"/>
              </a:spcAft>
              <a:defRPr kumimoji="1" sz="3000">
                <a:solidFill>
                  <a:srgbClr val="000000"/>
                </a:solidFill>
                <a:latin typeface="ヒラギノ角ゴ Pro W3" pitchFamily="-84" charset="-128"/>
                <a:ea typeface="ヒラギノ角ゴ Pro W3" pitchFamily="-84" charset="-128"/>
                <a:sym typeface="ヒラギノ角ゴ Pro W3" pitchFamily="-84" charset="-128"/>
              </a:defRPr>
            </a:lvl7pPr>
            <a:lvl8pPr marL="2402931" indent="-160201" algn="ctr" fontAlgn="base">
              <a:spcBef>
                <a:spcPct val="0"/>
              </a:spcBef>
              <a:spcAft>
                <a:spcPct val="0"/>
              </a:spcAft>
              <a:defRPr kumimoji="1" sz="3000">
                <a:solidFill>
                  <a:srgbClr val="000000"/>
                </a:solidFill>
                <a:latin typeface="ヒラギノ角ゴ Pro W3" pitchFamily="-84" charset="-128"/>
                <a:ea typeface="ヒラギノ角ゴ Pro W3" pitchFamily="-84" charset="-128"/>
                <a:sym typeface="ヒラギノ角ゴ Pro W3" pitchFamily="-84" charset="-128"/>
              </a:defRPr>
            </a:lvl8pPr>
            <a:lvl9pPr marL="2723302" indent="-160201" algn="ctr" fontAlgn="base">
              <a:spcBef>
                <a:spcPct val="0"/>
              </a:spcBef>
              <a:spcAft>
                <a:spcPct val="0"/>
              </a:spcAft>
              <a:defRPr kumimoji="1" sz="3000">
                <a:solidFill>
                  <a:srgbClr val="000000"/>
                </a:solidFill>
                <a:latin typeface="ヒラギノ角ゴ Pro W3" pitchFamily="-84" charset="-128"/>
                <a:ea typeface="ヒラギノ角ゴ Pro W3" pitchFamily="-84" charset="-128"/>
                <a:sym typeface="ヒラギノ角ゴ Pro W3" pitchFamily="-84" charset="-128"/>
              </a:defRPr>
            </a:lvl9pPr>
          </a:lstStyle>
          <a:p>
            <a:pPr>
              <a:defRPr/>
            </a:pPr>
            <a:fld id="{80D27E39-5041-46B1-B0C5-F9203E4C6ECB}" type="slidenum">
              <a:rPr kumimoji="0" lang="en-US" altLang="ja-JP" sz="1300">
                <a:latin typeface="Helvetica Neue" pitchFamily="-84" charset="0"/>
                <a:sym typeface="Helvetica Neue" pitchFamily="-84" charset="0"/>
              </a:rPr>
              <a:pPr>
                <a:defRPr/>
              </a:pPr>
              <a:t>16</a:t>
            </a:fld>
            <a:endParaRPr kumimoji="0" lang="en-US" altLang="ja-JP" sz="1300">
              <a:latin typeface="Helvetica Neue" pitchFamily="-84" charset="0"/>
              <a:sym typeface="Helvetica Neue" pitchFamily="-84" charset="0"/>
            </a:endParaRPr>
          </a:p>
        </p:txBody>
      </p:sp>
      <p:sp>
        <p:nvSpPr>
          <p:cNvPr id="21505" name="Rectangle 1"/>
          <p:cNvSpPr>
            <a:spLocks noGrp="1" noChangeArrowheads="1"/>
          </p:cNvSpPr>
          <p:nvPr>
            <p:ph type="title"/>
          </p:nvPr>
        </p:nvSpPr>
        <p:spPr>
          <a:xfrm>
            <a:off x="708525" y="404664"/>
            <a:ext cx="7358063" cy="792088"/>
          </a:xfrm>
        </p:spPr>
        <p:txBody>
          <a:bodyPr/>
          <a:lstStyle/>
          <a:p>
            <a:pPr eaLnBrk="1" hangingPunct="1">
              <a:defRPr/>
            </a:pPr>
            <a:r>
              <a:rPr lang="en-US" altLang="ja-JP" sz="2400" u="sng" dirty="0" smtClean="0">
                <a:sym typeface="Helvetica Neue" charset="0"/>
              </a:rPr>
              <a:t>In Addition </a:t>
            </a:r>
            <a:endParaRPr lang="en-US" altLang="ja-JP" sz="2000" dirty="0">
              <a:sym typeface="Helvetica Neue" charset="0"/>
            </a:endParaRPr>
          </a:p>
        </p:txBody>
      </p:sp>
      <p:sp>
        <p:nvSpPr>
          <p:cNvPr id="26629" name="Rectangle 3"/>
          <p:cNvSpPr>
            <a:spLocks/>
          </p:cNvSpPr>
          <p:nvPr/>
        </p:nvSpPr>
        <p:spPr bwMode="auto">
          <a:xfrm>
            <a:off x="611560" y="1268760"/>
            <a:ext cx="7775146" cy="4824536"/>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nchor="ctr"/>
          <a:lstStyle>
            <a:lvl1pPr eaLnBrk="0" hangingPunct="0">
              <a:defRPr sz="4200">
                <a:solidFill>
                  <a:srgbClr val="000000"/>
                </a:solidFill>
                <a:latin typeface="ヒラギノ角ゴ Pro W3" pitchFamily="-84" charset="-128"/>
                <a:ea typeface="ヒラギノ角ゴ Pro W3" pitchFamily="-84" charset="-128"/>
                <a:sym typeface="ヒラギノ角ゴ Pro W3" pitchFamily="-84" charset="-128"/>
              </a:defRPr>
            </a:lvl1pPr>
            <a:lvl2pPr marL="742950" indent="-285750" eaLnBrk="0" hangingPunct="0">
              <a:defRPr sz="4200">
                <a:solidFill>
                  <a:srgbClr val="000000"/>
                </a:solidFill>
                <a:latin typeface="ヒラギノ角ゴ Pro W3" pitchFamily="-84" charset="-128"/>
                <a:ea typeface="ヒラギノ角ゴ Pro W3" pitchFamily="-84" charset="-128"/>
                <a:sym typeface="ヒラギノ角ゴ Pro W3" pitchFamily="-84" charset="-128"/>
              </a:defRPr>
            </a:lvl2pPr>
            <a:lvl3pPr marL="1143000" indent="-228600" eaLnBrk="0" hangingPunct="0">
              <a:defRPr sz="4200">
                <a:solidFill>
                  <a:srgbClr val="000000"/>
                </a:solidFill>
                <a:latin typeface="ヒラギノ角ゴ Pro W3" pitchFamily="-84" charset="-128"/>
                <a:ea typeface="ヒラギノ角ゴ Pro W3" pitchFamily="-84" charset="-128"/>
                <a:sym typeface="ヒラギノ角ゴ Pro W3" pitchFamily="-84" charset="-128"/>
              </a:defRPr>
            </a:lvl3pPr>
            <a:lvl4pPr marL="1600200" indent="-228600" eaLnBrk="0" hangingPunct="0">
              <a:defRPr sz="4200">
                <a:solidFill>
                  <a:srgbClr val="000000"/>
                </a:solidFill>
                <a:latin typeface="ヒラギノ角ゴ Pro W3" pitchFamily="-84" charset="-128"/>
                <a:ea typeface="ヒラギノ角ゴ Pro W3" pitchFamily="-84" charset="-128"/>
                <a:sym typeface="ヒラギノ角ゴ Pro W3" pitchFamily="-84" charset="-128"/>
              </a:defRPr>
            </a:lvl4pPr>
            <a:lvl5pPr marL="2057400" indent="-228600" eaLnBrk="0" hangingPunct="0">
              <a:defRPr sz="4200">
                <a:solidFill>
                  <a:srgbClr val="000000"/>
                </a:solidFill>
                <a:latin typeface="ヒラギノ角ゴ Pro W3" pitchFamily="-84" charset="-128"/>
                <a:ea typeface="ヒラギノ角ゴ Pro W3" pitchFamily="-84" charset="-128"/>
                <a:sym typeface="ヒラギノ角ゴ Pro W3" pitchFamily="-84" charset="-128"/>
              </a:defRPr>
            </a:lvl5pPr>
            <a:lvl6pPr marL="2514600" indent="-228600" algn="ctr" eaLnBrk="0" fontAlgn="base" hangingPunct="0">
              <a:spcBef>
                <a:spcPct val="0"/>
              </a:spcBef>
              <a:spcAft>
                <a:spcPct val="0"/>
              </a:spcAft>
              <a:defRPr sz="4200">
                <a:solidFill>
                  <a:srgbClr val="000000"/>
                </a:solidFill>
                <a:latin typeface="ヒラギノ角ゴ Pro W3" pitchFamily="-84" charset="-128"/>
                <a:ea typeface="ヒラギノ角ゴ Pro W3" pitchFamily="-84" charset="-128"/>
                <a:sym typeface="ヒラギノ角ゴ Pro W3" pitchFamily="-84" charset="-128"/>
              </a:defRPr>
            </a:lvl6pPr>
            <a:lvl7pPr marL="2971800" indent="-228600" algn="ctr" eaLnBrk="0" fontAlgn="base" hangingPunct="0">
              <a:spcBef>
                <a:spcPct val="0"/>
              </a:spcBef>
              <a:spcAft>
                <a:spcPct val="0"/>
              </a:spcAft>
              <a:defRPr sz="4200">
                <a:solidFill>
                  <a:srgbClr val="000000"/>
                </a:solidFill>
                <a:latin typeface="ヒラギノ角ゴ Pro W3" pitchFamily="-84" charset="-128"/>
                <a:ea typeface="ヒラギノ角ゴ Pro W3" pitchFamily="-84" charset="-128"/>
                <a:sym typeface="ヒラギノ角ゴ Pro W3" pitchFamily="-84" charset="-128"/>
              </a:defRPr>
            </a:lvl7pPr>
            <a:lvl8pPr marL="3429000" indent="-228600" algn="ctr" eaLnBrk="0" fontAlgn="base" hangingPunct="0">
              <a:spcBef>
                <a:spcPct val="0"/>
              </a:spcBef>
              <a:spcAft>
                <a:spcPct val="0"/>
              </a:spcAft>
              <a:defRPr sz="4200">
                <a:solidFill>
                  <a:srgbClr val="000000"/>
                </a:solidFill>
                <a:latin typeface="ヒラギノ角ゴ Pro W3" pitchFamily="-84" charset="-128"/>
                <a:ea typeface="ヒラギノ角ゴ Pro W3" pitchFamily="-84" charset="-128"/>
                <a:sym typeface="ヒラギノ角ゴ Pro W3" pitchFamily="-84" charset="-128"/>
              </a:defRPr>
            </a:lvl8pPr>
            <a:lvl9pPr marL="3886200" indent="-228600" algn="ctr" eaLnBrk="0" fontAlgn="base" hangingPunct="0">
              <a:spcBef>
                <a:spcPct val="0"/>
              </a:spcBef>
              <a:spcAft>
                <a:spcPct val="0"/>
              </a:spcAft>
              <a:defRPr sz="4200">
                <a:solidFill>
                  <a:srgbClr val="000000"/>
                </a:solidFill>
                <a:latin typeface="ヒラギノ角ゴ Pro W3" pitchFamily="-84" charset="-128"/>
                <a:ea typeface="ヒラギノ角ゴ Pro W3" pitchFamily="-84" charset="-128"/>
                <a:sym typeface="ヒラギノ角ゴ Pro W3" pitchFamily="-84" charset="-128"/>
              </a:defRPr>
            </a:lvl9pPr>
          </a:lstStyle>
          <a:p>
            <a:pPr marL="88900" defTabSz="642915" eaLnBrk="1" fontAlgn="base" hangingPunct="1">
              <a:lnSpc>
                <a:spcPct val="90000"/>
              </a:lnSpc>
              <a:spcBef>
                <a:spcPct val="0"/>
              </a:spcBef>
              <a:spcAft>
                <a:spcPct val="0"/>
              </a:spcAft>
            </a:pPr>
            <a:endParaRPr kumimoji="0" lang="en-US" altLang="ja-JP" sz="1800" b="1" i="1" dirty="0" smtClean="0">
              <a:solidFill>
                <a:schemeClr val="tx1"/>
              </a:solidFill>
              <a:latin typeface="Helvetica Neue"/>
              <a:sym typeface="Helvetica Neue Medium" pitchFamily="-84" charset="0"/>
            </a:endParaRPr>
          </a:p>
          <a:p>
            <a:pPr marL="88900" defTabSz="642915" eaLnBrk="1" fontAlgn="base" hangingPunct="1">
              <a:lnSpc>
                <a:spcPct val="90000"/>
              </a:lnSpc>
              <a:spcBef>
                <a:spcPct val="0"/>
              </a:spcBef>
              <a:spcAft>
                <a:spcPct val="0"/>
              </a:spcAft>
            </a:pPr>
            <a:endParaRPr kumimoji="0" lang="en-US" altLang="ja-JP" sz="1800" b="1" i="1" dirty="0" smtClean="0">
              <a:solidFill>
                <a:schemeClr val="tx1"/>
              </a:solidFill>
              <a:latin typeface="Helvetica Neue"/>
              <a:sym typeface="Helvetica Neue Medium" pitchFamily="-84" charset="0"/>
            </a:endParaRPr>
          </a:p>
          <a:p>
            <a:pPr marL="88900" defTabSz="642915" eaLnBrk="1" fontAlgn="base" hangingPunct="1">
              <a:lnSpc>
                <a:spcPct val="90000"/>
              </a:lnSpc>
              <a:spcBef>
                <a:spcPct val="0"/>
              </a:spcBef>
              <a:spcAft>
                <a:spcPct val="0"/>
              </a:spcAft>
            </a:pPr>
            <a:r>
              <a:rPr kumimoji="0" lang="en-US" altLang="ja-JP" sz="1800" b="1" i="1" dirty="0" smtClean="0">
                <a:solidFill>
                  <a:schemeClr val="tx1"/>
                </a:solidFill>
                <a:latin typeface="Helvetica Neue"/>
                <a:sym typeface="Helvetica Neue Medium" pitchFamily="-84" charset="0"/>
              </a:rPr>
              <a:t>Form (or resume the activity) of the following two groups consists of a few physicists and  a few engineers (if possible at all. If not, ,,,,,,)</a:t>
            </a:r>
          </a:p>
          <a:p>
            <a:pPr marL="88900" defTabSz="642915" eaLnBrk="1" fontAlgn="base" hangingPunct="1">
              <a:lnSpc>
                <a:spcPct val="90000"/>
              </a:lnSpc>
              <a:spcBef>
                <a:spcPct val="0"/>
              </a:spcBef>
              <a:spcAft>
                <a:spcPct val="0"/>
              </a:spcAft>
            </a:pPr>
            <a:endParaRPr kumimoji="0" lang="en-US" altLang="ja-JP" sz="1800" b="1" i="1" dirty="0">
              <a:solidFill>
                <a:schemeClr val="tx1"/>
              </a:solidFill>
              <a:latin typeface="Helvetica Neue"/>
              <a:sym typeface="Helvetica Neue Medium" pitchFamily="-84" charset="0"/>
            </a:endParaRPr>
          </a:p>
          <a:p>
            <a:pPr marL="533400" indent="-355600" defTabSz="642915" eaLnBrk="1" fontAlgn="base" hangingPunct="1">
              <a:lnSpc>
                <a:spcPct val="90000"/>
              </a:lnSpc>
              <a:spcBef>
                <a:spcPct val="0"/>
              </a:spcBef>
              <a:spcAft>
                <a:spcPct val="0"/>
              </a:spcAft>
              <a:buAutoNum type="alphaUcParenBoth"/>
            </a:pPr>
            <a:r>
              <a:rPr kumimoji="0" lang="en-US" altLang="ja-JP" sz="1800" b="1" i="1" dirty="0" smtClean="0">
                <a:solidFill>
                  <a:schemeClr val="tx1"/>
                </a:solidFill>
                <a:latin typeface="Helvetica Neue"/>
                <a:sym typeface="Helvetica Neue Medium" pitchFamily="-84" charset="0"/>
              </a:rPr>
              <a:t> A group for the frontend electronics of ILD TPC</a:t>
            </a:r>
          </a:p>
          <a:p>
            <a:pPr marL="533400" indent="-355600" defTabSz="642915" eaLnBrk="1" fontAlgn="base" hangingPunct="1">
              <a:lnSpc>
                <a:spcPct val="90000"/>
              </a:lnSpc>
              <a:spcBef>
                <a:spcPct val="0"/>
              </a:spcBef>
              <a:spcAft>
                <a:spcPct val="0"/>
              </a:spcAft>
              <a:buAutoNum type="alphaUcParenBoth"/>
            </a:pPr>
            <a:endParaRPr kumimoji="0" lang="en-US" altLang="ja-JP" sz="1800" b="1" i="1" dirty="0">
              <a:solidFill>
                <a:schemeClr val="tx1"/>
              </a:solidFill>
              <a:latin typeface="Helvetica Neue"/>
              <a:sym typeface="Helvetica Neue Medium" pitchFamily="-84" charset="0"/>
            </a:endParaRPr>
          </a:p>
          <a:p>
            <a:pPr marL="533400" indent="-355600" defTabSz="642915" eaLnBrk="1" fontAlgn="base" hangingPunct="1">
              <a:lnSpc>
                <a:spcPct val="90000"/>
              </a:lnSpc>
              <a:spcBef>
                <a:spcPct val="0"/>
              </a:spcBef>
              <a:spcAft>
                <a:spcPct val="0"/>
              </a:spcAft>
              <a:buAutoNum type="alphaUcParenBoth"/>
            </a:pPr>
            <a:r>
              <a:rPr kumimoji="0" lang="en-US" altLang="ja-JP" sz="1800" b="1" i="1" dirty="0">
                <a:solidFill>
                  <a:schemeClr val="tx1"/>
                </a:solidFill>
                <a:latin typeface="Helvetica Neue"/>
                <a:sym typeface="Helvetica Neue Medium" pitchFamily="-84" charset="0"/>
              </a:rPr>
              <a:t> </a:t>
            </a:r>
            <a:r>
              <a:rPr kumimoji="0" lang="en-US" altLang="ja-JP" sz="1800" b="1" i="1" dirty="0" smtClean="0">
                <a:solidFill>
                  <a:schemeClr val="tx1"/>
                </a:solidFill>
                <a:latin typeface="Helvetica Neue"/>
                <a:sym typeface="Helvetica Neue Medium" pitchFamily="-84" charset="0"/>
              </a:rPr>
              <a:t>A group for the ILD TPC mechanics</a:t>
            </a:r>
          </a:p>
          <a:p>
            <a:pPr marL="533400" indent="-355600" defTabSz="642915" eaLnBrk="1" fontAlgn="base" hangingPunct="1">
              <a:lnSpc>
                <a:spcPct val="90000"/>
              </a:lnSpc>
              <a:spcBef>
                <a:spcPct val="0"/>
              </a:spcBef>
              <a:spcAft>
                <a:spcPct val="0"/>
              </a:spcAft>
              <a:buAutoNum type="alphaUcParenBoth"/>
            </a:pPr>
            <a:endParaRPr kumimoji="0" lang="en-US" altLang="ja-JP" sz="1800" b="1" i="1" dirty="0" smtClean="0">
              <a:solidFill>
                <a:schemeClr val="tx1"/>
              </a:solidFill>
              <a:latin typeface="Helvetica Neue"/>
              <a:sym typeface="Helvetica Neue Medium" pitchFamily="-84" charset="0"/>
            </a:endParaRPr>
          </a:p>
          <a:p>
            <a:pPr marL="533400" indent="-355600" defTabSz="642915" eaLnBrk="1" fontAlgn="base" hangingPunct="1">
              <a:lnSpc>
                <a:spcPct val="90000"/>
              </a:lnSpc>
              <a:spcBef>
                <a:spcPct val="0"/>
              </a:spcBef>
              <a:spcAft>
                <a:spcPct val="0"/>
              </a:spcAft>
              <a:buAutoNum type="alphaUcParenBoth"/>
            </a:pPr>
            <a:endParaRPr kumimoji="0" lang="en-US" altLang="ja-JP" sz="1800" b="1" i="1" dirty="0">
              <a:solidFill>
                <a:schemeClr val="tx1"/>
              </a:solidFill>
              <a:latin typeface="Helvetica Neue"/>
              <a:sym typeface="Helvetica Neue Medium" pitchFamily="-84" charset="0"/>
            </a:endParaRPr>
          </a:p>
          <a:p>
            <a:pPr marL="177800" defTabSz="642915" eaLnBrk="1" fontAlgn="base" hangingPunct="1">
              <a:lnSpc>
                <a:spcPct val="90000"/>
              </a:lnSpc>
              <a:spcBef>
                <a:spcPct val="0"/>
              </a:spcBef>
              <a:spcAft>
                <a:spcPct val="0"/>
              </a:spcAft>
            </a:pPr>
            <a:r>
              <a:rPr kumimoji="0" lang="en-US" altLang="ja-JP" sz="1800" b="1" i="1" dirty="0" smtClean="0">
                <a:solidFill>
                  <a:schemeClr val="tx1"/>
                </a:solidFill>
                <a:latin typeface="Helvetica Neue"/>
                <a:sym typeface="Helvetica Neue Medium" pitchFamily="-84" charset="0"/>
              </a:rPr>
              <a:t>And then,</a:t>
            </a:r>
          </a:p>
          <a:p>
            <a:pPr marL="533400" indent="-355600" defTabSz="642915" eaLnBrk="1" fontAlgn="base" hangingPunct="1">
              <a:lnSpc>
                <a:spcPct val="90000"/>
              </a:lnSpc>
              <a:spcBef>
                <a:spcPct val="0"/>
              </a:spcBef>
              <a:spcAft>
                <a:spcPct val="0"/>
              </a:spcAft>
              <a:buAutoNum type="alphaUcParenBoth"/>
            </a:pPr>
            <a:endParaRPr kumimoji="0" lang="en-US" altLang="ja-JP" sz="1800" b="1" i="1" dirty="0">
              <a:solidFill>
                <a:schemeClr val="tx1"/>
              </a:solidFill>
              <a:latin typeface="Helvetica Neue"/>
              <a:sym typeface="Helvetica Neue Medium" pitchFamily="-84" charset="0"/>
            </a:endParaRPr>
          </a:p>
          <a:p>
            <a:pPr marL="177800" algn="just" defTabSz="642915" eaLnBrk="1" fontAlgn="base" hangingPunct="1">
              <a:lnSpc>
                <a:spcPct val="90000"/>
              </a:lnSpc>
              <a:spcBef>
                <a:spcPct val="0"/>
              </a:spcBef>
              <a:spcAft>
                <a:spcPct val="0"/>
              </a:spcAft>
            </a:pPr>
            <a:r>
              <a:rPr kumimoji="0" lang="en-US" altLang="ja-JP" sz="1800" b="1" i="1" dirty="0" smtClean="0">
                <a:solidFill>
                  <a:schemeClr val="tx1"/>
                </a:solidFill>
                <a:latin typeface="Helvetica Neue"/>
                <a:sym typeface="Helvetica Neue Medium" pitchFamily="-84" charset="0"/>
              </a:rPr>
              <a:t>At a certain time of this year, a </a:t>
            </a:r>
            <a:r>
              <a:rPr kumimoji="0" lang="en-US" altLang="ja-JP" sz="1800" b="1" i="1" dirty="0">
                <a:solidFill>
                  <a:schemeClr val="tx1"/>
                </a:solidFill>
                <a:latin typeface="Helvetica Neue"/>
                <a:sym typeface="Helvetica Neue Medium" pitchFamily="-84" charset="0"/>
              </a:rPr>
              <a:t>group of a </a:t>
            </a:r>
            <a:r>
              <a:rPr kumimoji="0" lang="en-US" altLang="ja-JP" sz="1800" b="1" i="1" dirty="0" smtClean="0">
                <a:solidFill>
                  <a:schemeClr val="tx1"/>
                </a:solidFill>
                <a:latin typeface="Helvetica Neue"/>
                <a:sym typeface="Helvetica Neue Medium" pitchFamily="-84" charset="0"/>
              </a:rPr>
              <a:t>several </a:t>
            </a:r>
            <a:r>
              <a:rPr kumimoji="0" lang="en-US" altLang="ja-JP" sz="1800" b="1" i="1" dirty="0">
                <a:solidFill>
                  <a:schemeClr val="tx1"/>
                </a:solidFill>
                <a:latin typeface="Helvetica Neue"/>
                <a:sym typeface="Helvetica Neue Medium" pitchFamily="-84" charset="0"/>
              </a:rPr>
              <a:t>people, including the spokes person and  the chairman of CB,  </a:t>
            </a:r>
            <a:r>
              <a:rPr kumimoji="0" lang="en-US" altLang="ja-JP" sz="1800" b="1" i="1" dirty="0" smtClean="0">
                <a:solidFill>
                  <a:schemeClr val="tx1"/>
                </a:solidFill>
                <a:latin typeface="Helvetica Neue"/>
                <a:sym typeface="Helvetica Neue Medium" pitchFamily="-84" charset="0"/>
              </a:rPr>
              <a:t>should gathered physically for a few days, </a:t>
            </a:r>
            <a:r>
              <a:rPr kumimoji="0" lang="en-US" altLang="ja-JP" sz="1800" b="1" i="1" dirty="0">
                <a:solidFill>
                  <a:schemeClr val="tx1"/>
                </a:solidFill>
                <a:latin typeface="Helvetica Neue"/>
                <a:sym typeface="Helvetica Neue Medium" pitchFamily="-84" charset="0"/>
              </a:rPr>
              <a:t>to discuss </a:t>
            </a:r>
            <a:r>
              <a:rPr kumimoji="0" lang="en-US" altLang="ja-JP" sz="1800" b="1" i="1" dirty="0" smtClean="0">
                <a:solidFill>
                  <a:schemeClr val="tx1"/>
                </a:solidFill>
                <a:latin typeface="Helvetica Neue"/>
                <a:sym typeface="Helvetica Neue Medium" pitchFamily="-84" charset="0"/>
              </a:rPr>
              <a:t>about and </a:t>
            </a:r>
            <a:r>
              <a:rPr kumimoji="0" lang="en-US" altLang="ja-JP" sz="1800" b="1" i="1" dirty="0">
                <a:solidFill>
                  <a:schemeClr val="tx1"/>
                </a:solidFill>
                <a:latin typeface="Helvetica Neue"/>
                <a:sym typeface="Helvetica Neue Medium" pitchFamily="-84" charset="0"/>
              </a:rPr>
              <a:t>make a proposal </a:t>
            </a:r>
            <a:r>
              <a:rPr kumimoji="0" lang="en-US" altLang="ja-JP" sz="1800" b="1" i="1" dirty="0" smtClean="0">
                <a:solidFill>
                  <a:schemeClr val="tx1"/>
                </a:solidFill>
                <a:latin typeface="Helvetica Neue"/>
                <a:sym typeface="Helvetica Neue Medium" pitchFamily="-84" charset="0"/>
              </a:rPr>
              <a:t>to the collaboration of </a:t>
            </a:r>
            <a:r>
              <a:rPr kumimoji="0" lang="en-US" altLang="ja-JP" sz="1800" b="1" i="1" dirty="0">
                <a:solidFill>
                  <a:schemeClr val="tx1"/>
                </a:solidFill>
                <a:latin typeface="Helvetica Neue"/>
                <a:sym typeface="Helvetica Neue Medium" pitchFamily="-84" charset="0"/>
              </a:rPr>
              <a:t>the detailed </a:t>
            </a:r>
            <a:r>
              <a:rPr kumimoji="0" lang="en-US" altLang="ja-JP" sz="1800" b="1" i="1" dirty="0" smtClean="0">
                <a:solidFill>
                  <a:schemeClr val="tx1"/>
                </a:solidFill>
                <a:latin typeface="Helvetica Neue"/>
                <a:sym typeface="Helvetica Neue Medium" pitchFamily="-84" charset="0"/>
              </a:rPr>
              <a:t>time plan towards (so called) prioritization of  the MPGD technology and Technical </a:t>
            </a:r>
            <a:r>
              <a:rPr kumimoji="0" lang="en-US" altLang="ja-JP" sz="1800" b="1" i="1" dirty="0">
                <a:solidFill>
                  <a:schemeClr val="tx1"/>
                </a:solidFill>
                <a:latin typeface="Helvetica Neue"/>
                <a:sym typeface="Helvetica Neue Medium" pitchFamily="-84" charset="0"/>
              </a:rPr>
              <a:t>D</a:t>
            </a:r>
            <a:r>
              <a:rPr kumimoji="0" lang="en-US" altLang="ja-JP" sz="1800" b="1" i="1" dirty="0" smtClean="0">
                <a:solidFill>
                  <a:schemeClr val="tx1"/>
                </a:solidFill>
                <a:latin typeface="Helvetica Neue"/>
                <a:sym typeface="Helvetica Neue Medium" pitchFamily="-84" charset="0"/>
              </a:rPr>
              <a:t>esign </a:t>
            </a:r>
            <a:r>
              <a:rPr kumimoji="0" lang="en-US" altLang="ja-JP" sz="1800" b="1" i="1" dirty="0">
                <a:solidFill>
                  <a:schemeClr val="tx1"/>
                </a:solidFill>
                <a:latin typeface="Helvetica Neue"/>
                <a:sym typeface="Helvetica Neue Medium" pitchFamily="-84" charset="0"/>
              </a:rPr>
              <a:t>R</a:t>
            </a:r>
            <a:r>
              <a:rPr kumimoji="0" lang="en-US" altLang="ja-JP" sz="1800" b="1" i="1" dirty="0" smtClean="0">
                <a:solidFill>
                  <a:schemeClr val="tx1"/>
                </a:solidFill>
                <a:latin typeface="Helvetica Neue"/>
                <a:sym typeface="Helvetica Neue Medium" pitchFamily="-84" charset="0"/>
              </a:rPr>
              <a:t>eport of ILD TPC. </a:t>
            </a:r>
          </a:p>
          <a:p>
            <a:pPr defTabSz="642915" eaLnBrk="1" fontAlgn="base" hangingPunct="1">
              <a:lnSpc>
                <a:spcPct val="90000"/>
              </a:lnSpc>
              <a:spcBef>
                <a:spcPct val="0"/>
              </a:spcBef>
              <a:spcAft>
                <a:spcPct val="0"/>
              </a:spcAft>
            </a:pPr>
            <a:endParaRPr kumimoji="0" lang="en-US" altLang="ja-JP" sz="1800" b="1" i="1" dirty="0" smtClean="0">
              <a:solidFill>
                <a:schemeClr val="tx1"/>
              </a:solidFill>
              <a:latin typeface="Helvetica Neue"/>
              <a:sym typeface="Helvetica Neue Medium" pitchFamily="-84" charset="0"/>
            </a:endParaRPr>
          </a:p>
          <a:p>
            <a:pPr marL="342900" indent="-342900" defTabSz="642915" eaLnBrk="1" fontAlgn="base" hangingPunct="1">
              <a:lnSpc>
                <a:spcPct val="90000"/>
              </a:lnSpc>
              <a:spcBef>
                <a:spcPct val="0"/>
              </a:spcBef>
              <a:spcAft>
                <a:spcPct val="0"/>
              </a:spcAft>
              <a:buAutoNum type="alphaUcParenBoth"/>
            </a:pPr>
            <a:endParaRPr kumimoji="0" lang="en-US" altLang="ja-JP" sz="1800" b="1" i="1" dirty="0">
              <a:solidFill>
                <a:schemeClr val="tx1"/>
              </a:solidFill>
              <a:latin typeface="Helvetica Neue"/>
              <a:sym typeface="Helvetica Neue Medium" pitchFamily="-84" charset="0"/>
            </a:endParaRPr>
          </a:p>
        </p:txBody>
      </p:sp>
    </p:spTree>
    <p:extLst>
      <p:ext uri="{BB962C8B-B14F-4D97-AF65-F5344CB8AC3E}">
        <p14:creationId xmlns:p14="http://schemas.microsoft.com/office/powerpoint/2010/main" val="1755525869"/>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正方形/長方形 4"/>
          <p:cNvSpPr/>
          <p:nvPr/>
        </p:nvSpPr>
        <p:spPr>
          <a:xfrm>
            <a:off x="541820" y="2060848"/>
            <a:ext cx="7992888" cy="4524315"/>
          </a:xfrm>
          <a:prstGeom prst="rect">
            <a:avLst/>
          </a:prstGeom>
          <a:ln w="15875">
            <a:solidFill>
              <a:schemeClr val="tx1"/>
            </a:solidFill>
          </a:ln>
        </p:spPr>
        <p:txBody>
          <a:bodyPr wrap="square">
            <a:spAutoFit/>
          </a:bodyPr>
          <a:lstStyle/>
          <a:p>
            <a:pPr marL="1438275" indent="-1438275" defTabSz="914353"/>
            <a:r>
              <a:rPr lang="en-US" altLang="ja-JP" sz="1600" b="1" dirty="0" smtClean="0">
                <a:solidFill>
                  <a:srgbClr val="000000"/>
                </a:solidFill>
                <a:latin typeface="Helvetica Neue"/>
              </a:rPr>
              <a:t>2014-2015	R&amp;D </a:t>
            </a:r>
            <a:r>
              <a:rPr lang="en-US" altLang="ja-JP" sz="1600" b="1" dirty="0">
                <a:solidFill>
                  <a:srgbClr val="000000"/>
                </a:solidFill>
                <a:latin typeface="Helvetica Neue"/>
              </a:rPr>
              <a:t>on </a:t>
            </a:r>
            <a:r>
              <a:rPr lang="en-US" altLang="ja-JP" sz="1600" b="1" dirty="0" smtClean="0">
                <a:solidFill>
                  <a:srgbClr val="000000"/>
                </a:solidFill>
                <a:latin typeface="Helvetica Neue"/>
              </a:rPr>
              <a:t>ion gate (GEM gate) with the decision </a:t>
            </a:r>
            <a:r>
              <a:rPr lang="en-US" altLang="ja-JP" sz="1600" b="1" dirty="0">
                <a:solidFill>
                  <a:srgbClr val="000000"/>
                </a:solidFill>
                <a:latin typeface="Helvetica Neue"/>
              </a:rPr>
              <a:t>on the ion </a:t>
            </a:r>
            <a:r>
              <a:rPr lang="en-US" altLang="ja-JP" sz="1600" b="1" dirty="0" smtClean="0">
                <a:solidFill>
                  <a:srgbClr val="000000"/>
                </a:solidFill>
                <a:latin typeface="Helvetica Neue"/>
              </a:rPr>
              <a:t>gate</a:t>
            </a:r>
          </a:p>
          <a:p>
            <a:pPr marL="1438275" indent="-1438275" defTabSz="914353"/>
            <a:r>
              <a:rPr lang="en-US" altLang="ja-JP" sz="1600" b="1" dirty="0">
                <a:solidFill>
                  <a:srgbClr val="000000"/>
                </a:solidFill>
                <a:latin typeface="Helvetica Neue"/>
              </a:rPr>
              <a:t>	</a:t>
            </a:r>
            <a:r>
              <a:rPr lang="en-US" altLang="ja-JP" sz="1600" b="1" dirty="0" smtClean="0">
                <a:solidFill>
                  <a:srgbClr val="000000"/>
                </a:solidFill>
                <a:latin typeface="Helvetica Neue"/>
              </a:rPr>
              <a:t>and the studies of the remaining issues.</a:t>
            </a:r>
            <a:endParaRPr lang="en-US" altLang="ja-JP" sz="1600" b="1" dirty="0">
              <a:solidFill>
                <a:srgbClr val="000000"/>
              </a:solidFill>
              <a:latin typeface="Helvetica Neue"/>
            </a:endParaRPr>
          </a:p>
          <a:p>
            <a:pPr marL="1438275" lvl="1" indent="-1438275" defTabSz="914353"/>
            <a:r>
              <a:rPr lang="en-US" altLang="ja-JP" sz="1600" b="1" dirty="0" smtClean="0">
                <a:solidFill>
                  <a:srgbClr val="000000"/>
                </a:solidFill>
                <a:latin typeface="Helvetica Neue"/>
              </a:rPr>
              <a:t>2015-2017        	Beam </a:t>
            </a:r>
            <a:r>
              <a:rPr lang="en-US" altLang="ja-JP" sz="1600" b="1" dirty="0">
                <a:solidFill>
                  <a:srgbClr val="000000"/>
                </a:solidFill>
                <a:latin typeface="Helvetica Neue"/>
              </a:rPr>
              <a:t>tests of new LP modules with the gate</a:t>
            </a:r>
          </a:p>
          <a:p>
            <a:pPr marL="0" lvl="1" defTabSz="914353"/>
            <a:r>
              <a:rPr lang="en-US" altLang="ja-JP" sz="1600" b="1" dirty="0" smtClean="0">
                <a:solidFill>
                  <a:srgbClr val="000000"/>
                </a:solidFill>
                <a:latin typeface="Helvetica Neue"/>
              </a:rPr>
              <a:t>2017-2018        Prioritization </a:t>
            </a:r>
            <a:r>
              <a:rPr lang="en-US" altLang="ja-JP" sz="1600" b="1" dirty="0">
                <a:solidFill>
                  <a:srgbClr val="000000"/>
                </a:solidFill>
                <a:latin typeface="Helvetica Neue"/>
              </a:rPr>
              <a:t>of the MPGD technology and module</a:t>
            </a:r>
            <a:r>
              <a:rPr lang="en-US" altLang="ja-JP" sz="1600" b="1" dirty="0" smtClean="0">
                <a:solidFill>
                  <a:srgbClr val="000000"/>
                </a:solidFill>
                <a:latin typeface="Helvetica Neue"/>
              </a:rPr>
              <a:t>.</a:t>
            </a:r>
          </a:p>
          <a:p>
            <a:pPr marL="0" lvl="1" defTabSz="914353"/>
            <a:endParaRPr lang="en-US" altLang="ja-JP" sz="1600" b="1" dirty="0">
              <a:solidFill>
                <a:srgbClr val="000000"/>
              </a:solidFill>
              <a:latin typeface="Helvetica Neue"/>
            </a:endParaRPr>
          </a:p>
          <a:p>
            <a:pPr marL="0" lvl="1" defTabSz="914353"/>
            <a:r>
              <a:rPr lang="en-US" altLang="ja-JP" b="1" dirty="0" smtClean="0">
                <a:solidFill>
                  <a:srgbClr val="FF0000"/>
                </a:solidFill>
                <a:latin typeface="Calibri" panose="020F0502020204030204" pitchFamily="34" charset="0"/>
              </a:rPr>
              <a:t>Is it not too slow when ILC in Japan might get a Go sign in two years time?  We may have another three years before the proposal call (the two years delay).</a:t>
            </a:r>
            <a:endParaRPr lang="en-US" altLang="ja-JP" b="1" dirty="0">
              <a:solidFill>
                <a:srgbClr val="FF0000"/>
              </a:solidFill>
              <a:latin typeface="Calibri" panose="020F0502020204030204" pitchFamily="34" charset="0"/>
            </a:endParaRPr>
          </a:p>
          <a:p>
            <a:pPr marL="1438275" lvl="1" indent="-1438275" defTabSz="914353">
              <a:buFontTx/>
              <a:buAutoNum type="arabicPlain" startAt="2017"/>
            </a:pPr>
            <a:endParaRPr lang="en-US" altLang="ja-JP" sz="1600" b="1" dirty="0">
              <a:solidFill>
                <a:srgbClr val="FFFFFF">
                  <a:lumMod val="65000"/>
                </a:srgbClr>
              </a:solidFill>
              <a:latin typeface="Helvetica Neue"/>
            </a:endParaRPr>
          </a:p>
          <a:p>
            <a:pPr marL="342900" lvl="1" indent="-342900" defTabSz="914353">
              <a:buFontTx/>
              <a:buAutoNum type="arabicPlain" startAt="2017"/>
              <a:tabLst>
                <a:tab pos="1438275" algn="l"/>
              </a:tabLst>
            </a:pPr>
            <a:r>
              <a:rPr lang="en-US" altLang="ja-JP" sz="1400" b="1" dirty="0">
                <a:solidFill>
                  <a:srgbClr val="FFFFFF">
                    <a:lumMod val="65000"/>
                  </a:srgbClr>
                </a:solidFill>
                <a:latin typeface="Helvetica Neue"/>
              </a:rPr>
              <a:t>(*)	ILC LAB &amp;  ILD detector proposal</a:t>
            </a:r>
          </a:p>
          <a:p>
            <a:pPr marL="0" lvl="1" defTabSz="914353">
              <a:tabLst>
                <a:tab pos="1438275" algn="l"/>
              </a:tabLst>
            </a:pPr>
            <a:r>
              <a:rPr lang="en-US" altLang="ja-JP" sz="1400" b="1" dirty="0">
                <a:solidFill>
                  <a:srgbClr val="FFFFFF">
                    <a:lumMod val="65000"/>
                  </a:srgbClr>
                </a:solidFill>
                <a:latin typeface="Helvetica Neue"/>
              </a:rPr>
              <a:t>2017-19	Final design of the readout electronics for ILD TPC and its 	verifications</a:t>
            </a:r>
          </a:p>
          <a:p>
            <a:pPr marL="0" lvl="1" defTabSz="914353">
              <a:tabLst>
                <a:tab pos="1438275" algn="l"/>
              </a:tabLst>
            </a:pPr>
            <a:r>
              <a:rPr lang="en-US" altLang="ja-JP" sz="1400" b="1" dirty="0">
                <a:solidFill>
                  <a:srgbClr val="FFFFFF">
                    <a:lumMod val="65000"/>
                  </a:srgbClr>
                </a:solidFill>
                <a:latin typeface="Helvetica Neue"/>
              </a:rPr>
              <a:t>	Design of ILD TPC</a:t>
            </a:r>
          </a:p>
          <a:p>
            <a:pPr marL="1438275" indent="-1438275" defTabSz="914353"/>
            <a:r>
              <a:rPr lang="en-US" altLang="ja-JP" sz="1400" b="1" dirty="0">
                <a:solidFill>
                  <a:srgbClr val="FFFFFF">
                    <a:lumMod val="65000"/>
                  </a:srgbClr>
                </a:solidFill>
                <a:latin typeface="Helvetica Neue"/>
              </a:rPr>
              <a:t>2018-19</a:t>
            </a:r>
            <a:r>
              <a:rPr lang="en-US" altLang="ja-JP" sz="1400" b="1" dirty="0" smtClean="0">
                <a:solidFill>
                  <a:srgbClr val="FFFFFF">
                    <a:lumMod val="65000"/>
                  </a:srgbClr>
                </a:solidFill>
                <a:latin typeface="Helvetica Neue"/>
              </a:rPr>
              <a:t>(*)            TDR </a:t>
            </a:r>
            <a:r>
              <a:rPr lang="en-US" altLang="ja-JP" sz="1400" b="1" dirty="0">
                <a:solidFill>
                  <a:srgbClr val="FFFFFF">
                    <a:lumMod val="65000"/>
                  </a:srgbClr>
                </a:solidFill>
                <a:latin typeface="Helvetica Neue"/>
              </a:rPr>
              <a:t>for the ILD tracking system:</a:t>
            </a:r>
          </a:p>
          <a:p>
            <a:pPr marL="1438275" indent="-1438275" defTabSz="914353"/>
            <a:r>
              <a:rPr lang="en-US" altLang="ja-JP" sz="1400" b="1" dirty="0">
                <a:solidFill>
                  <a:srgbClr val="FFFFFF">
                    <a:lumMod val="65000"/>
                  </a:srgbClr>
                </a:solidFill>
                <a:latin typeface="Helvetica Neue"/>
              </a:rPr>
              <a:t>2019-23            </a:t>
            </a:r>
            <a:r>
              <a:rPr lang="en-US" altLang="ja-JP" sz="1400" b="1" dirty="0" smtClean="0">
                <a:solidFill>
                  <a:srgbClr val="FFFFFF">
                    <a:lumMod val="65000"/>
                  </a:srgbClr>
                </a:solidFill>
                <a:latin typeface="Helvetica Neue"/>
              </a:rPr>
              <a:t>     Prototyping </a:t>
            </a:r>
            <a:r>
              <a:rPr lang="en-US" altLang="ja-JP" sz="1400" b="1" dirty="0">
                <a:solidFill>
                  <a:srgbClr val="FFFFFF">
                    <a:lumMod val="65000"/>
                  </a:srgbClr>
                </a:solidFill>
                <a:latin typeface="Helvetica Neue"/>
              </a:rPr>
              <a:t>and production: Electronics (</a:t>
            </a:r>
            <a:r>
              <a:rPr lang="en-US" altLang="ja-JP" sz="1400" b="1" dirty="0" err="1">
                <a:solidFill>
                  <a:srgbClr val="FFFFFF">
                    <a:lumMod val="65000"/>
                  </a:srgbClr>
                </a:solidFill>
                <a:latin typeface="Helvetica Neue"/>
              </a:rPr>
              <a:t>chips</a:t>
            </a:r>
            <a:r>
              <a:rPr lang="en-US" altLang="ja-JP" sz="1400" b="1" dirty="0" err="1">
                <a:solidFill>
                  <a:srgbClr val="FFFFFF">
                    <a:lumMod val="65000"/>
                  </a:srgbClr>
                </a:solidFill>
                <a:latin typeface="Helvetica Neue"/>
                <a:sym typeface="Wingdings" panose="05000000000000000000" pitchFamily="2" charset="2"/>
              </a:rPr>
              <a:t></a:t>
            </a:r>
            <a:r>
              <a:rPr lang="en-US" altLang="ja-JP" sz="1400" b="1" dirty="0" err="1">
                <a:solidFill>
                  <a:srgbClr val="FFFFFF">
                    <a:lumMod val="65000"/>
                  </a:srgbClr>
                </a:solidFill>
                <a:latin typeface="Helvetica Neue"/>
              </a:rPr>
              <a:t>boards</a:t>
            </a:r>
            <a:r>
              <a:rPr lang="en-US" altLang="ja-JP" sz="1400" b="1" dirty="0">
                <a:solidFill>
                  <a:srgbClr val="FFFFFF">
                    <a:lumMod val="65000"/>
                  </a:srgbClr>
                </a:solidFill>
                <a:latin typeface="Helvetica Neue"/>
              </a:rPr>
              <a:t>) </a:t>
            </a:r>
          </a:p>
          <a:p>
            <a:pPr marL="1438275" indent="-1438275" defTabSz="914353"/>
            <a:r>
              <a:rPr lang="en-US" altLang="ja-JP" sz="1400" b="1" dirty="0">
                <a:solidFill>
                  <a:srgbClr val="FFFFFF">
                    <a:lumMod val="65000"/>
                  </a:srgbClr>
                </a:solidFill>
                <a:latin typeface="Helvetica Neue"/>
              </a:rPr>
              <a:t>	Prototyping and production: Modules </a:t>
            </a:r>
          </a:p>
          <a:p>
            <a:pPr marL="1438275" indent="-1438275" defTabSz="914353"/>
            <a:r>
              <a:rPr lang="en-US" altLang="ja-JP" sz="1400" b="1" dirty="0">
                <a:solidFill>
                  <a:srgbClr val="FFFFFF">
                    <a:lumMod val="65000"/>
                  </a:srgbClr>
                </a:solidFill>
                <a:latin typeface="Helvetica Neue"/>
              </a:rPr>
              <a:t>	Production: Field cage/endplate and all others</a:t>
            </a:r>
          </a:p>
          <a:p>
            <a:pPr marL="1438275" indent="-1438275" defTabSz="914353"/>
            <a:r>
              <a:rPr lang="en-US" altLang="ja-JP" sz="1400" b="1" dirty="0">
                <a:solidFill>
                  <a:srgbClr val="FFFFFF">
                    <a:lumMod val="65000"/>
                  </a:srgbClr>
                </a:solidFill>
                <a:latin typeface="Helvetica Neue"/>
              </a:rPr>
              <a:t>	All others</a:t>
            </a:r>
          </a:p>
          <a:p>
            <a:pPr marL="1438275" indent="-1438275" defTabSz="914353"/>
            <a:r>
              <a:rPr lang="en-US" altLang="ja-JP" sz="1400" b="1" dirty="0">
                <a:solidFill>
                  <a:srgbClr val="FFFFFF">
                    <a:lumMod val="65000"/>
                  </a:srgbClr>
                </a:solidFill>
                <a:latin typeface="Helvetica Neue"/>
              </a:rPr>
              <a:t>2024-25	TPC integration and test </a:t>
            </a:r>
          </a:p>
          <a:p>
            <a:pPr marL="1438275" indent="-1438275" defTabSz="914353"/>
            <a:r>
              <a:rPr lang="en-US" altLang="ja-JP" sz="1400" b="1" dirty="0">
                <a:solidFill>
                  <a:srgbClr val="FFFFFF">
                    <a:lumMod val="65000"/>
                  </a:srgbClr>
                </a:solidFill>
                <a:latin typeface="Helvetica Neue"/>
              </a:rPr>
              <a:t>2026(*)	TPC Installation into the ILD detector</a:t>
            </a:r>
          </a:p>
          <a:p>
            <a:pPr marL="1438275" indent="-1438275" defTabSz="914353">
              <a:buFontTx/>
              <a:buAutoNum type="arabicPlain" startAt="2027"/>
            </a:pPr>
            <a:r>
              <a:rPr lang="en-US" altLang="ja-JP" sz="1400" b="1" dirty="0">
                <a:solidFill>
                  <a:srgbClr val="FFFFFF">
                    <a:lumMod val="65000"/>
                  </a:srgbClr>
                </a:solidFill>
                <a:latin typeface="Helvetica Neue"/>
              </a:rPr>
              <a:t>ILC commissioning </a:t>
            </a:r>
            <a:r>
              <a:rPr lang="en-US" altLang="ja-JP" sz="1400" b="1" dirty="0">
                <a:solidFill>
                  <a:srgbClr val="000000"/>
                </a:solidFill>
                <a:latin typeface="Helvetica Neue"/>
              </a:rPr>
              <a:t>	 </a:t>
            </a:r>
            <a:r>
              <a:rPr lang="en-US" altLang="ja-JP" sz="1600" b="1" dirty="0">
                <a:solidFill>
                  <a:srgbClr val="FF0000"/>
                </a:solidFill>
                <a:latin typeface="Helvetica Neue"/>
              </a:rPr>
              <a:t>	</a:t>
            </a:r>
            <a:endParaRPr lang="en-US" altLang="ja-JP" sz="1600" b="1" dirty="0">
              <a:solidFill>
                <a:srgbClr val="000000"/>
              </a:solidFill>
              <a:latin typeface="Helvetica Neue"/>
            </a:endParaRPr>
          </a:p>
        </p:txBody>
      </p:sp>
      <p:sp>
        <p:nvSpPr>
          <p:cNvPr id="4" name="スライド番号プレースホルダー 3"/>
          <p:cNvSpPr>
            <a:spLocks noGrp="1"/>
          </p:cNvSpPr>
          <p:nvPr>
            <p:ph type="sldNum" sz="quarter" idx="10"/>
          </p:nvPr>
        </p:nvSpPr>
        <p:spPr/>
        <p:txBody>
          <a:bodyPr/>
          <a:lstStyle/>
          <a:p>
            <a:pPr>
              <a:defRPr/>
            </a:pPr>
            <a:fld id="{01C29318-37C9-4DAD-9E86-37DCB4E96665}" type="slidenum">
              <a:rPr lang="en-US" altLang="ja-JP" smtClean="0">
                <a:solidFill>
                  <a:srgbClr val="000000"/>
                </a:solidFill>
              </a:rPr>
              <a:pPr>
                <a:defRPr/>
              </a:pPr>
              <a:t>17</a:t>
            </a:fld>
            <a:endParaRPr lang="en-US" altLang="ja-JP">
              <a:solidFill>
                <a:srgbClr val="000000"/>
              </a:solidFill>
            </a:endParaRPr>
          </a:p>
        </p:txBody>
      </p:sp>
      <p:sp>
        <p:nvSpPr>
          <p:cNvPr id="7" name="Rectangle 2"/>
          <p:cNvSpPr txBox="1">
            <a:spLocks noRot="1" noChangeArrowheads="1"/>
          </p:cNvSpPr>
          <p:nvPr/>
        </p:nvSpPr>
        <p:spPr bwMode="auto">
          <a:xfrm>
            <a:off x="237528" y="188640"/>
            <a:ext cx="8568952" cy="1423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a:extLst>
        </p:spPr>
        <p:txBody>
          <a:bodyPr vert="horz" wrap="square" lIns="35590" tIns="35590" rIns="35590" bIns="35590" numCol="1" anchor="ctr" anchorCtr="0" compatLnSpc="1">
            <a:prstTxWarp prst="textNoShape">
              <a:avLst/>
            </a:prstTxWarp>
          </a:bodyPr>
          <a:lstStyle>
            <a:lvl1pPr algn="ctr" rtl="0" eaLnBrk="0" fontAlgn="base" hangingPunct="0">
              <a:spcBef>
                <a:spcPct val="0"/>
              </a:spcBef>
              <a:spcAft>
                <a:spcPct val="0"/>
              </a:spcAft>
              <a:defRPr sz="5900" b="1">
                <a:solidFill>
                  <a:schemeClr val="tx1"/>
                </a:solidFill>
                <a:latin typeface="+mj-lt"/>
                <a:ea typeface="+mj-ea"/>
                <a:cs typeface="+mj-cs"/>
                <a:sym typeface="Helvetica Neue" pitchFamily="-84" charset="0"/>
              </a:defRPr>
            </a:lvl1pPr>
            <a:lvl2pPr algn="ctr" rtl="0" eaLnBrk="0" fontAlgn="base" hangingPunct="0">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pitchFamily="-84" charset="0"/>
              </a:defRPr>
            </a:lvl2pPr>
            <a:lvl3pPr algn="ctr" rtl="0" eaLnBrk="0" fontAlgn="base" hangingPunct="0">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pitchFamily="-84" charset="0"/>
              </a:defRPr>
            </a:lvl3pPr>
            <a:lvl4pPr algn="ctr" rtl="0" eaLnBrk="0" fontAlgn="base" hangingPunct="0">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pitchFamily="-84" charset="0"/>
              </a:defRPr>
            </a:lvl4pPr>
            <a:lvl5pPr algn="ctr" rtl="0" eaLnBrk="0" fontAlgn="base" hangingPunct="0">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pitchFamily="-84" charset="0"/>
              </a:defRPr>
            </a:lvl5pPr>
            <a:lvl6pPr marL="320379" algn="ctr" rtl="0" fontAlgn="base">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charset="0"/>
              </a:defRPr>
            </a:lvl6pPr>
            <a:lvl7pPr marL="640771" algn="ctr" rtl="0" fontAlgn="base">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charset="0"/>
              </a:defRPr>
            </a:lvl7pPr>
            <a:lvl8pPr marL="961169" algn="ctr" rtl="0" fontAlgn="base">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charset="0"/>
              </a:defRPr>
            </a:lvl8pPr>
            <a:lvl9pPr marL="1281554" algn="ctr" rtl="0" fontAlgn="base">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charset="0"/>
              </a:defRPr>
            </a:lvl9pPr>
          </a:lstStyle>
          <a:p>
            <a:pPr marL="360408" indent="-360408" defTabSz="642915" eaLnBrk="1" hangingPunct="1">
              <a:lnSpc>
                <a:spcPts val="1900"/>
              </a:lnSpc>
              <a:spcBef>
                <a:spcPts val="773"/>
              </a:spcBef>
            </a:pPr>
            <a:r>
              <a:rPr kumimoji="0" lang="en-US" altLang="ja-JP" sz="2000" kern="0" dirty="0">
                <a:sym typeface="Helvetica Neue Medium" pitchFamily="-84" charset="0"/>
              </a:rPr>
              <a:t>A</a:t>
            </a:r>
            <a:r>
              <a:rPr kumimoji="0" lang="en-US" altLang="ja-JP" sz="2000" kern="0" dirty="0" smtClean="0">
                <a:sym typeface="Helvetica Neue Medium" pitchFamily="-84" charset="0"/>
              </a:rPr>
              <a:t> working plan to complete our reaming R&amp;D tasks, and,</a:t>
            </a:r>
          </a:p>
          <a:p>
            <a:pPr marL="360408" indent="-360408" defTabSz="642915" eaLnBrk="1" hangingPunct="1">
              <a:lnSpc>
                <a:spcPts val="1900"/>
              </a:lnSpc>
              <a:spcBef>
                <a:spcPts val="773"/>
              </a:spcBef>
            </a:pPr>
            <a:r>
              <a:rPr kumimoji="0" lang="en-US" altLang="ja-JP" sz="2000" kern="0" dirty="0" smtClean="0">
                <a:sym typeface="Helvetica Neue Medium" pitchFamily="-84" charset="0"/>
              </a:rPr>
              <a:t> to prioritization the MPGD technologies/modules</a:t>
            </a:r>
          </a:p>
          <a:p>
            <a:pPr marL="360408" indent="-360408" defTabSz="642915" eaLnBrk="1" hangingPunct="1">
              <a:lnSpc>
                <a:spcPts val="1900"/>
              </a:lnSpc>
              <a:spcBef>
                <a:spcPts val="773"/>
              </a:spcBef>
            </a:pPr>
            <a:r>
              <a:rPr kumimoji="0" lang="en-US" altLang="ja-JP" sz="2000" kern="0" dirty="0" smtClean="0">
                <a:solidFill>
                  <a:srgbClr val="000000"/>
                </a:solidFill>
                <a:sym typeface="Helvetica Neue" charset="0"/>
              </a:rPr>
              <a:t>Before the final Design </a:t>
            </a:r>
            <a:r>
              <a:rPr kumimoji="0" lang="en-US" altLang="ja-JP" sz="2000" kern="0" dirty="0">
                <a:solidFill>
                  <a:srgbClr val="000000"/>
                </a:solidFill>
                <a:sym typeface="Helvetica Neue" charset="0"/>
              </a:rPr>
              <a:t>of ILD </a:t>
            </a:r>
            <a:r>
              <a:rPr kumimoji="0" lang="en-US" altLang="ja-JP" sz="2000" kern="0" dirty="0" smtClean="0">
                <a:solidFill>
                  <a:srgbClr val="000000"/>
                </a:solidFill>
                <a:sym typeface="Helvetica Neue" charset="0"/>
              </a:rPr>
              <a:t>TPC</a:t>
            </a:r>
          </a:p>
          <a:p>
            <a:pPr marL="360408" indent="-360408" defTabSz="642915" eaLnBrk="1" hangingPunct="1">
              <a:lnSpc>
                <a:spcPts val="1900"/>
              </a:lnSpc>
              <a:spcBef>
                <a:spcPts val="773"/>
              </a:spcBef>
            </a:pPr>
            <a:r>
              <a:rPr kumimoji="0" lang="en-US" altLang="ja-JP" sz="2000" u="sng" kern="0" dirty="0" smtClean="0">
                <a:solidFill>
                  <a:srgbClr val="000000"/>
                </a:solidFill>
                <a:sym typeface="Helvetica Neue" charset="0"/>
              </a:rPr>
              <a:t>has to be defined.</a:t>
            </a:r>
            <a:endParaRPr kumimoji="0" lang="en-US" altLang="ja-JP" sz="2000" u="sng" kern="0" dirty="0">
              <a:solidFill>
                <a:srgbClr val="FF0000"/>
              </a:solidFill>
              <a:sym typeface="Helvetica Neue Medium" pitchFamily="-84" charset="0"/>
            </a:endParaRPr>
          </a:p>
        </p:txBody>
      </p:sp>
      <p:sp>
        <p:nvSpPr>
          <p:cNvPr id="2" name="テキスト ボックス 1"/>
          <p:cNvSpPr txBox="1"/>
          <p:nvPr/>
        </p:nvSpPr>
        <p:spPr>
          <a:xfrm rot="20140893">
            <a:off x="3274437" y="4894653"/>
            <a:ext cx="4083426" cy="523220"/>
          </a:xfrm>
          <a:prstGeom prst="rect">
            <a:avLst/>
          </a:prstGeom>
          <a:noFill/>
          <a:ln w="22225">
            <a:solidFill>
              <a:schemeClr val="tx1"/>
            </a:solidFill>
          </a:ln>
        </p:spPr>
        <p:txBody>
          <a:bodyPr wrap="none" rtlCol="0">
            <a:spAutoFit/>
          </a:bodyPr>
          <a:lstStyle/>
          <a:p>
            <a:r>
              <a:rPr kumimoji="1" lang="en-US" altLang="ja-JP" sz="2800" dirty="0" smtClean="0">
                <a:solidFill>
                  <a:srgbClr val="FF0000"/>
                </a:solidFill>
                <a:latin typeface="Calibri" panose="020F0502020204030204" pitchFamily="34" charset="0"/>
              </a:rPr>
              <a:t>Here delay all by two years</a:t>
            </a:r>
            <a:endParaRPr kumimoji="1" lang="ja-JP" altLang="en-US" sz="2800" dirty="0">
              <a:solidFill>
                <a:srgbClr val="FF0000"/>
              </a:solidFill>
              <a:latin typeface="Calibri" panose="020F0502020204030204" pitchFamily="34" charset="0"/>
            </a:endParaRPr>
          </a:p>
        </p:txBody>
      </p:sp>
    </p:spTree>
    <p:extLst>
      <p:ext uri="{BB962C8B-B14F-4D97-AF65-F5344CB8AC3E}">
        <p14:creationId xmlns:p14="http://schemas.microsoft.com/office/powerpoint/2010/main" val="3193466755"/>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267744" y="1916831"/>
            <a:ext cx="4097275" cy="461665"/>
          </a:xfrm>
          <a:prstGeom prst="rect">
            <a:avLst/>
          </a:prstGeom>
          <a:noFill/>
        </p:spPr>
        <p:txBody>
          <a:bodyPr wrap="none" rtlCol="0">
            <a:spAutoFit/>
          </a:bodyPr>
          <a:lstStyle/>
          <a:p>
            <a:r>
              <a:rPr kumimoji="1" lang="en-US" altLang="ja-JP" sz="2400" b="1" u="sng" dirty="0" smtClean="0"/>
              <a:t>Only when we have more time</a:t>
            </a:r>
            <a:endParaRPr kumimoji="1" lang="ja-JP" altLang="en-US" sz="2400" b="1" u="sng" dirty="0"/>
          </a:p>
        </p:txBody>
      </p:sp>
    </p:spTree>
    <p:extLst>
      <p:ext uri="{BB962C8B-B14F-4D97-AF65-F5344CB8AC3E}">
        <p14:creationId xmlns:p14="http://schemas.microsoft.com/office/powerpoint/2010/main" val="2744813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899592" y="908720"/>
            <a:ext cx="7488832" cy="4647426"/>
          </a:xfrm>
          <a:prstGeom prst="rect">
            <a:avLst/>
          </a:prstGeom>
          <a:noFill/>
        </p:spPr>
        <p:txBody>
          <a:bodyPr wrap="square" rtlCol="0">
            <a:spAutoFit/>
          </a:bodyPr>
          <a:lstStyle/>
          <a:p>
            <a:pPr algn="ctr"/>
            <a:r>
              <a:rPr lang="en-US" altLang="ja-JP" sz="2400" b="1" dirty="0" smtClean="0"/>
              <a:t>Then</a:t>
            </a:r>
            <a:endParaRPr kumimoji="1" lang="en-US" altLang="ja-JP" sz="2400" b="1" dirty="0" smtClean="0"/>
          </a:p>
          <a:p>
            <a:pPr algn="ctr"/>
            <a:endParaRPr lang="en-US" altLang="ja-JP" sz="2400" b="1" dirty="0"/>
          </a:p>
          <a:p>
            <a:pPr algn="ctr"/>
            <a:r>
              <a:rPr lang="en-US" altLang="ja-JP" sz="2400" b="1" u="sng" dirty="0" smtClean="0"/>
              <a:t>What is our standing position now?</a:t>
            </a:r>
          </a:p>
          <a:p>
            <a:pPr algn="ctr"/>
            <a:endParaRPr kumimoji="1" lang="en-US" altLang="ja-JP" sz="2400" b="1" dirty="0"/>
          </a:p>
          <a:p>
            <a:pPr algn="ctr"/>
            <a:r>
              <a:rPr lang="en-US" altLang="ja-JP" sz="2000" b="1" dirty="0" smtClean="0"/>
              <a:t>Check our progress after the ECFA PD Review </a:t>
            </a:r>
          </a:p>
          <a:p>
            <a:pPr algn="ctr"/>
            <a:r>
              <a:rPr kumimoji="1" lang="en-US" altLang="ja-JP" sz="2000" b="1" dirty="0" smtClean="0"/>
              <a:t>Using the Outlook slides.</a:t>
            </a:r>
          </a:p>
          <a:p>
            <a:pPr algn="ctr"/>
            <a:endParaRPr kumimoji="1" lang="en-US" altLang="ja-JP" sz="2000" b="1" dirty="0" smtClean="0"/>
          </a:p>
          <a:p>
            <a:pPr algn="ctr"/>
            <a:endParaRPr lang="en-US" altLang="ja-JP" sz="2000" b="1" dirty="0"/>
          </a:p>
          <a:p>
            <a:pPr algn="just"/>
            <a:r>
              <a:rPr kumimoji="1" lang="en-US" altLang="ja-JP" sz="2000" dirty="0" smtClean="0"/>
              <a:t>Because of the change of our (my) view of the ILC-in-Japan schedule with  that at least two years delay, </a:t>
            </a:r>
            <a:r>
              <a:rPr lang="en-US" altLang="ja-JP" sz="2000" dirty="0" smtClean="0"/>
              <a:t>I do not discuss the engineering design aspects at all.</a:t>
            </a:r>
            <a:endParaRPr kumimoji="1" lang="en-US" altLang="ja-JP" sz="2000" dirty="0" smtClean="0"/>
          </a:p>
          <a:p>
            <a:pPr algn="ctr"/>
            <a:endParaRPr kumimoji="1" lang="en-US" altLang="ja-JP" sz="2000" b="1" dirty="0" smtClean="0"/>
          </a:p>
          <a:p>
            <a:pPr algn="ctr"/>
            <a:endParaRPr lang="en-US" altLang="ja-JP" sz="2000" b="1" dirty="0"/>
          </a:p>
          <a:p>
            <a:pPr algn="ctr"/>
            <a:endParaRPr kumimoji="1" lang="ja-JP" altLang="en-US" sz="2000" b="1" dirty="0"/>
          </a:p>
        </p:txBody>
      </p:sp>
    </p:spTree>
    <p:extLst>
      <p:ext uri="{BB962C8B-B14F-4D97-AF65-F5344CB8AC3E}">
        <p14:creationId xmlns:p14="http://schemas.microsoft.com/office/powerpoint/2010/main" val="5017643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720144" y="476672"/>
            <a:ext cx="7776864" cy="6001643"/>
          </a:xfrm>
          <a:prstGeom prst="rect">
            <a:avLst/>
          </a:prstGeom>
        </p:spPr>
        <p:txBody>
          <a:bodyPr wrap="square">
            <a:spAutoFit/>
          </a:bodyPr>
          <a:lstStyle/>
          <a:p>
            <a:pPr algn="ctr"/>
            <a:r>
              <a:rPr lang="en-US" altLang="ja-JP" sz="2400" b="1" u="sng" dirty="0" smtClean="0">
                <a:solidFill>
                  <a:prstClr val="black"/>
                </a:solidFill>
              </a:rPr>
              <a:t>Review by the ECFA </a:t>
            </a:r>
            <a:r>
              <a:rPr lang="en-US" altLang="ja-JP" sz="2400" b="1" u="sng" dirty="0">
                <a:solidFill>
                  <a:prstClr val="black"/>
                </a:solidFill>
              </a:rPr>
              <a:t>Detector Panel</a:t>
            </a:r>
          </a:p>
          <a:p>
            <a:pPr algn="ctr"/>
            <a:r>
              <a:rPr lang="en-US" altLang="ja-JP" sz="2000" dirty="0">
                <a:solidFill>
                  <a:prstClr val="black"/>
                </a:solidFill>
                <a:hlinkClick r:id="rId2"/>
              </a:rPr>
              <a:t>http://ecfa-dp.desy.de</a:t>
            </a:r>
            <a:r>
              <a:rPr lang="en-US" altLang="ja-JP" sz="2000" dirty="0" smtClean="0">
                <a:solidFill>
                  <a:prstClr val="black"/>
                </a:solidFill>
                <a:hlinkClick r:id="rId2"/>
              </a:rPr>
              <a:t>/</a:t>
            </a:r>
            <a:endParaRPr lang="en-US" altLang="ja-JP" sz="2000" dirty="0" smtClean="0">
              <a:solidFill>
                <a:prstClr val="black"/>
              </a:solidFill>
            </a:endParaRPr>
          </a:p>
          <a:p>
            <a:pPr algn="ctr"/>
            <a:r>
              <a:rPr lang="en-US" altLang="ja-JP" sz="2000" dirty="0" smtClean="0">
                <a:solidFill>
                  <a:prstClr val="black"/>
                </a:solidFill>
              </a:rPr>
              <a:t>3-4 November , 2013</a:t>
            </a:r>
            <a:endParaRPr lang="en-US" altLang="ja-JP" sz="2000" dirty="0">
              <a:solidFill>
                <a:prstClr val="black"/>
              </a:solidFill>
            </a:endParaRPr>
          </a:p>
          <a:p>
            <a:pPr algn="ctr"/>
            <a:r>
              <a:rPr lang="en-US" altLang="ja-JP" sz="1600" b="1" dirty="0" smtClean="0">
                <a:solidFill>
                  <a:prstClr val="black"/>
                </a:solidFill>
              </a:rPr>
              <a:t>(</a:t>
            </a:r>
            <a:r>
              <a:rPr lang="en-US" altLang="ja-JP" sz="1600" b="1" dirty="0">
                <a:solidFill>
                  <a:prstClr val="black"/>
                </a:solidFill>
              </a:rPr>
              <a:t>ECFA DP is the successor of the DESY PRC in effect)</a:t>
            </a:r>
          </a:p>
          <a:p>
            <a:pPr algn="ctr"/>
            <a:endParaRPr lang="en-US" altLang="ja-JP" sz="1600" dirty="0">
              <a:solidFill>
                <a:prstClr val="black"/>
              </a:solidFill>
            </a:endParaRPr>
          </a:p>
          <a:p>
            <a:pPr algn="just"/>
            <a:r>
              <a:rPr lang="en-US" altLang="ja-JP" sz="1600" dirty="0">
                <a:solidFill>
                  <a:prstClr val="black"/>
                </a:solidFill>
              </a:rPr>
              <a:t>The ECFA Detector Panel, a </a:t>
            </a:r>
            <a:r>
              <a:rPr lang="en-US" altLang="ja-JP" sz="1600" b="1" dirty="0">
                <a:solidFill>
                  <a:prstClr val="black"/>
                </a:solidFill>
              </a:rPr>
              <a:t>European committee to review the R&amp;D effort for future projects</a:t>
            </a:r>
            <a:r>
              <a:rPr lang="en-US" altLang="ja-JP" sz="1600" dirty="0">
                <a:solidFill>
                  <a:prstClr val="black"/>
                </a:solidFill>
              </a:rPr>
              <a:t>, was created by ECFA in its last meeting 24 Nov - 25 Nov 2011. It </a:t>
            </a:r>
            <a:r>
              <a:rPr lang="en-US" altLang="ja-JP" sz="1600" u="heavy" dirty="0">
                <a:solidFill>
                  <a:prstClr val="black"/>
                </a:solidFill>
                <a:uFill>
                  <a:solidFill>
                    <a:srgbClr val="FFC000"/>
                  </a:solidFill>
                </a:uFill>
              </a:rPr>
              <a:t>is aimed at the R&amp;D efforts of large scale projects in their preliminary and preparatory phase, not yet approved and supported by a unique leading or host lab,</a:t>
            </a:r>
            <a:r>
              <a:rPr lang="en-US" altLang="ja-JP" sz="1600" dirty="0">
                <a:solidFill>
                  <a:prstClr val="black"/>
                </a:solidFill>
              </a:rPr>
              <a:t> as for example the European LC community's R&amp;D.</a:t>
            </a:r>
          </a:p>
          <a:p>
            <a:pPr algn="just"/>
            <a:endParaRPr lang="en-US" altLang="ja-JP" sz="1600" dirty="0">
              <a:solidFill>
                <a:prstClr val="black"/>
              </a:solidFill>
            </a:endParaRPr>
          </a:p>
          <a:p>
            <a:pPr algn="just"/>
            <a:r>
              <a:rPr lang="en-US" altLang="ja-JP" sz="1600" dirty="0">
                <a:solidFill>
                  <a:prstClr val="black"/>
                </a:solidFill>
              </a:rPr>
              <a:t>This new European committee </a:t>
            </a:r>
            <a:r>
              <a:rPr lang="en-US" altLang="ja-JP" sz="1600" b="1" dirty="0">
                <a:solidFill>
                  <a:prstClr val="black"/>
                </a:solidFill>
              </a:rPr>
              <a:t>receives R&amp;D proposals on authors’ request</a:t>
            </a:r>
            <a:r>
              <a:rPr lang="en-US" altLang="ja-JP" sz="1600" dirty="0">
                <a:solidFill>
                  <a:prstClr val="black"/>
                </a:solidFill>
              </a:rPr>
              <a:t>, makes recommendations after evaluation, and monitors their progress. </a:t>
            </a:r>
          </a:p>
          <a:p>
            <a:pPr algn="just"/>
            <a:endParaRPr lang="en-US" altLang="ja-JP" sz="1600" dirty="0">
              <a:solidFill>
                <a:prstClr val="black"/>
              </a:solidFill>
            </a:endParaRPr>
          </a:p>
          <a:p>
            <a:pPr algn="just"/>
            <a:r>
              <a:rPr lang="en-US" altLang="ja-JP" sz="1600" u="heavy" dirty="0">
                <a:solidFill>
                  <a:prstClr val="black"/>
                </a:solidFill>
                <a:uFill>
                  <a:solidFill>
                    <a:srgbClr val="FFC000"/>
                  </a:solidFill>
                </a:uFill>
              </a:rPr>
              <a:t>It helps to create a coherence of the global R&amp;D effort by encouraging synergies between different activities and advising the funding agencies if they wish. </a:t>
            </a:r>
          </a:p>
          <a:p>
            <a:pPr algn="just"/>
            <a:endParaRPr lang="en-US" altLang="ja-JP" sz="1600" dirty="0">
              <a:solidFill>
                <a:prstClr val="black"/>
              </a:solidFill>
            </a:endParaRPr>
          </a:p>
          <a:p>
            <a:pPr algn="just"/>
            <a:r>
              <a:rPr lang="en-US" altLang="ja-JP" sz="1600" u="sng" dirty="0">
                <a:solidFill>
                  <a:prstClr val="black"/>
                </a:solidFill>
                <a:uFill>
                  <a:solidFill>
                    <a:srgbClr val="FFC000"/>
                  </a:solidFill>
                </a:uFill>
              </a:rPr>
              <a:t>It is primarily concerned with large R&amp;D projects, </a:t>
            </a:r>
            <a:r>
              <a:rPr lang="en-US" altLang="ja-JP" sz="1600" u="heavy" dirty="0">
                <a:solidFill>
                  <a:prstClr val="black"/>
                </a:solidFill>
                <a:uFill>
                  <a:solidFill>
                    <a:srgbClr val="FFC000"/>
                  </a:solidFill>
                </a:uFill>
              </a:rPr>
              <a:t>related to accelerator experiments, involving many laboratories and requiring significant resources.</a:t>
            </a:r>
          </a:p>
          <a:p>
            <a:pPr algn="just"/>
            <a:endParaRPr lang="en-US" altLang="ja-JP" sz="1600" dirty="0">
              <a:solidFill>
                <a:prstClr val="black"/>
              </a:solidFill>
            </a:endParaRPr>
          </a:p>
          <a:p>
            <a:pPr algn="just"/>
            <a:r>
              <a:rPr lang="en-US" altLang="ja-JP" sz="1600" dirty="0">
                <a:solidFill>
                  <a:prstClr val="black"/>
                </a:solidFill>
              </a:rPr>
              <a:t>DESY will host this new committee which is planned to meet twice per year.  </a:t>
            </a:r>
            <a:r>
              <a:rPr lang="fr-FR" altLang="ja-JP" sz="1600" b="1" dirty="0">
                <a:solidFill>
                  <a:prstClr val="black"/>
                </a:solidFill>
              </a:rPr>
              <a:t>Chair</a:t>
            </a:r>
            <a:r>
              <a:rPr lang="fr-FR" altLang="ja-JP" sz="1600" dirty="0">
                <a:solidFill>
                  <a:prstClr val="black"/>
                </a:solidFill>
              </a:rPr>
              <a:t>: Yannis Karyotakis (director of the Laboratoire d’Annecy le Vieux de Physique des Particules)  </a:t>
            </a:r>
            <a:r>
              <a:rPr lang="en-US" altLang="ja-JP" sz="1600" b="1" dirty="0">
                <a:solidFill>
                  <a:prstClr val="black"/>
                </a:solidFill>
              </a:rPr>
              <a:t>Scientific Secretary</a:t>
            </a:r>
            <a:r>
              <a:rPr lang="en-US" altLang="ja-JP" sz="1600" dirty="0">
                <a:solidFill>
                  <a:prstClr val="black"/>
                </a:solidFill>
              </a:rPr>
              <a:t>: Doris Eckstein (DESY)</a:t>
            </a:r>
            <a:endParaRPr lang="ja-JP" altLang="en-US" sz="1600" dirty="0">
              <a:solidFill>
                <a:prstClr val="black"/>
              </a:solidFill>
            </a:endParaRPr>
          </a:p>
        </p:txBody>
      </p:sp>
    </p:spTree>
    <p:extLst>
      <p:ext uri="{BB962C8B-B14F-4D97-AF65-F5344CB8AC3E}">
        <p14:creationId xmlns:p14="http://schemas.microsoft.com/office/powerpoint/2010/main" val="25550535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スライド番号プレースホルダー 3"/>
          <p:cNvSpPr>
            <a:spLocks noGrp="1"/>
          </p:cNvSpPr>
          <p:nvPr>
            <p:ph type="sldNum" sz="quarter" idx="10"/>
          </p:nvPr>
        </p:nvSpPr>
        <p:spPr/>
        <p:txBody>
          <a:bodyPr/>
          <a:lstStyle>
            <a:lvl1pPr>
              <a:defRPr kumimoji="1" sz="3000">
                <a:solidFill>
                  <a:srgbClr val="000000"/>
                </a:solidFill>
                <a:latin typeface="ヒラギノ角ゴ Pro W3" pitchFamily="-84" charset="-128"/>
                <a:ea typeface="ヒラギノ角ゴ Pro W3" pitchFamily="-84" charset="-128"/>
                <a:sym typeface="ヒラギノ角ゴ Pro W3" pitchFamily="-84" charset="-128"/>
              </a:defRPr>
            </a:lvl1pPr>
            <a:lvl2pPr marL="520658" indent="-200245">
              <a:defRPr kumimoji="1" sz="3000">
                <a:solidFill>
                  <a:srgbClr val="000000"/>
                </a:solidFill>
                <a:latin typeface="ヒラギノ角ゴ Pro W3" pitchFamily="-84" charset="-128"/>
                <a:ea typeface="ヒラギノ角ゴ Pro W3" pitchFamily="-84" charset="-128"/>
                <a:sym typeface="ヒラギノ角ゴ Pro W3" pitchFamily="-84" charset="-128"/>
              </a:defRPr>
            </a:lvl2pPr>
            <a:lvl3pPr marL="800978" indent="-160201">
              <a:defRPr kumimoji="1" sz="3000">
                <a:solidFill>
                  <a:srgbClr val="000000"/>
                </a:solidFill>
                <a:latin typeface="ヒラギノ角ゴ Pro W3" pitchFamily="-84" charset="-128"/>
                <a:ea typeface="ヒラギノ角ゴ Pro W3" pitchFamily="-84" charset="-128"/>
                <a:sym typeface="ヒラギノ角ゴ Pro W3" pitchFamily="-84" charset="-128"/>
              </a:defRPr>
            </a:lvl3pPr>
            <a:lvl4pPr marL="1121375" indent="-160201">
              <a:defRPr kumimoji="1" sz="3000">
                <a:solidFill>
                  <a:srgbClr val="000000"/>
                </a:solidFill>
                <a:latin typeface="ヒラギノ角ゴ Pro W3" pitchFamily="-84" charset="-128"/>
                <a:ea typeface="ヒラギノ角ゴ Pro W3" pitchFamily="-84" charset="-128"/>
                <a:sym typeface="ヒラギノ角ゴ Pro W3" pitchFamily="-84" charset="-128"/>
              </a:defRPr>
            </a:lvl4pPr>
            <a:lvl5pPr marL="1441748" indent="-160201">
              <a:defRPr kumimoji="1" sz="3000">
                <a:solidFill>
                  <a:srgbClr val="000000"/>
                </a:solidFill>
                <a:latin typeface="ヒラギノ角ゴ Pro W3" pitchFamily="-84" charset="-128"/>
                <a:ea typeface="ヒラギノ角ゴ Pro W3" pitchFamily="-84" charset="-128"/>
                <a:sym typeface="ヒラギノ角ゴ Pro W3" pitchFamily="-84" charset="-128"/>
              </a:defRPr>
            </a:lvl5pPr>
            <a:lvl6pPr marL="1762165" indent="-160201" algn="ctr" fontAlgn="base">
              <a:spcBef>
                <a:spcPct val="0"/>
              </a:spcBef>
              <a:spcAft>
                <a:spcPct val="0"/>
              </a:spcAft>
              <a:defRPr kumimoji="1" sz="3000">
                <a:solidFill>
                  <a:srgbClr val="000000"/>
                </a:solidFill>
                <a:latin typeface="ヒラギノ角ゴ Pro W3" pitchFamily="-84" charset="-128"/>
                <a:ea typeface="ヒラギノ角ゴ Pro W3" pitchFamily="-84" charset="-128"/>
                <a:sym typeface="ヒラギノ角ゴ Pro W3" pitchFamily="-84" charset="-128"/>
              </a:defRPr>
            </a:lvl6pPr>
            <a:lvl7pPr marL="2082532" indent="-160201" algn="ctr" fontAlgn="base">
              <a:spcBef>
                <a:spcPct val="0"/>
              </a:spcBef>
              <a:spcAft>
                <a:spcPct val="0"/>
              </a:spcAft>
              <a:defRPr kumimoji="1" sz="3000">
                <a:solidFill>
                  <a:srgbClr val="000000"/>
                </a:solidFill>
                <a:latin typeface="ヒラギノ角ゴ Pro W3" pitchFamily="-84" charset="-128"/>
                <a:ea typeface="ヒラギノ角ゴ Pro W3" pitchFamily="-84" charset="-128"/>
                <a:sym typeface="ヒラギノ角ゴ Pro W3" pitchFamily="-84" charset="-128"/>
              </a:defRPr>
            </a:lvl7pPr>
            <a:lvl8pPr marL="2402931" indent="-160201" algn="ctr" fontAlgn="base">
              <a:spcBef>
                <a:spcPct val="0"/>
              </a:spcBef>
              <a:spcAft>
                <a:spcPct val="0"/>
              </a:spcAft>
              <a:defRPr kumimoji="1" sz="3000">
                <a:solidFill>
                  <a:srgbClr val="000000"/>
                </a:solidFill>
                <a:latin typeface="ヒラギノ角ゴ Pro W3" pitchFamily="-84" charset="-128"/>
                <a:ea typeface="ヒラギノ角ゴ Pro W3" pitchFamily="-84" charset="-128"/>
                <a:sym typeface="ヒラギノ角ゴ Pro W3" pitchFamily="-84" charset="-128"/>
              </a:defRPr>
            </a:lvl8pPr>
            <a:lvl9pPr marL="2723302" indent="-160201" algn="ctr" fontAlgn="base">
              <a:spcBef>
                <a:spcPct val="0"/>
              </a:spcBef>
              <a:spcAft>
                <a:spcPct val="0"/>
              </a:spcAft>
              <a:defRPr kumimoji="1" sz="3000">
                <a:solidFill>
                  <a:srgbClr val="000000"/>
                </a:solidFill>
                <a:latin typeface="ヒラギノ角ゴ Pro W3" pitchFamily="-84" charset="-128"/>
                <a:ea typeface="ヒラギノ角ゴ Pro W3" pitchFamily="-84" charset="-128"/>
                <a:sym typeface="ヒラギノ角ゴ Pro W3" pitchFamily="-84" charset="-128"/>
              </a:defRPr>
            </a:lvl9pPr>
          </a:lstStyle>
          <a:p>
            <a:pPr>
              <a:defRPr/>
            </a:pPr>
            <a:fld id="{80D27E39-5041-46B1-B0C5-F9203E4C6ECB}" type="slidenum">
              <a:rPr kumimoji="0" lang="en-US" altLang="ja-JP" sz="1300">
                <a:latin typeface="Helvetica Neue" pitchFamily="-84" charset="0"/>
                <a:sym typeface="Helvetica Neue" pitchFamily="-84" charset="0"/>
              </a:rPr>
              <a:pPr>
                <a:defRPr/>
              </a:pPr>
              <a:t>20</a:t>
            </a:fld>
            <a:endParaRPr kumimoji="0" lang="en-US" altLang="ja-JP" sz="1300">
              <a:latin typeface="Helvetica Neue" pitchFamily="-84" charset="0"/>
              <a:sym typeface="Helvetica Neue" pitchFamily="-84" charset="0"/>
            </a:endParaRPr>
          </a:p>
        </p:txBody>
      </p:sp>
      <p:sp>
        <p:nvSpPr>
          <p:cNvPr id="21505" name="Rectangle 1"/>
          <p:cNvSpPr>
            <a:spLocks noGrp="1" noChangeArrowheads="1"/>
          </p:cNvSpPr>
          <p:nvPr>
            <p:ph type="title"/>
          </p:nvPr>
        </p:nvSpPr>
        <p:spPr>
          <a:xfrm>
            <a:off x="630724" y="476672"/>
            <a:ext cx="7358063" cy="1008112"/>
          </a:xfrm>
        </p:spPr>
        <p:txBody>
          <a:bodyPr/>
          <a:lstStyle/>
          <a:p>
            <a:pPr eaLnBrk="1" hangingPunct="1">
              <a:defRPr/>
            </a:pPr>
            <a:r>
              <a:rPr lang="en-US" altLang="ja-JP" sz="2400" u="sng" dirty="0" smtClean="0">
                <a:sym typeface="Helvetica Neue" charset="0"/>
              </a:rPr>
              <a:t>Remaining R&amp;D Issues </a:t>
            </a:r>
            <a:endParaRPr lang="en-US" altLang="ja-JP" sz="2000" dirty="0">
              <a:sym typeface="Helvetica Neue" charset="0"/>
            </a:endParaRPr>
          </a:p>
        </p:txBody>
      </p:sp>
      <p:sp>
        <p:nvSpPr>
          <p:cNvPr id="26629" name="Rectangle 3"/>
          <p:cNvSpPr>
            <a:spLocks/>
          </p:cNvSpPr>
          <p:nvPr/>
        </p:nvSpPr>
        <p:spPr bwMode="auto">
          <a:xfrm>
            <a:off x="708525" y="1700808"/>
            <a:ext cx="7775146" cy="4248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ヒラギノ角ゴ Pro W3" pitchFamily="-84" charset="-128"/>
                <a:ea typeface="ヒラギノ角ゴ Pro W3" pitchFamily="-84" charset="-128"/>
                <a:sym typeface="ヒラギノ角ゴ Pro W3" pitchFamily="-84" charset="-128"/>
              </a:defRPr>
            </a:lvl1pPr>
            <a:lvl2pPr marL="742950" indent="-285750" eaLnBrk="0" hangingPunct="0">
              <a:defRPr sz="4200">
                <a:solidFill>
                  <a:srgbClr val="000000"/>
                </a:solidFill>
                <a:latin typeface="ヒラギノ角ゴ Pro W3" pitchFamily="-84" charset="-128"/>
                <a:ea typeface="ヒラギノ角ゴ Pro W3" pitchFamily="-84" charset="-128"/>
                <a:sym typeface="ヒラギノ角ゴ Pro W3" pitchFamily="-84" charset="-128"/>
              </a:defRPr>
            </a:lvl2pPr>
            <a:lvl3pPr marL="1143000" indent="-228600" eaLnBrk="0" hangingPunct="0">
              <a:defRPr sz="4200">
                <a:solidFill>
                  <a:srgbClr val="000000"/>
                </a:solidFill>
                <a:latin typeface="ヒラギノ角ゴ Pro W3" pitchFamily="-84" charset="-128"/>
                <a:ea typeface="ヒラギノ角ゴ Pro W3" pitchFamily="-84" charset="-128"/>
                <a:sym typeface="ヒラギノ角ゴ Pro W3" pitchFamily="-84" charset="-128"/>
              </a:defRPr>
            </a:lvl3pPr>
            <a:lvl4pPr marL="1600200" indent="-228600" eaLnBrk="0" hangingPunct="0">
              <a:defRPr sz="4200">
                <a:solidFill>
                  <a:srgbClr val="000000"/>
                </a:solidFill>
                <a:latin typeface="ヒラギノ角ゴ Pro W3" pitchFamily="-84" charset="-128"/>
                <a:ea typeface="ヒラギノ角ゴ Pro W3" pitchFamily="-84" charset="-128"/>
                <a:sym typeface="ヒラギノ角ゴ Pro W3" pitchFamily="-84" charset="-128"/>
              </a:defRPr>
            </a:lvl4pPr>
            <a:lvl5pPr marL="2057400" indent="-228600" eaLnBrk="0" hangingPunct="0">
              <a:defRPr sz="4200">
                <a:solidFill>
                  <a:srgbClr val="000000"/>
                </a:solidFill>
                <a:latin typeface="ヒラギノ角ゴ Pro W3" pitchFamily="-84" charset="-128"/>
                <a:ea typeface="ヒラギノ角ゴ Pro W3" pitchFamily="-84" charset="-128"/>
                <a:sym typeface="ヒラギノ角ゴ Pro W3" pitchFamily="-84" charset="-128"/>
              </a:defRPr>
            </a:lvl5pPr>
            <a:lvl6pPr marL="2514600" indent="-228600" algn="ctr" eaLnBrk="0" fontAlgn="base" hangingPunct="0">
              <a:spcBef>
                <a:spcPct val="0"/>
              </a:spcBef>
              <a:spcAft>
                <a:spcPct val="0"/>
              </a:spcAft>
              <a:defRPr sz="4200">
                <a:solidFill>
                  <a:srgbClr val="000000"/>
                </a:solidFill>
                <a:latin typeface="ヒラギノ角ゴ Pro W3" pitchFamily="-84" charset="-128"/>
                <a:ea typeface="ヒラギノ角ゴ Pro W3" pitchFamily="-84" charset="-128"/>
                <a:sym typeface="ヒラギノ角ゴ Pro W3" pitchFamily="-84" charset="-128"/>
              </a:defRPr>
            </a:lvl6pPr>
            <a:lvl7pPr marL="2971800" indent="-228600" algn="ctr" eaLnBrk="0" fontAlgn="base" hangingPunct="0">
              <a:spcBef>
                <a:spcPct val="0"/>
              </a:spcBef>
              <a:spcAft>
                <a:spcPct val="0"/>
              </a:spcAft>
              <a:defRPr sz="4200">
                <a:solidFill>
                  <a:srgbClr val="000000"/>
                </a:solidFill>
                <a:latin typeface="ヒラギノ角ゴ Pro W3" pitchFamily="-84" charset="-128"/>
                <a:ea typeface="ヒラギノ角ゴ Pro W3" pitchFamily="-84" charset="-128"/>
                <a:sym typeface="ヒラギノ角ゴ Pro W3" pitchFamily="-84" charset="-128"/>
              </a:defRPr>
            </a:lvl7pPr>
            <a:lvl8pPr marL="3429000" indent="-228600" algn="ctr" eaLnBrk="0" fontAlgn="base" hangingPunct="0">
              <a:spcBef>
                <a:spcPct val="0"/>
              </a:spcBef>
              <a:spcAft>
                <a:spcPct val="0"/>
              </a:spcAft>
              <a:defRPr sz="4200">
                <a:solidFill>
                  <a:srgbClr val="000000"/>
                </a:solidFill>
                <a:latin typeface="ヒラギノ角ゴ Pro W3" pitchFamily="-84" charset="-128"/>
                <a:ea typeface="ヒラギノ角ゴ Pro W3" pitchFamily="-84" charset="-128"/>
                <a:sym typeface="ヒラギノ角ゴ Pro W3" pitchFamily="-84" charset="-128"/>
              </a:defRPr>
            </a:lvl8pPr>
            <a:lvl9pPr marL="3886200" indent="-228600" algn="ctr" eaLnBrk="0" fontAlgn="base" hangingPunct="0">
              <a:spcBef>
                <a:spcPct val="0"/>
              </a:spcBef>
              <a:spcAft>
                <a:spcPct val="0"/>
              </a:spcAft>
              <a:defRPr sz="4200">
                <a:solidFill>
                  <a:srgbClr val="000000"/>
                </a:solidFill>
                <a:latin typeface="ヒラギノ角ゴ Pro W3" pitchFamily="-84" charset="-128"/>
                <a:ea typeface="ヒラギノ角ゴ Pro W3" pitchFamily="-84" charset="-128"/>
                <a:sym typeface="ヒラギノ角ゴ Pro W3" pitchFamily="-84" charset="-128"/>
              </a:defRPr>
            </a:lvl9pPr>
          </a:lstStyle>
          <a:p>
            <a:pPr defTabSz="642915" eaLnBrk="1" fontAlgn="base" hangingPunct="1">
              <a:lnSpc>
                <a:spcPct val="90000"/>
              </a:lnSpc>
              <a:spcBef>
                <a:spcPct val="0"/>
              </a:spcBef>
              <a:spcAft>
                <a:spcPct val="0"/>
              </a:spcAft>
            </a:pPr>
            <a:r>
              <a:rPr kumimoji="0" lang="en-US" altLang="ja-JP" sz="1800" b="1" i="1" u="heavy" dirty="0">
                <a:solidFill>
                  <a:schemeClr val="tx1"/>
                </a:solidFill>
                <a:uFill>
                  <a:solidFill>
                    <a:srgbClr val="FFC000"/>
                  </a:solidFill>
                </a:uFill>
                <a:latin typeface="Helvetica Neue"/>
                <a:sym typeface="Helvetica Neue Medium" pitchFamily="-84" charset="0"/>
              </a:rPr>
              <a:t>Before </a:t>
            </a:r>
            <a:r>
              <a:rPr kumimoji="0" lang="en-US" altLang="ja-JP" sz="1800" b="1" i="1" u="heavy" dirty="0" smtClean="0">
                <a:solidFill>
                  <a:schemeClr val="tx1"/>
                </a:solidFill>
                <a:uFill>
                  <a:solidFill>
                    <a:srgbClr val="FFC000"/>
                  </a:solidFill>
                </a:uFill>
                <a:latin typeface="Helvetica Neue"/>
                <a:sym typeface="Helvetica Neue Medium" pitchFamily="-84" charset="0"/>
              </a:rPr>
              <a:t>entering the </a:t>
            </a:r>
            <a:r>
              <a:rPr kumimoji="0" lang="en-US" altLang="ja-JP" sz="1800" b="1" i="1" u="heavy" dirty="0">
                <a:solidFill>
                  <a:schemeClr val="tx1"/>
                </a:solidFill>
                <a:uFill>
                  <a:solidFill>
                    <a:srgbClr val="FFC000"/>
                  </a:solidFill>
                </a:uFill>
                <a:latin typeface="Helvetica Neue"/>
                <a:sym typeface="Helvetica Neue Medium" pitchFamily="-84" charset="0"/>
              </a:rPr>
              <a:t>engineering design of ILD TPC, we still need to </a:t>
            </a:r>
            <a:r>
              <a:rPr kumimoji="0" lang="en-US" altLang="ja-JP" sz="1800" b="1" i="1" u="heavy" dirty="0" smtClean="0">
                <a:solidFill>
                  <a:schemeClr val="tx1"/>
                </a:solidFill>
                <a:uFill>
                  <a:solidFill>
                    <a:srgbClr val="FFC000"/>
                  </a:solidFill>
                </a:uFill>
                <a:latin typeface="Helvetica Neue"/>
                <a:sym typeface="Helvetica Neue Medium" pitchFamily="-84" charset="0"/>
              </a:rPr>
              <a:t>study  </a:t>
            </a:r>
            <a:r>
              <a:rPr kumimoji="0" lang="en-US" altLang="ja-JP" sz="1800" b="1" i="1" u="heavy" dirty="0">
                <a:solidFill>
                  <a:schemeClr val="tx1"/>
                </a:solidFill>
                <a:uFill>
                  <a:solidFill>
                    <a:srgbClr val="FFC000"/>
                  </a:solidFill>
                </a:uFill>
                <a:latin typeface="Helvetica Neue"/>
                <a:sym typeface="Helvetica Neue Medium" pitchFamily="-84" charset="0"/>
              </a:rPr>
              <a:t>the following </a:t>
            </a:r>
            <a:r>
              <a:rPr kumimoji="0" lang="en-US" altLang="ja-JP" sz="1800" b="1" i="1" u="heavy" dirty="0" smtClean="0">
                <a:solidFill>
                  <a:schemeClr val="tx1"/>
                </a:solidFill>
                <a:uFill>
                  <a:solidFill>
                    <a:srgbClr val="FFC000"/>
                  </a:solidFill>
                </a:uFill>
                <a:latin typeface="Helvetica Neue"/>
                <a:sym typeface="Helvetica Neue Medium" pitchFamily="-84" charset="0"/>
              </a:rPr>
              <a:t>issues:</a:t>
            </a:r>
          </a:p>
          <a:p>
            <a:pPr defTabSz="642915" eaLnBrk="1" fontAlgn="base" hangingPunct="1">
              <a:lnSpc>
                <a:spcPct val="90000"/>
              </a:lnSpc>
              <a:spcBef>
                <a:spcPct val="0"/>
              </a:spcBef>
              <a:spcAft>
                <a:spcPct val="0"/>
              </a:spcAft>
            </a:pPr>
            <a:endParaRPr kumimoji="0" lang="en-US" altLang="ja-JP" sz="1600" b="1" dirty="0">
              <a:latin typeface="Helvetica Neue"/>
              <a:sym typeface="Helvetica Neue Medium" pitchFamily="-84" charset="0"/>
            </a:endParaRPr>
          </a:p>
          <a:p>
            <a:pPr marL="342900" lvl="1" indent="-342900" defTabSz="642915" eaLnBrk="1" fontAlgn="base" hangingPunct="1">
              <a:lnSpc>
                <a:spcPct val="90000"/>
              </a:lnSpc>
              <a:spcBef>
                <a:spcPts val="773"/>
              </a:spcBef>
              <a:spcAft>
                <a:spcPct val="0"/>
              </a:spcAft>
              <a:buSzPct val="108000"/>
              <a:buFont typeface="+mj-lt"/>
              <a:buAutoNum type="alphaUcParenR"/>
              <a:tabLst>
                <a:tab pos="361950" algn="l"/>
              </a:tabLst>
            </a:pPr>
            <a:r>
              <a:rPr kumimoji="0" lang="en-US" altLang="ja-JP" sz="1600" b="1" dirty="0" smtClean="0">
                <a:latin typeface="Helvetica Neue"/>
              </a:rPr>
              <a:t>Ion gate:  the most urgent issue for our next/final modules, </a:t>
            </a:r>
            <a:endParaRPr kumimoji="0" lang="en-US" altLang="ja-JP" sz="1600" b="1" dirty="0">
              <a:latin typeface="Helvetica Neue"/>
            </a:endParaRPr>
          </a:p>
          <a:p>
            <a:pPr marL="342900" indent="-342900" defTabSz="642915" eaLnBrk="1" fontAlgn="base" hangingPunct="1">
              <a:lnSpc>
                <a:spcPct val="90000"/>
              </a:lnSpc>
              <a:spcBef>
                <a:spcPts val="773"/>
              </a:spcBef>
              <a:spcAft>
                <a:spcPct val="0"/>
              </a:spcAft>
              <a:buSzPct val="108000"/>
              <a:buFont typeface="+mj-lt"/>
              <a:buAutoNum type="alphaUcParenR" startAt="2"/>
              <a:tabLst>
                <a:tab pos="361950" algn="l"/>
              </a:tabLst>
            </a:pPr>
            <a:r>
              <a:rPr kumimoji="0" lang="en-US" altLang="ja-JP" sz="1600" b="1" dirty="0" smtClean="0">
                <a:latin typeface="Helvetica Neue"/>
              </a:rPr>
              <a:t>Some issues with MPGD technologies and MPGD modules,</a:t>
            </a:r>
            <a:endParaRPr kumimoji="0" lang="en-US" altLang="ja-JP" sz="1600" b="1" dirty="0">
              <a:latin typeface="Helvetica Neue"/>
              <a:sym typeface="Helvetica Neue Medium" pitchFamily="-84" charset="0"/>
            </a:endParaRPr>
          </a:p>
          <a:p>
            <a:pPr marL="342900" indent="-342900" defTabSz="642915" eaLnBrk="1" fontAlgn="base" hangingPunct="1">
              <a:lnSpc>
                <a:spcPct val="90000"/>
              </a:lnSpc>
              <a:spcBef>
                <a:spcPts val="773"/>
              </a:spcBef>
              <a:spcAft>
                <a:spcPct val="0"/>
              </a:spcAft>
              <a:buSzPct val="108000"/>
              <a:buFont typeface="+mj-lt"/>
              <a:buAutoNum type="alphaUcParenR" startAt="2"/>
              <a:tabLst>
                <a:tab pos="361950" algn="l"/>
              </a:tabLst>
            </a:pPr>
            <a:r>
              <a:rPr kumimoji="0" lang="en-US" altLang="ja-JP" sz="1600" b="1" dirty="0" smtClean="0">
                <a:latin typeface="Helvetica Neue"/>
              </a:rPr>
              <a:t>Local distortions of MPGD modules, </a:t>
            </a:r>
          </a:p>
          <a:p>
            <a:pPr marL="342900" indent="-342900" defTabSz="642915" eaLnBrk="1" fontAlgn="base" hangingPunct="1">
              <a:lnSpc>
                <a:spcPct val="90000"/>
              </a:lnSpc>
              <a:spcBef>
                <a:spcPts val="773"/>
              </a:spcBef>
              <a:spcAft>
                <a:spcPct val="0"/>
              </a:spcAft>
              <a:buSzPct val="108000"/>
              <a:buFont typeface="+mj-lt"/>
              <a:buAutoNum type="alphaUcParenR" startAt="2"/>
              <a:tabLst>
                <a:tab pos="361950" algn="l"/>
              </a:tabLst>
            </a:pPr>
            <a:r>
              <a:rPr kumimoji="0" lang="en-US" altLang="ja-JP" sz="1600" b="1" dirty="0" smtClean="0">
                <a:latin typeface="Helvetica Neue"/>
                <a:sym typeface="Helvetica Neue Medium" pitchFamily="-84" charset="0"/>
              </a:rPr>
              <a:t>Demonstration of power pulsing (with the S-ALTRO16 electronics)</a:t>
            </a:r>
            <a:endParaRPr kumimoji="0" lang="en-US" altLang="ja-JP" sz="1600" b="1" dirty="0">
              <a:latin typeface="Helvetica Neue"/>
              <a:sym typeface="Helvetica Neue Medium" pitchFamily="-84" charset="0"/>
            </a:endParaRPr>
          </a:p>
          <a:p>
            <a:pPr marL="342900" indent="-342900" defTabSz="642915" eaLnBrk="1" fontAlgn="base" hangingPunct="1">
              <a:lnSpc>
                <a:spcPct val="90000"/>
              </a:lnSpc>
              <a:spcBef>
                <a:spcPts val="773"/>
              </a:spcBef>
              <a:spcAft>
                <a:spcPct val="0"/>
              </a:spcAft>
              <a:buSzPct val="108000"/>
              <a:buFont typeface="+mj-lt"/>
              <a:buAutoNum type="alphaUcParenR" startAt="2"/>
              <a:tabLst>
                <a:tab pos="361950" algn="l"/>
              </a:tabLst>
            </a:pPr>
            <a:r>
              <a:rPr kumimoji="0" lang="en-US" altLang="ja-JP" sz="1600" b="1" dirty="0">
                <a:latin typeface="Helvetica Neue"/>
              </a:rPr>
              <a:t>Cooling </a:t>
            </a:r>
            <a:r>
              <a:rPr kumimoji="0" lang="en-US" altLang="ja-JP" sz="1600" b="1" dirty="0" smtClean="0">
                <a:latin typeface="Helvetica Neue"/>
              </a:rPr>
              <a:t>of readout electronics and temperature </a:t>
            </a:r>
            <a:r>
              <a:rPr kumimoji="0" lang="en-US" altLang="ja-JP" sz="1600" b="1" dirty="0">
                <a:latin typeface="Helvetica Neue"/>
              </a:rPr>
              <a:t>control of </a:t>
            </a:r>
            <a:r>
              <a:rPr kumimoji="0" lang="en-US" altLang="ja-JP" sz="1600" b="1" dirty="0" smtClean="0">
                <a:latin typeface="Helvetica Neue"/>
              </a:rPr>
              <a:t>TPC </a:t>
            </a:r>
          </a:p>
          <a:p>
            <a:pPr marL="342900" indent="-342900" defTabSz="642915" eaLnBrk="1" fontAlgn="base" hangingPunct="1">
              <a:lnSpc>
                <a:spcPct val="90000"/>
              </a:lnSpc>
              <a:spcBef>
                <a:spcPts val="773"/>
              </a:spcBef>
              <a:spcAft>
                <a:spcPct val="0"/>
              </a:spcAft>
              <a:buSzPct val="108000"/>
              <a:buFont typeface="+mj-lt"/>
              <a:buAutoNum type="alphaUcParenR" startAt="2"/>
              <a:tabLst>
                <a:tab pos="361950" algn="l"/>
              </a:tabLst>
            </a:pPr>
            <a:r>
              <a:rPr kumimoji="0" lang="en-US" altLang="ja-JP" sz="1600" b="1" dirty="0" smtClean="0">
                <a:latin typeface="Helvetica Neue"/>
              </a:rPr>
              <a:t>Measurement of basic parameters and demonstration of the performance of MPGD TPC in 3.5T magnetic field. Also some engineering issues to be confirmed in the high magnetic field.</a:t>
            </a:r>
          </a:p>
          <a:p>
            <a:pPr marL="361950" indent="-361950" defTabSz="642915" eaLnBrk="1" fontAlgn="base" hangingPunct="1">
              <a:lnSpc>
                <a:spcPct val="90000"/>
              </a:lnSpc>
              <a:spcBef>
                <a:spcPts val="773"/>
              </a:spcBef>
              <a:spcAft>
                <a:spcPct val="0"/>
              </a:spcAft>
              <a:buSzPct val="108000"/>
              <a:tabLst>
                <a:tab pos="361950" algn="l"/>
              </a:tabLst>
            </a:pPr>
            <a:r>
              <a:rPr kumimoji="0" lang="en-US" altLang="ja-JP" sz="1600" b="1" dirty="0" smtClean="0">
                <a:latin typeface="Helvetica Neue"/>
              </a:rPr>
              <a:t>G)  A common analysis method and software for a better understanding of the  beam test results by different  MPGD technologies  (the technology  prioritization in a few years time).</a:t>
            </a:r>
          </a:p>
          <a:p>
            <a:pPr defTabSz="642915" eaLnBrk="1" fontAlgn="base" hangingPunct="1">
              <a:lnSpc>
                <a:spcPct val="90000"/>
              </a:lnSpc>
              <a:spcBef>
                <a:spcPts val="773"/>
              </a:spcBef>
              <a:spcAft>
                <a:spcPct val="0"/>
              </a:spcAft>
              <a:buSzPct val="108000"/>
              <a:tabLst>
                <a:tab pos="361950" algn="l"/>
              </a:tabLst>
            </a:pPr>
            <a:endParaRPr kumimoji="0" lang="en-US" altLang="ja-JP" sz="1600" b="1" dirty="0" smtClean="0">
              <a:latin typeface="Helvetica Neue"/>
            </a:endParaRPr>
          </a:p>
        </p:txBody>
      </p:sp>
    </p:spTree>
    <p:extLst>
      <p:ext uri="{BB962C8B-B14F-4D97-AF65-F5344CB8AC3E}">
        <p14:creationId xmlns:p14="http://schemas.microsoft.com/office/powerpoint/2010/main" val="649770988"/>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0"/>
          </p:nvPr>
        </p:nvSpPr>
        <p:spPr/>
        <p:txBody>
          <a:bodyPr/>
          <a:lstStyle/>
          <a:p>
            <a:pPr>
              <a:defRPr/>
            </a:pPr>
            <a:fld id="{01C29318-37C9-4DAD-9E86-37DCB4E96665}" type="slidenum">
              <a:rPr lang="en-US" altLang="ja-JP" smtClean="0">
                <a:solidFill>
                  <a:srgbClr val="000000"/>
                </a:solidFill>
              </a:rPr>
              <a:pPr>
                <a:defRPr/>
              </a:pPr>
              <a:t>21</a:t>
            </a:fld>
            <a:endParaRPr lang="en-US" altLang="ja-JP">
              <a:solidFill>
                <a:srgbClr val="000000"/>
              </a:solidFill>
            </a:endParaRPr>
          </a:p>
        </p:txBody>
      </p:sp>
      <p:sp>
        <p:nvSpPr>
          <p:cNvPr id="5" name="Rectangle 1"/>
          <p:cNvSpPr>
            <a:spLocks noGrp="1" noChangeArrowheads="1"/>
          </p:cNvSpPr>
          <p:nvPr>
            <p:ph type="title"/>
          </p:nvPr>
        </p:nvSpPr>
        <p:spPr>
          <a:xfrm>
            <a:off x="947272" y="260648"/>
            <a:ext cx="7358063" cy="864096"/>
          </a:xfrm>
        </p:spPr>
        <p:txBody>
          <a:bodyPr/>
          <a:lstStyle/>
          <a:p>
            <a:pPr eaLnBrk="1" hangingPunct="1">
              <a:defRPr/>
            </a:pPr>
            <a:r>
              <a:rPr lang="en-US" altLang="ja-JP" sz="2000" dirty="0" smtClean="0">
                <a:sym typeface="Helvetica Neue" charset="0"/>
              </a:rPr>
              <a:t>Remaining Issues</a:t>
            </a:r>
            <a:br>
              <a:rPr lang="en-US" altLang="ja-JP" sz="2000" dirty="0" smtClean="0">
                <a:sym typeface="Helvetica Neue" charset="0"/>
              </a:rPr>
            </a:br>
            <a:r>
              <a:rPr lang="en-US" altLang="ja-JP" sz="2400" u="sng" dirty="0" smtClean="0">
                <a:sym typeface="Helvetica Neue" charset="0"/>
              </a:rPr>
              <a:t>Ion Gate: The most urgent issue</a:t>
            </a:r>
            <a:endParaRPr lang="en-US" altLang="ja-JP" sz="2400" u="sng" dirty="0">
              <a:sym typeface="Helvetica Neue" charset="0"/>
            </a:endParaRPr>
          </a:p>
        </p:txBody>
      </p:sp>
      <p:sp>
        <p:nvSpPr>
          <p:cNvPr id="6" name="テキスト ボックス 5"/>
          <p:cNvSpPr txBox="1"/>
          <p:nvPr/>
        </p:nvSpPr>
        <p:spPr>
          <a:xfrm>
            <a:off x="485845" y="1287344"/>
            <a:ext cx="8280919" cy="4464496"/>
          </a:xfrm>
          <a:prstGeom prst="rect">
            <a:avLst/>
          </a:prstGeom>
          <a:noFill/>
          <a:ln>
            <a:solidFill>
              <a:schemeClr val="tx1"/>
            </a:solidFill>
          </a:ln>
        </p:spPr>
        <p:txBody>
          <a:bodyPr wrap="square" rtlCol="0">
            <a:noAutofit/>
          </a:bodyPr>
          <a:lstStyle/>
          <a:p>
            <a:pPr defTabSz="914353"/>
            <a:r>
              <a:rPr lang="en-US" altLang="ja-JP" b="1" i="1" u="sng" dirty="0">
                <a:solidFill>
                  <a:srgbClr val="000000"/>
                </a:solidFill>
                <a:latin typeface="Helvetica Neue"/>
              </a:rPr>
              <a:t>We need a ion gate</a:t>
            </a:r>
            <a:r>
              <a:rPr lang="en-US" altLang="ja-JP" sz="1600" b="1" dirty="0">
                <a:solidFill>
                  <a:srgbClr val="000000"/>
                </a:solidFill>
                <a:latin typeface="Helvetica Neue"/>
              </a:rPr>
              <a:t>:	</a:t>
            </a:r>
            <a:r>
              <a:rPr lang="en-US" altLang="ja-JP" sz="1400" b="1" dirty="0">
                <a:solidFill>
                  <a:srgbClr val="000000"/>
                </a:solidFill>
                <a:latin typeface="Helvetica Neue"/>
              </a:rPr>
              <a:t>To prevent the backflow of positive ions from the gas 				amplification region of the MPGD modules to the drift space of 			TPC. Distortions by the primary ions at ILC are still negligible.</a:t>
            </a:r>
          </a:p>
          <a:p>
            <a:pPr defTabSz="914353"/>
            <a:r>
              <a:rPr lang="en-US" altLang="ja-JP" b="1" i="1" u="sng" dirty="0">
                <a:solidFill>
                  <a:srgbClr val="000000"/>
                </a:solidFill>
                <a:latin typeface="Helvetica Neue"/>
              </a:rPr>
              <a:t>Options of ion gate</a:t>
            </a:r>
            <a:r>
              <a:rPr lang="en-US" altLang="ja-JP" sz="1600" b="1" u="sng" dirty="0" smtClean="0">
                <a:solidFill>
                  <a:srgbClr val="000000"/>
                </a:solidFill>
                <a:latin typeface="Helvetica Neue"/>
              </a:rPr>
              <a:t>:</a:t>
            </a:r>
            <a:endParaRPr lang="en-US" altLang="ja-JP" sz="1600" b="1" u="sng" dirty="0">
              <a:solidFill>
                <a:srgbClr val="000000"/>
              </a:solidFill>
              <a:latin typeface="Helvetica Neue"/>
            </a:endParaRPr>
          </a:p>
          <a:p>
            <a:pPr defTabSz="914353"/>
            <a:r>
              <a:rPr lang="en-US" altLang="ja-JP" sz="1400" b="1" dirty="0">
                <a:solidFill>
                  <a:srgbClr val="000000"/>
                </a:solidFill>
                <a:latin typeface="Helvetica Neue"/>
              </a:rPr>
              <a:t>   GEM gate:  	 	A simulation has shown that </a:t>
            </a:r>
            <a:r>
              <a:rPr lang="en-US" altLang="ja-JP" sz="1400" b="1" u="heavy" dirty="0">
                <a:uFill>
                  <a:solidFill>
                    <a:srgbClr val="FFC000"/>
                  </a:solidFill>
                </a:uFill>
                <a:latin typeface="Helvetica Neue"/>
              </a:rPr>
              <a:t>the ion stopping power </a:t>
            </a:r>
            <a:r>
              <a:rPr lang="en-US" altLang="ja-JP" sz="1400" b="1" dirty="0">
                <a:solidFill>
                  <a:srgbClr val="000000"/>
                </a:solidFill>
                <a:latin typeface="Helvetica Neue"/>
              </a:rPr>
              <a:t>is 			sufficiently high </a:t>
            </a:r>
            <a:r>
              <a:rPr lang="en-US" altLang="ja-JP" sz="1400" b="1" dirty="0">
                <a:solidFill>
                  <a:srgbClr val="000000"/>
                </a:solidFill>
                <a:latin typeface="Helvetica Neue"/>
                <a:sym typeface="Wingdings" panose="05000000000000000000" pitchFamily="2" charset="2"/>
              </a:rPr>
              <a:t> &lt; 10**-4 at around 10V reversed  biases </a:t>
            </a:r>
            <a:r>
              <a:rPr lang="en-US" altLang="ja-JP" sz="1400" b="1" dirty="0">
                <a:solidFill>
                  <a:srgbClr val="FF0000"/>
                </a:solidFill>
                <a:latin typeface="Helvetica Neue"/>
                <a:sym typeface="Wingdings" panose="05000000000000000000" pitchFamily="2" charset="2"/>
              </a:rPr>
              <a:t>			</a:t>
            </a:r>
            <a:r>
              <a:rPr lang="en-US" altLang="ja-JP" sz="1400" b="1" dirty="0" smtClean="0">
                <a:solidFill>
                  <a:srgbClr val="FF0000"/>
                </a:solidFill>
                <a:latin typeface="Helvetica Neue"/>
                <a:sym typeface="Wingdings" panose="05000000000000000000" pitchFamily="2" charset="2"/>
              </a:rPr>
              <a:t>   Need to confirm by measurements ; who can do this?</a:t>
            </a:r>
            <a:r>
              <a:rPr lang="en-US" altLang="ja-JP" sz="1400" b="1" dirty="0" smtClean="0">
                <a:solidFill>
                  <a:srgbClr val="000000"/>
                </a:solidFill>
                <a:latin typeface="Helvetica Neue"/>
              </a:rPr>
              <a:t>	</a:t>
            </a:r>
            <a:r>
              <a:rPr lang="en-US" altLang="ja-JP" sz="1400" b="1" dirty="0">
                <a:solidFill>
                  <a:srgbClr val="000000"/>
                </a:solidFill>
                <a:latin typeface="Helvetica Neue"/>
              </a:rPr>
              <a:t>		</a:t>
            </a:r>
            <a:r>
              <a:rPr lang="en-US" altLang="ja-JP" sz="1400" b="1" dirty="0" smtClean="0">
                <a:solidFill>
                  <a:srgbClr val="000000"/>
                </a:solidFill>
                <a:latin typeface="Helvetica Neue"/>
              </a:rPr>
              <a:t>Electron </a:t>
            </a:r>
            <a:r>
              <a:rPr lang="en-US" altLang="ja-JP" sz="1400" b="1" dirty="0">
                <a:solidFill>
                  <a:srgbClr val="000000"/>
                </a:solidFill>
                <a:latin typeface="Helvetica Neue"/>
              </a:rPr>
              <a:t>transmission: Can be high  with large optical opening 			</a:t>
            </a:r>
            <a:r>
              <a:rPr lang="en-US" altLang="ja-JP" sz="1400" b="1" dirty="0" smtClean="0">
                <a:solidFill>
                  <a:srgbClr val="FAA306"/>
                </a:solidFill>
                <a:latin typeface="Helvetica Neue"/>
              </a:rPr>
              <a:t>  </a:t>
            </a:r>
            <a:r>
              <a:rPr lang="en-US" altLang="ja-JP" sz="1400" b="1" dirty="0">
                <a:solidFill>
                  <a:srgbClr val="FAA306"/>
                </a:solidFill>
                <a:latin typeface="Helvetica Neue"/>
                <a:sym typeface="Wingdings" panose="05000000000000000000" pitchFamily="2" charset="2"/>
              </a:rPr>
              <a:t> </a:t>
            </a:r>
            <a:r>
              <a:rPr lang="en-US" altLang="ja-JP" sz="1400" b="1" dirty="0" smtClean="0">
                <a:solidFill>
                  <a:srgbClr val="FF0000"/>
                </a:solidFill>
                <a:latin typeface="Helvetica Neue"/>
                <a:sym typeface="Wingdings" panose="05000000000000000000" pitchFamily="2" charset="2"/>
              </a:rPr>
              <a:t>Under study;   How far need to go;  &gt;80%?</a:t>
            </a:r>
          </a:p>
          <a:p>
            <a:pPr defTabSz="914353"/>
            <a:r>
              <a:rPr lang="en-US" altLang="ja-JP" sz="1400" b="1" dirty="0">
                <a:solidFill>
                  <a:srgbClr val="FF0000"/>
                </a:solidFill>
                <a:latin typeface="Helvetica Neue"/>
                <a:sym typeface="Wingdings" panose="05000000000000000000" pitchFamily="2" charset="2"/>
              </a:rPr>
              <a:t>	</a:t>
            </a:r>
            <a:r>
              <a:rPr lang="en-US" altLang="ja-JP" sz="1400" b="1" dirty="0" smtClean="0">
                <a:solidFill>
                  <a:srgbClr val="FF0000"/>
                </a:solidFill>
                <a:latin typeface="Helvetica Neue"/>
                <a:sym typeface="Wingdings" panose="05000000000000000000" pitchFamily="2" charset="2"/>
              </a:rPr>
              <a:t>		</a:t>
            </a:r>
            <a:r>
              <a:rPr lang="en-US" altLang="ja-JP" sz="1400" b="1" dirty="0" smtClean="0">
                <a:latin typeface="Helvetica Neue"/>
                <a:sym typeface="Wingdings" panose="05000000000000000000" pitchFamily="2" charset="2"/>
              </a:rPr>
              <a:t>Distortion due to the large GEM holes?</a:t>
            </a:r>
            <a:r>
              <a:rPr lang="en-US" altLang="ja-JP" sz="1400" b="1" dirty="0">
                <a:solidFill>
                  <a:srgbClr val="000000"/>
                </a:solidFill>
                <a:latin typeface="Helvetica Neue"/>
              </a:rPr>
              <a:t>	</a:t>
            </a:r>
            <a:endParaRPr lang="en-US" altLang="ja-JP" sz="1400" b="1" dirty="0" smtClean="0">
              <a:solidFill>
                <a:srgbClr val="000000"/>
              </a:solidFill>
              <a:latin typeface="Helvetica Neue"/>
            </a:endParaRPr>
          </a:p>
          <a:p>
            <a:pPr defTabSz="914353"/>
            <a:r>
              <a:rPr lang="en-US" altLang="ja-JP" sz="1400" b="1" dirty="0">
                <a:solidFill>
                  <a:srgbClr val="000000"/>
                </a:solidFill>
                <a:latin typeface="Helvetica Neue"/>
              </a:rPr>
              <a:t>	</a:t>
            </a:r>
            <a:r>
              <a:rPr lang="en-US" altLang="ja-JP" sz="1400" b="1" dirty="0" smtClean="0">
                <a:solidFill>
                  <a:srgbClr val="000000"/>
                </a:solidFill>
                <a:latin typeface="Helvetica Neue"/>
              </a:rPr>
              <a:t>		</a:t>
            </a:r>
            <a:r>
              <a:rPr lang="en-US" altLang="ja-JP" sz="1400" b="1" dirty="0" smtClean="0">
                <a:solidFill>
                  <a:srgbClr val="FF0000"/>
                </a:solidFill>
                <a:latin typeface="Helvetica Neue"/>
              </a:rPr>
              <a:t>  </a:t>
            </a:r>
            <a:r>
              <a:rPr lang="en-US" altLang="ja-JP" sz="1400" b="1" dirty="0">
                <a:solidFill>
                  <a:srgbClr val="FF0000"/>
                </a:solidFill>
                <a:latin typeface="Helvetica Neue"/>
              </a:rPr>
              <a:t> </a:t>
            </a:r>
            <a:r>
              <a:rPr lang="en-US" altLang="ja-JP" sz="1400" b="1" dirty="0" smtClean="0">
                <a:solidFill>
                  <a:srgbClr val="FF0000"/>
                </a:solidFill>
                <a:latin typeface="Helvetica Neue"/>
              </a:rPr>
              <a:t>To be studied with a laser beam (and then in beam test)</a:t>
            </a:r>
            <a:endParaRPr lang="en-US" altLang="ja-JP" sz="1400" b="1" dirty="0">
              <a:solidFill>
                <a:srgbClr val="FF0000"/>
              </a:solidFill>
              <a:latin typeface="Helvetica Neue"/>
            </a:endParaRPr>
          </a:p>
          <a:p>
            <a:pPr defTabSz="914353"/>
            <a:r>
              <a:rPr lang="en-US" altLang="ja-JP" sz="1400" b="1" dirty="0">
                <a:solidFill>
                  <a:srgbClr val="000000"/>
                </a:solidFill>
                <a:latin typeface="Helvetica Neue"/>
              </a:rPr>
              <a:t>   </a:t>
            </a:r>
            <a:endParaRPr lang="en-US" altLang="ja-JP" sz="1400" b="1" dirty="0" smtClean="0">
              <a:solidFill>
                <a:srgbClr val="000000"/>
              </a:solidFill>
              <a:latin typeface="Helvetica Neue"/>
            </a:endParaRPr>
          </a:p>
          <a:p>
            <a:pPr defTabSz="914353"/>
            <a:r>
              <a:rPr lang="en-US" altLang="ja-JP" sz="1400" b="1" dirty="0">
                <a:solidFill>
                  <a:srgbClr val="000000"/>
                </a:solidFill>
                <a:latin typeface="Helvetica Neue"/>
              </a:rPr>
              <a:t> </a:t>
            </a:r>
            <a:r>
              <a:rPr lang="en-US" altLang="ja-JP" sz="1400" b="1" dirty="0" smtClean="0">
                <a:solidFill>
                  <a:srgbClr val="000000"/>
                </a:solidFill>
                <a:latin typeface="Helvetica Neue"/>
              </a:rPr>
              <a:t> Traditional </a:t>
            </a:r>
            <a:r>
              <a:rPr lang="en-US" altLang="ja-JP" sz="1400" b="1" dirty="0">
                <a:solidFill>
                  <a:srgbClr val="000000"/>
                </a:solidFill>
                <a:latin typeface="Helvetica Neue"/>
              </a:rPr>
              <a:t>wire gate:	Known to work with high electron transmission (LEP etc.),</a:t>
            </a:r>
          </a:p>
          <a:p>
            <a:pPr defTabSz="914353"/>
            <a:r>
              <a:rPr lang="en-US" altLang="ja-JP" sz="1400" b="1" dirty="0">
                <a:solidFill>
                  <a:srgbClr val="000000"/>
                </a:solidFill>
                <a:latin typeface="Helvetica Neue"/>
              </a:rPr>
              <a:t>			Distortion due to the radial wires</a:t>
            </a:r>
            <a:r>
              <a:rPr lang="en-US" altLang="ja-JP" sz="1400" b="1" dirty="0" smtClean="0">
                <a:solidFill>
                  <a:srgbClr val="000000"/>
                </a:solidFill>
                <a:latin typeface="Helvetica Neue"/>
              </a:rPr>
              <a:t>? </a:t>
            </a:r>
          </a:p>
          <a:p>
            <a:pPr defTabSz="914353"/>
            <a:r>
              <a:rPr lang="en-US" altLang="ja-JP" sz="1400" b="1" dirty="0">
                <a:solidFill>
                  <a:srgbClr val="000000"/>
                </a:solidFill>
                <a:latin typeface="Helvetica Neue"/>
              </a:rPr>
              <a:t>	</a:t>
            </a:r>
            <a:r>
              <a:rPr lang="en-US" altLang="ja-JP" sz="1400" b="1" dirty="0" smtClean="0">
                <a:solidFill>
                  <a:srgbClr val="000000"/>
                </a:solidFill>
                <a:latin typeface="Helvetica Neue"/>
              </a:rPr>
              <a:t>		  </a:t>
            </a:r>
            <a:r>
              <a:rPr lang="en-US" altLang="ja-JP" sz="1400" b="1" dirty="0" smtClean="0">
                <a:solidFill>
                  <a:srgbClr val="FF0000"/>
                </a:solidFill>
                <a:latin typeface="Helvetica Neue"/>
              </a:rPr>
              <a:t>-&gt; To be studied with a laser beam soon</a:t>
            </a:r>
          </a:p>
          <a:p>
            <a:pPr defTabSz="914353"/>
            <a:r>
              <a:rPr lang="en-US" altLang="ja-JP" sz="1400" b="1" dirty="0">
                <a:solidFill>
                  <a:srgbClr val="000000"/>
                </a:solidFill>
                <a:latin typeface="Helvetica Neue"/>
              </a:rPr>
              <a:t>			</a:t>
            </a:r>
            <a:r>
              <a:rPr lang="en-US" altLang="ja-JP" sz="1400" b="1" dirty="0" smtClean="0">
                <a:solidFill>
                  <a:srgbClr val="000000"/>
                </a:solidFill>
                <a:latin typeface="Helvetica Neue"/>
              </a:rPr>
              <a:t>Mechanical issues to mount on the MPGD module.</a:t>
            </a:r>
          </a:p>
          <a:p>
            <a:pPr defTabSz="914353"/>
            <a:r>
              <a:rPr lang="en-US" altLang="ja-JP" sz="1400" b="1" dirty="0" smtClean="0">
                <a:solidFill>
                  <a:srgbClr val="000000"/>
                </a:solidFill>
                <a:latin typeface="Helvetica Neue"/>
              </a:rPr>
              <a:t>   </a:t>
            </a:r>
          </a:p>
          <a:p>
            <a:pPr defTabSz="914353"/>
            <a:r>
              <a:rPr lang="en-US" altLang="ja-JP" sz="1400" b="1" dirty="0" smtClean="0">
                <a:solidFill>
                  <a:srgbClr val="000000"/>
                </a:solidFill>
                <a:latin typeface="Helvetica Neue"/>
              </a:rPr>
              <a:t>   Wire </a:t>
            </a:r>
            <a:r>
              <a:rPr lang="en-US" altLang="ja-JP" sz="1400" b="1" dirty="0">
                <a:solidFill>
                  <a:srgbClr val="000000"/>
                </a:solidFill>
                <a:latin typeface="Helvetica Neue"/>
              </a:rPr>
              <a:t>mesh or grid:		A solution never have been tested.</a:t>
            </a:r>
          </a:p>
          <a:p>
            <a:pPr defTabSz="914353"/>
            <a:r>
              <a:rPr lang="en-US" altLang="ja-JP" sz="1400" b="1" dirty="0">
                <a:solidFill>
                  <a:srgbClr val="000000"/>
                </a:solidFill>
                <a:latin typeface="Helvetica Neue"/>
              </a:rPr>
              <a:t>			High ion suppression with </a:t>
            </a:r>
            <a:r>
              <a:rPr lang="en-US" altLang="ja-JP" sz="1400" b="1" dirty="0" smtClean="0">
                <a:solidFill>
                  <a:srgbClr val="000000"/>
                </a:solidFill>
                <a:latin typeface="Helvetica Neue"/>
              </a:rPr>
              <a:t>a accessible </a:t>
            </a:r>
            <a:r>
              <a:rPr lang="en-US" altLang="ja-JP" sz="1400" b="1" dirty="0">
                <a:solidFill>
                  <a:srgbClr val="000000"/>
                </a:solidFill>
                <a:latin typeface="Helvetica Neue"/>
              </a:rPr>
              <a:t>reverse </a:t>
            </a:r>
            <a:r>
              <a:rPr lang="en-US" altLang="ja-JP" sz="1400" b="1" dirty="0" smtClean="0">
                <a:solidFill>
                  <a:srgbClr val="000000"/>
                </a:solidFill>
                <a:latin typeface="Helvetica Neue"/>
              </a:rPr>
              <a:t>voltage?</a:t>
            </a:r>
            <a:endParaRPr lang="en-US" altLang="ja-JP" sz="1400" b="1" dirty="0">
              <a:solidFill>
                <a:srgbClr val="000000"/>
              </a:solidFill>
              <a:latin typeface="Helvetica Neue"/>
            </a:endParaRPr>
          </a:p>
          <a:p>
            <a:pPr defTabSz="914353"/>
            <a:r>
              <a:rPr lang="en-US" altLang="ja-JP" sz="1400" b="1" dirty="0">
                <a:solidFill>
                  <a:srgbClr val="000000"/>
                </a:solidFill>
                <a:latin typeface="Helvetica Neue"/>
              </a:rPr>
              <a:t>			Mechanical issues </a:t>
            </a:r>
            <a:r>
              <a:rPr lang="en-US" altLang="ja-JP" sz="1400" b="1" dirty="0" smtClean="0">
                <a:solidFill>
                  <a:srgbClr val="000000"/>
                </a:solidFill>
                <a:latin typeface="Helvetica Neue"/>
              </a:rPr>
              <a:t>to </a:t>
            </a:r>
            <a:r>
              <a:rPr lang="en-US" altLang="ja-JP" sz="1400" b="1" dirty="0">
                <a:solidFill>
                  <a:srgbClr val="000000"/>
                </a:solidFill>
                <a:latin typeface="Helvetica Neue"/>
              </a:rPr>
              <a:t>mount </a:t>
            </a:r>
            <a:r>
              <a:rPr lang="en-US" altLang="ja-JP" sz="1400" b="1" dirty="0" smtClean="0">
                <a:solidFill>
                  <a:srgbClr val="000000"/>
                </a:solidFill>
                <a:latin typeface="Helvetica Neue"/>
              </a:rPr>
              <a:t>on </a:t>
            </a:r>
            <a:r>
              <a:rPr lang="en-US" altLang="ja-JP" sz="1400" b="1" dirty="0">
                <a:solidFill>
                  <a:srgbClr val="000000"/>
                </a:solidFill>
                <a:latin typeface="Helvetica Neue"/>
              </a:rPr>
              <a:t>the MPGD module.</a:t>
            </a:r>
          </a:p>
          <a:p>
            <a:pPr defTabSz="914353"/>
            <a:r>
              <a:rPr lang="en-US" altLang="ja-JP" sz="1400" b="1" dirty="0">
                <a:solidFill>
                  <a:srgbClr val="000000"/>
                </a:solidFill>
                <a:latin typeface="Helvetica Neue"/>
              </a:rPr>
              <a:t>					</a:t>
            </a:r>
          </a:p>
          <a:p>
            <a:pPr algn="just" defTabSz="914353"/>
            <a:r>
              <a:rPr lang="en-US" altLang="ja-JP" sz="1400" b="1" dirty="0">
                <a:solidFill>
                  <a:srgbClr val="0070C0"/>
                </a:solidFill>
                <a:latin typeface="Helvetica Neue"/>
              </a:rPr>
              <a:t>Medium size Gate GEM of about </a:t>
            </a:r>
            <a:r>
              <a:rPr lang="en-US" altLang="ja-JP" sz="1400" b="1" dirty="0" smtClean="0">
                <a:solidFill>
                  <a:srgbClr val="0070C0"/>
                </a:solidFill>
                <a:latin typeface="Helvetica Neue"/>
              </a:rPr>
              <a:t>the 80</a:t>
            </a:r>
            <a:r>
              <a:rPr lang="en-US" altLang="ja-JP" sz="1400" b="1" dirty="0">
                <a:solidFill>
                  <a:srgbClr val="0070C0"/>
                </a:solidFill>
                <a:latin typeface="Helvetica Neue"/>
              </a:rPr>
              <a:t>% optical transmission have been fabricated in Japan by two different fabrication processes. A measurement of the electron transmission has been </a:t>
            </a:r>
            <a:r>
              <a:rPr lang="en-US" altLang="ja-JP" sz="1400" b="1" dirty="0" smtClean="0">
                <a:solidFill>
                  <a:srgbClr val="0070C0"/>
                </a:solidFill>
                <a:latin typeface="Helvetica Neue"/>
              </a:rPr>
              <a:t>measured </a:t>
            </a:r>
            <a:r>
              <a:rPr lang="en-US" altLang="ja-JP" sz="1400" b="1" dirty="0">
                <a:solidFill>
                  <a:srgbClr val="0070C0"/>
                </a:solidFill>
                <a:latin typeface="Helvetica Neue"/>
              </a:rPr>
              <a:t>for one type of the product. </a:t>
            </a:r>
            <a:r>
              <a:rPr lang="en-US" altLang="ja-JP" sz="1400" b="1" dirty="0" smtClean="0">
                <a:solidFill>
                  <a:srgbClr val="0070C0"/>
                </a:solidFill>
                <a:latin typeface="Helvetica Neue"/>
              </a:rPr>
              <a:t>Next </a:t>
            </a:r>
            <a:r>
              <a:rPr lang="en-US" altLang="ja-JP" sz="1400" b="1" dirty="0">
                <a:solidFill>
                  <a:srgbClr val="0070C0"/>
                </a:solidFill>
                <a:latin typeface="Helvetica Neue"/>
              </a:rPr>
              <a:t>measurement </a:t>
            </a:r>
            <a:r>
              <a:rPr lang="en-US" altLang="ja-JP" sz="1400" b="1" dirty="0" smtClean="0">
                <a:solidFill>
                  <a:srgbClr val="0070C0"/>
                </a:solidFill>
                <a:latin typeface="Helvetica Neue"/>
              </a:rPr>
              <a:t>scheduled </a:t>
            </a:r>
            <a:r>
              <a:rPr lang="en-US" altLang="ja-JP" sz="1400" b="1" dirty="0">
                <a:solidFill>
                  <a:srgbClr val="0070C0"/>
                </a:solidFill>
                <a:latin typeface="Helvetica Neue"/>
              </a:rPr>
              <a:t>in July. </a:t>
            </a:r>
            <a:endParaRPr lang="en-US" altLang="ja-JP" sz="1400" b="1" dirty="0" smtClean="0">
              <a:solidFill>
                <a:srgbClr val="0070C0"/>
              </a:solidFill>
              <a:latin typeface="Helvetica Neue"/>
            </a:endParaRPr>
          </a:p>
          <a:p>
            <a:pPr defTabSz="914353"/>
            <a:r>
              <a:rPr lang="en-US" altLang="ja-JP" sz="1400" b="1" dirty="0" smtClean="0">
                <a:solidFill>
                  <a:srgbClr val="0070C0"/>
                </a:solidFill>
                <a:latin typeface="Helvetica Neue"/>
              </a:rPr>
              <a:t> </a:t>
            </a:r>
            <a:endParaRPr lang="en-US" altLang="ja-JP" sz="1400" b="1" dirty="0">
              <a:solidFill>
                <a:srgbClr val="0070C0"/>
              </a:solidFill>
              <a:latin typeface="Helvetica Neue"/>
            </a:endParaRPr>
          </a:p>
        </p:txBody>
      </p:sp>
      <p:sp>
        <p:nvSpPr>
          <p:cNvPr id="2" name="正方形/長方形 1"/>
          <p:cNvSpPr/>
          <p:nvPr/>
        </p:nvSpPr>
        <p:spPr>
          <a:xfrm>
            <a:off x="740496" y="2780928"/>
            <a:ext cx="2088232" cy="738664"/>
          </a:xfrm>
          <a:prstGeom prst="rect">
            <a:avLst/>
          </a:prstGeom>
        </p:spPr>
        <p:txBody>
          <a:bodyPr wrap="square">
            <a:spAutoFit/>
          </a:bodyPr>
          <a:lstStyle/>
          <a:p>
            <a:r>
              <a:rPr lang="en-US" altLang="ja-JP" sz="1400" b="1" dirty="0">
                <a:solidFill>
                  <a:srgbClr val="FFC000"/>
                </a:solidFill>
                <a:latin typeface="Helvetica Neue"/>
              </a:rPr>
              <a:t>Mechanically most friendly to the current MPGD modules</a:t>
            </a:r>
            <a:endParaRPr lang="ja-JP" altLang="en-US" dirty="0">
              <a:solidFill>
                <a:srgbClr val="FFC000"/>
              </a:solidFill>
            </a:endParaRPr>
          </a:p>
        </p:txBody>
      </p:sp>
    </p:spTree>
    <p:extLst>
      <p:ext uri="{BB962C8B-B14F-4D97-AF65-F5344CB8AC3E}">
        <p14:creationId xmlns:p14="http://schemas.microsoft.com/office/powerpoint/2010/main" val="1788569418"/>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0"/>
          </p:nvPr>
        </p:nvSpPr>
        <p:spPr/>
        <p:txBody>
          <a:bodyPr/>
          <a:lstStyle/>
          <a:p>
            <a:pPr>
              <a:defRPr/>
            </a:pPr>
            <a:fld id="{A5026C14-0D64-4E9E-9D9E-FE07D0482D01}" type="slidenum">
              <a:rPr lang="en-US" altLang="ja-JP" smtClean="0">
                <a:solidFill>
                  <a:srgbClr val="FFFFFF"/>
                </a:solidFill>
              </a:rPr>
              <a:pPr>
                <a:defRPr/>
              </a:pPr>
              <a:t>22</a:t>
            </a:fld>
            <a:endParaRPr lang="en-US" altLang="ja-JP">
              <a:solidFill>
                <a:srgbClr val="FFFFFF"/>
              </a:solidFill>
            </a:endParaRPr>
          </a:p>
        </p:txBody>
      </p:sp>
      <p:sp>
        <p:nvSpPr>
          <p:cNvPr id="5" name="コンテンツ プレースホルダー 4"/>
          <p:cNvSpPr>
            <a:spLocks noGrp="1"/>
          </p:cNvSpPr>
          <p:nvPr>
            <p:ph idx="1"/>
          </p:nvPr>
        </p:nvSpPr>
        <p:spPr>
          <a:xfrm>
            <a:off x="395536" y="1268760"/>
            <a:ext cx="8228707" cy="5112568"/>
          </a:xfrm>
        </p:spPr>
        <p:txBody>
          <a:bodyPr/>
          <a:lstStyle/>
          <a:p>
            <a:pPr marL="0" indent="0" algn="l">
              <a:lnSpc>
                <a:spcPts val="1800"/>
              </a:lnSpc>
              <a:tabLst>
                <a:tab pos="714375" algn="l"/>
              </a:tabLst>
            </a:pPr>
            <a:r>
              <a:rPr lang="en-US" altLang="ja-JP" sz="1800" b="1" i="1" dirty="0" err="1" smtClean="0">
                <a:latin typeface="+mj-lt"/>
              </a:rPr>
              <a:t>Micromegas</a:t>
            </a:r>
            <a:r>
              <a:rPr lang="en-US" altLang="ja-JP" sz="1800" b="1" i="1" dirty="0" smtClean="0">
                <a:latin typeface="+mj-lt"/>
              </a:rPr>
              <a:t> module w/ resistive anode:     </a:t>
            </a:r>
            <a:r>
              <a:rPr lang="en-US" altLang="ja-JP" sz="1800" b="1" i="1" u="heavy" dirty="0" smtClean="0">
                <a:uFill>
                  <a:solidFill>
                    <a:srgbClr val="FFC000"/>
                  </a:solidFill>
                </a:uFill>
                <a:latin typeface="+mj-lt"/>
              </a:rPr>
              <a:t> Possible signal pileup in the resistive anode at the ILC environment ?</a:t>
            </a:r>
            <a:r>
              <a:rPr lang="en-US" altLang="ja-JP" sz="1800" b="1" i="1" dirty="0" smtClean="0">
                <a:latin typeface="+mj-lt"/>
              </a:rPr>
              <a:t> </a:t>
            </a:r>
            <a:r>
              <a:rPr lang="en-US" altLang="ja-JP" sz="1800" b="1" i="1" dirty="0">
                <a:latin typeface="+mj-lt"/>
              </a:rPr>
              <a:t> </a:t>
            </a:r>
            <a:r>
              <a:rPr lang="en-US" altLang="ja-JP" sz="1800" b="1" i="1" dirty="0" smtClean="0">
                <a:latin typeface="+mj-lt"/>
              </a:rPr>
              <a:t>    </a:t>
            </a:r>
            <a:r>
              <a:rPr lang="en-US" altLang="ja-JP" sz="1400" b="1" dirty="0" smtClean="0">
                <a:solidFill>
                  <a:srgbClr val="FF0000"/>
                </a:solidFill>
                <a:latin typeface="+mj-lt"/>
                <a:sym typeface="Wingdings" panose="05000000000000000000" pitchFamily="2" charset="2"/>
              </a:rPr>
              <a:t> No real action yet?</a:t>
            </a:r>
            <a:endParaRPr lang="en-US" altLang="ja-JP" sz="1400" b="1" dirty="0" smtClean="0">
              <a:solidFill>
                <a:srgbClr val="FF0000"/>
              </a:solidFill>
              <a:latin typeface="+mj-lt"/>
            </a:endParaRPr>
          </a:p>
          <a:p>
            <a:pPr marL="0" indent="0" algn="l">
              <a:lnSpc>
                <a:spcPts val="1800"/>
              </a:lnSpc>
              <a:tabLst>
                <a:tab pos="714375" algn="l"/>
              </a:tabLst>
            </a:pPr>
            <a:endParaRPr lang="en-US" altLang="ja-JP" sz="1800" b="1" i="1" dirty="0" smtClean="0">
              <a:latin typeface="+mj-lt"/>
            </a:endParaRPr>
          </a:p>
          <a:p>
            <a:pPr marL="0" indent="0" algn="l">
              <a:lnSpc>
                <a:spcPts val="1800"/>
              </a:lnSpc>
              <a:tabLst>
                <a:tab pos="714375" algn="l"/>
                <a:tab pos="1076325" algn="l"/>
              </a:tabLst>
            </a:pPr>
            <a:r>
              <a:rPr lang="en-US" altLang="ja-JP" sz="1600" b="1" dirty="0">
                <a:latin typeface="+mj-lt"/>
              </a:rPr>
              <a:t>	</a:t>
            </a:r>
            <a:r>
              <a:rPr lang="en-US" altLang="ja-JP" sz="1400" b="1" dirty="0" smtClean="0">
                <a:latin typeface="+mj-lt"/>
              </a:rPr>
              <a:t>We need a confirmation by simulation that the performance of the </a:t>
            </a:r>
            <a:r>
              <a:rPr lang="en-US" altLang="ja-JP" sz="1400" b="1" dirty="0" err="1">
                <a:latin typeface="+mj-lt"/>
              </a:rPr>
              <a:t>M</a:t>
            </a:r>
            <a:r>
              <a:rPr lang="en-US" altLang="ja-JP" sz="1400" b="1" dirty="0" err="1" smtClean="0">
                <a:latin typeface="+mj-lt"/>
              </a:rPr>
              <a:t>icrormegas</a:t>
            </a:r>
            <a:r>
              <a:rPr lang="en-US" altLang="ja-JP" sz="1400" b="1" dirty="0" smtClean="0">
                <a:latin typeface="+mj-lt"/>
              </a:rPr>
              <a:t> with 	the 	resistive anode would not be deteriorated by the signal pile up in the resistive 	anode in  the ILC environment.  The real charges of </a:t>
            </a:r>
            <a:r>
              <a:rPr lang="en-US" altLang="ja-JP" sz="1400" b="1" dirty="0" err="1">
                <a:latin typeface="+mj-lt"/>
              </a:rPr>
              <a:t>M</a:t>
            </a:r>
            <a:r>
              <a:rPr lang="en-US" altLang="ja-JP" sz="1400" b="1" dirty="0" err="1" smtClean="0">
                <a:latin typeface="+mj-lt"/>
              </a:rPr>
              <a:t>icromegas</a:t>
            </a:r>
            <a:r>
              <a:rPr lang="en-US" altLang="ja-JP" sz="1400" b="1" dirty="0" smtClean="0">
                <a:latin typeface="+mj-lt"/>
              </a:rPr>
              <a:t> spread in the resistive 	anode  toward the sides  of the resistive anode with some time delays. When many hits,  	the 	pads see induced charge of the sum of the current. The pile up depends how the 	induced signals of different origins might overlap each other in “one event frame” of 	TPC (typically in the order of 1 </a:t>
            </a:r>
            <a:r>
              <a:rPr lang="en-US" altLang="ja-JP" sz="1400" b="1" dirty="0" err="1" smtClean="0">
                <a:latin typeface="+mj-lt"/>
              </a:rPr>
              <a:t>μs</a:t>
            </a:r>
            <a:r>
              <a:rPr lang="en-US" altLang="ja-JP" sz="1400" b="1" dirty="0" smtClean="0">
                <a:latin typeface="+mj-lt"/>
              </a:rPr>
              <a:t>). </a:t>
            </a:r>
            <a:endParaRPr lang="en-US" altLang="ja-JP" sz="1600" b="1" dirty="0" smtClean="0">
              <a:latin typeface="+mj-lt"/>
            </a:endParaRPr>
          </a:p>
          <a:p>
            <a:pPr marL="0" indent="0" algn="l">
              <a:lnSpc>
                <a:spcPts val="1800"/>
              </a:lnSpc>
              <a:tabLst>
                <a:tab pos="714375" algn="l"/>
              </a:tabLst>
            </a:pPr>
            <a:endParaRPr lang="en-US" altLang="ja-JP" sz="1600" b="1" dirty="0">
              <a:latin typeface="+mj-lt"/>
              <a:sym typeface="Wingdings" panose="05000000000000000000" pitchFamily="2" charset="2"/>
            </a:endParaRPr>
          </a:p>
          <a:p>
            <a:pPr marL="0" indent="0" algn="l">
              <a:lnSpc>
                <a:spcPts val="1800"/>
              </a:lnSpc>
              <a:tabLst>
                <a:tab pos="714375" algn="l"/>
              </a:tabLst>
            </a:pPr>
            <a:r>
              <a:rPr lang="en-US" altLang="ja-JP" sz="1800" b="1" i="1" dirty="0" smtClean="0">
                <a:latin typeface="+mj-lt"/>
                <a:sym typeface="Wingdings" panose="05000000000000000000" pitchFamily="2" charset="2"/>
              </a:rPr>
              <a:t>GEM modules:  Are the current modules reliable enough for  ILD TPC?</a:t>
            </a:r>
          </a:p>
          <a:p>
            <a:pPr marL="0" indent="0" algn="l">
              <a:lnSpc>
                <a:spcPts val="1800"/>
              </a:lnSpc>
              <a:tabLst>
                <a:tab pos="714375" algn="l"/>
                <a:tab pos="1076325" algn="l"/>
              </a:tabLst>
            </a:pPr>
            <a:r>
              <a:rPr lang="en-US" altLang="ja-JP" sz="1400" b="1" dirty="0">
                <a:latin typeface="+mj-lt"/>
                <a:sym typeface="Wingdings" panose="05000000000000000000" pitchFamily="2" charset="2"/>
              </a:rPr>
              <a:t>	</a:t>
            </a:r>
            <a:r>
              <a:rPr lang="en-US" altLang="ja-JP" sz="1400" b="1" dirty="0" smtClean="0">
                <a:latin typeface="+mj-lt"/>
                <a:sym typeface="Wingdings" panose="05000000000000000000" pitchFamily="2" charset="2"/>
              </a:rPr>
              <a:t>Micro discharge </a:t>
            </a:r>
            <a:r>
              <a:rPr lang="en-US" altLang="ja-JP" sz="1400" b="1" dirty="0">
                <a:latin typeface="+mj-lt"/>
                <a:sym typeface="Wingdings" panose="05000000000000000000" pitchFamily="2" charset="2"/>
              </a:rPr>
              <a:t> </a:t>
            </a:r>
            <a:r>
              <a:rPr lang="en-US" altLang="ja-JP" sz="1400" b="1" dirty="0" smtClean="0">
                <a:latin typeface="+mj-lt"/>
                <a:sym typeface="Wingdings" panose="05000000000000000000" pitchFamily="2" charset="2"/>
              </a:rPr>
              <a:t>of the Asian GEM</a:t>
            </a:r>
            <a:r>
              <a:rPr lang="en-US" altLang="ja-JP" sz="1400" b="1" dirty="0">
                <a:latin typeface="+mj-lt"/>
                <a:sym typeface="Wingdings" panose="05000000000000000000" pitchFamily="2" charset="2"/>
              </a:rPr>
              <a:t> </a:t>
            </a:r>
            <a:r>
              <a:rPr lang="en-US" altLang="ja-JP" sz="1400" b="1" dirty="0" smtClean="0">
                <a:latin typeface="+mj-lt"/>
                <a:sym typeface="Wingdings" panose="05000000000000000000" pitchFamily="2" charset="2"/>
              </a:rPr>
              <a:t>(No discharge for the DESY modules)</a:t>
            </a:r>
          </a:p>
          <a:p>
            <a:pPr marL="0" indent="0" algn="l">
              <a:lnSpc>
                <a:spcPts val="1800"/>
              </a:lnSpc>
              <a:tabLst>
                <a:tab pos="714375" algn="l"/>
                <a:tab pos="1076325" algn="l"/>
              </a:tabLst>
            </a:pPr>
            <a:r>
              <a:rPr lang="en-US" altLang="ja-JP" sz="1400" dirty="0">
                <a:solidFill>
                  <a:srgbClr val="FF0000"/>
                </a:solidFill>
                <a:latin typeface="+mj-lt"/>
                <a:sym typeface="Wingdings" panose="05000000000000000000" pitchFamily="2" charset="2"/>
              </a:rPr>
              <a:t>	</a:t>
            </a:r>
            <a:r>
              <a:rPr lang="en-US" altLang="ja-JP" sz="1400" dirty="0" smtClean="0">
                <a:solidFill>
                  <a:srgbClr val="FF0000"/>
                </a:solidFill>
                <a:latin typeface="+mj-lt"/>
                <a:sym typeface="Wingdings" panose="05000000000000000000" pitchFamily="2" charset="2"/>
              </a:rPr>
              <a:t>		</a:t>
            </a:r>
            <a:r>
              <a:rPr lang="en-US" altLang="ja-JP" sz="1400" b="1" dirty="0" smtClean="0">
                <a:solidFill>
                  <a:srgbClr val="FF0000"/>
                </a:solidFill>
                <a:latin typeface="+mj-lt"/>
                <a:sym typeface="Wingdings" panose="05000000000000000000" pitchFamily="2" charset="2"/>
              </a:rPr>
              <a:t> Under test (we need the answer rather soon!) </a:t>
            </a:r>
            <a:r>
              <a:rPr lang="en-US" altLang="ja-JP" sz="1400" b="1" dirty="0" smtClean="0">
                <a:latin typeface="+mj-lt"/>
                <a:sym typeface="Wingdings" panose="05000000000000000000" pitchFamily="2" charset="2"/>
              </a:rPr>
              <a:t>		</a:t>
            </a:r>
          </a:p>
          <a:p>
            <a:pPr marL="0" indent="0" algn="l">
              <a:lnSpc>
                <a:spcPts val="1800"/>
              </a:lnSpc>
              <a:tabLst>
                <a:tab pos="714375" algn="l"/>
                <a:tab pos="1076325" algn="l"/>
              </a:tabLst>
            </a:pPr>
            <a:r>
              <a:rPr lang="en-US" altLang="ja-JP" sz="1400" b="1" dirty="0" smtClean="0"/>
              <a:t>	</a:t>
            </a:r>
            <a:r>
              <a:rPr lang="en-US" altLang="ja-JP" sz="1400" b="1" dirty="0" smtClean="0">
                <a:latin typeface="+mj-lt"/>
              </a:rPr>
              <a:t>HV </a:t>
            </a:r>
            <a:r>
              <a:rPr lang="en-US" altLang="ja-JP" sz="1400" b="1" dirty="0">
                <a:latin typeface="+mj-lt"/>
              </a:rPr>
              <a:t>connections to GEMs (Need more HV connections to suppress distortions.</a:t>
            </a:r>
          </a:p>
          <a:p>
            <a:pPr marL="0" indent="0" algn="l">
              <a:lnSpc>
                <a:spcPts val="1800"/>
              </a:lnSpc>
              <a:tabLst>
                <a:tab pos="714375" algn="l"/>
                <a:tab pos="1076325" algn="l"/>
              </a:tabLst>
            </a:pPr>
            <a:r>
              <a:rPr lang="en-US" altLang="ja-JP" sz="1400" b="1" dirty="0">
                <a:sym typeface="Wingdings" panose="05000000000000000000" pitchFamily="2" charset="2"/>
              </a:rPr>
              <a:t>			</a:t>
            </a:r>
            <a:r>
              <a:rPr lang="en-US" altLang="ja-JP" sz="1400" b="1" dirty="0">
                <a:solidFill>
                  <a:srgbClr val="FF0000"/>
                </a:solidFill>
                <a:sym typeface="Wingdings" panose="05000000000000000000" pitchFamily="2" charset="2"/>
              </a:rPr>
              <a:t></a:t>
            </a:r>
            <a:r>
              <a:rPr lang="en-US" altLang="ja-JP" sz="1400" b="1" dirty="0">
                <a:solidFill>
                  <a:srgbClr val="FF0000"/>
                </a:solidFill>
                <a:latin typeface="+mj-lt"/>
              </a:rPr>
              <a:t>Trying a new miniature connection scheme.  </a:t>
            </a:r>
            <a:endParaRPr lang="en-US" altLang="ja-JP" sz="1400" b="1" dirty="0" smtClean="0">
              <a:solidFill>
                <a:srgbClr val="FF0000"/>
              </a:solidFill>
              <a:latin typeface="+mj-lt"/>
            </a:endParaRPr>
          </a:p>
          <a:p>
            <a:pPr marL="0" indent="0" algn="l">
              <a:lnSpc>
                <a:spcPts val="1800"/>
              </a:lnSpc>
              <a:tabLst>
                <a:tab pos="714375" algn="l"/>
                <a:tab pos="1076325" algn="l"/>
              </a:tabLst>
            </a:pPr>
            <a:r>
              <a:rPr lang="en-US" altLang="ja-JP" sz="1400" b="1" dirty="0">
                <a:solidFill>
                  <a:srgbClr val="FF0000"/>
                </a:solidFill>
                <a:latin typeface="+mj-lt"/>
              </a:rPr>
              <a:t>	</a:t>
            </a:r>
            <a:r>
              <a:rPr lang="en-US" altLang="ja-JP" sz="1400" b="1" dirty="0" smtClean="0">
                <a:solidFill>
                  <a:srgbClr val="FF0000"/>
                </a:solidFill>
                <a:latin typeface="+mj-lt"/>
              </a:rPr>
              <a:t>		</a:t>
            </a:r>
            <a:r>
              <a:rPr lang="en-US" altLang="ja-JP" sz="1400" b="1" dirty="0" smtClean="0">
                <a:solidFill>
                  <a:srgbClr val="FF0000"/>
                </a:solidFill>
                <a:latin typeface="+mj-lt"/>
                <a:sym typeface="Wingdings" panose="05000000000000000000" pitchFamily="2" charset="2"/>
              </a:rPr>
              <a:t> </a:t>
            </a:r>
            <a:r>
              <a:rPr lang="en-US" altLang="ja-JP" sz="1400" b="1" dirty="0" smtClean="0">
                <a:solidFill>
                  <a:srgbClr val="FF0000"/>
                </a:solidFill>
                <a:latin typeface="+mj-lt"/>
              </a:rPr>
              <a:t>How do we think of the </a:t>
            </a:r>
            <a:r>
              <a:rPr lang="en-US" altLang="ja-JP" sz="1400" b="1" dirty="0">
                <a:solidFill>
                  <a:srgbClr val="FF0000"/>
                </a:solidFill>
                <a:latin typeface="+mj-lt"/>
              </a:rPr>
              <a:t>DESY </a:t>
            </a:r>
            <a:r>
              <a:rPr lang="en-US" altLang="ja-JP" sz="1400" b="1" dirty="0" smtClean="0">
                <a:solidFill>
                  <a:srgbClr val="FF0000"/>
                </a:solidFill>
                <a:latin typeface="+mj-lt"/>
              </a:rPr>
              <a:t>HV style?</a:t>
            </a:r>
            <a:endParaRPr lang="en-US" altLang="ja-JP" sz="1400" b="1" dirty="0">
              <a:solidFill>
                <a:srgbClr val="0070C0"/>
              </a:solidFill>
              <a:latin typeface="+mj-lt"/>
              <a:sym typeface="Wingdings" panose="05000000000000000000" pitchFamily="2" charset="2"/>
            </a:endParaRPr>
          </a:p>
          <a:p>
            <a:pPr marL="0" indent="0" algn="l">
              <a:lnSpc>
                <a:spcPts val="1800"/>
              </a:lnSpc>
              <a:tabLst>
                <a:tab pos="714375" algn="l"/>
              </a:tabLst>
            </a:pPr>
            <a:endParaRPr lang="en-US" altLang="ja-JP" sz="1600" b="1" dirty="0">
              <a:latin typeface="+mj-lt"/>
              <a:sym typeface="Wingdings" panose="05000000000000000000" pitchFamily="2" charset="2"/>
            </a:endParaRPr>
          </a:p>
          <a:p>
            <a:pPr marL="0" indent="0" algn="l">
              <a:lnSpc>
                <a:spcPts val="1800"/>
              </a:lnSpc>
              <a:tabLst>
                <a:tab pos="714375" algn="l"/>
              </a:tabLst>
            </a:pPr>
            <a:r>
              <a:rPr lang="en-US" altLang="ja-JP" sz="1800" b="1" i="1" dirty="0" err="1" smtClean="0">
                <a:latin typeface="+mj-lt"/>
              </a:rPr>
              <a:t>InGrid</a:t>
            </a:r>
            <a:r>
              <a:rPr lang="en-US" altLang="ja-JP" sz="1800" b="1" i="1" dirty="0" smtClean="0">
                <a:latin typeface="+mj-lt"/>
              </a:rPr>
              <a:t> </a:t>
            </a:r>
            <a:r>
              <a:rPr lang="en-US" altLang="ja-JP" sz="1800" b="1" i="1" dirty="0">
                <a:latin typeface="+mj-lt"/>
              </a:rPr>
              <a:t>module:  </a:t>
            </a:r>
            <a:r>
              <a:rPr lang="en-US" altLang="ja-JP" sz="1800" b="1" i="1" dirty="0" smtClean="0">
                <a:latin typeface="+mj-lt"/>
              </a:rPr>
              <a:t>	</a:t>
            </a:r>
            <a:r>
              <a:rPr lang="en-US" altLang="ja-JP" sz="1800" b="1" i="1" dirty="0">
                <a:latin typeface="+mj-lt"/>
                <a:sym typeface="Wingdings" panose="05000000000000000000" pitchFamily="2" charset="2"/>
              </a:rPr>
              <a:t> </a:t>
            </a:r>
            <a:r>
              <a:rPr lang="en-US" altLang="ja-JP" sz="1800" b="1" u="heavy" dirty="0">
                <a:uFill>
                  <a:solidFill>
                    <a:srgbClr val="FFC000"/>
                  </a:solidFill>
                </a:uFill>
                <a:latin typeface="+mj-lt"/>
                <a:sym typeface="Wingdings" panose="05000000000000000000" pitchFamily="2" charset="2"/>
              </a:rPr>
              <a:t>An early transition to T</a:t>
            </a:r>
            <a:r>
              <a:rPr lang="en-US" altLang="ja-JP" sz="1800" b="1" u="heavy" dirty="0" smtClean="0">
                <a:uFill>
                  <a:solidFill>
                    <a:srgbClr val="FFC000"/>
                  </a:solidFill>
                </a:uFill>
                <a:latin typeface="+mj-lt"/>
                <a:sym typeface="Wingdings" panose="05000000000000000000" pitchFamily="2" charset="2"/>
              </a:rPr>
              <a:t>imepix 3 for the though holes.</a:t>
            </a:r>
            <a:endParaRPr lang="en-US" altLang="ja-JP" sz="1800" b="1" i="1" u="heavy" dirty="0" smtClean="0">
              <a:uFill>
                <a:solidFill>
                  <a:srgbClr val="FFC000"/>
                </a:solidFill>
              </a:uFill>
              <a:latin typeface="+mj-lt"/>
              <a:sym typeface="Wingdings" panose="05000000000000000000" pitchFamily="2" charset="2"/>
            </a:endParaRPr>
          </a:p>
          <a:p>
            <a:pPr marL="0" indent="0" algn="l">
              <a:lnSpc>
                <a:spcPts val="1800"/>
              </a:lnSpc>
              <a:tabLst>
                <a:tab pos="714375" algn="l"/>
              </a:tabLst>
            </a:pPr>
            <a:endParaRPr lang="en-US" altLang="ja-JP" sz="1800" b="1" i="1" u="sng" dirty="0" smtClean="0">
              <a:solidFill>
                <a:schemeClr val="bg1">
                  <a:lumMod val="65000"/>
                </a:schemeClr>
              </a:solidFill>
              <a:latin typeface="+mj-lt"/>
              <a:sym typeface="Wingdings" panose="05000000000000000000" pitchFamily="2" charset="2"/>
            </a:endParaRPr>
          </a:p>
          <a:p>
            <a:pPr marL="0" indent="0" algn="l">
              <a:lnSpc>
                <a:spcPts val="1800"/>
              </a:lnSpc>
              <a:tabLst>
                <a:tab pos="714375" algn="l"/>
              </a:tabLst>
            </a:pPr>
            <a:r>
              <a:rPr lang="en-US" altLang="ja-JP" sz="1800" b="1" i="1" dirty="0" smtClean="0">
                <a:latin typeface="+mj-lt"/>
                <a:sym typeface="Wingdings" panose="05000000000000000000" pitchFamily="2" charset="2"/>
              </a:rPr>
              <a:t>For all modules:  </a:t>
            </a:r>
            <a:r>
              <a:rPr lang="en-US" altLang="ja-JP" sz="1800" b="1" u="heavy" dirty="0" smtClean="0">
                <a:uFill>
                  <a:solidFill>
                    <a:srgbClr val="FAA306"/>
                  </a:solidFill>
                </a:uFill>
                <a:latin typeface="+mj-lt"/>
                <a:sym typeface="Wingdings" panose="05000000000000000000" pitchFamily="2" charset="2"/>
              </a:rPr>
              <a:t>De</a:t>
            </a:r>
            <a:r>
              <a:rPr lang="en-US" altLang="ja-JP" sz="1800" b="1" u="heavy" dirty="0" smtClean="0">
                <a:uFill>
                  <a:solidFill>
                    <a:srgbClr val="FFC000"/>
                  </a:solidFill>
                </a:uFill>
                <a:latin typeface="+mj-lt"/>
                <a:sym typeface="Wingdings" panose="05000000000000000000" pitchFamily="2" charset="2"/>
              </a:rPr>
              <a:t>sign with the gate, distortions and dead </a:t>
            </a:r>
            <a:r>
              <a:rPr lang="en-US" altLang="ja-JP" sz="1800" b="1" u="heavy" dirty="0" err="1" smtClean="0">
                <a:uFill>
                  <a:solidFill>
                    <a:srgbClr val="FFC000"/>
                  </a:solidFill>
                </a:uFill>
                <a:latin typeface="+mj-lt"/>
                <a:sym typeface="Wingdings" panose="05000000000000000000" pitchFamily="2" charset="2"/>
              </a:rPr>
              <a:t>regiions</a:t>
            </a:r>
            <a:r>
              <a:rPr lang="en-US" altLang="ja-JP" sz="1800" b="1" u="heavy" dirty="0">
                <a:uFill>
                  <a:solidFill>
                    <a:srgbClr val="FFC000"/>
                  </a:solidFill>
                </a:uFill>
                <a:latin typeface="+mj-lt"/>
                <a:sym typeface="Wingdings" panose="05000000000000000000" pitchFamily="2" charset="2"/>
              </a:rPr>
              <a:t>!</a:t>
            </a:r>
            <a:endParaRPr lang="en-US" altLang="ja-JP" sz="1800" b="1" dirty="0" smtClean="0">
              <a:solidFill>
                <a:srgbClr val="FAA306"/>
              </a:solidFill>
              <a:latin typeface="+mj-lt"/>
            </a:endParaRPr>
          </a:p>
          <a:p>
            <a:pPr marL="0" indent="0" algn="l"/>
            <a:r>
              <a:rPr lang="en-US" altLang="ja-JP" sz="1800" b="1" i="1" dirty="0">
                <a:solidFill>
                  <a:srgbClr val="FAA306"/>
                </a:solidFill>
                <a:latin typeface="+mj-lt"/>
              </a:rPr>
              <a:t>	</a:t>
            </a:r>
            <a:r>
              <a:rPr lang="en-US" altLang="ja-JP" sz="1800" b="1" i="1" dirty="0" smtClean="0">
                <a:solidFill>
                  <a:srgbClr val="FAA306"/>
                </a:solidFill>
                <a:latin typeface="+mj-lt"/>
              </a:rPr>
              <a:t>	  </a:t>
            </a:r>
            <a:endParaRPr lang="en-US" altLang="ja-JP" sz="2000" b="1" dirty="0" smtClean="0">
              <a:latin typeface="Helvetica Neue"/>
            </a:endParaRPr>
          </a:p>
          <a:p>
            <a:pPr marL="457200" indent="-457200" algn="l">
              <a:buAutoNum type="arabicParenR"/>
            </a:pPr>
            <a:endParaRPr kumimoji="1" lang="en-US" altLang="ja-JP" sz="2000" b="1" dirty="0">
              <a:latin typeface="Helvetica Neue"/>
            </a:endParaRPr>
          </a:p>
          <a:p>
            <a:pPr marL="457200" indent="-457200" algn="l">
              <a:buAutoNum type="arabicParenR"/>
            </a:pPr>
            <a:endParaRPr kumimoji="1" lang="ja-JP" altLang="en-US" sz="2000" b="1" dirty="0">
              <a:latin typeface="Helvetica Neue"/>
            </a:endParaRPr>
          </a:p>
        </p:txBody>
      </p:sp>
      <p:sp>
        <p:nvSpPr>
          <p:cNvPr id="7" name="Rectangle 1"/>
          <p:cNvSpPr>
            <a:spLocks noGrp="1" noChangeArrowheads="1"/>
          </p:cNvSpPr>
          <p:nvPr>
            <p:ph type="title"/>
          </p:nvPr>
        </p:nvSpPr>
        <p:spPr>
          <a:xfrm>
            <a:off x="611560" y="0"/>
            <a:ext cx="7358063" cy="1035496"/>
          </a:xfrm>
        </p:spPr>
        <p:txBody>
          <a:bodyPr/>
          <a:lstStyle/>
          <a:p>
            <a:pPr eaLnBrk="1" hangingPunct="1">
              <a:defRPr/>
            </a:pPr>
            <a:r>
              <a:rPr lang="en-US" altLang="ja-JP" sz="2000" dirty="0" smtClean="0">
                <a:sym typeface="Helvetica Neue" charset="0"/>
              </a:rPr>
              <a:t>Remaining Issues</a:t>
            </a:r>
            <a:br>
              <a:rPr lang="en-US" altLang="ja-JP" sz="2000" dirty="0" smtClean="0">
                <a:sym typeface="Helvetica Neue" charset="0"/>
              </a:rPr>
            </a:br>
            <a:r>
              <a:rPr lang="en-US" altLang="ja-JP" sz="2400" u="sng" dirty="0" smtClean="0"/>
              <a:t>MPGD technologies and MPGD modules</a:t>
            </a:r>
            <a:endParaRPr lang="en-US" altLang="ja-JP" sz="2400" u="sng" dirty="0">
              <a:sym typeface="Helvetica Neue" charset="0"/>
            </a:endParaRPr>
          </a:p>
        </p:txBody>
      </p:sp>
    </p:spTree>
    <p:extLst>
      <p:ext uri="{BB962C8B-B14F-4D97-AF65-F5344CB8AC3E}">
        <p14:creationId xmlns:p14="http://schemas.microsoft.com/office/powerpoint/2010/main" val="108427267"/>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コンテンツ プレースホルダー 2"/>
          <p:cNvSpPr>
            <a:spLocks noGrp="1"/>
          </p:cNvSpPr>
          <p:nvPr>
            <p:ph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01C29318-37C9-4DAD-9E86-37DCB4E96665}" type="slidenum">
              <a:rPr lang="en-US" altLang="ja-JP" smtClean="0">
                <a:solidFill>
                  <a:srgbClr val="000000"/>
                </a:solidFill>
              </a:rPr>
              <a:pPr>
                <a:defRPr/>
              </a:pPr>
              <a:t>23</a:t>
            </a:fld>
            <a:endParaRPr lang="en-US" altLang="ja-JP">
              <a:solidFill>
                <a:srgbClr val="000000"/>
              </a:solidFill>
            </a:endParaRPr>
          </a:p>
        </p:txBody>
      </p:sp>
      <p:grpSp>
        <p:nvGrpSpPr>
          <p:cNvPr id="5" name="Group 5"/>
          <p:cNvGrpSpPr>
            <a:grpSpLocks noChangeAspect="1"/>
          </p:cNvGrpSpPr>
          <p:nvPr/>
        </p:nvGrpSpPr>
        <p:grpSpPr bwMode="auto">
          <a:xfrm>
            <a:off x="179512" y="116632"/>
            <a:ext cx="8831524" cy="6552728"/>
            <a:chOff x="315" y="330"/>
            <a:chExt cx="5130" cy="3660"/>
          </a:xfrm>
        </p:grpSpPr>
        <p:sp>
          <p:nvSpPr>
            <p:cNvPr id="6" name="AutoShape 4"/>
            <p:cNvSpPr>
              <a:spLocks noChangeAspect="1" noChangeArrowheads="1" noTextEdit="1"/>
            </p:cNvSpPr>
            <p:nvPr/>
          </p:nvSpPr>
          <p:spPr bwMode="auto">
            <a:xfrm>
              <a:off x="315" y="330"/>
              <a:ext cx="5130" cy="3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pic>
          <p:nvPicPr>
            <p:cNvPr id="1030"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5" y="330"/>
              <a:ext cx="5136" cy="3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583354478"/>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70" name="Rectangle 2"/>
          <p:cNvSpPr>
            <a:spLocks noGrp="1" noRot="1" noChangeArrowheads="1"/>
          </p:cNvSpPr>
          <p:nvPr>
            <p:ph type="title"/>
          </p:nvPr>
        </p:nvSpPr>
        <p:spPr>
          <a:xfrm>
            <a:off x="971600" y="188640"/>
            <a:ext cx="7056784" cy="936104"/>
          </a:xfrm>
        </p:spPr>
        <p:txBody>
          <a:bodyPr/>
          <a:lstStyle/>
          <a:p>
            <a:pPr indent="1588" defTabSz="642915" eaLnBrk="1" hangingPunct="1">
              <a:lnSpc>
                <a:spcPts val="2600"/>
              </a:lnSpc>
              <a:spcBef>
                <a:spcPts val="773"/>
              </a:spcBef>
            </a:pPr>
            <a:r>
              <a:rPr lang="en-US" altLang="ja-JP" sz="2000" dirty="0" smtClean="0">
                <a:sym typeface="Helvetica Neue" charset="0"/>
              </a:rPr>
              <a:t>Remaining Issues</a:t>
            </a:r>
            <a:br>
              <a:rPr lang="en-US" altLang="ja-JP" sz="2000" dirty="0" smtClean="0">
                <a:sym typeface="Helvetica Neue" charset="0"/>
              </a:rPr>
            </a:br>
            <a:r>
              <a:rPr lang="en-US" altLang="ja-JP" sz="2400" u="sng" dirty="0" smtClean="0">
                <a:sym typeface="Helvetica Neue" charset="0"/>
              </a:rPr>
              <a:t>Local </a:t>
            </a:r>
            <a:r>
              <a:rPr lang="en-US" altLang="ja-JP" sz="2400" u="sng" dirty="0" smtClean="0"/>
              <a:t>Distortion due to the MPGD modules</a:t>
            </a:r>
            <a:endParaRPr lang="en-US" altLang="ja-JP" sz="2400" u="sng" dirty="0">
              <a:sym typeface="Helvetica Neue Medium" pitchFamily="-84" charset="0"/>
            </a:endParaRPr>
          </a:p>
        </p:txBody>
      </p:sp>
      <p:sp>
        <p:nvSpPr>
          <p:cNvPr id="54274" name="スライド番号プレースホルダー 5"/>
          <p:cNvSpPr>
            <a:spLocks noGrp="1"/>
          </p:cNvSpPr>
          <p:nvPr>
            <p:ph type="sldNum" sz="quarter" idx="10"/>
          </p:nvPr>
        </p:nvSpPr>
        <p:spPr>
          <a:noFill/>
        </p:spPr>
        <p:txBody>
          <a:bodyPr/>
          <a:lstStyle>
            <a:lvl1pPr eaLnBrk="0" hangingPunct="0">
              <a:spcBef>
                <a:spcPct val="20000"/>
              </a:spcBef>
              <a:buClr>
                <a:schemeClr val="hlink"/>
              </a:buClr>
              <a:buSzPct val="80000"/>
              <a:buFont typeface="Arial" pitchFamily="34" charset="0"/>
              <a:buChar char="►"/>
              <a:defRPr kumimoji="1" sz="3200">
                <a:solidFill>
                  <a:schemeClr val="tx1"/>
                </a:solidFill>
                <a:latin typeface="Tahoma" pitchFamily="34" charset="0"/>
                <a:ea typeface="ＭＳ Ｐゴシック" pitchFamily="50" charset="-128"/>
              </a:defRPr>
            </a:lvl1pPr>
            <a:lvl2pPr marL="742418" indent="-285546" eaLnBrk="0" hangingPunct="0">
              <a:spcBef>
                <a:spcPct val="20000"/>
              </a:spcBef>
              <a:buClr>
                <a:schemeClr val="folHlink"/>
              </a:buClr>
              <a:buFont typeface="Wingdings" pitchFamily="2" charset="2"/>
              <a:buChar char="§"/>
              <a:defRPr kumimoji="1" sz="2800">
                <a:solidFill>
                  <a:schemeClr val="tx1"/>
                </a:solidFill>
                <a:latin typeface="Tahoma" pitchFamily="34" charset="0"/>
                <a:ea typeface="ＭＳ Ｐゴシック" pitchFamily="50" charset="-128"/>
              </a:defRPr>
            </a:lvl2pPr>
            <a:lvl3pPr marL="1142178" indent="-228434" eaLnBrk="0" hangingPunct="0">
              <a:spcBef>
                <a:spcPct val="20000"/>
              </a:spcBef>
              <a:buClr>
                <a:schemeClr val="hlink"/>
              </a:buClr>
              <a:buSzPct val="80000"/>
              <a:buFont typeface="Arial" pitchFamily="34" charset="0"/>
              <a:buChar char="►"/>
              <a:defRPr kumimoji="1" sz="2400">
                <a:solidFill>
                  <a:schemeClr val="tx1"/>
                </a:solidFill>
                <a:latin typeface="Tahoma" pitchFamily="34" charset="0"/>
                <a:ea typeface="ＭＳ Ｐゴシック" pitchFamily="50" charset="-128"/>
              </a:defRPr>
            </a:lvl3pPr>
            <a:lvl4pPr marL="1599052" indent="-228434" eaLnBrk="0" hangingPunct="0">
              <a:spcBef>
                <a:spcPct val="20000"/>
              </a:spcBef>
              <a:buClr>
                <a:schemeClr val="folHlink"/>
              </a:buClr>
              <a:buFont typeface="Wingdings" pitchFamily="2" charset="2"/>
              <a:buChar char="§"/>
              <a:defRPr kumimoji="1" sz="2000">
                <a:solidFill>
                  <a:schemeClr val="tx1"/>
                </a:solidFill>
                <a:latin typeface="Tahoma" pitchFamily="34" charset="0"/>
                <a:ea typeface="ＭＳ Ｐゴシック" pitchFamily="50" charset="-128"/>
              </a:defRPr>
            </a:lvl4pPr>
            <a:lvl5pPr marL="2055930" indent="-228434" eaLnBrk="0" hangingPunct="0">
              <a:spcBef>
                <a:spcPct val="20000"/>
              </a:spcBef>
              <a:buClr>
                <a:schemeClr val="hlink"/>
              </a:buClr>
              <a:buSzPct val="80000"/>
              <a:buFont typeface="Arial" pitchFamily="34" charset="0"/>
              <a:buChar char="►"/>
              <a:defRPr kumimoji="1" sz="2000">
                <a:solidFill>
                  <a:schemeClr val="tx1"/>
                </a:solidFill>
                <a:latin typeface="Tahoma" pitchFamily="34" charset="0"/>
                <a:ea typeface="ＭＳ Ｐゴシック" pitchFamily="50" charset="-128"/>
              </a:defRPr>
            </a:lvl5pPr>
            <a:lvl6pPr marL="2512802" indent="-228434" eaLnBrk="0" fontAlgn="base" hangingPunct="0">
              <a:spcBef>
                <a:spcPct val="20000"/>
              </a:spcBef>
              <a:spcAft>
                <a:spcPct val="0"/>
              </a:spcAft>
              <a:buClr>
                <a:schemeClr val="hlink"/>
              </a:buClr>
              <a:buSzPct val="80000"/>
              <a:buFont typeface="Arial" pitchFamily="34" charset="0"/>
              <a:buChar char="►"/>
              <a:defRPr kumimoji="1" sz="2000">
                <a:solidFill>
                  <a:schemeClr val="tx1"/>
                </a:solidFill>
                <a:latin typeface="Tahoma" pitchFamily="34" charset="0"/>
                <a:ea typeface="ＭＳ Ｐゴシック" pitchFamily="50" charset="-128"/>
              </a:defRPr>
            </a:lvl6pPr>
            <a:lvl7pPr marL="2969672" indent="-228434" eaLnBrk="0" fontAlgn="base" hangingPunct="0">
              <a:spcBef>
                <a:spcPct val="20000"/>
              </a:spcBef>
              <a:spcAft>
                <a:spcPct val="0"/>
              </a:spcAft>
              <a:buClr>
                <a:schemeClr val="hlink"/>
              </a:buClr>
              <a:buSzPct val="80000"/>
              <a:buFont typeface="Arial" pitchFamily="34" charset="0"/>
              <a:buChar char="►"/>
              <a:defRPr kumimoji="1" sz="2000">
                <a:solidFill>
                  <a:schemeClr val="tx1"/>
                </a:solidFill>
                <a:latin typeface="Tahoma" pitchFamily="34" charset="0"/>
                <a:ea typeface="ＭＳ Ｐゴシック" pitchFamily="50" charset="-128"/>
              </a:defRPr>
            </a:lvl7pPr>
            <a:lvl8pPr marL="3426547" indent="-228434" eaLnBrk="0" fontAlgn="base" hangingPunct="0">
              <a:spcBef>
                <a:spcPct val="20000"/>
              </a:spcBef>
              <a:spcAft>
                <a:spcPct val="0"/>
              </a:spcAft>
              <a:buClr>
                <a:schemeClr val="hlink"/>
              </a:buClr>
              <a:buSzPct val="80000"/>
              <a:buFont typeface="Arial" pitchFamily="34" charset="0"/>
              <a:buChar char="►"/>
              <a:defRPr kumimoji="1" sz="2000">
                <a:solidFill>
                  <a:schemeClr val="tx1"/>
                </a:solidFill>
                <a:latin typeface="Tahoma" pitchFamily="34" charset="0"/>
                <a:ea typeface="ＭＳ Ｐゴシック" pitchFamily="50" charset="-128"/>
              </a:defRPr>
            </a:lvl8pPr>
            <a:lvl9pPr marL="3883415" indent="-228434" eaLnBrk="0" fontAlgn="base" hangingPunct="0">
              <a:spcBef>
                <a:spcPct val="20000"/>
              </a:spcBef>
              <a:spcAft>
                <a:spcPct val="0"/>
              </a:spcAft>
              <a:buClr>
                <a:schemeClr val="hlink"/>
              </a:buClr>
              <a:buSzPct val="80000"/>
              <a:buFont typeface="Arial" pitchFamily="34" charset="0"/>
              <a:buChar char="►"/>
              <a:defRPr kumimoji="1" sz="2000">
                <a:solidFill>
                  <a:schemeClr val="tx1"/>
                </a:solidFill>
                <a:latin typeface="Tahoma" pitchFamily="34" charset="0"/>
                <a:ea typeface="ＭＳ Ｐゴシック" pitchFamily="50" charset="-128"/>
              </a:defRPr>
            </a:lvl9pPr>
          </a:lstStyle>
          <a:p>
            <a:pPr eaLnBrk="1" hangingPunct="1">
              <a:spcBef>
                <a:spcPct val="0"/>
              </a:spcBef>
              <a:buClrTx/>
              <a:buSzTx/>
              <a:buFontTx/>
              <a:buNone/>
            </a:pPr>
            <a:fld id="{FD98631B-C707-4A1B-827B-BB53078C05DD}" type="slidenum">
              <a:rPr kumimoji="0" lang="en-US" altLang="ja-JP" sz="1000">
                <a:solidFill>
                  <a:srgbClr val="FFFFFF"/>
                </a:solidFill>
                <a:latin typeface="Arial" pitchFamily="34" charset="0"/>
              </a:rPr>
              <a:pPr eaLnBrk="1" hangingPunct="1">
                <a:spcBef>
                  <a:spcPct val="0"/>
                </a:spcBef>
                <a:buClrTx/>
                <a:buSzTx/>
                <a:buFontTx/>
                <a:buNone/>
              </a:pPr>
              <a:t>24</a:t>
            </a:fld>
            <a:endParaRPr kumimoji="0" lang="en-US" altLang="ja-JP" sz="1000">
              <a:solidFill>
                <a:srgbClr val="FFFFFF"/>
              </a:solidFill>
              <a:latin typeface="Arial" pitchFamily="34" charset="0"/>
            </a:endParaRPr>
          </a:p>
        </p:txBody>
      </p:sp>
      <p:sp>
        <p:nvSpPr>
          <p:cNvPr id="2" name="テキスト ボックス 1"/>
          <p:cNvSpPr txBox="1"/>
          <p:nvPr/>
        </p:nvSpPr>
        <p:spPr>
          <a:xfrm>
            <a:off x="778149" y="1196752"/>
            <a:ext cx="7908667" cy="5328592"/>
          </a:xfrm>
          <a:prstGeom prst="rect">
            <a:avLst/>
          </a:prstGeom>
          <a:noFill/>
        </p:spPr>
        <p:txBody>
          <a:bodyPr wrap="square" rtlCol="0">
            <a:noAutofit/>
          </a:bodyPr>
          <a:lstStyle/>
          <a:p>
            <a:pPr algn="just" defTabSz="914353">
              <a:lnSpc>
                <a:spcPts val="1600"/>
              </a:lnSpc>
            </a:pPr>
            <a:r>
              <a:rPr lang="en-US" altLang="ja-JP" b="1" u="heavy" dirty="0">
                <a:uFill>
                  <a:solidFill>
                    <a:srgbClr val="FFC000"/>
                  </a:solidFill>
                </a:uFill>
                <a:latin typeface="Helvetica Neue"/>
              </a:rPr>
              <a:t>All current LP modules see large distortions</a:t>
            </a:r>
            <a:r>
              <a:rPr lang="en-US" altLang="ja-JP" b="1" dirty="0">
                <a:solidFill>
                  <a:srgbClr val="000000"/>
                </a:solidFill>
                <a:latin typeface="Helvetica Neue"/>
              </a:rPr>
              <a:t>; </a:t>
            </a:r>
            <a:r>
              <a:rPr lang="en-US" altLang="ja-JP" b="1" dirty="0" smtClean="0">
                <a:solidFill>
                  <a:srgbClr val="000000"/>
                </a:solidFill>
                <a:latin typeface="Helvetica Neue"/>
              </a:rPr>
              <a:t> (The </a:t>
            </a:r>
            <a:r>
              <a:rPr lang="en-US" altLang="ja-JP" b="1" dirty="0">
                <a:solidFill>
                  <a:srgbClr val="000000"/>
                </a:solidFill>
                <a:latin typeface="Helvetica Neue"/>
              </a:rPr>
              <a:t>old TPC </a:t>
            </a:r>
            <a:r>
              <a:rPr lang="en-US" altLang="ja-JP" b="1" dirty="0" smtClean="0">
                <a:solidFill>
                  <a:srgbClr val="000000"/>
                </a:solidFill>
                <a:latin typeface="Helvetica Neue"/>
              </a:rPr>
              <a:t>problem!)</a:t>
            </a:r>
            <a:endParaRPr lang="en-US" altLang="ja-JP" b="1" dirty="0">
              <a:solidFill>
                <a:srgbClr val="000000"/>
              </a:solidFill>
              <a:latin typeface="Helvetica Neue"/>
            </a:endParaRPr>
          </a:p>
          <a:p>
            <a:pPr algn="just" defTabSz="914353">
              <a:lnSpc>
                <a:spcPts val="1600"/>
              </a:lnSpc>
              <a:tabLst>
                <a:tab pos="541338" algn="l"/>
              </a:tabLst>
            </a:pPr>
            <a:r>
              <a:rPr lang="en-US" altLang="ja-JP" sz="1600" b="1" dirty="0">
                <a:solidFill>
                  <a:srgbClr val="000000"/>
                </a:solidFill>
                <a:latin typeface="Helvetica Neue"/>
              </a:rPr>
              <a:t>	</a:t>
            </a:r>
            <a:r>
              <a:rPr lang="en-US" altLang="ja-JP" sz="1400" b="1" dirty="0">
                <a:solidFill>
                  <a:srgbClr val="000000"/>
                </a:solidFill>
                <a:latin typeface="Helvetica Neue"/>
              </a:rPr>
              <a:t>We need to minimize the distortions in the hardware level, and, then correct 	remaining distortions by software. </a:t>
            </a:r>
          </a:p>
          <a:p>
            <a:pPr defTabSz="914353">
              <a:lnSpc>
                <a:spcPts val="1600"/>
              </a:lnSpc>
            </a:pPr>
            <a:endParaRPr lang="en-US" altLang="ja-JP" sz="1600" b="1" dirty="0">
              <a:solidFill>
                <a:srgbClr val="000000"/>
              </a:solidFill>
              <a:latin typeface="Helvetica Neue"/>
            </a:endParaRPr>
          </a:p>
          <a:p>
            <a:pPr marL="342900" indent="-342900" defTabSz="914353">
              <a:lnSpc>
                <a:spcPts val="1600"/>
              </a:lnSpc>
              <a:buFontTx/>
              <a:buAutoNum type="arabicParenBoth"/>
            </a:pPr>
            <a:r>
              <a:rPr lang="en-US" altLang="ja-JP" b="1" i="1" dirty="0">
                <a:solidFill>
                  <a:srgbClr val="000000"/>
                </a:solidFill>
                <a:latin typeface="Helvetica Neue"/>
              </a:rPr>
              <a:t> Distortions due  to specific module structures</a:t>
            </a:r>
            <a:endParaRPr lang="en-US" altLang="ja-JP" sz="1600" b="1" dirty="0">
              <a:solidFill>
                <a:srgbClr val="000000"/>
              </a:solidFill>
              <a:latin typeface="Helvetica Neue"/>
            </a:endParaRPr>
          </a:p>
          <a:p>
            <a:pPr marL="0" lvl="1" defTabSz="914353">
              <a:lnSpc>
                <a:spcPts val="1600"/>
              </a:lnSpc>
              <a:tabLst>
                <a:tab pos="541338" algn="l"/>
                <a:tab pos="714375" algn="l"/>
              </a:tabLst>
            </a:pPr>
            <a:r>
              <a:rPr lang="en-US" altLang="ja-JP" sz="1400" b="1" dirty="0">
                <a:solidFill>
                  <a:srgbClr val="000000"/>
                </a:solidFill>
                <a:latin typeface="Helvetica Neue"/>
              </a:rPr>
              <a:t>	</a:t>
            </a:r>
            <a:r>
              <a:rPr lang="en-US" altLang="ja-JP" sz="1400" b="1" dirty="0" err="1">
                <a:solidFill>
                  <a:srgbClr val="333399"/>
                </a:solidFill>
                <a:latin typeface="Helvetica Neue"/>
              </a:rPr>
              <a:t>Micromegas</a:t>
            </a:r>
            <a:r>
              <a:rPr lang="en-US" altLang="ja-JP" sz="1400" b="1" dirty="0">
                <a:solidFill>
                  <a:srgbClr val="333399"/>
                </a:solidFill>
                <a:latin typeface="Helvetica Neue"/>
              </a:rPr>
              <a:t> module</a:t>
            </a:r>
            <a:r>
              <a:rPr lang="en-US" altLang="ja-JP" sz="1400" b="1" dirty="0">
                <a:solidFill>
                  <a:srgbClr val="000000"/>
                </a:solidFill>
                <a:latin typeface="Helvetica Neue"/>
              </a:rPr>
              <a:t>: 	Grounded  guard structure around the module.</a:t>
            </a:r>
          </a:p>
          <a:p>
            <a:pPr marL="0" lvl="1" defTabSz="914353">
              <a:lnSpc>
                <a:spcPts val="1600"/>
              </a:lnSpc>
              <a:tabLst>
                <a:tab pos="541338" algn="l"/>
                <a:tab pos="714375" algn="l"/>
              </a:tabLst>
            </a:pPr>
            <a:r>
              <a:rPr lang="en-US" altLang="ja-JP" sz="1400" b="1" dirty="0">
                <a:solidFill>
                  <a:srgbClr val="000000"/>
                </a:solidFill>
                <a:latin typeface="Helvetica Neue"/>
              </a:rPr>
              <a:t>					To be modified only in next </a:t>
            </a:r>
            <a:r>
              <a:rPr lang="ja-JP" altLang="en-US" sz="1400" b="1" dirty="0">
                <a:solidFill>
                  <a:srgbClr val="000000"/>
                </a:solidFill>
                <a:latin typeface="Helvetica Neue"/>
              </a:rPr>
              <a:t> </a:t>
            </a:r>
            <a:r>
              <a:rPr lang="en-US" altLang="ja-JP" sz="1400" b="1" dirty="0">
                <a:solidFill>
                  <a:srgbClr val="000000"/>
                </a:solidFill>
                <a:latin typeface="Helvetica Neue"/>
              </a:rPr>
              <a:t>module</a:t>
            </a:r>
            <a:r>
              <a:rPr lang="en-US" altLang="ja-JP" sz="1400" b="1" dirty="0">
                <a:solidFill>
                  <a:srgbClr val="FF0000"/>
                </a:solidFill>
                <a:latin typeface="Helvetica Neue"/>
              </a:rPr>
              <a:t>. </a:t>
            </a:r>
            <a:r>
              <a:rPr lang="en-US" altLang="ja-JP" sz="1400" b="1" dirty="0" smtClean="0">
                <a:solidFill>
                  <a:srgbClr val="FF0000"/>
                </a:solidFill>
                <a:latin typeface="Helvetica Neue"/>
              </a:rPr>
              <a:t>Wait for next module?</a:t>
            </a:r>
            <a:endParaRPr lang="en-US" altLang="ja-JP" sz="1400" b="1" dirty="0">
              <a:solidFill>
                <a:srgbClr val="FF0000"/>
              </a:solidFill>
              <a:latin typeface="Helvetica Neue"/>
            </a:endParaRPr>
          </a:p>
          <a:p>
            <a:pPr marL="0" lvl="1" defTabSz="914353">
              <a:lnSpc>
                <a:spcPts val="1600"/>
              </a:lnSpc>
              <a:tabLst>
                <a:tab pos="541338" algn="l"/>
                <a:tab pos="714375" algn="l"/>
              </a:tabLst>
            </a:pPr>
            <a:r>
              <a:rPr lang="en-US" altLang="ja-JP" sz="1400" b="1" dirty="0">
                <a:solidFill>
                  <a:srgbClr val="000000"/>
                </a:solidFill>
                <a:latin typeface="Helvetica Neue"/>
              </a:rPr>
              <a:t>	</a:t>
            </a:r>
            <a:r>
              <a:rPr lang="en-US" altLang="ja-JP" sz="1400" b="1" dirty="0">
                <a:solidFill>
                  <a:srgbClr val="333399"/>
                </a:solidFill>
                <a:latin typeface="Helvetica Neue"/>
              </a:rPr>
              <a:t>Asia GEM module</a:t>
            </a:r>
            <a:r>
              <a:rPr lang="en-US" altLang="ja-JP" sz="1400" b="1" dirty="0">
                <a:solidFill>
                  <a:srgbClr val="000000"/>
                </a:solidFill>
                <a:latin typeface="Helvetica Neue"/>
              </a:rPr>
              <a:t>: 	Large gaps of the segmented electrodes on the top surface 					of </a:t>
            </a:r>
            <a:r>
              <a:rPr lang="en-US" altLang="ja-JP" sz="1400" b="1" dirty="0" smtClean="0">
                <a:solidFill>
                  <a:srgbClr val="000000"/>
                </a:solidFill>
                <a:latin typeface="Helvetica Neue"/>
              </a:rPr>
              <a:t>GEM; </a:t>
            </a:r>
            <a:r>
              <a:rPr lang="en-US" altLang="ja-JP" sz="1400" b="1" dirty="0" smtClean="0">
                <a:solidFill>
                  <a:srgbClr val="FF0000"/>
                </a:solidFill>
                <a:latin typeface="Helvetica Neue"/>
              </a:rPr>
              <a:t>Gaps moved</a:t>
            </a:r>
            <a:r>
              <a:rPr lang="en-US" altLang="ja-JP" sz="1400" b="1" dirty="0">
                <a:solidFill>
                  <a:srgbClr val="000000"/>
                </a:solidFill>
                <a:latin typeface="Helvetica Neue"/>
              </a:rPr>
              <a:t>. Still see </a:t>
            </a:r>
            <a:r>
              <a:rPr lang="en-US" altLang="ja-JP" sz="1400" b="1" dirty="0" smtClean="0">
                <a:solidFill>
                  <a:srgbClr val="000000"/>
                </a:solidFill>
                <a:latin typeface="Helvetica Neue"/>
              </a:rPr>
              <a:t>small </a:t>
            </a:r>
            <a:r>
              <a:rPr lang="en-US" altLang="ja-JP" sz="1400" b="1" dirty="0">
                <a:solidFill>
                  <a:srgbClr val="000000"/>
                </a:solidFill>
                <a:latin typeface="Helvetica Neue"/>
              </a:rPr>
              <a:t>distortions partially </a:t>
            </a:r>
            <a:r>
              <a:rPr lang="en-US" altLang="ja-JP" sz="1400" b="1" dirty="0" smtClean="0">
                <a:solidFill>
                  <a:srgbClr val="000000"/>
                </a:solidFill>
                <a:latin typeface="Helvetica Neue"/>
              </a:rPr>
              <a:t>					due to </a:t>
            </a:r>
            <a:r>
              <a:rPr lang="en-US" altLang="ja-JP" sz="1400" b="1" dirty="0">
                <a:solidFill>
                  <a:srgbClr val="000000"/>
                </a:solidFill>
                <a:latin typeface="Helvetica Neue"/>
              </a:rPr>
              <a:t>the </a:t>
            </a:r>
            <a:r>
              <a:rPr lang="en-US" altLang="ja-JP" sz="1400" b="1" dirty="0" smtClean="0">
                <a:solidFill>
                  <a:srgbClr val="000000"/>
                </a:solidFill>
                <a:latin typeface="Helvetica Neue"/>
              </a:rPr>
              <a:t>2mm </a:t>
            </a:r>
            <a:r>
              <a:rPr lang="en-US" altLang="ja-JP" sz="1400" b="1" dirty="0">
                <a:solidFill>
                  <a:srgbClr val="000000"/>
                </a:solidFill>
                <a:latin typeface="Helvetica Neue"/>
              </a:rPr>
              <a:t>gaps on the bottom surface of the </a:t>
            </a:r>
            <a:r>
              <a:rPr lang="en-US" altLang="ja-JP" sz="1400" b="1" dirty="0" smtClean="0">
                <a:solidFill>
                  <a:srgbClr val="000000"/>
                </a:solidFill>
                <a:latin typeface="Helvetica Neue"/>
              </a:rPr>
              <a:t>GEMs</a:t>
            </a:r>
            <a:r>
              <a:rPr lang="en-US" altLang="ja-JP" sz="1400" b="1" dirty="0">
                <a:solidFill>
                  <a:srgbClr val="000000"/>
                </a:solidFill>
                <a:latin typeface="Helvetica Neue"/>
              </a:rPr>
              <a:t>.</a:t>
            </a:r>
          </a:p>
          <a:p>
            <a:pPr marL="457177" lvl="1" defTabSz="914353">
              <a:lnSpc>
                <a:spcPts val="1600"/>
              </a:lnSpc>
            </a:pPr>
            <a:endParaRPr lang="en-US" altLang="ja-JP" b="1" i="1" dirty="0">
              <a:solidFill>
                <a:srgbClr val="000000"/>
              </a:solidFill>
              <a:latin typeface="Helvetica Neue"/>
            </a:endParaRPr>
          </a:p>
          <a:p>
            <a:pPr marL="4763" lvl="1" defTabSz="914353">
              <a:lnSpc>
                <a:spcPts val="1600"/>
              </a:lnSpc>
            </a:pPr>
            <a:r>
              <a:rPr lang="en-US" altLang="ja-JP" b="1" i="1" dirty="0">
                <a:solidFill>
                  <a:srgbClr val="000000"/>
                </a:solidFill>
                <a:latin typeface="Helvetica Neue"/>
              </a:rPr>
              <a:t>(2)  Distortions at the module </a:t>
            </a:r>
            <a:r>
              <a:rPr lang="en-US" altLang="ja-JP" b="1" i="1" dirty="0" err="1" smtClean="0">
                <a:solidFill>
                  <a:srgbClr val="000000"/>
                </a:solidFill>
                <a:latin typeface="Helvetica Neue"/>
              </a:rPr>
              <a:t>boundaryies</a:t>
            </a:r>
            <a:r>
              <a:rPr lang="en-US" altLang="ja-JP" b="1" i="1" dirty="0" smtClean="0">
                <a:solidFill>
                  <a:srgbClr val="000000"/>
                </a:solidFill>
                <a:latin typeface="Helvetica Neue"/>
              </a:rPr>
              <a:t> with 1+1mm gaps:</a:t>
            </a:r>
            <a:endParaRPr lang="en-US" altLang="ja-JP" b="1" i="1" dirty="0">
              <a:solidFill>
                <a:srgbClr val="000000"/>
              </a:solidFill>
              <a:latin typeface="Helvetica Neue"/>
            </a:endParaRPr>
          </a:p>
          <a:p>
            <a:pPr marL="0" lvl="1" defTabSz="914353">
              <a:lnSpc>
                <a:spcPts val="1600"/>
              </a:lnSpc>
              <a:tabLst>
                <a:tab pos="541338" algn="l"/>
              </a:tabLst>
            </a:pPr>
            <a:r>
              <a:rPr lang="en-US" altLang="ja-JP" sz="1400" b="1" dirty="0">
                <a:solidFill>
                  <a:srgbClr val="000000"/>
                </a:solidFill>
                <a:latin typeface="Helvetica Neue"/>
              </a:rPr>
              <a:t>	</a:t>
            </a:r>
            <a:r>
              <a:rPr lang="en-US" altLang="ja-JP" sz="1400" b="1" dirty="0" smtClean="0">
                <a:solidFill>
                  <a:srgbClr val="000000"/>
                </a:solidFill>
                <a:latin typeface="Helvetica Neue"/>
              </a:rPr>
              <a:t>The E-field </a:t>
            </a:r>
            <a:r>
              <a:rPr lang="en-US" altLang="ja-JP" sz="1400" b="1" dirty="0">
                <a:solidFill>
                  <a:srgbClr val="000000"/>
                </a:solidFill>
                <a:latin typeface="Helvetica Neue"/>
              </a:rPr>
              <a:t>calculation and simulation </a:t>
            </a:r>
            <a:r>
              <a:rPr lang="en-US" altLang="ja-JP" sz="1400" b="1" dirty="0" smtClean="0">
                <a:solidFill>
                  <a:srgbClr val="000000"/>
                </a:solidFill>
                <a:latin typeface="Helvetica Neue"/>
              </a:rPr>
              <a:t>can </a:t>
            </a:r>
            <a:r>
              <a:rPr lang="en-US" altLang="ja-JP" sz="1400" b="1" dirty="0">
                <a:solidFill>
                  <a:srgbClr val="000000"/>
                </a:solidFill>
                <a:latin typeface="Helvetica Neue"/>
              </a:rPr>
              <a:t>suggest </a:t>
            </a:r>
            <a:r>
              <a:rPr lang="en-US" altLang="ja-JP" sz="1400" b="1" dirty="0" smtClean="0">
                <a:solidFill>
                  <a:srgbClr val="000000"/>
                </a:solidFill>
                <a:latin typeface="Helvetica Neue"/>
              </a:rPr>
              <a:t>solutions </a:t>
            </a:r>
            <a:r>
              <a:rPr lang="en-US" altLang="ja-JP" sz="1400" b="1" dirty="0">
                <a:solidFill>
                  <a:srgbClr val="000000"/>
                </a:solidFill>
                <a:latin typeface="Helvetica Neue"/>
              </a:rPr>
              <a:t>to reduce the distortion. </a:t>
            </a:r>
            <a:r>
              <a:rPr lang="en-US" altLang="ja-JP" sz="1400" b="1" dirty="0" smtClean="0">
                <a:solidFill>
                  <a:srgbClr val="000000"/>
                </a:solidFill>
                <a:latin typeface="Helvetica Neue"/>
              </a:rPr>
              <a:t>	Then confirmation of the </a:t>
            </a:r>
            <a:r>
              <a:rPr lang="en-US" altLang="ja-JP" sz="1400" b="1" dirty="0">
                <a:solidFill>
                  <a:srgbClr val="000000"/>
                </a:solidFill>
                <a:latin typeface="Helvetica Neue"/>
              </a:rPr>
              <a:t>solutions </a:t>
            </a:r>
            <a:r>
              <a:rPr lang="en-US" altLang="ja-JP" sz="1400" b="1" dirty="0">
                <a:latin typeface="Helvetica Neue"/>
              </a:rPr>
              <a:t>by either  </a:t>
            </a:r>
            <a:r>
              <a:rPr lang="en-US" altLang="ja-JP" sz="1400" b="1" dirty="0" smtClean="0">
                <a:latin typeface="Helvetica Neue"/>
              </a:rPr>
              <a:t>the beam test or  the laser- </a:t>
            </a:r>
            <a:r>
              <a:rPr lang="en-US" altLang="ja-JP" sz="1400" b="1" dirty="0">
                <a:latin typeface="Helvetica Neue"/>
              </a:rPr>
              <a:t>beam </a:t>
            </a:r>
            <a:r>
              <a:rPr lang="en-US" altLang="ja-JP" sz="1400" b="1" dirty="0" smtClean="0">
                <a:latin typeface="Helvetica Neue"/>
              </a:rPr>
              <a:t>test .</a:t>
            </a:r>
          </a:p>
          <a:p>
            <a:pPr marL="0" lvl="1" defTabSz="914353">
              <a:lnSpc>
                <a:spcPts val="1600"/>
              </a:lnSpc>
              <a:tabLst>
                <a:tab pos="541338" algn="l"/>
              </a:tabLst>
            </a:pPr>
            <a:r>
              <a:rPr lang="en-US" altLang="ja-JP" sz="1400" b="1" dirty="0">
                <a:latin typeface="Helvetica Neue"/>
              </a:rPr>
              <a:t>	</a:t>
            </a:r>
            <a:r>
              <a:rPr lang="en-US" altLang="ja-JP" sz="1400" b="1" dirty="0" smtClean="0">
                <a:latin typeface="Helvetica Neue"/>
              </a:rPr>
              <a:t>	</a:t>
            </a:r>
            <a:r>
              <a:rPr lang="en-US" altLang="ja-JP" sz="1400" b="1" dirty="0" smtClean="0">
                <a:solidFill>
                  <a:srgbClr val="FF0000"/>
                </a:solidFill>
                <a:latin typeface="Helvetica Neue"/>
                <a:sym typeface="Wingdings" panose="05000000000000000000" pitchFamily="2" charset="2"/>
              </a:rPr>
              <a:t>  Li Bo joins Klaus to do the simulation.</a:t>
            </a:r>
            <a:r>
              <a:rPr lang="en-US" altLang="ja-JP" sz="1400" b="1" dirty="0" smtClean="0">
                <a:latin typeface="Helvetica Neue"/>
                <a:sym typeface="Wingdings" panose="05000000000000000000" pitchFamily="2" charset="2"/>
              </a:rPr>
              <a:t> </a:t>
            </a:r>
            <a:r>
              <a:rPr lang="en-US" altLang="ja-JP" sz="1400" b="1" dirty="0" smtClean="0">
                <a:solidFill>
                  <a:srgbClr val="FF0000"/>
                </a:solidFill>
                <a:latin typeface="Helvetica Neue"/>
                <a:sym typeface="Wingdings" panose="05000000000000000000" pitchFamily="2" charset="2"/>
              </a:rPr>
              <a:t>Good agreement with the laser   test.</a:t>
            </a:r>
          </a:p>
          <a:p>
            <a:pPr marL="0" lvl="1" defTabSz="914353">
              <a:lnSpc>
                <a:spcPts val="1600"/>
              </a:lnSpc>
              <a:tabLst>
                <a:tab pos="541338" algn="l"/>
              </a:tabLst>
            </a:pPr>
            <a:r>
              <a:rPr lang="en-US" altLang="ja-JP" sz="1400" b="1" dirty="0">
                <a:solidFill>
                  <a:srgbClr val="FF0000"/>
                </a:solidFill>
                <a:latin typeface="Helvetica Neue"/>
                <a:sym typeface="Wingdings" panose="05000000000000000000" pitchFamily="2" charset="2"/>
              </a:rPr>
              <a:t>	 </a:t>
            </a:r>
            <a:r>
              <a:rPr lang="en-US" altLang="ja-JP" sz="1400" b="1" dirty="0" smtClean="0">
                <a:solidFill>
                  <a:srgbClr val="FF0000"/>
                </a:solidFill>
                <a:latin typeface="Helvetica Neue"/>
                <a:sym typeface="Wingdings" panose="05000000000000000000" pitchFamily="2" charset="2"/>
              </a:rPr>
              <a:t>       Hope to get a guide line for (3).</a:t>
            </a:r>
            <a:endParaRPr lang="en-US" altLang="ja-JP" sz="1400" b="1" dirty="0">
              <a:solidFill>
                <a:srgbClr val="FF0000"/>
              </a:solidFill>
              <a:latin typeface="Helvetica Neue"/>
            </a:endParaRPr>
          </a:p>
          <a:p>
            <a:pPr marL="455613" lvl="1" defTabSz="914353">
              <a:lnSpc>
                <a:spcPts val="1600"/>
              </a:lnSpc>
            </a:pPr>
            <a:endParaRPr lang="en-US" altLang="ja-JP" sz="1600" b="1" dirty="0">
              <a:solidFill>
                <a:srgbClr val="000000"/>
              </a:solidFill>
              <a:latin typeface="Helvetica Neue"/>
            </a:endParaRPr>
          </a:p>
          <a:p>
            <a:pPr marL="4763" lvl="1" defTabSz="914353">
              <a:lnSpc>
                <a:spcPts val="1600"/>
              </a:lnSpc>
            </a:pPr>
            <a:r>
              <a:rPr lang="en-US" altLang="ja-JP" b="1" i="1" dirty="0">
                <a:solidFill>
                  <a:srgbClr val="000000"/>
                </a:solidFill>
                <a:latin typeface="Helvetica Neue"/>
              </a:rPr>
              <a:t>(3)   Develop  software to correct  remaining distortion after (1) and (2)</a:t>
            </a:r>
          </a:p>
          <a:p>
            <a:pPr marL="4763" lvl="1" defTabSz="914353">
              <a:tabLst>
                <a:tab pos="361950" algn="l"/>
              </a:tabLst>
            </a:pPr>
            <a:r>
              <a:rPr lang="en-US" altLang="ja-JP" sz="1400" b="1" dirty="0">
                <a:solidFill>
                  <a:srgbClr val="000000"/>
                </a:solidFill>
                <a:latin typeface="Helvetica Neue"/>
              </a:rPr>
              <a:t>	  S</a:t>
            </a:r>
            <a:r>
              <a:rPr lang="en-US" altLang="ja-JP" sz="1600" b="1" dirty="0">
                <a:solidFill>
                  <a:srgbClr val="000000"/>
                </a:solidFill>
                <a:latin typeface="Helvetica Neue"/>
              </a:rPr>
              <a:t>ome</a:t>
            </a:r>
            <a:r>
              <a:rPr lang="en-US" altLang="ja-JP" sz="1400" b="1" dirty="0">
                <a:solidFill>
                  <a:srgbClr val="000000"/>
                </a:solidFill>
                <a:latin typeface="Helvetica Neue"/>
              </a:rPr>
              <a:t> deterioration of the spatial resolution  will remain after the correction.</a:t>
            </a:r>
          </a:p>
          <a:p>
            <a:pPr marL="4763" lvl="1" defTabSz="914353">
              <a:tabLst>
                <a:tab pos="361950" algn="l"/>
              </a:tabLst>
            </a:pPr>
            <a:endParaRPr lang="en-US" altLang="ja-JP" sz="1400" b="1" dirty="0">
              <a:solidFill>
                <a:srgbClr val="000000"/>
              </a:solidFill>
              <a:latin typeface="Helvetica Neue"/>
            </a:endParaRPr>
          </a:p>
          <a:p>
            <a:pPr marL="4763" lvl="1" defTabSz="914353">
              <a:tabLst>
                <a:tab pos="361950" algn="l"/>
              </a:tabLst>
            </a:pPr>
            <a:r>
              <a:rPr lang="en-US" altLang="ja-JP" sz="1400" b="1" u="heavy" dirty="0">
                <a:uFill>
                  <a:solidFill>
                    <a:srgbClr val="FFC000"/>
                  </a:solidFill>
                </a:uFill>
                <a:latin typeface="Helvetica Neue"/>
              </a:rPr>
              <a:t>A global distortion of  a few mm level at LP TPC </a:t>
            </a:r>
            <a:r>
              <a:rPr lang="en-US" altLang="ja-JP" sz="1400" b="1" dirty="0">
                <a:solidFill>
                  <a:srgbClr val="000000"/>
                </a:solidFill>
                <a:latin typeface="Helvetica Neue"/>
              </a:rPr>
              <a:t>is confirmed by monitoring the patterns on the cathode plane shined by a laser due to the non uniform magnetic field of PCMAG. Also the current LP filed cage has some imperfection and a alignment   problem to the magnetic filed</a:t>
            </a:r>
            <a:r>
              <a:rPr lang="en-US" altLang="ja-JP" sz="1400" b="1" dirty="0" smtClean="0">
                <a:solidFill>
                  <a:srgbClr val="FF0000"/>
                </a:solidFill>
                <a:latin typeface="Helvetica Neue"/>
              </a:rPr>
              <a:t>.  </a:t>
            </a:r>
            <a:r>
              <a:rPr lang="en-US" altLang="ja-JP" sz="1400" b="1" dirty="0" smtClean="0">
                <a:solidFill>
                  <a:srgbClr val="FF0000"/>
                </a:solidFill>
                <a:latin typeface="Helvetica Neue"/>
                <a:sym typeface="Wingdings" panose="05000000000000000000" pitchFamily="2" charset="2"/>
              </a:rPr>
              <a:t> </a:t>
            </a:r>
            <a:r>
              <a:rPr lang="en-US" altLang="ja-JP" sz="1400" b="1" dirty="0" smtClean="0">
                <a:solidFill>
                  <a:srgbClr val="FF0000"/>
                </a:solidFill>
                <a:latin typeface="Helvetica Neue"/>
              </a:rPr>
              <a:t>DESY </a:t>
            </a:r>
            <a:r>
              <a:rPr lang="en-US" altLang="ja-JP" sz="1400" b="1" dirty="0">
                <a:solidFill>
                  <a:srgbClr val="FF0000"/>
                </a:solidFill>
                <a:latin typeface="Helvetica Neue"/>
              </a:rPr>
              <a:t>is now working</a:t>
            </a:r>
            <a:r>
              <a:rPr lang="en-US" altLang="ja-JP" sz="1400" b="1" dirty="0" smtClean="0">
                <a:solidFill>
                  <a:srgbClr val="FF0000"/>
                </a:solidFill>
                <a:latin typeface="Helvetica Neue"/>
              </a:rPr>
              <a:t>. Tests of software correction may be tried soon (Li Bo).</a:t>
            </a:r>
            <a:endParaRPr lang="en-US" altLang="ja-JP" sz="1400" b="1" dirty="0">
              <a:solidFill>
                <a:srgbClr val="FF0000"/>
              </a:solidFill>
              <a:latin typeface="Helvetica Neue"/>
            </a:endParaRPr>
          </a:p>
        </p:txBody>
      </p:sp>
    </p:spTree>
    <p:extLst>
      <p:ext uri="{BB962C8B-B14F-4D97-AF65-F5344CB8AC3E}">
        <p14:creationId xmlns:p14="http://schemas.microsoft.com/office/powerpoint/2010/main" val="1776289454"/>
      </p:ext>
    </p:extLst>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
          <p:cNvGrpSpPr>
            <a:grpSpLocks noChangeAspect="1"/>
          </p:cNvGrpSpPr>
          <p:nvPr/>
        </p:nvGrpSpPr>
        <p:grpSpPr bwMode="auto">
          <a:xfrm>
            <a:off x="3059832" y="4138008"/>
            <a:ext cx="5795680" cy="2246684"/>
            <a:chOff x="243" y="1157"/>
            <a:chExt cx="5274" cy="2010"/>
          </a:xfrm>
        </p:grpSpPr>
        <p:sp>
          <p:nvSpPr>
            <p:cNvPr id="3" name="AutoShape 4"/>
            <p:cNvSpPr>
              <a:spLocks noChangeAspect="1" noChangeArrowheads="1" noTextEdit="1"/>
            </p:cNvSpPr>
            <p:nvPr/>
          </p:nvSpPr>
          <p:spPr bwMode="auto">
            <a:xfrm>
              <a:off x="243" y="1157"/>
              <a:ext cx="5274" cy="2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pic>
          <p:nvPicPr>
            <p:cNvPr id="1030"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 y="1157"/>
              <a:ext cx="5280" cy="2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 name="グループ化 3"/>
          <p:cNvGrpSpPr/>
          <p:nvPr/>
        </p:nvGrpSpPr>
        <p:grpSpPr>
          <a:xfrm>
            <a:off x="539552" y="1358291"/>
            <a:ext cx="8136904" cy="2253979"/>
            <a:chOff x="539552" y="1541563"/>
            <a:chExt cx="8136904" cy="2253979"/>
          </a:xfrm>
        </p:grpSpPr>
        <p:pic>
          <p:nvPicPr>
            <p:cNvPr id="103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9832" y="1548064"/>
              <a:ext cx="2736304" cy="22474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552" y="1541563"/>
              <a:ext cx="2376264" cy="1887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96105" y="1541563"/>
              <a:ext cx="2180351" cy="1887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0" name="正方形/長方形 9"/>
          <p:cNvSpPr/>
          <p:nvPr/>
        </p:nvSpPr>
        <p:spPr>
          <a:xfrm>
            <a:off x="2632789" y="332655"/>
            <a:ext cx="3470757" cy="461665"/>
          </a:xfrm>
          <a:prstGeom prst="rect">
            <a:avLst/>
          </a:prstGeom>
        </p:spPr>
        <p:txBody>
          <a:bodyPr wrap="none">
            <a:spAutoFit/>
          </a:bodyPr>
          <a:lstStyle/>
          <a:p>
            <a:pPr algn="ctr"/>
            <a:r>
              <a:rPr lang="en-US" altLang="ja-JP" sz="2400" b="1" u="sng" dirty="0">
                <a:solidFill>
                  <a:prstClr val="black"/>
                </a:solidFill>
              </a:rPr>
              <a:t>Distortions of LP </a:t>
            </a:r>
            <a:r>
              <a:rPr lang="en-US" altLang="ja-JP" sz="2400" b="1" u="sng" dirty="0" smtClean="0">
                <a:solidFill>
                  <a:prstClr val="black"/>
                </a:solidFill>
              </a:rPr>
              <a:t>Modules</a:t>
            </a:r>
          </a:p>
        </p:txBody>
      </p:sp>
      <p:sp>
        <p:nvSpPr>
          <p:cNvPr id="5" name="右矢印 4"/>
          <p:cNvSpPr/>
          <p:nvPr/>
        </p:nvSpPr>
        <p:spPr>
          <a:xfrm>
            <a:off x="5960968" y="2302009"/>
            <a:ext cx="339224" cy="18652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6" name="テキスト ボックス 5"/>
          <p:cNvSpPr txBox="1"/>
          <p:nvPr/>
        </p:nvSpPr>
        <p:spPr>
          <a:xfrm>
            <a:off x="543016" y="940078"/>
            <a:ext cx="3313728" cy="369332"/>
          </a:xfrm>
          <a:prstGeom prst="rect">
            <a:avLst/>
          </a:prstGeom>
          <a:noFill/>
        </p:spPr>
        <p:txBody>
          <a:bodyPr wrap="none" rtlCol="0">
            <a:spAutoFit/>
          </a:bodyPr>
          <a:lstStyle/>
          <a:p>
            <a:r>
              <a:rPr lang="en-US" altLang="ja-JP" u="sng" dirty="0" smtClean="0">
                <a:solidFill>
                  <a:prstClr val="black"/>
                </a:solidFill>
              </a:rPr>
              <a:t>The case of DESY GEM LP module</a:t>
            </a:r>
            <a:endParaRPr lang="ja-JP" altLang="en-US" u="sng" dirty="0">
              <a:solidFill>
                <a:prstClr val="black"/>
              </a:solidFill>
            </a:endParaRPr>
          </a:p>
        </p:txBody>
      </p:sp>
      <p:sp>
        <p:nvSpPr>
          <p:cNvPr id="7" name="テキスト ボックス 6"/>
          <p:cNvSpPr txBox="1"/>
          <p:nvPr/>
        </p:nvSpPr>
        <p:spPr>
          <a:xfrm>
            <a:off x="543016" y="3815642"/>
            <a:ext cx="3488134" cy="369332"/>
          </a:xfrm>
          <a:prstGeom prst="rect">
            <a:avLst/>
          </a:prstGeom>
          <a:noFill/>
        </p:spPr>
        <p:txBody>
          <a:bodyPr wrap="none" rtlCol="0">
            <a:spAutoFit/>
          </a:bodyPr>
          <a:lstStyle/>
          <a:p>
            <a:r>
              <a:rPr lang="en-US" altLang="ja-JP" u="sng" dirty="0" smtClean="0">
                <a:solidFill>
                  <a:prstClr val="black"/>
                </a:solidFill>
              </a:rPr>
              <a:t>The case of </a:t>
            </a:r>
            <a:r>
              <a:rPr lang="en-US" altLang="ja-JP" u="sng" dirty="0" err="1" smtClean="0">
                <a:solidFill>
                  <a:prstClr val="black"/>
                </a:solidFill>
              </a:rPr>
              <a:t>Micromegas</a:t>
            </a:r>
            <a:r>
              <a:rPr lang="en-US" altLang="ja-JP" u="sng" dirty="0" smtClean="0">
                <a:solidFill>
                  <a:prstClr val="black"/>
                </a:solidFill>
              </a:rPr>
              <a:t> LP module</a:t>
            </a:r>
            <a:endParaRPr lang="ja-JP" altLang="en-US" u="sng" dirty="0">
              <a:solidFill>
                <a:prstClr val="black"/>
              </a:solidFill>
            </a:endParaRPr>
          </a:p>
        </p:txBody>
      </p:sp>
      <p:pic>
        <p:nvPicPr>
          <p:cNvPr id="1034" name="Picture 10"/>
          <p:cNvPicPr>
            <a:picLocks noChangeAspect="1" noChangeArrowheads="1"/>
          </p:cNvPicPr>
          <p:nvPr/>
        </p:nvPicPr>
        <p:blipFill rotWithShape="1">
          <a:blip r:embed="rId6">
            <a:extLst>
              <a:ext uri="{28A0092B-C50C-407E-A947-70E740481C1C}">
                <a14:useLocalDpi xmlns:a14="http://schemas.microsoft.com/office/drawing/2010/main" val="0"/>
              </a:ext>
            </a:extLst>
          </a:blip>
          <a:srcRect t="57155" r="3135"/>
          <a:stretch/>
        </p:blipFill>
        <p:spPr bwMode="auto">
          <a:xfrm>
            <a:off x="359732" y="4437112"/>
            <a:ext cx="5375084" cy="18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858543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116632"/>
            <a:ext cx="8229600" cy="706090"/>
          </a:xfrm>
        </p:spPr>
        <p:txBody>
          <a:bodyPr>
            <a:normAutofit/>
          </a:bodyPr>
          <a:lstStyle/>
          <a:p>
            <a:r>
              <a:rPr lang="en-US" altLang="ja-JP" sz="2400" b="1" u="sng" dirty="0" smtClean="0"/>
              <a:t>C</a:t>
            </a:r>
            <a:r>
              <a:rPr kumimoji="1" lang="en-US" altLang="ja-JP" sz="2400" b="1" u="sng" dirty="0" smtClean="0"/>
              <a:t>ompact </a:t>
            </a:r>
            <a:r>
              <a:rPr lang="en-US" altLang="ja-JP" sz="2400" b="1" u="sng" dirty="0" smtClean="0"/>
              <a:t>L</a:t>
            </a:r>
            <a:r>
              <a:rPr kumimoji="1" lang="en-US" altLang="ja-JP" sz="2400" b="1" u="sng" dirty="0" smtClean="0"/>
              <a:t>aser </a:t>
            </a:r>
            <a:r>
              <a:rPr lang="en-US" altLang="ja-JP" sz="2400" b="1" u="sng" dirty="0"/>
              <a:t>B</a:t>
            </a:r>
            <a:r>
              <a:rPr kumimoji="1" lang="en-US" altLang="ja-JP" sz="2400" b="1" u="sng" dirty="0" smtClean="0"/>
              <a:t>eam </a:t>
            </a:r>
            <a:r>
              <a:rPr lang="en-US" altLang="ja-JP" sz="2400" b="1" u="sng" dirty="0" smtClean="0"/>
              <a:t>Generator</a:t>
            </a:r>
            <a:r>
              <a:rPr kumimoji="1" lang="en-US" altLang="ja-JP" sz="2400" b="1" u="sng" dirty="0" smtClean="0"/>
              <a:t> for Distortion Study</a:t>
            </a:r>
            <a:endParaRPr kumimoji="1" lang="ja-JP" altLang="en-US" sz="2400" b="1" u="sng" dirty="0"/>
          </a:p>
        </p:txBody>
      </p:sp>
      <p:grpSp>
        <p:nvGrpSpPr>
          <p:cNvPr id="4" name="Group 5"/>
          <p:cNvGrpSpPr>
            <a:grpSpLocks noChangeAspect="1"/>
          </p:cNvGrpSpPr>
          <p:nvPr/>
        </p:nvGrpSpPr>
        <p:grpSpPr bwMode="auto">
          <a:xfrm>
            <a:off x="4067944" y="903410"/>
            <a:ext cx="4836309" cy="1894268"/>
            <a:chOff x="385" y="981"/>
            <a:chExt cx="4928" cy="1490"/>
          </a:xfrm>
        </p:grpSpPr>
        <p:sp>
          <p:nvSpPr>
            <p:cNvPr id="5" name="AutoShape 4"/>
            <p:cNvSpPr>
              <a:spLocks noChangeAspect="1" noChangeArrowheads="1" noTextEdit="1"/>
            </p:cNvSpPr>
            <p:nvPr/>
          </p:nvSpPr>
          <p:spPr bwMode="auto">
            <a:xfrm>
              <a:off x="385" y="981"/>
              <a:ext cx="4928" cy="1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pic>
          <p:nvPicPr>
            <p:cNvPr id="3078" name="Picture 6"/>
            <p:cNvPicPr>
              <a:picLocks noChangeAspect="1" noChangeArrowheads="1"/>
            </p:cNvPicPr>
            <p:nvPr/>
          </p:nvPicPr>
          <p:blipFill rotWithShape="1">
            <a:blip r:embed="rId2">
              <a:extLst>
                <a:ext uri="{28A0092B-C50C-407E-A947-70E740481C1C}">
                  <a14:useLocalDpi xmlns:a14="http://schemas.microsoft.com/office/drawing/2010/main" val="0"/>
                </a:ext>
              </a:extLst>
            </a:blip>
            <a:srcRect l="3706" t="5439" r="5678"/>
            <a:stretch/>
          </p:blipFill>
          <p:spPr bwMode="auto">
            <a:xfrm>
              <a:off x="568" y="1062"/>
              <a:ext cx="4473" cy="1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 name="Group 11"/>
          <p:cNvGrpSpPr>
            <a:grpSpLocks noChangeAspect="1"/>
          </p:cNvGrpSpPr>
          <p:nvPr/>
        </p:nvGrpSpPr>
        <p:grpSpPr bwMode="auto">
          <a:xfrm>
            <a:off x="649707" y="3501008"/>
            <a:ext cx="5016226" cy="3045999"/>
            <a:chOff x="420" y="2043"/>
            <a:chExt cx="3242" cy="2177"/>
          </a:xfrm>
        </p:grpSpPr>
        <p:sp>
          <p:nvSpPr>
            <p:cNvPr id="7" name="AutoShape 10"/>
            <p:cNvSpPr>
              <a:spLocks noChangeAspect="1" noChangeArrowheads="1" noTextEdit="1"/>
            </p:cNvSpPr>
            <p:nvPr/>
          </p:nvSpPr>
          <p:spPr bwMode="auto">
            <a:xfrm>
              <a:off x="612" y="2043"/>
              <a:ext cx="3050" cy="2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pic>
          <p:nvPicPr>
            <p:cNvPr id="3084"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0" y="2043"/>
              <a:ext cx="3054" cy="2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 name="Group 19"/>
          <p:cNvGrpSpPr>
            <a:grpSpLocks noChangeAspect="1"/>
          </p:cNvGrpSpPr>
          <p:nvPr/>
        </p:nvGrpSpPr>
        <p:grpSpPr bwMode="auto">
          <a:xfrm>
            <a:off x="258497" y="1264820"/>
            <a:ext cx="4029075" cy="2095500"/>
            <a:chOff x="1611" y="1500"/>
            <a:chExt cx="2538" cy="1320"/>
          </a:xfrm>
        </p:grpSpPr>
        <p:sp>
          <p:nvSpPr>
            <p:cNvPr id="9" name="AutoShape 18"/>
            <p:cNvSpPr>
              <a:spLocks noChangeAspect="1" noChangeArrowheads="1" noTextEdit="1"/>
            </p:cNvSpPr>
            <p:nvPr/>
          </p:nvSpPr>
          <p:spPr bwMode="auto">
            <a:xfrm>
              <a:off x="1611" y="1500"/>
              <a:ext cx="2538" cy="1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pic>
          <p:nvPicPr>
            <p:cNvPr id="3092" name="Picture 2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11" y="1500"/>
              <a:ext cx="2544" cy="1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093" name="Picture 2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4944" y="819048"/>
            <a:ext cx="1693121" cy="37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円/楕円 9"/>
          <p:cNvSpPr/>
          <p:nvPr/>
        </p:nvSpPr>
        <p:spPr>
          <a:xfrm>
            <a:off x="2483768" y="2045948"/>
            <a:ext cx="321893" cy="523717"/>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1" name="円/楕円 10"/>
          <p:cNvSpPr/>
          <p:nvPr/>
        </p:nvSpPr>
        <p:spPr>
          <a:xfrm>
            <a:off x="1080308" y="2134931"/>
            <a:ext cx="272184" cy="364801"/>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grpSp>
        <p:nvGrpSpPr>
          <p:cNvPr id="18" name="グループ化 17"/>
          <p:cNvGrpSpPr/>
          <p:nvPr/>
        </p:nvGrpSpPr>
        <p:grpSpPr>
          <a:xfrm>
            <a:off x="4689801" y="2756811"/>
            <a:ext cx="3888432" cy="531892"/>
            <a:chOff x="4644008" y="2729611"/>
            <a:chExt cx="3266289" cy="531892"/>
          </a:xfrm>
        </p:grpSpPr>
        <p:sp>
          <p:nvSpPr>
            <p:cNvPr id="15" name="円/楕円 14"/>
            <p:cNvSpPr/>
            <p:nvPr/>
          </p:nvSpPr>
          <p:spPr>
            <a:xfrm>
              <a:off x="4644008" y="2797678"/>
              <a:ext cx="360040" cy="171645"/>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6" name="テキスト ボックス 15"/>
            <p:cNvSpPr txBox="1"/>
            <p:nvPr/>
          </p:nvSpPr>
          <p:spPr>
            <a:xfrm>
              <a:off x="5061898" y="2729611"/>
              <a:ext cx="2848399" cy="307777"/>
            </a:xfrm>
            <a:prstGeom prst="rect">
              <a:avLst/>
            </a:prstGeom>
            <a:noFill/>
          </p:spPr>
          <p:txBody>
            <a:bodyPr wrap="square" rtlCol="0">
              <a:noAutofit/>
            </a:bodyPr>
            <a:lstStyle/>
            <a:p>
              <a:r>
                <a:rPr lang="en-US" altLang="ja-JP" sz="1400" dirty="0" smtClean="0">
                  <a:solidFill>
                    <a:prstClr val="black"/>
                  </a:solidFill>
                </a:rPr>
                <a:t>Due to the gap of the electrode of GEM</a:t>
              </a:r>
            </a:p>
            <a:p>
              <a:r>
                <a:rPr lang="en-US" altLang="ja-JP" sz="1400" dirty="0" smtClean="0">
                  <a:solidFill>
                    <a:prstClr val="black"/>
                  </a:solidFill>
                </a:rPr>
                <a:t>Due to the gap between modules</a:t>
              </a:r>
              <a:endParaRPr lang="en-US" altLang="ja-JP" sz="1400" dirty="0">
                <a:solidFill>
                  <a:prstClr val="black"/>
                </a:solidFill>
              </a:endParaRPr>
            </a:p>
          </p:txBody>
        </p:sp>
        <p:sp>
          <p:nvSpPr>
            <p:cNvPr id="17" name="円/楕円 16"/>
            <p:cNvSpPr/>
            <p:nvPr/>
          </p:nvSpPr>
          <p:spPr>
            <a:xfrm>
              <a:off x="4644008" y="3037388"/>
              <a:ext cx="360040" cy="224115"/>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grpSp>
      <p:grpSp>
        <p:nvGrpSpPr>
          <p:cNvPr id="19" name="Group 25"/>
          <p:cNvGrpSpPr>
            <a:grpSpLocks noChangeAspect="1"/>
          </p:cNvGrpSpPr>
          <p:nvPr/>
        </p:nvGrpSpPr>
        <p:grpSpPr bwMode="auto">
          <a:xfrm>
            <a:off x="5767388" y="3509963"/>
            <a:ext cx="2778125" cy="2938462"/>
            <a:chOff x="3633" y="2211"/>
            <a:chExt cx="1750" cy="1851"/>
          </a:xfrm>
        </p:grpSpPr>
        <p:sp>
          <p:nvSpPr>
            <p:cNvPr id="20" name="AutoShape 24"/>
            <p:cNvSpPr>
              <a:spLocks noChangeAspect="1" noChangeArrowheads="1" noTextEdit="1"/>
            </p:cNvSpPr>
            <p:nvPr/>
          </p:nvSpPr>
          <p:spPr bwMode="auto">
            <a:xfrm>
              <a:off x="3633" y="2211"/>
              <a:ext cx="1750" cy="1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pic>
          <p:nvPicPr>
            <p:cNvPr id="3098" name="Picture 2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33" y="2211"/>
              <a:ext cx="1760" cy="1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7711123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70" name="Rectangle 2"/>
          <p:cNvSpPr>
            <a:spLocks noGrp="1" noRot="1" noChangeArrowheads="1"/>
          </p:cNvSpPr>
          <p:nvPr>
            <p:ph type="title"/>
          </p:nvPr>
        </p:nvSpPr>
        <p:spPr>
          <a:xfrm>
            <a:off x="301552" y="116632"/>
            <a:ext cx="8568952" cy="1224136"/>
          </a:xfrm>
        </p:spPr>
        <p:txBody>
          <a:bodyPr/>
          <a:lstStyle/>
          <a:p>
            <a:pPr marL="360408" indent="-360408" defTabSz="642915" eaLnBrk="1" hangingPunct="1">
              <a:spcBef>
                <a:spcPts val="773"/>
              </a:spcBef>
            </a:pPr>
            <a:r>
              <a:rPr lang="en-US" altLang="ja-JP" sz="2000" dirty="0" smtClean="0">
                <a:sym typeface="Helvetica Neue" charset="0"/>
              </a:rPr>
              <a:t>Remaining Issues</a:t>
            </a:r>
            <a:r>
              <a:rPr lang="en-US" altLang="ja-JP" sz="2000" dirty="0">
                <a:sym typeface="Helvetica Neue" charset="0"/>
              </a:rPr>
              <a:t/>
            </a:r>
            <a:br>
              <a:rPr lang="en-US" altLang="ja-JP" sz="2000" dirty="0">
                <a:sym typeface="Helvetica Neue" charset="0"/>
              </a:rPr>
            </a:br>
            <a:r>
              <a:rPr lang="en-US" altLang="ja-JP" sz="2400" u="sng" dirty="0" smtClean="0"/>
              <a:t>Cooling and Temperature </a:t>
            </a:r>
            <a:r>
              <a:rPr lang="en-US" altLang="ja-JP" sz="2400" u="sng" dirty="0"/>
              <a:t>C</a:t>
            </a:r>
            <a:r>
              <a:rPr lang="en-US" altLang="ja-JP" sz="2400" u="sng" dirty="0" smtClean="0"/>
              <a:t>ontrol of TPC endplate</a:t>
            </a:r>
            <a:endParaRPr lang="en-US" altLang="ja-JP" sz="2400" u="sng" dirty="0">
              <a:sym typeface="Helvetica Neue Medium" pitchFamily="-84" charset="0"/>
            </a:endParaRPr>
          </a:p>
        </p:txBody>
      </p:sp>
      <p:sp>
        <p:nvSpPr>
          <p:cNvPr id="54274" name="スライド番号プレースホルダー 5"/>
          <p:cNvSpPr>
            <a:spLocks noGrp="1"/>
          </p:cNvSpPr>
          <p:nvPr>
            <p:ph type="sldNum" sz="quarter" idx="10"/>
          </p:nvPr>
        </p:nvSpPr>
        <p:spPr>
          <a:noFill/>
        </p:spPr>
        <p:txBody>
          <a:bodyPr/>
          <a:lstStyle>
            <a:lvl1pPr eaLnBrk="0" hangingPunct="0">
              <a:spcBef>
                <a:spcPct val="20000"/>
              </a:spcBef>
              <a:buClr>
                <a:schemeClr val="hlink"/>
              </a:buClr>
              <a:buSzPct val="80000"/>
              <a:buFont typeface="Arial" pitchFamily="34" charset="0"/>
              <a:buChar char="►"/>
              <a:defRPr kumimoji="1" sz="3200">
                <a:solidFill>
                  <a:schemeClr val="tx1"/>
                </a:solidFill>
                <a:latin typeface="Tahoma" pitchFamily="34" charset="0"/>
                <a:ea typeface="ＭＳ Ｐゴシック" pitchFamily="50" charset="-128"/>
              </a:defRPr>
            </a:lvl1pPr>
            <a:lvl2pPr marL="742418" indent="-285546" eaLnBrk="0" hangingPunct="0">
              <a:spcBef>
                <a:spcPct val="20000"/>
              </a:spcBef>
              <a:buClr>
                <a:schemeClr val="folHlink"/>
              </a:buClr>
              <a:buFont typeface="Wingdings" pitchFamily="2" charset="2"/>
              <a:buChar char="§"/>
              <a:defRPr kumimoji="1" sz="2800">
                <a:solidFill>
                  <a:schemeClr val="tx1"/>
                </a:solidFill>
                <a:latin typeface="Tahoma" pitchFamily="34" charset="0"/>
                <a:ea typeface="ＭＳ Ｐゴシック" pitchFamily="50" charset="-128"/>
              </a:defRPr>
            </a:lvl2pPr>
            <a:lvl3pPr marL="1142178" indent="-228434" eaLnBrk="0" hangingPunct="0">
              <a:spcBef>
                <a:spcPct val="20000"/>
              </a:spcBef>
              <a:buClr>
                <a:schemeClr val="hlink"/>
              </a:buClr>
              <a:buSzPct val="80000"/>
              <a:buFont typeface="Arial" pitchFamily="34" charset="0"/>
              <a:buChar char="►"/>
              <a:defRPr kumimoji="1" sz="2400">
                <a:solidFill>
                  <a:schemeClr val="tx1"/>
                </a:solidFill>
                <a:latin typeface="Tahoma" pitchFamily="34" charset="0"/>
                <a:ea typeface="ＭＳ Ｐゴシック" pitchFamily="50" charset="-128"/>
              </a:defRPr>
            </a:lvl3pPr>
            <a:lvl4pPr marL="1599052" indent="-228434" eaLnBrk="0" hangingPunct="0">
              <a:spcBef>
                <a:spcPct val="20000"/>
              </a:spcBef>
              <a:buClr>
                <a:schemeClr val="folHlink"/>
              </a:buClr>
              <a:buFont typeface="Wingdings" pitchFamily="2" charset="2"/>
              <a:buChar char="§"/>
              <a:defRPr kumimoji="1" sz="2000">
                <a:solidFill>
                  <a:schemeClr val="tx1"/>
                </a:solidFill>
                <a:latin typeface="Tahoma" pitchFamily="34" charset="0"/>
                <a:ea typeface="ＭＳ Ｐゴシック" pitchFamily="50" charset="-128"/>
              </a:defRPr>
            </a:lvl4pPr>
            <a:lvl5pPr marL="2055930" indent="-228434" eaLnBrk="0" hangingPunct="0">
              <a:spcBef>
                <a:spcPct val="20000"/>
              </a:spcBef>
              <a:buClr>
                <a:schemeClr val="hlink"/>
              </a:buClr>
              <a:buSzPct val="80000"/>
              <a:buFont typeface="Arial" pitchFamily="34" charset="0"/>
              <a:buChar char="►"/>
              <a:defRPr kumimoji="1" sz="2000">
                <a:solidFill>
                  <a:schemeClr val="tx1"/>
                </a:solidFill>
                <a:latin typeface="Tahoma" pitchFamily="34" charset="0"/>
                <a:ea typeface="ＭＳ Ｐゴシック" pitchFamily="50" charset="-128"/>
              </a:defRPr>
            </a:lvl5pPr>
            <a:lvl6pPr marL="2512802" indent="-228434" eaLnBrk="0" fontAlgn="base" hangingPunct="0">
              <a:spcBef>
                <a:spcPct val="20000"/>
              </a:spcBef>
              <a:spcAft>
                <a:spcPct val="0"/>
              </a:spcAft>
              <a:buClr>
                <a:schemeClr val="hlink"/>
              </a:buClr>
              <a:buSzPct val="80000"/>
              <a:buFont typeface="Arial" pitchFamily="34" charset="0"/>
              <a:buChar char="►"/>
              <a:defRPr kumimoji="1" sz="2000">
                <a:solidFill>
                  <a:schemeClr val="tx1"/>
                </a:solidFill>
                <a:latin typeface="Tahoma" pitchFamily="34" charset="0"/>
                <a:ea typeface="ＭＳ Ｐゴシック" pitchFamily="50" charset="-128"/>
              </a:defRPr>
            </a:lvl6pPr>
            <a:lvl7pPr marL="2969672" indent="-228434" eaLnBrk="0" fontAlgn="base" hangingPunct="0">
              <a:spcBef>
                <a:spcPct val="20000"/>
              </a:spcBef>
              <a:spcAft>
                <a:spcPct val="0"/>
              </a:spcAft>
              <a:buClr>
                <a:schemeClr val="hlink"/>
              </a:buClr>
              <a:buSzPct val="80000"/>
              <a:buFont typeface="Arial" pitchFamily="34" charset="0"/>
              <a:buChar char="►"/>
              <a:defRPr kumimoji="1" sz="2000">
                <a:solidFill>
                  <a:schemeClr val="tx1"/>
                </a:solidFill>
                <a:latin typeface="Tahoma" pitchFamily="34" charset="0"/>
                <a:ea typeface="ＭＳ Ｐゴシック" pitchFamily="50" charset="-128"/>
              </a:defRPr>
            </a:lvl7pPr>
            <a:lvl8pPr marL="3426547" indent="-228434" eaLnBrk="0" fontAlgn="base" hangingPunct="0">
              <a:spcBef>
                <a:spcPct val="20000"/>
              </a:spcBef>
              <a:spcAft>
                <a:spcPct val="0"/>
              </a:spcAft>
              <a:buClr>
                <a:schemeClr val="hlink"/>
              </a:buClr>
              <a:buSzPct val="80000"/>
              <a:buFont typeface="Arial" pitchFamily="34" charset="0"/>
              <a:buChar char="►"/>
              <a:defRPr kumimoji="1" sz="2000">
                <a:solidFill>
                  <a:schemeClr val="tx1"/>
                </a:solidFill>
                <a:latin typeface="Tahoma" pitchFamily="34" charset="0"/>
                <a:ea typeface="ＭＳ Ｐゴシック" pitchFamily="50" charset="-128"/>
              </a:defRPr>
            </a:lvl8pPr>
            <a:lvl9pPr marL="3883415" indent="-228434" eaLnBrk="0" fontAlgn="base" hangingPunct="0">
              <a:spcBef>
                <a:spcPct val="20000"/>
              </a:spcBef>
              <a:spcAft>
                <a:spcPct val="0"/>
              </a:spcAft>
              <a:buClr>
                <a:schemeClr val="hlink"/>
              </a:buClr>
              <a:buSzPct val="80000"/>
              <a:buFont typeface="Arial" pitchFamily="34" charset="0"/>
              <a:buChar char="►"/>
              <a:defRPr kumimoji="1" sz="2000">
                <a:solidFill>
                  <a:schemeClr val="tx1"/>
                </a:solidFill>
                <a:latin typeface="Tahoma" pitchFamily="34" charset="0"/>
                <a:ea typeface="ＭＳ Ｐゴシック" pitchFamily="50" charset="-128"/>
              </a:defRPr>
            </a:lvl9pPr>
          </a:lstStyle>
          <a:p>
            <a:pPr eaLnBrk="1" hangingPunct="1">
              <a:spcBef>
                <a:spcPct val="0"/>
              </a:spcBef>
              <a:buClrTx/>
              <a:buSzTx/>
              <a:buFontTx/>
              <a:buNone/>
            </a:pPr>
            <a:fld id="{FD98631B-C707-4A1B-827B-BB53078C05DD}" type="slidenum">
              <a:rPr kumimoji="0" lang="en-US" altLang="ja-JP" sz="1000">
                <a:solidFill>
                  <a:srgbClr val="FFFFFF"/>
                </a:solidFill>
                <a:latin typeface="Arial" pitchFamily="34" charset="0"/>
              </a:rPr>
              <a:pPr eaLnBrk="1" hangingPunct="1">
                <a:spcBef>
                  <a:spcPct val="0"/>
                </a:spcBef>
                <a:buClrTx/>
                <a:buSzTx/>
                <a:buFontTx/>
                <a:buNone/>
              </a:pPr>
              <a:t>27</a:t>
            </a:fld>
            <a:endParaRPr kumimoji="0" lang="en-US" altLang="ja-JP" sz="1000">
              <a:solidFill>
                <a:srgbClr val="FFFFFF"/>
              </a:solidFill>
              <a:latin typeface="Arial" pitchFamily="34" charset="0"/>
            </a:endParaRPr>
          </a:p>
        </p:txBody>
      </p:sp>
      <p:sp>
        <p:nvSpPr>
          <p:cNvPr id="2" name="テキスト ボックス 1"/>
          <p:cNvSpPr txBox="1"/>
          <p:nvPr/>
        </p:nvSpPr>
        <p:spPr>
          <a:xfrm>
            <a:off x="769604" y="1268760"/>
            <a:ext cx="7834844" cy="5400600"/>
          </a:xfrm>
          <a:prstGeom prst="rect">
            <a:avLst/>
          </a:prstGeom>
          <a:noFill/>
        </p:spPr>
        <p:txBody>
          <a:bodyPr wrap="square" rtlCol="0">
            <a:noAutofit/>
          </a:bodyPr>
          <a:lstStyle/>
          <a:p>
            <a:pPr algn="just" defTabSz="914353"/>
            <a:r>
              <a:rPr lang="en-US" altLang="ja-JP" b="1" i="1" dirty="0">
                <a:solidFill>
                  <a:srgbClr val="000000"/>
                </a:solidFill>
                <a:latin typeface="Helvetica Neue"/>
              </a:rPr>
              <a:t>Two phase CO2 (2PCO2) cooling for ILD TPC endplates:</a:t>
            </a:r>
          </a:p>
          <a:p>
            <a:pPr marL="360363" algn="just" defTabSz="914353"/>
            <a:r>
              <a:rPr lang="en-US" altLang="ja-JP" sz="1400" b="1" dirty="0">
                <a:solidFill>
                  <a:srgbClr val="000000"/>
                </a:solidFill>
                <a:latin typeface="Helvetica Neue"/>
              </a:rPr>
              <a:t>Installing readout electronics directly on the MPGD module while we keep the pad plane of the module at a given TPC temperature.  The temperature control of the pad plane of the module and a proper cooling of electronics become important. 2PCO2 cooling has advantages of constant temperature and high pressure and compact cooling circuit. </a:t>
            </a:r>
          </a:p>
          <a:p>
            <a:pPr marL="455613" lvl="1" defTabSz="914353"/>
            <a:endParaRPr lang="en-US" altLang="ja-JP" sz="1600" b="1" dirty="0">
              <a:solidFill>
                <a:srgbClr val="000000"/>
              </a:solidFill>
              <a:latin typeface="Helvetica Neue"/>
            </a:endParaRPr>
          </a:p>
          <a:p>
            <a:pPr marL="447675" lvl="1" indent="-447675" defTabSz="914353"/>
            <a:r>
              <a:rPr lang="en-US" altLang="ja-JP" sz="1600" b="1" dirty="0">
                <a:solidFill>
                  <a:srgbClr val="000000"/>
                </a:solidFill>
                <a:latin typeface="Helvetica Neue"/>
              </a:rPr>
              <a:t>(1)  </a:t>
            </a:r>
            <a:r>
              <a:rPr lang="en-US" altLang="ja-JP" sz="1600" b="1" dirty="0" smtClean="0">
                <a:solidFill>
                  <a:srgbClr val="000000"/>
                </a:solidFill>
                <a:latin typeface="Helvetica Neue"/>
              </a:rPr>
              <a:t> Set </a:t>
            </a:r>
            <a:r>
              <a:rPr lang="en-US" altLang="ja-JP" sz="1600" b="1" dirty="0">
                <a:solidFill>
                  <a:srgbClr val="000000"/>
                </a:solidFill>
                <a:latin typeface="Helvetica Neue"/>
              </a:rPr>
              <a:t>up two small 2PCO2 cooling units for test  at </a:t>
            </a:r>
            <a:r>
              <a:rPr lang="en-US" altLang="ja-JP" sz="1600" b="1" dirty="0" smtClean="0">
                <a:solidFill>
                  <a:srgbClr val="000000"/>
                </a:solidFill>
                <a:latin typeface="Helvetica Neue"/>
              </a:rPr>
              <a:t>DESY and KEK (by Sugimoto) in </a:t>
            </a:r>
            <a:r>
              <a:rPr lang="en-US" altLang="ja-JP" sz="1600" b="1" dirty="0">
                <a:solidFill>
                  <a:srgbClr val="000000"/>
                </a:solidFill>
                <a:latin typeface="Helvetica Neue"/>
              </a:rPr>
              <a:t>the beginning of 2014 </a:t>
            </a:r>
            <a:r>
              <a:rPr lang="en-US" altLang="ja-JP" sz="1600" b="1" dirty="0">
                <a:solidFill>
                  <a:srgbClr val="FF0000"/>
                </a:solidFill>
                <a:latin typeface="Helvetica Neue"/>
                <a:sym typeface="Wingdings" panose="05000000000000000000" pitchFamily="2" charset="2"/>
              </a:rPr>
              <a:t> A</a:t>
            </a:r>
            <a:r>
              <a:rPr lang="en-US" altLang="ja-JP" sz="1600" b="1" dirty="0" smtClean="0">
                <a:solidFill>
                  <a:srgbClr val="FF0000"/>
                </a:solidFill>
                <a:latin typeface="Helvetica Neue"/>
                <a:sym typeface="Wingdings" panose="05000000000000000000" pitchFamily="2" charset="2"/>
              </a:rPr>
              <a:t>lmost d</a:t>
            </a:r>
            <a:r>
              <a:rPr lang="en-US" altLang="ja-JP" sz="1600" b="1" dirty="0" smtClean="0">
                <a:solidFill>
                  <a:srgbClr val="FF0000"/>
                </a:solidFill>
                <a:latin typeface="Helvetica Neue"/>
              </a:rPr>
              <a:t>one</a:t>
            </a:r>
            <a:r>
              <a:rPr lang="en-US" altLang="ja-JP" sz="1600" b="1" dirty="0">
                <a:solidFill>
                  <a:srgbClr val="FF0000"/>
                </a:solidFill>
                <a:latin typeface="Helvetica Neue"/>
              </a:rPr>
              <a:t>!</a:t>
            </a:r>
          </a:p>
          <a:p>
            <a:pPr marL="363538" lvl="1" indent="-363538" defTabSz="914353">
              <a:buFontTx/>
              <a:buAutoNum type="arabicParenBoth" startAt="2"/>
            </a:pPr>
            <a:r>
              <a:rPr lang="en-US" altLang="ja-JP" sz="1600" b="1" dirty="0">
                <a:solidFill>
                  <a:srgbClr val="000000"/>
                </a:solidFill>
                <a:latin typeface="Helvetica Neue"/>
              </a:rPr>
              <a:t>The first cooling test of the T2K electronics on the </a:t>
            </a:r>
            <a:r>
              <a:rPr lang="en-US" altLang="ja-JP" sz="1600" b="1" dirty="0" err="1">
                <a:solidFill>
                  <a:srgbClr val="000000"/>
                </a:solidFill>
                <a:latin typeface="Helvetica Neue"/>
              </a:rPr>
              <a:t>Micromegas</a:t>
            </a:r>
            <a:r>
              <a:rPr lang="en-US" altLang="ja-JP" sz="1600" b="1" dirty="0">
                <a:solidFill>
                  <a:srgbClr val="000000"/>
                </a:solidFill>
                <a:latin typeface="Helvetica Neue"/>
              </a:rPr>
              <a:t> modules soon.  </a:t>
            </a:r>
            <a:r>
              <a:rPr lang="en-US" altLang="ja-JP" sz="1600" b="1" dirty="0">
                <a:solidFill>
                  <a:srgbClr val="FF0000"/>
                </a:solidFill>
                <a:latin typeface="Helvetica Neue"/>
                <a:sym typeface="Wingdings" panose="05000000000000000000" pitchFamily="2" charset="2"/>
              </a:rPr>
              <a:t> </a:t>
            </a:r>
            <a:r>
              <a:rPr lang="en-US" altLang="ja-JP" sz="1600" b="1" dirty="0" smtClean="0">
                <a:solidFill>
                  <a:srgbClr val="FF0000"/>
                </a:solidFill>
                <a:latin typeface="Helvetica Neue"/>
                <a:sym typeface="Wingdings" panose="05000000000000000000" pitchFamily="2" charset="2"/>
              </a:rPr>
              <a:t>Done successfully!</a:t>
            </a:r>
            <a:endParaRPr lang="en-US" altLang="ja-JP" sz="1600" b="1" dirty="0">
              <a:solidFill>
                <a:srgbClr val="000000"/>
              </a:solidFill>
              <a:latin typeface="Helvetica Neue"/>
            </a:endParaRPr>
          </a:p>
          <a:p>
            <a:pPr marL="363538" lvl="1" indent="-363538" defTabSz="914353">
              <a:buFontTx/>
              <a:buAutoNum type="arabicParenBoth" startAt="2"/>
            </a:pPr>
            <a:r>
              <a:rPr lang="en-US" altLang="ja-JP" sz="1600" b="1" dirty="0">
                <a:solidFill>
                  <a:srgbClr val="000000"/>
                </a:solidFill>
                <a:latin typeface="Helvetica Neue"/>
              </a:rPr>
              <a:t>Mock up cooling tests for the S-ALTRO16 electronics  </a:t>
            </a:r>
            <a:r>
              <a:rPr lang="en-US" altLang="ja-JP" sz="1600" b="1" dirty="0">
                <a:solidFill>
                  <a:srgbClr val="FF0000"/>
                </a:solidFill>
                <a:latin typeface="Helvetica Neue"/>
              </a:rPr>
              <a:t>I</a:t>
            </a:r>
            <a:r>
              <a:rPr lang="en-US" altLang="ja-JP" sz="1600" b="1" dirty="0" smtClean="0">
                <a:solidFill>
                  <a:srgbClr val="FF0000"/>
                </a:solidFill>
                <a:latin typeface="Helvetica Neue"/>
              </a:rPr>
              <a:t>n summer </a:t>
            </a:r>
            <a:r>
              <a:rPr lang="en-US" altLang="ja-JP" sz="1600" b="1" dirty="0">
                <a:solidFill>
                  <a:srgbClr val="FF0000"/>
                </a:solidFill>
                <a:latin typeface="Helvetica Neue"/>
              </a:rPr>
              <a:t>2014?</a:t>
            </a:r>
          </a:p>
          <a:p>
            <a:pPr marL="454025" lvl="1" indent="-454025" defTabSz="914353">
              <a:buFontTx/>
              <a:buAutoNum type="arabicParenBoth" startAt="4"/>
            </a:pPr>
            <a:r>
              <a:rPr lang="en-US" altLang="ja-JP" sz="1600" b="1" dirty="0">
                <a:solidFill>
                  <a:srgbClr val="000000"/>
                </a:solidFill>
                <a:latin typeface="Helvetica Neue"/>
              </a:rPr>
              <a:t>It is very good that people are </a:t>
            </a:r>
            <a:r>
              <a:rPr lang="en-US" altLang="ja-JP" sz="1600" b="1" u="sng" dirty="0">
                <a:latin typeface="Helvetica Neue"/>
              </a:rPr>
              <a:t>starting to </a:t>
            </a:r>
            <a:r>
              <a:rPr lang="en-US" altLang="ja-JP" sz="1600" b="1" u="sng" dirty="0" smtClean="0">
                <a:latin typeface="Helvetica Neue"/>
              </a:rPr>
              <a:t>discuss the “advanced endplate”</a:t>
            </a:r>
            <a:r>
              <a:rPr lang="en-US" altLang="ja-JP" sz="1600" b="1" dirty="0" smtClean="0">
                <a:solidFill>
                  <a:srgbClr val="000000"/>
                </a:solidFill>
                <a:latin typeface="Helvetica Neue"/>
              </a:rPr>
              <a:t> by seeing </a:t>
            </a:r>
            <a:r>
              <a:rPr lang="en-US" altLang="ja-JP" sz="1600" b="1" dirty="0">
                <a:solidFill>
                  <a:srgbClr val="000000"/>
                </a:solidFill>
                <a:latin typeface="Helvetica Neue"/>
              </a:rPr>
              <a:t>the complicated </a:t>
            </a:r>
            <a:r>
              <a:rPr lang="en-US" altLang="ja-JP" sz="1600" b="1" dirty="0" smtClean="0">
                <a:solidFill>
                  <a:srgbClr val="000000"/>
                </a:solidFill>
                <a:latin typeface="Helvetica Neue"/>
              </a:rPr>
              <a:t>implementation of  </a:t>
            </a:r>
            <a:r>
              <a:rPr lang="en-US" altLang="ja-JP" sz="1600" b="1" dirty="0">
                <a:solidFill>
                  <a:srgbClr val="000000"/>
                </a:solidFill>
                <a:latin typeface="Helvetica Neue"/>
              </a:rPr>
              <a:t>S-ALTRO16 electronics</a:t>
            </a:r>
            <a:r>
              <a:rPr lang="en-US" altLang="ja-JP" sz="1600" b="1" dirty="0" smtClean="0">
                <a:solidFill>
                  <a:srgbClr val="000000"/>
                </a:solidFill>
                <a:latin typeface="Helvetica Neue"/>
              </a:rPr>
              <a:t>, </a:t>
            </a:r>
            <a:r>
              <a:rPr lang="en-US" altLang="ja-JP" sz="1600" b="1" dirty="0">
                <a:solidFill>
                  <a:srgbClr val="000000"/>
                </a:solidFill>
                <a:latin typeface="Helvetica Neue"/>
              </a:rPr>
              <a:t>the usefulness of the 2PCO2 </a:t>
            </a:r>
            <a:r>
              <a:rPr lang="en-US" altLang="ja-JP" sz="1600" b="1" dirty="0" smtClean="0">
                <a:solidFill>
                  <a:srgbClr val="000000"/>
                </a:solidFill>
                <a:latin typeface="Helvetica Neue"/>
              </a:rPr>
              <a:t>cooling,</a:t>
            </a:r>
            <a:r>
              <a:rPr lang="en-US" altLang="ja-JP" sz="1600" b="1" dirty="0" smtClean="0">
                <a:solidFill>
                  <a:srgbClr val="FF0000"/>
                </a:solidFill>
                <a:latin typeface="Helvetica Neue"/>
              </a:rPr>
              <a:t> </a:t>
            </a:r>
            <a:r>
              <a:rPr lang="en-US" altLang="ja-JP" sz="1600" b="1" dirty="0" smtClean="0">
                <a:latin typeface="Helvetica Neue"/>
              </a:rPr>
              <a:t>and the ECFA PD review report.  However </a:t>
            </a:r>
            <a:r>
              <a:rPr lang="en-US" altLang="ja-JP" sz="1600" b="1" dirty="0">
                <a:latin typeface="Helvetica Neue"/>
              </a:rPr>
              <a:t>no immediate solution for the </a:t>
            </a:r>
            <a:r>
              <a:rPr lang="en-US" altLang="ja-JP" sz="1600" b="1" dirty="0" smtClean="0">
                <a:latin typeface="Helvetica Neue"/>
              </a:rPr>
              <a:t>integrated-cooling </a:t>
            </a:r>
            <a:r>
              <a:rPr lang="en-US" altLang="ja-JP" sz="1600" b="1" dirty="0">
                <a:latin typeface="Helvetica Neue"/>
              </a:rPr>
              <a:t>pad-plane. </a:t>
            </a:r>
            <a:r>
              <a:rPr lang="en-US" altLang="ja-JP" sz="1600" b="1" dirty="0">
                <a:solidFill>
                  <a:srgbClr val="000000"/>
                </a:solidFill>
                <a:latin typeface="Helvetica Neue"/>
              </a:rPr>
              <a:t>The ceramic CB  is expensive and limited to </a:t>
            </a:r>
            <a:r>
              <a:rPr lang="en-US" altLang="ja-JP" sz="1600" b="1" dirty="0" smtClean="0">
                <a:solidFill>
                  <a:srgbClr val="000000"/>
                </a:solidFill>
                <a:latin typeface="Helvetica Neue"/>
              </a:rPr>
              <a:t>the size </a:t>
            </a:r>
            <a:r>
              <a:rPr lang="en-US" altLang="ja-JP" sz="1600" b="1" dirty="0">
                <a:solidFill>
                  <a:srgbClr val="000000"/>
                </a:solidFill>
                <a:latin typeface="Helvetica Neue"/>
              </a:rPr>
              <a:t>of  10cm x </a:t>
            </a:r>
            <a:r>
              <a:rPr lang="en-US" altLang="ja-JP" sz="1600" b="1" dirty="0" smtClean="0">
                <a:solidFill>
                  <a:srgbClr val="000000"/>
                </a:solidFill>
                <a:latin typeface="Helvetica Neue"/>
              </a:rPr>
              <a:t>10cm? </a:t>
            </a:r>
            <a:r>
              <a:rPr lang="en-US" altLang="ja-JP" sz="1600" b="1" dirty="0" smtClean="0">
                <a:solidFill>
                  <a:srgbClr val="FF0000"/>
                </a:solidFill>
                <a:latin typeface="Helvetica Neue"/>
              </a:rPr>
              <a:t>No real action.</a:t>
            </a:r>
            <a:endParaRPr lang="en-US" altLang="ja-JP" sz="1600" b="1" dirty="0">
              <a:solidFill>
                <a:srgbClr val="FF0000"/>
              </a:solidFill>
              <a:latin typeface="Helvetica Neue"/>
            </a:endParaRPr>
          </a:p>
          <a:p>
            <a:pPr marL="454025" lvl="1" indent="-454025" defTabSz="914353">
              <a:buFontTx/>
              <a:buAutoNum type="arabicParenBoth" startAt="4"/>
            </a:pPr>
            <a:endParaRPr lang="en-US" altLang="ja-JP" sz="1600" b="1" dirty="0">
              <a:solidFill>
                <a:srgbClr val="FF0000"/>
              </a:solidFill>
              <a:latin typeface="Helvetica Neue"/>
            </a:endParaRPr>
          </a:p>
          <a:p>
            <a:pPr marL="3175" lvl="1" algn="just" defTabSz="914353"/>
            <a:r>
              <a:rPr lang="en-US" altLang="ja-JP" b="1" i="1" dirty="0">
                <a:solidFill>
                  <a:srgbClr val="000000"/>
                </a:solidFill>
                <a:latin typeface="Helvetica Neue"/>
              </a:rPr>
              <a:t>Thermal design of the whole ILD TPC :</a:t>
            </a:r>
          </a:p>
          <a:p>
            <a:pPr marL="265113" lvl="1" algn="just" defTabSz="914353"/>
            <a:r>
              <a:rPr lang="en-US" altLang="ja-JP" sz="1600" b="1" dirty="0">
                <a:solidFill>
                  <a:srgbClr val="000000"/>
                </a:solidFill>
                <a:latin typeface="Helvetica Neue"/>
              </a:rPr>
              <a:t>ILD TPC design has </a:t>
            </a:r>
            <a:r>
              <a:rPr lang="en-US" altLang="ja-JP" sz="1600" b="1" u="sng" dirty="0">
                <a:solidFill>
                  <a:srgbClr val="000000"/>
                </a:solidFill>
                <a:latin typeface="Helvetica Neue"/>
              </a:rPr>
              <a:t>no thermal </a:t>
            </a:r>
            <a:r>
              <a:rPr lang="en-US" altLang="ja-JP" sz="1600" b="1" u="sng" dirty="0" smtClean="0">
                <a:solidFill>
                  <a:srgbClr val="000000"/>
                </a:solidFill>
                <a:latin typeface="Helvetica Neue"/>
              </a:rPr>
              <a:t>jacket </a:t>
            </a:r>
            <a:r>
              <a:rPr lang="en-US" altLang="ja-JP" sz="1600" b="1" u="sng" dirty="0">
                <a:solidFill>
                  <a:srgbClr val="000000"/>
                </a:solidFill>
                <a:latin typeface="Helvetica Neue"/>
              </a:rPr>
              <a:t>on the field cages</a:t>
            </a:r>
            <a:r>
              <a:rPr lang="en-US" altLang="ja-JP" sz="1600" b="1" dirty="0">
                <a:solidFill>
                  <a:srgbClr val="000000"/>
                </a:solidFill>
                <a:latin typeface="Helvetica Neue"/>
              </a:rPr>
              <a:t> to minimize the material budget. Addressed in the final design of ILD </a:t>
            </a:r>
            <a:r>
              <a:rPr lang="en-US" altLang="ja-JP" sz="1600" b="1" dirty="0" smtClean="0">
                <a:solidFill>
                  <a:srgbClr val="000000"/>
                </a:solidFill>
                <a:latin typeface="Helvetica Neue"/>
              </a:rPr>
              <a:t>TPC</a:t>
            </a:r>
            <a:r>
              <a:rPr lang="en-US" altLang="ja-JP" sz="1600" b="1" dirty="0" smtClean="0">
                <a:solidFill>
                  <a:srgbClr val="FF0000"/>
                </a:solidFill>
                <a:latin typeface="Helvetica Neue"/>
              </a:rPr>
              <a:t>.  No </a:t>
            </a:r>
            <a:r>
              <a:rPr lang="en-US" altLang="ja-JP" sz="1600" b="1" dirty="0">
                <a:solidFill>
                  <a:srgbClr val="FF0000"/>
                </a:solidFill>
                <a:latin typeface="Helvetica Neue"/>
              </a:rPr>
              <a:t>action </a:t>
            </a:r>
            <a:r>
              <a:rPr lang="en-US" altLang="ja-JP" sz="1600" b="1" dirty="0" smtClean="0">
                <a:solidFill>
                  <a:srgbClr val="FF0000"/>
                </a:solidFill>
                <a:latin typeface="Helvetica Neue"/>
              </a:rPr>
              <a:t>yet.</a:t>
            </a:r>
            <a:endParaRPr lang="en-US" altLang="ja-JP" sz="1600" b="1" dirty="0">
              <a:solidFill>
                <a:srgbClr val="FF0000"/>
              </a:solidFill>
              <a:latin typeface="Helvetica Neue"/>
            </a:endParaRPr>
          </a:p>
          <a:p>
            <a:pPr marL="3175" lvl="1" defTabSz="914353"/>
            <a:endParaRPr lang="en-US" altLang="ja-JP" sz="1600" b="1" dirty="0">
              <a:solidFill>
                <a:srgbClr val="FF0000"/>
              </a:solidFill>
              <a:latin typeface="Helvetica Neue"/>
            </a:endParaRPr>
          </a:p>
          <a:p>
            <a:pPr marL="346075" lvl="1" indent="-342900" defTabSz="914353">
              <a:buFont typeface="+mj-lt"/>
              <a:buAutoNum type="arabicPeriod"/>
            </a:pPr>
            <a:endParaRPr lang="en-US" altLang="ja-JP" sz="1600" b="1" dirty="0">
              <a:solidFill>
                <a:srgbClr val="000000"/>
              </a:solidFill>
              <a:latin typeface="Helvetica Neue"/>
            </a:endParaRPr>
          </a:p>
          <a:p>
            <a:pPr marL="455613" lvl="1" defTabSz="914353"/>
            <a:endParaRPr lang="en-US" altLang="ja-JP" sz="1600" b="1" dirty="0">
              <a:solidFill>
                <a:srgbClr val="000000"/>
              </a:solidFill>
              <a:latin typeface="Helvetica Neue"/>
            </a:endParaRPr>
          </a:p>
          <a:p>
            <a:pPr marL="455613" lvl="1" defTabSz="914353"/>
            <a:endParaRPr lang="en-US" altLang="ja-JP" sz="1600" b="1" dirty="0">
              <a:solidFill>
                <a:srgbClr val="000000"/>
              </a:solidFill>
              <a:latin typeface="Helvetica Neue"/>
            </a:endParaRPr>
          </a:p>
          <a:p>
            <a:pPr marL="4763" lvl="1" defTabSz="914353"/>
            <a:endParaRPr lang="en-US" altLang="ja-JP" sz="1600" b="1" dirty="0">
              <a:solidFill>
                <a:srgbClr val="000000"/>
              </a:solidFill>
              <a:latin typeface="Helvetica Neue"/>
            </a:endParaRPr>
          </a:p>
          <a:p>
            <a:pPr marL="4763" lvl="1" defTabSz="914353"/>
            <a:r>
              <a:rPr lang="en-US" altLang="ja-JP" sz="1600" b="1" dirty="0">
                <a:solidFill>
                  <a:srgbClr val="000000"/>
                </a:solidFill>
                <a:latin typeface="Helvetica Neue"/>
              </a:rPr>
              <a:t>	</a:t>
            </a:r>
          </a:p>
          <a:p>
            <a:pPr defTabSz="914353"/>
            <a:endParaRPr lang="en-US" altLang="ja-JP" b="1" dirty="0">
              <a:solidFill>
                <a:srgbClr val="000000"/>
              </a:solidFill>
              <a:latin typeface="Helvetica Neue"/>
            </a:endParaRPr>
          </a:p>
        </p:txBody>
      </p:sp>
    </p:spTree>
    <p:extLst>
      <p:ext uri="{BB962C8B-B14F-4D97-AF65-F5344CB8AC3E}">
        <p14:creationId xmlns:p14="http://schemas.microsoft.com/office/powerpoint/2010/main" val="2484825984"/>
      </p:ext>
    </p:extLst>
  </p:cSld>
  <p:clrMapOvr>
    <a:masterClrMapping/>
  </p:clrMapOvr>
  <p:transition spd="slow"/>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70" name="Rectangle 2"/>
          <p:cNvSpPr>
            <a:spLocks noGrp="1" noRot="1" noChangeArrowheads="1"/>
          </p:cNvSpPr>
          <p:nvPr>
            <p:ph type="title"/>
          </p:nvPr>
        </p:nvSpPr>
        <p:spPr>
          <a:xfrm>
            <a:off x="251520" y="260648"/>
            <a:ext cx="8568952" cy="1224136"/>
          </a:xfrm>
        </p:spPr>
        <p:txBody>
          <a:bodyPr/>
          <a:lstStyle/>
          <a:p>
            <a:pPr indent="1588" defTabSz="642915" eaLnBrk="1" hangingPunct="1">
              <a:spcBef>
                <a:spcPts val="773"/>
              </a:spcBef>
            </a:pPr>
            <a:r>
              <a:rPr lang="en-US" altLang="ja-JP" sz="2000" dirty="0" smtClean="0">
                <a:sym typeface="Helvetica Neue" charset="0"/>
              </a:rPr>
              <a:t>Remaining Issues</a:t>
            </a:r>
            <a:r>
              <a:rPr lang="en-US" altLang="ja-JP" sz="3200" dirty="0" smtClean="0">
                <a:sym typeface="Helvetica Neue" charset="0"/>
              </a:rPr>
              <a:t> </a:t>
            </a:r>
            <a:r>
              <a:rPr lang="en-US" altLang="ja-JP" sz="3200" dirty="0">
                <a:sym typeface="Helvetica Neue" charset="0"/>
              </a:rPr>
              <a:t/>
            </a:r>
            <a:br>
              <a:rPr lang="en-US" altLang="ja-JP" sz="3200" dirty="0">
                <a:sym typeface="Helvetica Neue" charset="0"/>
              </a:rPr>
            </a:br>
            <a:r>
              <a:rPr lang="en-US" altLang="ja-JP" sz="2400" u="sng" dirty="0" smtClean="0"/>
              <a:t>Power </a:t>
            </a:r>
            <a:r>
              <a:rPr lang="en-US" altLang="ja-JP" sz="2400" u="sng" dirty="0"/>
              <a:t>P</a:t>
            </a:r>
            <a:r>
              <a:rPr lang="en-US" altLang="ja-JP" sz="2400" u="sng" dirty="0" smtClean="0"/>
              <a:t>ulsing and Power Delivery</a:t>
            </a:r>
            <a:br>
              <a:rPr lang="en-US" altLang="ja-JP" sz="2400" u="sng" dirty="0" smtClean="0"/>
            </a:br>
            <a:r>
              <a:rPr lang="en-US" altLang="ja-JP" sz="2400" u="sng" dirty="0" smtClean="0"/>
              <a:t>S-ALTRO16 electronics</a:t>
            </a:r>
            <a:endParaRPr lang="en-US" altLang="ja-JP" sz="2400" u="sng" dirty="0">
              <a:sym typeface="Helvetica Neue Medium" pitchFamily="-84" charset="0"/>
            </a:endParaRPr>
          </a:p>
        </p:txBody>
      </p:sp>
      <p:sp>
        <p:nvSpPr>
          <p:cNvPr id="54274" name="スライド番号プレースホルダー 5"/>
          <p:cNvSpPr>
            <a:spLocks noGrp="1"/>
          </p:cNvSpPr>
          <p:nvPr>
            <p:ph type="sldNum" sz="quarter" idx="10"/>
          </p:nvPr>
        </p:nvSpPr>
        <p:spPr>
          <a:noFill/>
        </p:spPr>
        <p:txBody>
          <a:bodyPr/>
          <a:lstStyle>
            <a:lvl1pPr eaLnBrk="0" hangingPunct="0">
              <a:spcBef>
                <a:spcPct val="20000"/>
              </a:spcBef>
              <a:buClr>
                <a:schemeClr val="hlink"/>
              </a:buClr>
              <a:buSzPct val="80000"/>
              <a:buFont typeface="Arial" pitchFamily="34" charset="0"/>
              <a:buChar char="►"/>
              <a:defRPr kumimoji="1" sz="3200">
                <a:solidFill>
                  <a:schemeClr val="tx1"/>
                </a:solidFill>
                <a:latin typeface="Tahoma" pitchFamily="34" charset="0"/>
                <a:ea typeface="ＭＳ Ｐゴシック" pitchFamily="50" charset="-128"/>
              </a:defRPr>
            </a:lvl1pPr>
            <a:lvl2pPr marL="742418" indent="-285546" eaLnBrk="0" hangingPunct="0">
              <a:spcBef>
                <a:spcPct val="20000"/>
              </a:spcBef>
              <a:buClr>
                <a:schemeClr val="folHlink"/>
              </a:buClr>
              <a:buFont typeface="Wingdings" pitchFamily="2" charset="2"/>
              <a:buChar char="§"/>
              <a:defRPr kumimoji="1" sz="2800">
                <a:solidFill>
                  <a:schemeClr val="tx1"/>
                </a:solidFill>
                <a:latin typeface="Tahoma" pitchFamily="34" charset="0"/>
                <a:ea typeface="ＭＳ Ｐゴシック" pitchFamily="50" charset="-128"/>
              </a:defRPr>
            </a:lvl2pPr>
            <a:lvl3pPr marL="1142178" indent="-228434" eaLnBrk="0" hangingPunct="0">
              <a:spcBef>
                <a:spcPct val="20000"/>
              </a:spcBef>
              <a:buClr>
                <a:schemeClr val="hlink"/>
              </a:buClr>
              <a:buSzPct val="80000"/>
              <a:buFont typeface="Arial" pitchFamily="34" charset="0"/>
              <a:buChar char="►"/>
              <a:defRPr kumimoji="1" sz="2400">
                <a:solidFill>
                  <a:schemeClr val="tx1"/>
                </a:solidFill>
                <a:latin typeface="Tahoma" pitchFamily="34" charset="0"/>
                <a:ea typeface="ＭＳ Ｐゴシック" pitchFamily="50" charset="-128"/>
              </a:defRPr>
            </a:lvl3pPr>
            <a:lvl4pPr marL="1599052" indent="-228434" eaLnBrk="0" hangingPunct="0">
              <a:spcBef>
                <a:spcPct val="20000"/>
              </a:spcBef>
              <a:buClr>
                <a:schemeClr val="folHlink"/>
              </a:buClr>
              <a:buFont typeface="Wingdings" pitchFamily="2" charset="2"/>
              <a:buChar char="§"/>
              <a:defRPr kumimoji="1" sz="2000">
                <a:solidFill>
                  <a:schemeClr val="tx1"/>
                </a:solidFill>
                <a:latin typeface="Tahoma" pitchFamily="34" charset="0"/>
                <a:ea typeface="ＭＳ Ｐゴシック" pitchFamily="50" charset="-128"/>
              </a:defRPr>
            </a:lvl4pPr>
            <a:lvl5pPr marL="2055930" indent="-228434" eaLnBrk="0" hangingPunct="0">
              <a:spcBef>
                <a:spcPct val="20000"/>
              </a:spcBef>
              <a:buClr>
                <a:schemeClr val="hlink"/>
              </a:buClr>
              <a:buSzPct val="80000"/>
              <a:buFont typeface="Arial" pitchFamily="34" charset="0"/>
              <a:buChar char="►"/>
              <a:defRPr kumimoji="1" sz="2000">
                <a:solidFill>
                  <a:schemeClr val="tx1"/>
                </a:solidFill>
                <a:latin typeface="Tahoma" pitchFamily="34" charset="0"/>
                <a:ea typeface="ＭＳ Ｐゴシック" pitchFamily="50" charset="-128"/>
              </a:defRPr>
            </a:lvl5pPr>
            <a:lvl6pPr marL="2512802" indent="-228434" eaLnBrk="0" fontAlgn="base" hangingPunct="0">
              <a:spcBef>
                <a:spcPct val="20000"/>
              </a:spcBef>
              <a:spcAft>
                <a:spcPct val="0"/>
              </a:spcAft>
              <a:buClr>
                <a:schemeClr val="hlink"/>
              </a:buClr>
              <a:buSzPct val="80000"/>
              <a:buFont typeface="Arial" pitchFamily="34" charset="0"/>
              <a:buChar char="►"/>
              <a:defRPr kumimoji="1" sz="2000">
                <a:solidFill>
                  <a:schemeClr val="tx1"/>
                </a:solidFill>
                <a:latin typeface="Tahoma" pitchFamily="34" charset="0"/>
                <a:ea typeface="ＭＳ Ｐゴシック" pitchFamily="50" charset="-128"/>
              </a:defRPr>
            </a:lvl6pPr>
            <a:lvl7pPr marL="2969672" indent="-228434" eaLnBrk="0" fontAlgn="base" hangingPunct="0">
              <a:spcBef>
                <a:spcPct val="20000"/>
              </a:spcBef>
              <a:spcAft>
                <a:spcPct val="0"/>
              </a:spcAft>
              <a:buClr>
                <a:schemeClr val="hlink"/>
              </a:buClr>
              <a:buSzPct val="80000"/>
              <a:buFont typeface="Arial" pitchFamily="34" charset="0"/>
              <a:buChar char="►"/>
              <a:defRPr kumimoji="1" sz="2000">
                <a:solidFill>
                  <a:schemeClr val="tx1"/>
                </a:solidFill>
                <a:latin typeface="Tahoma" pitchFamily="34" charset="0"/>
                <a:ea typeface="ＭＳ Ｐゴシック" pitchFamily="50" charset="-128"/>
              </a:defRPr>
            </a:lvl7pPr>
            <a:lvl8pPr marL="3426547" indent="-228434" eaLnBrk="0" fontAlgn="base" hangingPunct="0">
              <a:spcBef>
                <a:spcPct val="20000"/>
              </a:spcBef>
              <a:spcAft>
                <a:spcPct val="0"/>
              </a:spcAft>
              <a:buClr>
                <a:schemeClr val="hlink"/>
              </a:buClr>
              <a:buSzPct val="80000"/>
              <a:buFont typeface="Arial" pitchFamily="34" charset="0"/>
              <a:buChar char="►"/>
              <a:defRPr kumimoji="1" sz="2000">
                <a:solidFill>
                  <a:schemeClr val="tx1"/>
                </a:solidFill>
                <a:latin typeface="Tahoma" pitchFamily="34" charset="0"/>
                <a:ea typeface="ＭＳ Ｐゴシック" pitchFamily="50" charset="-128"/>
              </a:defRPr>
            </a:lvl8pPr>
            <a:lvl9pPr marL="3883415" indent="-228434" eaLnBrk="0" fontAlgn="base" hangingPunct="0">
              <a:spcBef>
                <a:spcPct val="20000"/>
              </a:spcBef>
              <a:spcAft>
                <a:spcPct val="0"/>
              </a:spcAft>
              <a:buClr>
                <a:schemeClr val="hlink"/>
              </a:buClr>
              <a:buSzPct val="80000"/>
              <a:buFont typeface="Arial" pitchFamily="34" charset="0"/>
              <a:buChar char="►"/>
              <a:defRPr kumimoji="1" sz="2000">
                <a:solidFill>
                  <a:schemeClr val="tx1"/>
                </a:solidFill>
                <a:latin typeface="Tahoma" pitchFamily="34" charset="0"/>
                <a:ea typeface="ＭＳ Ｐゴシック" pitchFamily="50" charset="-128"/>
              </a:defRPr>
            </a:lvl9pPr>
          </a:lstStyle>
          <a:p>
            <a:pPr eaLnBrk="1" hangingPunct="1">
              <a:spcBef>
                <a:spcPct val="0"/>
              </a:spcBef>
              <a:buClrTx/>
              <a:buSzTx/>
              <a:buFontTx/>
              <a:buNone/>
            </a:pPr>
            <a:fld id="{FD98631B-C707-4A1B-827B-BB53078C05DD}" type="slidenum">
              <a:rPr kumimoji="0" lang="en-US" altLang="ja-JP" sz="1000">
                <a:solidFill>
                  <a:srgbClr val="FFFFFF"/>
                </a:solidFill>
                <a:latin typeface="Arial" pitchFamily="34" charset="0"/>
              </a:rPr>
              <a:pPr eaLnBrk="1" hangingPunct="1">
                <a:spcBef>
                  <a:spcPct val="0"/>
                </a:spcBef>
                <a:buClrTx/>
                <a:buSzTx/>
                <a:buFontTx/>
                <a:buNone/>
              </a:pPr>
              <a:t>28</a:t>
            </a:fld>
            <a:endParaRPr kumimoji="0" lang="en-US" altLang="ja-JP" sz="1000">
              <a:solidFill>
                <a:srgbClr val="FFFFFF"/>
              </a:solidFill>
              <a:latin typeface="Arial" pitchFamily="34" charset="0"/>
            </a:endParaRPr>
          </a:p>
        </p:txBody>
      </p:sp>
      <p:sp>
        <p:nvSpPr>
          <p:cNvPr id="2" name="テキスト ボックス 1"/>
          <p:cNvSpPr txBox="1"/>
          <p:nvPr/>
        </p:nvSpPr>
        <p:spPr>
          <a:xfrm>
            <a:off x="551947" y="1916832"/>
            <a:ext cx="7992888" cy="3096344"/>
          </a:xfrm>
          <a:prstGeom prst="rect">
            <a:avLst/>
          </a:prstGeom>
          <a:noFill/>
        </p:spPr>
        <p:txBody>
          <a:bodyPr wrap="square" rtlCol="0">
            <a:noAutofit/>
          </a:bodyPr>
          <a:lstStyle/>
          <a:p>
            <a:pPr algn="just" defTabSz="914353"/>
            <a:r>
              <a:rPr lang="en-US" altLang="ja-JP" b="1" i="1" dirty="0">
                <a:solidFill>
                  <a:srgbClr val="000000"/>
                </a:solidFill>
                <a:latin typeface="Helvetica Neue"/>
              </a:rPr>
              <a:t>Need power pulsing even for low </a:t>
            </a:r>
            <a:r>
              <a:rPr lang="en-US" altLang="ja-JP" b="1" i="1" dirty="0" smtClean="0">
                <a:solidFill>
                  <a:srgbClr val="000000"/>
                </a:solidFill>
                <a:latin typeface="Helvetica Neue"/>
              </a:rPr>
              <a:t>power readout </a:t>
            </a:r>
            <a:r>
              <a:rPr lang="en-US" altLang="ja-JP" b="1" i="1" dirty="0">
                <a:solidFill>
                  <a:srgbClr val="000000"/>
                </a:solidFill>
                <a:latin typeface="Helvetica Neue"/>
              </a:rPr>
              <a:t>electronics at ILD TPC:</a:t>
            </a:r>
          </a:p>
          <a:p>
            <a:pPr algn="just" defTabSz="914353"/>
            <a:endParaRPr lang="en-US" altLang="ja-JP" sz="1600" b="1" dirty="0">
              <a:solidFill>
                <a:srgbClr val="000000"/>
              </a:solidFill>
              <a:latin typeface="Helvetica Neue"/>
            </a:endParaRPr>
          </a:p>
          <a:p>
            <a:pPr marL="625475" indent="-360363" algn="just" defTabSz="914353">
              <a:buAutoNum type="arabicParenBoth"/>
            </a:pPr>
            <a:r>
              <a:rPr lang="en-US" altLang="ja-JP" sz="1600" b="1" dirty="0" smtClean="0">
                <a:solidFill>
                  <a:srgbClr val="000000"/>
                </a:solidFill>
                <a:latin typeface="Helvetica Neue"/>
              </a:rPr>
              <a:t>Power </a:t>
            </a:r>
            <a:r>
              <a:rPr lang="en-US" altLang="ja-JP" sz="1600" b="1" dirty="0">
                <a:solidFill>
                  <a:srgbClr val="000000"/>
                </a:solidFill>
                <a:latin typeface="Helvetica Neue"/>
              </a:rPr>
              <a:t>pulsing of SALTRO16 chip has been demonstrated in the chip test. The reduction factor expected for the ILC bunch structure was around 30</a:t>
            </a:r>
            <a:r>
              <a:rPr lang="en-US" altLang="ja-JP" sz="1600" b="1" dirty="0" smtClean="0">
                <a:solidFill>
                  <a:srgbClr val="000000"/>
                </a:solidFill>
                <a:latin typeface="Helvetica Neue"/>
              </a:rPr>
              <a:t>.</a:t>
            </a:r>
          </a:p>
          <a:p>
            <a:pPr marL="625475" indent="-360363" algn="just" defTabSz="914353">
              <a:buAutoNum type="arabicParenBoth"/>
            </a:pPr>
            <a:endParaRPr lang="en-US" altLang="ja-JP" sz="1600" b="1" dirty="0">
              <a:solidFill>
                <a:srgbClr val="000000"/>
              </a:solidFill>
              <a:latin typeface="Helvetica Neue"/>
            </a:endParaRPr>
          </a:p>
          <a:p>
            <a:pPr marL="625475" indent="-360363" defTabSz="914353"/>
            <a:r>
              <a:rPr lang="en-US" altLang="ja-JP" sz="1600" b="1" dirty="0">
                <a:solidFill>
                  <a:srgbClr val="000000"/>
                </a:solidFill>
                <a:latin typeface="Helvetica Neue"/>
              </a:rPr>
              <a:t>(2) </a:t>
            </a:r>
            <a:r>
              <a:rPr lang="en-US" altLang="ja-JP" sz="1600" b="1" dirty="0" smtClean="0">
                <a:solidFill>
                  <a:srgbClr val="000000"/>
                </a:solidFill>
                <a:latin typeface="Helvetica Neue"/>
              </a:rPr>
              <a:t> </a:t>
            </a:r>
            <a:r>
              <a:rPr lang="en-US" altLang="ja-JP" sz="1600" b="1" dirty="0" smtClean="0">
                <a:solidFill>
                  <a:srgbClr val="FF0000"/>
                </a:solidFill>
                <a:latin typeface="Helvetica Neue"/>
              </a:rPr>
              <a:t>Power </a:t>
            </a:r>
            <a:r>
              <a:rPr lang="en-US" altLang="ja-JP" sz="1600" b="1" dirty="0">
                <a:solidFill>
                  <a:srgbClr val="FF0000"/>
                </a:solidFill>
                <a:latin typeface="Helvetica Neue"/>
              </a:rPr>
              <a:t>pulsing in LP TPC beam test by </a:t>
            </a:r>
            <a:r>
              <a:rPr lang="en-US" altLang="ja-JP" sz="1600" b="1" dirty="0" smtClean="0">
                <a:solidFill>
                  <a:srgbClr val="FF0000"/>
                </a:solidFill>
                <a:latin typeface="Helvetica Neue"/>
              </a:rPr>
              <a:t>the SALTRO16 </a:t>
            </a:r>
            <a:r>
              <a:rPr lang="en-US" altLang="ja-JP" sz="1600" b="1" dirty="0">
                <a:solidFill>
                  <a:srgbClr val="FF0000"/>
                </a:solidFill>
                <a:latin typeface="Helvetica Neue"/>
              </a:rPr>
              <a:t>electronics is foreseen</a:t>
            </a:r>
            <a:r>
              <a:rPr lang="en-US" altLang="ja-JP" sz="1600" b="1" dirty="0">
                <a:solidFill>
                  <a:srgbClr val="000000"/>
                </a:solidFill>
                <a:latin typeface="Helvetica Neue"/>
              </a:rPr>
              <a:t>. </a:t>
            </a:r>
          </a:p>
          <a:p>
            <a:pPr algn="just" defTabSz="914353"/>
            <a:endParaRPr lang="en-US" altLang="ja-JP" sz="1600" b="1" dirty="0">
              <a:solidFill>
                <a:srgbClr val="000000"/>
              </a:solidFill>
              <a:latin typeface="Helvetica Neue"/>
            </a:endParaRPr>
          </a:p>
          <a:p>
            <a:pPr algn="just" defTabSz="914353"/>
            <a:r>
              <a:rPr lang="en-US" altLang="ja-JP" b="1" i="1" dirty="0">
                <a:solidFill>
                  <a:srgbClr val="000000"/>
                </a:solidFill>
                <a:latin typeface="Helvetica Neue"/>
              </a:rPr>
              <a:t>The power delivery issue  </a:t>
            </a:r>
            <a:r>
              <a:rPr lang="en-US" altLang="ja-JP" sz="1600" b="1" i="1" dirty="0" smtClean="0">
                <a:solidFill>
                  <a:srgbClr val="FF0000"/>
                </a:solidFill>
                <a:latin typeface="Calibri" panose="020F0502020204030204" pitchFamily="34" charset="0"/>
                <a:sym typeface="Wingdings" panose="05000000000000000000" pitchFamily="2" charset="2"/>
              </a:rPr>
              <a:t> </a:t>
            </a:r>
            <a:r>
              <a:rPr lang="en-US" altLang="ja-JP" sz="1600" b="1" i="1" dirty="0">
                <a:solidFill>
                  <a:srgbClr val="FF0000"/>
                </a:solidFill>
                <a:latin typeface="Calibri" panose="020F0502020204030204" pitchFamily="34" charset="0"/>
                <a:sym typeface="Wingdings" panose="05000000000000000000" pitchFamily="2" charset="2"/>
              </a:rPr>
              <a:t>H</a:t>
            </a:r>
            <a:r>
              <a:rPr lang="en-US" altLang="ja-JP" sz="1600" b="1" i="1" dirty="0" smtClean="0">
                <a:solidFill>
                  <a:srgbClr val="FF0000"/>
                </a:solidFill>
                <a:latin typeface="Calibri" panose="020F0502020204030204" pitchFamily="34" charset="0"/>
              </a:rPr>
              <a:t>as </a:t>
            </a:r>
            <a:r>
              <a:rPr lang="en-US" altLang="ja-JP" sz="1600" b="1" i="1" dirty="0">
                <a:solidFill>
                  <a:srgbClr val="FF0000"/>
                </a:solidFill>
                <a:latin typeface="Calibri" panose="020F0502020204030204" pitchFamily="34" charset="0"/>
              </a:rPr>
              <a:t>not been addressed so </a:t>
            </a:r>
            <a:r>
              <a:rPr lang="en-US" altLang="ja-JP" sz="1600" b="1" i="1" dirty="0" smtClean="0">
                <a:solidFill>
                  <a:srgbClr val="FF0000"/>
                </a:solidFill>
                <a:latin typeface="Calibri" panose="020F0502020204030204" pitchFamily="34" charset="0"/>
              </a:rPr>
              <a:t>far</a:t>
            </a:r>
            <a:r>
              <a:rPr lang="en-US" altLang="ja-JP" sz="1600" b="1" i="1" dirty="0">
                <a:solidFill>
                  <a:srgbClr val="000000"/>
                </a:solidFill>
                <a:latin typeface="Calibri" panose="020F0502020204030204" pitchFamily="34" charset="0"/>
              </a:rPr>
              <a:t>.</a:t>
            </a:r>
          </a:p>
          <a:p>
            <a:pPr algn="just" defTabSz="914353"/>
            <a:r>
              <a:rPr lang="en-US" altLang="ja-JP" sz="1600" b="1" dirty="0">
                <a:solidFill>
                  <a:srgbClr val="000000"/>
                </a:solidFill>
                <a:latin typeface="Helvetica Neue"/>
              </a:rPr>
              <a:t> </a:t>
            </a:r>
          </a:p>
          <a:p>
            <a:pPr marL="444500" algn="just" defTabSz="914353"/>
            <a:r>
              <a:rPr lang="en-US" altLang="ja-JP" sz="1600" b="1" dirty="0">
                <a:solidFill>
                  <a:srgbClr val="000000"/>
                </a:solidFill>
                <a:latin typeface="Helvetica Neue"/>
              </a:rPr>
              <a:t>Should be studied </a:t>
            </a:r>
            <a:r>
              <a:rPr lang="en-US" altLang="ja-JP" sz="1600" b="1" dirty="0" smtClean="0">
                <a:solidFill>
                  <a:srgbClr val="000000"/>
                </a:solidFill>
                <a:latin typeface="Helvetica Neue"/>
              </a:rPr>
              <a:t>in </a:t>
            </a:r>
            <a:r>
              <a:rPr lang="en-US" altLang="ja-JP" sz="1600" b="1" dirty="0">
                <a:solidFill>
                  <a:srgbClr val="000000"/>
                </a:solidFill>
                <a:latin typeface="Helvetica Neue"/>
              </a:rPr>
              <a:t>the design of the final readout electronics for the ILD TPC. </a:t>
            </a:r>
            <a:endParaRPr lang="en-US" altLang="ja-JP" sz="1600" b="1" dirty="0" smtClean="0">
              <a:solidFill>
                <a:srgbClr val="000000"/>
              </a:solidFill>
              <a:latin typeface="Helvetica Neue"/>
            </a:endParaRPr>
          </a:p>
          <a:p>
            <a:pPr marL="444500" algn="just" defTabSz="914353"/>
            <a:endParaRPr lang="en-US" altLang="ja-JP" sz="1600" b="1" dirty="0">
              <a:solidFill>
                <a:srgbClr val="000000"/>
              </a:solidFill>
              <a:latin typeface="Helvetica Neue"/>
            </a:endParaRPr>
          </a:p>
        </p:txBody>
      </p:sp>
    </p:spTree>
    <p:extLst>
      <p:ext uri="{BB962C8B-B14F-4D97-AF65-F5344CB8AC3E}">
        <p14:creationId xmlns:p14="http://schemas.microsoft.com/office/powerpoint/2010/main" val="3057001659"/>
      </p:ext>
    </p:extLst>
  </p:cSld>
  <p:clrMapOvr>
    <a:masterClrMapping/>
  </p:clrMapOvr>
  <p:transition spd="slow"/>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70" name="Rectangle 2"/>
          <p:cNvSpPr>
            <a:spLocks noGrp="1" noRot="1" noChangeArrowheads="1"/>
          </p:cNvSpPr>
          <p:nvPr>
            <p:ph type="title"/>
          </p:nvPr>
        </p:nvSpPr>
        <p:spPr>
          <a:xfrm>
            <a:off x="251520" y="260648"/>
            <a:ext cx="8568952" cy="1080120"/>
          </a:xfrm>
        </p:spPr>
        <p:txBody>
          <a:bodyPr/>
          <a:lstStyle/>
          <a:p>
            <a:pPr indent="1588" defTabSz="642915" eaLnBrk="1" hangingPunct="1">
              <a:spcBef>
                <a:spcPts val="773"/>
              </a:spcBef>
            </a:pPr>
            <a:r>
              <a:rPr lang="en-US" altLang="ja-JP" sz="2000" dirty="0" smtClean="0">
                <a:sym typeface="Helvetica Neue" charset="0"/>
              </a:rPr>
              <a:t>Remaining Issues</a:t>
            </a:r>
            <a:r>
              <a:rPr lang="en-US" altLang="ja-JP" sz="2000" dirty="0">
                <a:sym typeface="Helvetica Neue" charset="0"/>
              </a:rPr>
              <a:t/>
            </a:r>
            <a:br>
              <a:rPr lang="en-US" altLang="ja-JP" sz="2000" dirty="0">
                <a:sym typeface="Helvetica Neue" charset="0"/>
              </a:rPr>
            </a:br>
            <a:r>
              <a:rPr lang="en-US" altLang="ja-JP" sz="2400" u="sng" dirty="0" smtClean="0"/>
              <a:t>Tests and </a:t>
            </a:r>
            <a:r>
              <a:rPr lang="en-US" altLang="ja-JP" sz="2400" u="sng" dirty="0" err="1" smtClean="0"/>
              <a:t>demsonstration</a:t>
            </a:r>
            <a:r>
              <a:rPr lang="en-US" altLang="ja-JP" sz="2400" u="sng" dirty="0" smtClean="0"/>
              <a:t> in the 3.5T magnetic field</a:t>
            </a:r>
            <a:endParaRPr lang="en-US" altLang="ja-JP" sz="2400" u="sng" dirty="0">
              <a:sym typeface="Helvetica Neue Medium" pitchFamily="-84" charset="0"/>
            </a:endParaRPr>
          </a:p>
        </p:txBody>
      </p:sp>
      <p:sp>
        <p:nvSpPr>
          <p:cNvPr id="54274" name="スライド番号プレースホルダー 5"/>
          <p:cNvSpPr>
            <a:spLocks noGrp="1"/>
          </p:cNvSpPr>
          <p:nvPr>
            <p:ph type="sldNum" sz="quarter" idx="10"/>
          </p:nvPr>
        </p:nvSpPr>
        <p:spPr>
          <a:noFill/>
        </p:spPr>
        <p:txBody>
          <a:bodyPr/>
          <a:lstStyle>
            <a:lvl1pPr eaLnBrk="0" hangingPunct="0">
              <a:spcBef>
                <a:spcPct val="20000"/>
              </a:spcBef>
              <a:buClr>
                <a:schemeClr val="hlink"/>
              </a:buClr>
              <a:buSzPct val="80000"/>
              <a:buFont typeface="Arial" pitchFamily="34" charset="0"/>
              <a:buChar char="►"/>
              <a:defRPr kumimoji="1" sz="3200">
                <a:solidFill>
                  <a:schemeClr val="tx1"/>
                </a:solidFill>
                <a:latin typeface="Tahoma" pitchFamily="34" charset="0"/>
                <a:ea typeface="ＭＳ Ｐゴシック" pitchFamily="50" charset="-128"/>
              </a:defRPr>
            </a:lvl1pPr>
            <a:lvl2pPr marL="742418" indent="-285546" eaLnBrk="0" hangingPunct="0">
              <a:spcBef>
                <a:spcPct val="20000"/>
              </a:spcBef>
              <a:buClr>
                <a:schemeClr val="folHlink"/>
              </a:buClr>
              <a:buFont typeface="Wingdings" pitchFamily="2" charset="2"/>
              <a:buChar char="§"/>
              <a:defRPr kumimoji="1" sz="2800">
                <a:solidFill>
                  <a:schemeClr val="tx1"/>
                </a:solidFill>
                <a:latin typeface="Tahoma" pitchFamily="34" charset="0"/>
                <a:ea typeface="ＭＳ Ｐゴシック" pitchFamily="50" charset="-128"/>
              </a:defRPr>
            </a:lvl2pPr>
            <a:lvl3pPr marL="1142178" indent="-228434" eaLnBrk="0" hangingPunct="0">
              <a:spcBef>
                <a:spcPct val="20000"/>
              </a:spcBef>
              <a:buClr>
                <a:schemeClr val="hlink"/>
              </a:buClr>
              <a:buSzPct val="80000"/>
              <a:buFont typeface="Arial" pitchFamily="34" charset="0"/>
              <a:buChar char="►"/>
              <a:defRPr kumimoji="1" sz="2400">
                <a:solidFill>
                  <a:schemeClr val="tx1"/>
                </a:solidFill>
                <a:latin typeface="Tahoma" pitchFamily="34" charset="0"/>
                <a:ea typeface="ＭＳ Ｐゴシック" pitchFamily="50" charset="-128"/>
              </a:defRPr>
            </a:lvl3pPr>
            <a:lvl4pPr marL="1599052" indent="-228434" eaLnBrk="0" hangingPunct="0">
              <a:spcBef>
                <a:spcPct val="20000"/>
              </a:spcBef>
              <a:buClr>
                <a:schemeClr val="folHlink"/>
              </a:buClr>
              <a:buFont typeface="Wingdings" pitchFamily="2" charset="2"/>
              <a:buChar char="§"/>
              <a:defRPr kumimoji="1" sz="2000">
                <a:solidFill>
                  <a:schemeClr val="tx1"/>
                </a:solidFill>
                <a:latin typeface="Tahoma" pitchFamily="34" charset="0"/>
                <a:ea typeface="ＭＳ Ｐゴシック" pitchFamily="50" charset="-128"/>
              </a:defRPr>
            </a:lvl4pPr>
            <a:lvl5pPr marL="2055930" indent="-228434" eaLnBrk="0" hangingPunct="0">
              <a:spcBef>
                <a:spcPct val="20000"/>
              </a:spcBef>
              <a:buClr>
                <a:schemeClr val="hlink"/>
              </a:buClr>
              <a:buSzPct val="80000"/>
              <a:buFont typeface="Arial" pitchFamily="34" charset="0"/>
              <a:buChar char="►"/>
              <a:defRPr kumimoji="1" sz="2000">
                <a:solidFill>
                  <a:schemeClr val="tx1"/>
                </a:solidFill>
                <a:latin typeface="Tahoma" pitchFamily="34" charset="0"/>
                <a:ea typeface="ＭＳ Ｐゴシック" pitchFamily="50" charset="-128"/>
              </a:defRPr>
            </a:lvl5pPr>
            <a:lvl6pPr marL="2512802" indent="-228434" eaLnBrk="0" fontAlgn="base" hangingPunct="0">
              <a:spcBef>
                <a:spcPct val="20000"/>
              </a:spcBef>
              <a:spcAft>
                <a:spcPct val="0"/>
              </a:spcAft>
              <a:buClr>
                <a:schemeClr val="hlink"/>
              </a:buClr>
              <a:buSzPct val="80000"/>
              <a:buFont typeface="Arial" pitchFamily="34" charset="0"/>
              <a:buChar char="►"/>
              <a:defRPr kumimoji="1" sz="2000">
                <a:solidFill>
                  <a:schemeClr val="tx1"/>
                </a:solidFill>
                <a:latin typeface="Tahoma" pitchFamily="34" charset="0"/>
                <a:ea typeface="ＭＳ Ｐゴシック" pitchFamily="50" charset="-128"/>
              </a:defRPr>
            </a:lvl6pPr>
            <a:lvl7pPr marL="2969672" indent="-228434" eaLnBrk="0" fontAlgn="base" hangingPunct="0">
              <a:spcBef>
                <a:spcPct val="20000"/>
              </a:spcBef>
              <a:spcAft>
                <a:spcPct val="0"/>
              </a:spcAft>
              <a:buClr>
                <a:schemeClr val="hlink"/>
              </a:buClr>
              <a:buSzPct val="80000"/>
              <a:buFont typeface="Arial" pitchFamily="34" charset="0"/>
              <a:buChar char="►"/>
              <a:defRPr kumimoji="1" sz="2000">
                <a:solidFill>
                  <a:schemeClr val="tx1"/>
                </a:solidFill>
                <a:latin typeface="Tahoma" pitchFamily="34" charset="0"/>
                <a:ea typeface="ＭＳ Ｐゴシック" pitchFamily="50" charset="-128"/>
              </a:defRPr>
            </a:lvl7pPr>
            <a:lvl8pPr marL="3426547" indent="-228434" eaLnBrk="0" fontAlgn="base" hangingPunct="0">
              <a:spcBef>
                <a:spcPct val="20000"/>
              </a:spcBef>
              <a:spcAft>
                <a:spcPct val="0"/>
              </a:spcAft>
              <a:buClr>
                <a:schemeClr val="hlink"/>
              </a:buClr>
              <a:buSzPct val="80000"/>
              <a:buFont typeface="Arial" pitchFamily="34" charset="0"/>
              <a:buChar char="►"/>
              <a:defRPr kumimoji="1" sz="2000">
                <a:solidFill>
                  <a:schemeClr val="tx1"/>
                </a:solidFill>
                <a:latin typeface="Tahoma" pitchFamily="34" charset="0"/>
                <a:ea typeface="ＭＳ Ｐゴシック" pitchFamily="50" charset="-128"/>
              </a:defRPr>
            </a:lvl8pPr>
            <a:lvl9pPr marL="3883415" indent="-228434" eaLnBrk="0" fontAlgn="base" hangingPunct="0">
              <a:spcBef>
                <a:spcPct val="20000"/>
              </a:spcBef>
              <a:spcAft>
                <a:spcPct val="0"/>
              </a:spcAft>
              <a:buClr>
                <a:schemeClr val="hlink"/>
              </a:buClr>
              <a:buSzPct val="80000"/>
              <a:buFont typeface="Arial" pitchFamily="34" charset="0"/>
              <a:buChar char="►"/>
              <a:defRPr kumimoji="1" sz="2000">
                <a:solidFill>
                  <a:schemeClr val="tx1"/>
                </a:solidFill>
                <a:latin typeface="Tahoma" pitchFamily="34" charset="0"/>
                <a:ea typeface="ＭＳ Ｐゴシック" pitchFamily="50" charset="-128"/>
              </a:defRPr>
            </a:lvl9pPr>
          </a:lstStyle>
          <a:p>
            <a:pPr eaLnBrk="1" hangingPunct="1">
              <a:spcBef>
                <a:spcPct val="0"/>
              </a:spcBef>
              <a:buClrTx/>
              <a:buSzTx/>
              <a:buFontTx/>
              <a:buNone/>
            </a:pPr>
            <a:fld id="{FD98631B-C707-4A1B-827B-BB53078C05DD}" type="slidenum">
              <a:rPr kumimoji="0" lang="en-US" altLang="ja-JP" sz="1000">
                <a:solidFill>
                  <a:srgbClr val="FFFFFF"/>
                </a:solidFill>
                <a:latin typeface="Arial" pitchFamily="34" charset="0"/>
              </a:rPr>
              <a:pPr eaLnBrk="1" hangingPunct="1">
                <a:spcBef>
                  <a:spcPct val="0"/>
                </a:spcBef>
                <a:buClrTx/>
                <a:buSzTx/>
                <a:buFontTx/>
                <a:buNone/>
              </a:pPr>
              <a:t>29</a:t>
            </a:fld>
            <a:endParaRPr kumimoji="0" lang="en-US" altLang="ja-JP" sz="1000" dirty="0">
              <a:solidFill>
                <a:srgbClr val="FFFFFF"/>
              </a:solidFill>
              <a:latin typeface="Arial" pitchFamily="34" charset="0"/>
            </a:endParaRPr>
          </a:p>
        </p:txBody>
      </p:sp>
      <p:sp>
        <p:nvSpPr>
          <p:cNvPr id="2" name="テキスト ボックス 1"/>
          <p:cNvSpPr txBox="1"/>
          <p:nvPr/>
        </p:nvSpPr>
        <p:spPr>
          <a:xfrm>
            <a:off x="863966" y="1340768"/>
            <a:ext cx="7632848" cy="4824536"/>
          </a:xfrm>
          <a:prstGeom prst="rect">
            <a:avLst/>
          </a:prstGeom>
          <a:noFill/>
        </p:spPr>
        <p:txBody>
          <a:bodyPr wrap="square" rtlCol="0">
            <a:noAutofit/>
          </a:bodyPr>
          <a:lstStyle/>
          <a:p>
            <a:pPr algn="just" defTabSz="914353"/>
            <a:r>
              <a:rPr lang="en-US" altLang="ja-JP" b="1" i="1" dirty="0">
                <a:solidFill>
                  <a:srgbClr val="000000"/>
                </a:solidFill>
                <a:latin typeface="Helvetica Neue"/>
              </a:rPr>
              <a:t>Tests in the 3.5T magnetic field:</a:t>
            </a:r>
          </a:p>
          <a:p>
            <a:pPr algn="just" defTabSz="914353"/>
            <a:endParaRPr lang="en-US" altLang="ja-JP" b="1" i="1" dirty="0">
              <a:solidFill>
                <a:srgbClr val="000000"/>
              </a:solidFill>
              <a:latin typeface="Helvetica Neue"/>
            </a:endParaRPr>
          </a:p>
          <a:p>
            <a:pPr marL="546100" indent="-546100" algn="just" defTabSz="914353">
              <a:buFontTx/>
              <a:buAutoNum type="arabicParenBoth"/>
            </a:pPr>
            <a:r>
              <a:rPr lang="en-US" altLang="ja-JP" b="1" dirty="0">
                <a:solidFill>
                  <a:srgbClr val="000000"/>
                </a:solidFill>
                <a:latin typeface="Helvetica Neue"/>
              </a:rPr>
              <a:t>Confirmation of </a:t>
            </a:r>
            <a:r>
              <a:rPr lang="en-US" altLang="ja-JP" b="1" dirty="0" smtClean="0">
                <a:solidFill>
                  <a:srgbClr val="000000"/>
                </a:solidFill>
                <a:latin typeface="Helvetica Neue"/>
              </a:rPr>
              <a:t>the performance </a:t>
            </a:r>
            <a:r>
              <a:rPr lang="en-US" altLang="ja-JP" b="1" dirty="0">
                <a:solidFill>
                  <a:srgbClr val="000000"/>
                </a:solidFill>
                <a:latin typeface="Helvetica Neue"/>
              </a:rPr>
              <a:t>of MPGD TPC and ion gates,</a:t>
            </a:r>
          </a:p>
          <a:p>
            <a:pPr marL="546100" indent="-546100" algn="just" defTabSz="914353"/>
            <a:r>
              <a:rPr lang="en-US" altLang="ja-JP" b="1" dirty="0">
                <a:solidFill>
                  <a:srgbClr val="000000"/>
                </a:solidFill>
                <a:latin typeface="Helvetica Neue"/>
              </a:rPr>
              <a:t>(2) 	Measurements of basic parameters of TPC gas,  and ,</a:t>
            </a:r>
          </a:p>
          <a:p>
            <a:pPr marL="546100" indent="-546100" algn="just" defTabSz="914353"/>
            <a:r>
              <a:rPr lang="en-US" altLang="ja-JP" b="1" dirty="0">
                <a:solidFill>
                  <a:srgbClr val="000000"/>
                </a:solidFill>
                <a:latin typeface="Helvetica Neue"/>
              </a:rPr>
              <a:t>(3) 	Engineering issues such as possible mechanical vibration due to the power pulsing .</a:t>
            </a:r>
          </a:p>
          <a:p>
            <a:pPr algn="just" defTabSz="914353"/>
            <a:endParaRPr lang="en-US" altLang="ja-JP" sz="1600" b="1" dirty="0">
              <a:solidFill>
                <a:srgbClr val="000000"/>
              </a:solidFill>
              <a:latin typeface="Helvetica Neue"/>
            </a:endParaRPr>
          </a:p>
          <a:p>
            <a:pPr algn="just" defTabSz="914353"/>
            <a:r>
              <a:rPr lang="en-US" altLang="ja-JP" b="1" i="1" dirty="0">
                <a:solidFill>
                  <a:srgbClr val="000000"/>
                </a:solidFill>
                <a:latin typeface="Helvetica Neue"/>
              </a:rPr>
              <a:t>The problem:   A high field solenoid need to be found</a:t>
            </a:r>
            <a:r>
              <a:rPr lang="en-US" altLang="ja-JP" b="1" i="1" dirty="0" smtClean="0">
                <a:solidFill>
                  <a:srgbClr val="000000"/>
                </a:solidFill>
                <a:latin typeface="Helvetica Neue"/>
              </a:rPr>
              <a:t>!</a:t>
            </a:r>
          </a:p>
          <a:p>
            <a:pPr algn="just" defTabSz="914353"/>
            <a:endParaRPr lang="en-US" altLang="ja-JP" sz="1600" b="1" dirty="0">
              <a:solidFill>
                <a:srgbClr val="000000"/>
              </a:solidFill>
              <a:latin typeface="Helvetica Neue"/>
            </a:endParaRPr>
          </a:p>
          <a:p>
            <a:pPr marL="360363" algn="just" defTabSz="914353"/>
            <a:r>
              <a:rPr lang="en-US" altLang="ja-JP" sz="1400" b="1" u="sng" dirty="0">
                <a:solidFill>
                  <a:srgbClr val="000000"/>
                </a:solidFill>
                <a:latin typeface="Helvetica Neue"/>
              </a:rPr>
              <a:t>The DESY 5T magnet (KOMAG</a:t>
            </a:r>
            <a:r>
              <a:rPr lang="en-US" altLang="ja-JP" sz="1400" b="1" dirty="0">
                <a:solidFill>
                  <a:srgbClr val="000000"/>
                </a:solidFill>
                <a:latin typeface="Helvetica Neue"/>
              </a:rPr>
              <a:t>)  has been dismantled from the new He line at DESY for some time. We need either to revive the 5T magnet (by moving it to one of our institutes or by a modification), or to find another high field magnet available for us. With our limited human resource, very preferable to set it up in one of our institutes. A solenoid is preferred. </a:t>
            </a:r>
          </a:p>
          <a:p>
            <a:pPr marL="360363" algn="just" defTabSz="914353"/>
            <a:endParaRPr lang="en-US" altLang="ja-JP" sz="1400" b="1" dirty="0">
              <a:solidFill>
                <a:srgbClr val="000000"/>
              </a:solidFill>
              <a:latin typeface="Helvetica Neue"/>
            </a:endParaRPr>
          </a:p>
          <a:p>
            <a:pPr marL="641350" indent="-285750" algn="just" defTabSz="914353">
              <a:buFont typeface="Wingdings"/>
              <a:buChar char="à"/>
            </a:pPr>
            <a:r>
              <a:rPr lang="en-US" altLang="ja-JP" sz="1400" b="1" dirty="0">
                <a:solidFill>
                  <a:srgbClr val="FF0000"/>
                </a:solidFill>
                <a:latin typeface="Helvetica Neue"/>
              </a:rPr>
              <a:t>An early  news of the 4T MRI magnet at ANL (for the g-2 experiment). Can be used  at </a:t>
            </a:r>
            <a:r>
              <a:rPr lang="en-US" altLang="ja-JP" sz="1400" b="1" dirty="0" smtClean="0">
                <a:solidFill>
                  <a:srgbClr val="FF0000"/>
                </a:solidFill>
                <a:latin typeface="Helvetica Neue"/>
              </a:rPr>
              <a:t>the FNAL </a:t>
            </a:r>
            <a:r>
              <a:rPr lang="en-US" altLang="ja-JP" sz="1400" b="1" dirty="0">
                <a:solidFill>
                  <a:srgbClr val="FF0000"/>
                </a:solidFill>
                <a:latin typeface="Helvetica Neue"/>
              </a:rPr>
              <a:t>test </a:t>
            </a:r>
            <a:r>
              <a:rPr lang="en-US" altLang="ja-JP" sz="1400" b="1" dirty="0" smtClean="0">
                <a:solidFill>
                  <a:srgbClr val="FF0000"/>
                </a:solidFill>
                <a:latin typeface="Helvetica Neue"/>
              </a:rPr>
              <a:t>beams  </a:t>
            </a:r>
            <a:r>
              <a:rPr lang="en-US" altLang="ja-JP" sz="1400" b="1" dirty="0">
                <a:solidFill>
                  <a:srgbClr val="FF0000"/>
                </a:solidFill>
                <a:latin typeface="Helvetica Neue"/>
              </a:rPr>
              <a:t>in future?  </a:t>
            </a:r>
            <a:endParaRPr lang="en-US" altLang="ja-JP" sz="1400" b="1" dirty="0" smtClean="0">
              <a:solidFill>
                <a:srgbClr val="FF0000"/>
              </a:solidFill>
              <a:latin typeface="Helvetica Neue"/>
            </a:endParaRPr>
          </a:p>
          <a:p>
            <a:pPr marL="641350" indent="-285750" algn="just" defTabSz="914353">
              <a:buFont typeface="Wingdings"/>
              <a:buChar char="à"/>
            </a:pPr>
            <a:r>
              <a:rPr lang="en-US" altLang="ja-JP" sz="1400" b="1" dirty="0" smtClean="0">
                <a:solidFill>
                  <a:srgbClr val="FF0000"/>
                </a:solidFill>
                <a:latin typeface="Helvetica Neue"/>
              </a:rPr>
              <a:t>Can </a:t>
            </a:r>
            <a:r>
              <a:rPr lang="en-US" altLang="ja-JP" sz="1400" b="1" dirty="0">
                <a:solidFill>
                  <a:srgbClr val="FF0000"/>
                </a:solidFill>
                <a:latin typeface="Helvetica Neue"/>
              </a:rPr>
              <a:t>we </a:t>
            </a:r>
            <a:r>
              <a:rPr lang="en-US" altLang="ja-JP" sz="1400" b="1" dirty="0" smtClean="0">
                <a:solidFill>
                  <a:srgbClr val="FF0000"/>
                </a:solidFill>
                <a:latin typeface="Helvetica Neue"/>
              </a:rPr>
              <a:t> </a:t>
            </a:r>
            <a:r>
              <a:rPr lang="en-US" altLang="ja-JP" sz="1400" b="1" dirty="0">
                <a:solidFill>
                  <a:srgbClr val="FF0000"/>
                </a:solidFill>
                <a:latin typeface="Helvetica Neue"/>
              </a:rPr>
              <a:t>use </a:t>
            </a:r>
            <a:r>
              <a:rPr lang="en-US" altLang="ja-JP" sz="1400" b="1" dirty="0" smtClean="0">
                <a:solidFill>
                  <a:srgbClr val="FF0000"/>
                </a:solidFill>
                <a:latin typeface="Helvetica Neue"/>
              </a:rPr>
              <a:t>the  </a:t>
            </a:r>
            <a:r>
              <a:rPr lang="en-US" altLang="ja-JP" sz="1400" b="1" dirty="0">
                <a:solidFill>
                  <a:srgbClr val="FF0000"/>
                </a:solidFill>
                <a:latin typeface="Helvetica Neue"/>
              </a:rPr>
              <a:t>5T </a:t>
            </a:r>
            <a:r>
              <a:rPr lang="en-US" altLang="ja-JP" sz="1400" b="1" dirty="0" smtClean="0">
                <a:solidFill>
                  <a:srgbClr val="FF0000"/>
                </a:solidFill>
                <a:latin typeface="Helvetica Neue"/>
              </a:rPr>
              <a:t>small magnet </a:t>
            </a:r>
            <a:r>
              <a:rPr lang="en-US" altLang="ja-JP" sz="1400" b="1" dirty="0">
                <a:solidFill>
                  <a:srgbClr val="FF0000"/>
                </a:solidFill>
                <a:latin typeface="Helvetica Neue"/>
              </a:rPr>
              <a:t>at Fujikura? </a:t>
            </a:r>
            <a:r>
              <a:rPr lang="en-US" altLang="ja-JP" sz="1400" b="1" dirty="0" smtClean="0">
                <a:solidFill>
                  <a:srgbClr val="FF0000"/>
                </a:solidFill>
                <a:latin typeface="Helvetica Neue"/>
              </a:rPr>
              <a:t>We need a special set up. </a:t>
            </a:r>
          </a:p>
          <a:p>
            <a:pPr marL="641350" indent="-285750" algn="just" defTabSz="914353">
              <a:buFont typeface="Wingdings"/>
              <a:buChar char="à"/>
            </a:pPr>
            <a:r>
              <a:rPr lang="en-US" altLang="ja-JP" sz="1400" b="1" dirty="0" smtClean="0">
                <a:solidFill>
                  <a:srgbClr val="FF0000"/>
                </a:solidFill>
                <a:latin typeface="Helvetica Neue"/>
              </a:rPr>
              <a:t>Are  </a:t>
            </a:r>
            <a:r>
              <a:rPr lang="en-US" altLang="ja-JP" sz="1400" b="1" dirty="0">
                <a:solidFill>
                  <a:srgbClr val="FF0000"/>
                </a:solidFill>
                <a:latin typeface="Helvetica Neue"/>
              </a:rPr>
              <a:t>we </a:t>
            </a:r>
            <a:r>
              <a:rPr lang="en-US" altLang="ja-JP" sz="1400" b="1" dirty="0" smtClean="0">
                <a:solidFill>
                  <a:srgbClr val="FF0000"/>
                </a:solidFill>
                <a:latin typeface="Helvetica Neue"/>
              </a:rPr>
              <a:t>too  </a:t>
            </a:r>
            <a:r>
              <a:rPr lang="en-US" altLang="ja-JP" sz="1400" b="1" dirty="0">
                <a:solidFill>
                  <a:srgbClr val="FF0000"/>
                </a:solidFill>
                <a:latin typeface="Helvetica Neue"/>
              </a:rPr>
              <a:t>lazy not to look for more </a:t>
            </a:r>
            <a:r>
              <a:rPr lang="en-US" altLang="ja-JP" sz="1400" b="1" dirty="0" smtClean="0">
                <a:solidFill>
                  <a:srgbClr val="FF0000"/>
                </a:solidFill>
                <a:latin typeface="Helvetica Neue"/>
              </a:rPr>
              <a:t>possibilities in Japan and Europe?</a:t>
            </a:r>
            <a:endParaRPr lang="en-US" altLang="ja-JP" sz="1400" b="1" dirty="0">
              <a:solidFill>
                <a:srgbClr val="FF0000"/>
              </a:solidFill>
              <a:latin typeface="Helvetica Neue"/>
            </a:endParaRPr>
          </a:p>
          <a:p>
            <a:pPr marL="355600" algn="just" defTabSz="914353"/>
            <a:endParaRPr lang="en-US" altLang="ja-JP" sz="1400" b="1" dirty="0">
              <a:solidFill>
                <a:srgbClr val="FF0000"/>
              </a:solidFill>
              <a:latin typeface="Helvetica Neue"/>
            </a:endParaRPr>
          </a:p>
          <a:p>
            <a:pPr marL="641350" indent="-285750" algn="just" defTabSz="914353">
              <a:buFont typeface="Wingdings"/>
              <a:buChar char="à"/>
            </a:pPr>
            <a:endParaRPr lang="en-US" altLang="ja-JP" sz="1400" b="1" dirty="0">
              <a:solidFill>
                <a:srgbClr val="FF0000"/>
              </a:solidFill>
              <a:latin typeface="Helvetica Neue"/>
            </a:endParaRPr>
          </a:p>
        </p:txBody>
      </p:sp>
    </p:spTree>
    <p:extLst>
      <p:ext uri="{BB962C8B-B14F-4D97-AF65-F5344CB8AC3E}">
        <p14:creationId xmlns:p14="http://schemas.microsoft.com/office/powerpoint/2010/main" val="730792906"/>
      </p:ext>
    </p:extLst>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graphicFrame>
        <p:nvGraphicFramePr>
          <p:cNvPr id="6" name="表 5"/>
          <p:cNvGraphicFramePr>
            <a:graphicFrameLocks noGrp="1"/>
          </p:cNvGraphicFramePr>
          <p:nvPr>
            <p:extLst>
              <p:ext uri="{D42A27DB-BD31-4B8C-83A1-F6EECF244321}">
                <p14:modId xmlns:p14="http://schemas.microsoft.com/office/powerpoint/2010/main" val="216133287"/>
              </p:ext>
            </p:extLst>
          </p:nvPr>
        </p:nvGraphicFramePr>
        <p:xfrm>
          <a:off x="935596" y="2708920"/>
          <a:ext cx="7488832" cy="2880000"/>
        </p:xfrm>
        <a:graphic>
          <a:graphicData uri="http://schemas.openxmlformats.org/drawingml/2006/table">
            <a:tbl>
              <a:tblPr/>
              <a:tblGrid>
                <a:gridCol w="2098841"/>
                <a:gridCol w="2782273"/>
                <a:gridCol w="2607718"/>
              </a:tblGrid>
              <a:tr h="288000">
                <a:tc>
                  <a:txBody>
                    <a:bodyPr/>
                    <a:lstStyle/>
                    <a:p>
                      <a:pPr algn="l"/>
                      <a:r>
                        <a:rPr lang="en-US" sz="1200" b="1" u="none" dirty="0" smtClean="0"/>
                        <a:t>Member</a:t>
                      </a:r>
                      <a:endParaRPr lang="en-US" sz="1200" b="1" u="none" dirty="0"/>
                    </a:p>
                  </a:txBody>
                  <a:tcPr marL="46659" marR="46659" marT="23330" marB="2333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1" u="none" dirty="0" smtClean="0"/>
                        <a:t>Institute</a:t>
                      </a:r>
                      <a:endParaRPr lang="en-US" sz="1200" b="1" u="none" dirty="0"/>
                    </a:p>
                  </a:txBody>
                  <a:tcPr marL="46659" marR="46659" marT="23330" marB="2333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1" u="none" dirty="0" smtClean="0"/>
                        <a:t>Contact</a:t>
                      </a:r>
                      <a:endParaRPr lang="en-US" sz="1200" b="1" u="none" dirty="0"/>
                    </a:p>
                  </a:txBody>
                  <a:tcPr marL="46659" marR="46659" marT="23330" marB="2333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8000">
                <a:tc>
                  <a:txBody>
                    <a:bodyPr/>
                    <a:lstStyle/>
                    <a:p>
                      <a:pPr algn="l"/>
                      <a:r>
                        <a:rPr lang="en-US" sz="1200" b="1" dirty="0" err="1"/>
                        <a:t>Yannis</a:t>
                      </a:r>
                      <a:r>
                        <a:rPr lang="en-US" sz="1200" b="1" dirty="0"/>
                        <a:t> </a:t>
                      </a:r>
                      <a:r>
                        <a:rPr lang="en-US" sz="1200" b="1" dirty="0" err="1"/>
                        <a:t>Karyotakis</a:t>
                      </a:r>
                      <a:r>
                        <a:rPr lang="en-US" sz="1200" b="1" dirty="0"/>
                        <a:t> (chair</a:t>
                      </a:r>
                      <a:r>
                        <a:rPr lang="en-US" sz="1200" b="1" dirty="0" smtClean="0"/>
                        <a:t>)</a:t>
                      </a:r>
                      <a:endParaRPr lang="en-US" sz="1200" b="1" dirty="0"/>
                    </a:p>
                  </a:txBody>
                  <a:tcPr marL="46659" marR="46659" marT="23330" marB="2333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tcPr>
                </a:tc>
                <a:tc>
                  <a:txBody>
                    <a:bodyPr/>
                    <a:lstStyle/>
                    <a:p>
                      <a:pPr algn="l"/>
                      <a:r>
                        <a:rPr lang="en-US" sz="1200" dirty="0"/>
                        <a:t>Director of the LAPP Annecy (FR</a:t>
                      </a:r>
                      <a:r>
                        <a:rPr lang="en-US" sz="1200" dirty="0" smtClean="0"/>
                        <a:t>)</a:t>
                      </a:r>
                      <a:endParaRPr lang="en-US" sz="1200" dirty="0"/>
                    </a:p>
                  </a:txBody>
                  <a:tcPr marL="46659" marR="46659" marT="23330" marB="2333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a:r>
                        <a:rPr lang="en-US" sz="1200" dirty="0" smtClean="0"/>
                        <a:t>karyotak_at_lapp.in2p3.fr</a:t>
                      </a:r>
                      <a:endParaRPr lang="en-US" sz="1200" dirty="0"/>
                    </a:p>
                  </a:txBody>
                  <a:tcPr marL="46659" marR="46659" marT="23330" marB="2333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r>
              <a:tr h="288000">
                <a:tc>
                  <a:txBody>
                    <a:bodyPr/>
                    <a:lstStyle/>
                    <a:p>
                      <a:pPr algn="l"/>
                      <a:r>
                        <a:rPr lang="en-US" sz="1200" b="1" dirty="0"/>
                        <a:t>Richard </a:t>
                      </a:r>
                      <a:r>
                        <a:rPr lang="en-US" sz="1200" b="1" dirty="0" smtClean="0"/>
                        <a:t>Brenner</a:t>
                      </a:r>
                      <a:endParaRPr lang="en-US" sz="1200" b="1" dirty="0"/>
                    </a:p>
                  </a:txBody>
                  <a:tcPr marL="46659" marR="46659" marT="23330" marB="2333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l"/>
                      <a:r>
                        <a:rPr lang="en-US" sz="1200" dirty="0"/>
                        <a:t>Uppsala University (SE</a:t>
                      </a:r>
                      <a:r>
                        <a:rPr lang="en-US" sz="1200" dirty="0" smtClean="0"/>
                        <a:t>)</a:t>
                      </a:r>
                      <a:endParaRPr lang="en-US" sz="1200" dirty="0"/>
                    </a:p>
                  </a:txBody>
                  <a:tcPr marL="46659" marR="46659" marT="23330" marB="23330" anchor="ctr">
                    <a:lnL>
                      <a:noFill/>
                    </a:lnL>
                    <a:lnR>
                      <a:noFill/>
                    </a:lnR>
                    <a:lnT>
                      <a:noFill/>
                    </a:lnT>
                    <a:lnB>
                      <a:noFill/>
                    </a:lnB>
                  </a:tcPr>
                </a:tc>
                <a:tc>
                  <a:txBody>
                    <a:bodyPr/>
                    <a:lstStyle/>
                    <a:p>
                      <a:pPr algn="l"/>
                      <a:r>
                        <a:rPr lang="en-US" sz="1200" dirty="0" smtClean="0"/>
                        <a:t>Richard.Brenner_at_cern.ch</a:t>
                      </a:r>
                      <a:endParaRPr lang="en-US" sz="1200" dirty="0"/>
                    </a:p>
                  </a:txBody>
                  <a:tcPr marL="46659" marR="46659" marT="23330" marB="23330" anchor="ctr">
                    <a:lnL>
                      <a:noFill/>
                    </a:lnL>
                    <a:lnR w="12700" cap="flat" cmpd="sng" algn="ctr">
                      <a:solidFill>
                        <a:schemeClr val="tx1"/>
                      </a:solidFill>
                      <a:prstDash val="solid"/>
                      <a:round/>
                      <a:headEnd type="none" w="med" len="med"/>
                      <a:tailEnd type="none" w="med" len="med"/>
                    </a:lnR>
                    <a:lnT>
                      <a:noFill/>
                    </a:lnT>
                    <a:lnB>
                      <a:noFill/>
                    </a:lnB>
                  </a:tcPr>
                </a:tc>
              </a:tr>
              <a:tr h="288000">
                <a:tc>
                  <a:txBody>
                    <a:bodyPr/>
                    <a:lstStyle/>
                    <a:p>
                      <a:pPr algn="l"/>
                      <a:r>
                        <a:rPr lang="en-US" sz="1200" b="1" dirty="0"/>
                        <a:t>Marcella </a:t>
                      </a:r>
                      <a:r>
                        <a:rPr lang="en-US" sz="1200" b="1" dirty="0" err="1" smtClean="0"/>
                        <a:t>Diemoz</a:t>
                      </a:r>
                      <a:endParaRPr lang="en-US" sz="1200" b="1" dirty="0"/>
                    </a:p>
                  </a:txBody>
                  <a:tcPr marL="46659" marR="46659" marT="23330" marB="2333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l"/>
                      <a:r>
                        <a:rPr lang="it-IT" sz="1200" dirty="0"/>
                        <a:t>Universita e INFN, Roma I (IT</a:t>
                      </a:r>
                      <a:r>
                        <a:rPr lang="it-IT" sz="1200" dirty="0" smtClean="0"/>
                        <a:t>)</a:t>
                      </a:r>
                      <a:endParaRPr lang="it-IT" sz="1200" dirty="0"/>
                    </a:p>
                  </a:txBody>
                  <a:tcPr marL="46659" marR="46659" marT="23330" marB="23330" anchor="ctr">
                    <a:lnL>
                      <a:noFill/>
                    </a:lnL>
                    <a:lnR>
                      <a:noFill/>
                    </a:lnR>
                    <a:lnT>
                      <a:noFill/>
                    </a:lnT>
                    <a:lnB>
                      <a:noFill/>
                    </a:lnB>
                  </a:tcPr>
                </a:tc>
                <a:tc>
                  <a:txBody>
                    <a:bodyPr/>
                    <a:lstStyle/>
                    <a:p>
                      <a:pPr algn="l"/>
                      <a:r>
                        <a:rPr lang="en-US" sz="1200" dirty="0" smtClean="0"/>
                        <a:t>marcella.diemoz_at_roma1.infn.it</a:t>
                      </a:r>
                      <a:endParaRPr lang="en-US" sz="1200" dirty="0"/>
                    </a:p>
                  </a:txBody>
                  <a:tcPr marL="46659" marR="46659" marT="23330" marB="23330" anchor="ctr">
                    <a:lnL>
                      <a:noFill/>
                    </a:lnL>
                    <a:lnR w="12700" cap="flat" cmpd="sng" algn="ctr">
                      <a:solidFill>
                        <a:schemeClr val="tx1"/>
                      </a:solidFill>
                      <a:prstDash val="solid"/>
                      <a:round/>
                      <a:headEnd type="none" w="med" len="med"/>
                      <a:tailEnd type="none" w="med" len="med"/>
                    </a:lnR>
                    <a:lnT>
                      <a:noFill/>
                    </a:lnT>
                    <a:lnB>
                      <a:noFill/>
                    </a:lnB>
                  </a:tcPr>
                </a:tc>
              </a:tr>
              <a:tr h="288000">
                <a:tc>
                  <a:txBody>
                    <a:bodyPr/>
                    <a:lstStyle/>
                    <a:p>
                      <a:pPr algn="l"/>
                      <a:r>
                        <a:rPr lang="en-US" sz="1200" b="1" dirty="0" err="1"/>
                        <a:t>Els</a:t>
                      </a:r>
                      <a:r>
                        <a:rPr lang="en-US" sz="1200" b="1" dirty="0"/>
                        <a:t> </a:t>
                      </a:r>
                      <a:r>
                        <a:rPr lang="en-US" sz="1200" b="1" dirty="0" err="1" smtClean="0"/>
                        <a:t>Koffeman</a:t>
                      </a:r>
                      <a:endParaRPr lang="en-US" sz="1200" b="1" dirty="0"/>
                    </a:p>
                  </a:txBody>
                  <a:tcPr marL="46659" marR="46659" marT="23330" marB="2333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l"/>
                      <a:r>
                        <a:rPr lang="en-US" sz="1200" dirty="0"/>
                        <a:t>NIKHEF (NL</a:t>
                      </a:r>
                      <a:r>
                        <a:rPr lang="en-US" sz="1200" dirty="0" smtClean="0"/>
                        <a:t>)</a:t>
                      </a:r>
                      <a:endParaRPr lang="en-US" sz="1200" dirty="0"/>
                    </a:p>
                  </a:txBody>
                  <a:tcPr marL="46659" marR="46659" marT="23330" marB="23330" anchor="ctr">
                    <a:lnL>
                      <a:noFill/>
                    </a:lnL>
                    <a:lnR>
                      <a:noFill/>
                    </a:lnR>
                    <a:lnT>
                      <a:noFill/>
                    </a:lnT>
                    <a:lnB>
                      <a:noFill/>
                    </a:lnB>
                  </a:tcPr>
                </a:tc>
                <a:tc>
                  <a:txBody>
                    <a:bodyPr/>
                    <a:lstStyle/>
                    <a:p>
                      <a:pPr algn="l"/>
                      <a:r>
                        <a:rPr lang="en-US" sz="1200" dirty="0" smtClean="0"/>
                        <a:t>Els.Koffeman_at_cern.ch</a:t>
                      </a:r>
                      <a:endParaRPr lang="en-US" sz="1200" dirty="0"/>
                    </a:p>
                  </a:txBody>
                  <a:tcPr marL="46659" marR="46659" marT="23330" marB="23330" anchor="ctr">
                    <a:lnL>
                      <a:noFill/>
                    </a:lnL>
                    <a:lnR w="12700" cap="flat" cmpd="sng" algn="ctr">
                      <a:solidFill>
                        <a:schemeClr val="tx1"/>
                      </a:solidFill>
                      <a:prstDash val="solid"/>
                      <a:round/>
                      <a:headEnd type="none" w="med" len="med"/>
                      <a:tailEnd type="none" w="med" len="med"/>
                    </a:lnR>
                    <a:lnT>
                      <a:noFill/>
                    </a:lnT>
                    <a:lnB>
                      <a:noFill/>
                    </a:lnB>
                  </a:tcPr>
                </a:tc>
              </a:tr>
              <a:tr h="288000">
                <a:tc>
                  <a:txBody>
                    <a:bodyPr/>
                    <a:lstStyle/>
                    <a:p>
                      <a:pPr algn="l"/>
                      <a:r>
                        <a:rPr lang="en-US" sz="1200" b="1" dirty="0"/>
                        <a:t>George </a:t>
                      </a:r>
                      <a:r>
                        <a:rPr lang="en-US" sz="1200" b="1" dirty="0" err="1" smtClean="0"/>
                        <a:t>Mikenberg</a:t>
                      </a:r>
                      <a:endParaRPr lang="en-US" sz="1200" b="1" dirty="0"/>
                    </a:p>
                  </a:txBody>
                  <a:tcPr marL="46659" marR="46659" marT="23330" marB="2333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l"/>
                      <a:r>
                        <a:rPr lang="en-US" sz="1200" dirty="0"/>
                        <a:t>Weizmann Institute of Science (IL</a:t>
                      </a:r>
                      <a:r>
                        <a:rPr lang="en-US" sz="1200" dirty="0" smtClean="0"/>
                        <a:t>)</a:t>
                      </a:r>
                      <a:endParaRPr lang="en-US" sz="1200" dirty="0"/>
                    </a:p>
                  </a:txBody>
                  <a:tcPr marL="46659" marR="46659" marT="23330" marB="23330" anchor="ctr">
                    <a:lnL>
                      <a:noFill/>
                    </a:lnL>
                    <a:lnR>
                      <a:noFill/>
                    </a:lnR>
                    <a:lnT>
                      <a:noFill/>
                    </a:lnT>
                    <a:lnB>
                      <a:noFill/>
                    </a:lnB>
                  </a:tcPr>
                </a:tc>
                <a:tc>
                  <a:txBody>
                    <a:bodyPr/>
                    <a:lstStyle/>
                    <a:p>
                      <a:pPr algn="l"/>
                      <a:r>
                        <a:rPr lang="en-US" sz="1200" dirty="0" smtClean="0"/>
                        <a:t>Giora.Mikenberg_at_cern.ch</a:t>
                      </a:r>
                      <a:endParaRPr lang="en-US" sz="1200" dirty="0"/>
                    </a:p>
                  </a:txBody>
                  <a:tcPr marL="46659" marR="46659" marT="23330" marB="23330" anchor="ctr">
                    <a:lnL>
                      <a:noFill/>
                    </a:lnL>
                    <a:lnR w="12700" cap="flat" cmpd="sng" algn="ctr">
                      <a:solidFill>
                        <a:schemeClr val="tx1"/>
                      </a:solidFill>
                      <a:prstDash val="solid"/>
                      <a:round/>
                      <a:headEnd type="none" w="med" len="med"/>
                      <a:tailEnd type="none" w="med" len="med"/>
                    </a:lnR>
                    <a:lnT>
                      <a:noFill/>
                    </a:lnT>
                    <a:lnB>
                      <a:noFill/>
                    </a:lnB>
                  </a:tcPr>
                </a:tc>
              </a:tr>
              <a:tr h="288000">
                <a:tc>
                  <a:txBody>
                    <a:bodyPr/>
                    <a:lstStyle/>
                    <a:p>
                      <a:pPr algn="l"/>
                      <a:r>
                        <a:rPr lang="en-US" sz="1200" b="1" dirty="0"/>
                        <a:t>Hans-</a:t>
                      </a:r>
                      <a:r>
                        <a:rPr lang="en-US" sz="1200" b="1" dirty="0" err="1"/>
                        <a:t>Günther</a:t>
                      </a:r>
                      <a:r>
                        <a:rPr lang="en-US" sz="1200" b="1" dirty="0"/>
                        <a:t> </a:t>
                      </a:r>
                      <a:r>
                        <a:rPr lang="en-US" sz="1200" b="1" dirty="0" smtClean="0"/>
                        <a:t>Moser</a:t>
                      </a:r>
                      <a:endParaRPr lang="en-US" sz="1200" b="1" dirty="0"/>
                    </a:p>
                  </a:txBody>
                  <a:tcPr marL="46659" marR="46659" marT="23330" marB="2333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l"/>
                      <a:r>
                        <a:rPr lang="de-DE" sz="1200" dirty="0"/>
                        <a:t>Max-Planck-Institut fuer </a:t>
                      </a:r>
                      <a:r>
                        <a:rPr lang="de-DE" sz="1200" dirty="0" smtClean="0"/>
                        <a:t>Physik (</a:t>
                      </a:r>
                      <a:r>
                        <a:rPr lang="de-DE" sz="1200" dirty="0"/>
                        <a:t>DE</a:t>
                      </a:r>
                      <a:r>
                        <a:rPr lang="de-DE" sz="1200" dirty="0" smtClean="0"/>
                        <a:t>)</a:t>
                      </a:r>
                      <a:endParaRPr lang="de-DE" sz="1200" dirty="0"/>
                    </a:p>
                  </a:txBody>
                  <a:tcPr marL="46659" marR="46659" marT="23330" marB="23330" anchor="ctr">
                    <a:lnL>
                      <a:noFill/>
                    </a:lnL>
                    <a:lnR>
                      <a:noFill/>
                    </a:lnR>
                    <a:lnT>
                      <a:noFill/>
                    </a:lnT>
                    <a:lnB>
                      <a:noFill/>
                    </a:lnB>
                  </a:tcPr>
                </a:tc>
                <a:tc>
                  <a:txBody>
                    <a:bodyPr/>
                    <a:lstStyle/>
                    <a:p>
                      <a:pPr algn="l"/>
                      <a:r>
                        <a:rPr lang="en-US" sz="1200" dirty="0" smtClean="0"/>
                        <a:t>moser_at_mppmu.mpg.de</a:t>
                      </a:r>
                      <a:endParaRPr lang="en-US" sz="1200" dirty="0"/>
                    </a:p>
                  </a:txBody>
                  <a:tcPr marL="46659" marR="46659" marT="23330" marB="23330" anchor="ctr">
                    <a:lnL>
                      <a:noFill/>
                    </a:lnL>
                    <a:lnR w="12700" cap="flat" cmpd="sng" algn="ctr">
                      <a:solidFill>
                        <a:schemeClr val="tx1"/>
                      </a:solidFill>
                      <a:prstDash val="solid"/>
                      <a:round/>
                      <a:headEnd type="none" w="med" len="med"/>
                      <a:tailEnd type="none" w="med" len="med"/>
                    </a:lnR>
                    <a:lnT>
                      <a:noFill/>
                    </a:lnT>
                    <a:lnB>
                      <a:noFill/>
                    </a:lnB>
                  </a:tcPr>
                </a:tc>
              </a:tr>
              <a:tr h="288000">
                <a:tc>
                  <a:txBody>
                    <a:bodyPr/>
                    <a:lstStyle/>
                    <a:p>
                      <a:pPr algn="l"/>
                      <a:r>
                        <a:rPr lang="en-US" sz="1200" b="1" dirty="0"/>
                        <a:t>Takayuki </a:t>
                      </a:r>
                      <a:r>
                        <a:rPr lang="en-US" sz="1200" b="1" dirty="0" smtClean="0"/>
                        <a:t>Sumiyoshi</a:t>
                      </a:r>
                      <a:endParaRPr lang="en-US" sz="1200" b="1" dirty="0"/>
                    </a:p>
                  </a:txBody>
                  <a:tcPr marL="46659" marR="46659" marT="23330" marB="2333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l"/>
                      <a:r>
                        <a:rPr lang="en-US" sz="1200" dirty="0"/>
                        <a:t>Tokyo Metropolitan University (JP</a:t>
                      </a:r>
                      <a:r>
                        <a:rPr lang="en-US" sz="1200" dirty="0" smtClean="0"/>
                        <a:t>)</a:t>
                      </a:r>
                      <a:endParaRPr lang="en-US" sz="1200" dirty="0"/>
                    </a:p>
                  </a:txBody>
                  <a:tcPr marL="46659" marR="46659" marT="23330" marB="23330" anchor="ctr">
                    <a:lnL>
                      <a:noFill/>
                    </a:lnL>
                    <a:lnR>
                      <a:noFill/>
                    </a:lnR>
                    <a:lnT>
                      <a:noFill/>
                    </a:lnT>
                    <a:lnB>
                      <a:noFill/>
                    </a:lnB>
                  </a:tcPr>
                </a:tc>
                <a:tc>
                  <a:txBody>
                    <a:bodyPr/>
                    <a:lstStyle/>
                    <a:p>
                      <a:pPr algn="l"/>
                      <a:r>
                        <a:rPr lang="en-US" sz="1200" dirty="0" smtClean="0"/>
                        <a:t>sumiyoshi_at_phys.se.tmu.ac.jp</a:t>
                      </a:r>
                      <a:endParaRPr lang="en-US" sz="1200" dirty="0"/>
                    </a:p>
                  </a:txBody>
                  <a:tcPr marL="46659" marR="46659" marT="23330" marB="23330" anchor="ctr">
                    <a:lnL>
                      <a:noFill/>
                    </a:lnL>
                    <a:lnR w="12700" cap="flat" cmpd="sng" algn="ctr">
                      <a:solidFill>
                        <a:schemeClr val="tx1"/>
                      </a:solidFill>
                      <a:prstDash val="solid"/>
                      <a:round/>
                      <a:headEnd type="none" w="med" len="med"/>
                      <a:tailEnd type="none" w="med" len="med"/>
                    </a:lnR>
                    <a:lnT>
                      <a:noFill/>
                    </a:lnT>
                    <a:lnB>
                      <a:noFill/>
                    </a:lnB>
                  </a:tcPr>
                </a:tc>
              </a:tr>
              <a:tr h="288000">
                <a:tc>
                  <a:txBody>
                    <a:bodyPr/>
                    <a:lstStyle/>
                    <a:p>
                      <a:pPr algn="l"/>
                      <a:r>
                        <a:rPr lang="en-US" sz="1200" b="1" dirty="0"/>
                        <a:t>Cristobal </a:t>
                      </a:r>
                      <a:r>
                        <a:rPr lang="en-US" sz="1200" b="1" dirty="0" smtClean="0"/>
                        <a:t>Padilla</a:t>
                      </a:r>
                      <a:endParaRPr lang="en-US" sz="1200" b="1" dirty="0"/>
                    </a:p>
                  </a:txBody>
                  <a:tcPr marL="46659" marR="46659" marT="23330" marB="2333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l"/>
                      <a:r>
                        <a:rPr lang="es-ES" sz="1200" dirty="0"/>
                        <a:t>Universitat Autònoma de Barcelona (ES</a:t>
                      </a:r>
                      <a:r>
                        <a:rPr lang="es-ES" sz="1200" dirty="0" smtClean="0"/>
                        <a:t>)</a:t>
                      </a:r>
                      <a:endParaRPr lang="es-ES" sz="1200" dirty="0"/>
                    </a:p>
                  </a:txBody>
                  <a:tcPr marL="46659" marR="46659" marT="23330" marB="23330" anchor="ctr">
                    <a:lnL>
                      <a:noFill/>
                    </a:lnL>
                    <a:lnR>
                      <a:noFill/>
                    </a:lnR>
                    <a:lnT>
                      <a:noFill/>
                    </a:lnT>
                    <a:lnB>
                      <a:noFill/>
                    </a:lnB>
                  </a:tcPr>
                </a:tc>
                <a:tc>
                  <a:txBody>
                    <a:bodyPr/>
                    <a:lstStyle/>
                    <a:p>
                      <a:pPr algn="l"/>
                      <a:r>
                        <a:rPr lang="en-US" sz="1200" dirty="0" smtClean="0"/>
                        <a:t>Cristobal.Padilla_at_cern.ch</a:t>
                      </a:r>
                      <a:endParaRPr lang="en-US" sz="1200" dirty="0"/>
                    </a:p>
                  </a:txBody>
                  <a:tcPr marL="46659" marR="46659" marT="23330" marB="23330" anchor="ctr">
                    <a:lnL>
                      <a:noFill/>
                    </a:lnL>
                    <a:lnR w="12700" cap="flat" cmpd="sng" algn="ctr">
                      <a:solidFill>
                        <a:schemeClr val="tx1"/>
                      </a:solidFill>
                      <a:prstDash val="solid"/>
                      <a:round/>
                      <a:headEnd type="none" w="med" len="med"/>
                      <a:tailEnd type="none" w="med" len="med"/>
                    </a:lnR>
                    <a:lnT>
                      <a:noFill/>
                    </a:lnT>
                    <a:lnB>
                      <a:noFill/>
                    </a:lnB>
                  </a:tcPr>
                </a:tc>
              </a:tr>
              <a:tr h="288000">
                <a:tc>
                  <a:txBody>
                    <a:bodyPr/>
                    <a:lstStyle/>
                    <a:p>
                      <a:pPr algn="l"/>
                      <a:r>
                        <a:rPr lang="en-US" sz="1200" b="1" dirty="0"/>
                        <a:t>Andy </a:t>
                      </a:r>
                      <a:r>
                        <a:rPr lang="en-US" sz="1200" b="1" dirty="0" smtClean="0"/>
                        <a:t>White</a:t>
                      </a:r>
                      <a:endParaRPr lang="en-US" sz="1200" b="1" dirty="0"/>
                    </a:p>
                  </a:txBody>
                  <a:tcPr marL="46659" marR="46659" marT="23330" marB="23330"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l"/>
                      <a:r>
                        <a:rPr lang="en-US" sz="1200" dirty="0"/>
                        <a:t>University of Texas at Arlington (US</a:t>
                      </a:r>
                      <a:r>
                        <a:rPr lang="en-US" sz="1200" dirty="0" smtClean="0"/>
                        <a:t>)</a:t>
                      </a:r>
                      <a:endParaRPr lang="en-US" sz="1200" dirty="0"/>
                    </a:p>
                  </a:txBody>
                  <a:tcPr marL="46659" marR="46659" marT="23330" marB="2333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l"/>
                      <a:r>
                        <a:rPr lang="en-US" sz="1200" dirty="0" smtClean="0"/>
                        <a:t>awhite_at_uta.edu</a:t>
                      </a:r>
                      <a:endParaRPr lang="en-US" sz="1200" dirty="0"/>
                    </a:p>
                  </a:txBody>
                  <a:tcPr marL="46659" marR="46659" marT="23330" marB="23330" anchor="ctr">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r>
            </a:tbl>
          </a:graphicData>
        </a:graphic>
      </p:graphicFrame>
      <p:sp>
        <p:nvSpPr>
          <p:cNvPr id="7" name="正方形/長方形 6"/>
          <p:cNvSpPr/>
          <p:nvPr/>
        </p:nvSpPr>
        <p:spPr>
          <a:xfrm>
            <a:off x="2987824" y="332655"/>
            <a:ext cx="2760692" cy="461665"/>
          </a:xfrm>
          <a:prstGeom prst="rect">
            <a:avLst/>
          </a:prstGeom>
        </p:spPr>
        <p:txBody>
          <a:bodyPr wrap="none">
            <a:spAutoFit/>
          </a:bodyPr>
          <a:lstStyle/>
          <a:p>
            <a:pPr algn="ctr"/>
            <a:r>
              <a:rPr lang="en-US" altLang="ja-JP" sz="2400" b="1" u="sng" dirty="0">
                <a:solidFill>
                  <a:prstClr val="black"/>
                </a:solidFill>
              </a:rPr>
              <a:t>ECFA Detector Panel</a:t>
            </a:r>
          </a:p>
        </p:txBody>
      </p:sp>
      <p:sp>
        <p:nvSpPr>
          <p:cNvPr id="8" name="正方形/長方形 7"/>
          <p:cNvSpPr/>
          <p:nvPr/>
        </p:nvSpPr>
        <p:spPr>
          <a:xfrm>
            <a:off x="899592" y="1052736"/>
            <a:ext cx="7488832" cy="1200329"/>
          </a:xfrm>
          <a:prstGeom prst="rect">
            <a:avLst/>
          </a:prstGeom>
        </p:spPr>
        <p:txBody>
          <a:bodyPr wrap="square">
            <a:spAutoFit/>
          </a:bodyPr>
          <a:lstStyle/>
          <a:p>
            <a:r>
              <a:rPr lang="en-US" altLang="ja-JP" b="1" dirty="0">
                <a:solidFill>
                  <a:prstClr val="black"/>
                </a:solidFill>
              </a:rPr>
              <a:t>Meetings:    </a:t>
            </a:r>
            <a:r>
              <a:rPr lang="en-US" altLang="ja-JP" dirty="0">
                <a:solidFill>
                  <a:prstClr val="black"/>
                </a:solidFill>
              </a:rPr>
              <a:t>Twice a year at DESY since May 2012 (2 days meeting)</a:t>
            </a:r>
          </a:p>
          <a:p>
            <a:r>
              <a:rPr lang="en-US" altLang="ja-JP" dirty="0">
                <a:solidFill>
                  <a:prstClr val="black"/>
                </a:solidFill>
              </a:rPr>
              <a:t>		– </a:t>
            </a:r>
            <a:r>
              <a:rPr lang="en-US" altLang="ja-JP" dirty="0" err="1">
                <a:solidFill>
                  <a:prstClr val="black"/>
                </a:solidFill>
              </a:rPr>
              <a:t>Calorimetry</a:t>
            </a:r>
            <a:r>
              <a:rPr lang="en-US" altLang="ja-JP" dirty="0">
                <a:solidFill>
                  <a:prstClr val="black"/>
                </a:solidFill>
              </a:rPr>
              <a:t> for LC (CALICE)   (2012)</a:t>
            </a:r>
          </a:p>
          <a:p>
            <a:r>
              <a:rPr lang="en-US" altLang="ja-JP" dirty="0">
                <a:solidFill>
                  <a:prstClr val="black"/>
                </a:solidFill>
              </a:rPr>
              <a:t>		– Forward </a:t>
            </a:r>
            <a:r>
              <a:rPr lang="en-US" altLang="ja-JP" dirty="0" err="1">
                <a:solidFill>
                  <a:prstClr val="black"/>
                </a:solidFill>
              </a:rPr>
              <a:t>Calorimetry</a:t>
            </a:r>
            <a:r>
              <a:rPr lang="en-US" altLang="ja-JP" dirty="0">
                <a:solidFill>
                  <a:prstClr val="black"/>
                </a:solidFill>
              </a:rPr>
              <a:t> (FCAL)  2013)</a:t>
            </a:r>
          </a:p>
          <a:p>
            <a:r>
              <a:rPr lang="en-US" altLang="ja-JP" dirty="0">
                <a:solidFill>
                  <a:prstClr val="black"/>
                </a:solidFill>
              </a:rPr>
              <a:t>		</a:t>
            </a:r>
            <a:r>
              <a:rPr lang="en-US" altLang="ja-JP" b="1" dirty="0">
                <a:solidFill>
                  <a:prstClr val="black"/>
                </a:solidFill>
              </a:rPr>
              <a:t>– LC-TPC  (Nov. 2013)</a:t>
            </a:r>
            <a:endParaRPr lang="ja-JP" altLang="en-US" sz="1600" dirty="0">
              <a:solidFill>
                <a:prstClr val="black"/>
              </a:solidFill>
            </a:endParaRPr>
          </a:p>
        </p:txBody>
      </p:sp>
    </p:spTree>
    <p:extLst>
      <p:ext uri="{BB962C8B-B14F-4D97-AF65-F5344CB8AC3E}">
        <p14:creationId xmlns:p14="http://schemas.microsoft.com/office/powerpoint/2010/main" val="36649696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70" name="Rectangle 2"/>
          <p:cNvSpPr>
            <a:spLocks noGrp="1" noRot="1" noChangeArrowheads="1"/>
          </p:cNvSpPr>
          <p:nvPr>
            <p:ph type="title"/>
          </p:nvPr>
        </p:nvSpPr>
        <p:spPr>
          <a:xfrm>
            <a:off x="270695" y="332656"/>
            <a:ext cx="8568952" cy="936104"/>
          </a:xfrm>
        </p:spPr>
        <p:txBody>
          <a:bodyPr/>
          <a:lstStyle/>
          <a:p>
            <a:pPr indent="1588" defTabSz="642915" eaLnBrk="1" hangingPunct="1">
              <a:spcBef>
                <a:spcPts val="773"/>
              </a:spcBef>
            </a:pPr>
            <a:r>
              <a:rPr lang="en-US" altLang="ja-JP" sz="2000" dirty="0" smtClean="0">
                <a:sym typeface="Helvetica Neue" charset="0"/>
              </a:rPr>
              <a:t>Remaining Issues</a:t>
            </a:r>
            <a:r>
              <a:rPr lang="en-US" altLang="ja-JP" sz="3200" dirty="0" smtClean="0">
                <a:sym typeface="Helvetica Neue" charset="0"/>
              </a:rPr>
              <a:t/>
            </a:r>
            <a:br>
              <a:rPr lang="en-US" altLang="ja-JP" sz="3200" dirty="0" smtClean="0">
                <a:sym typeface="Helvetica Neue" charset="0"/>
              </a:rPr>
            </a:br>
            <a:r>
              <a:rPr lang="en-US" altLang="ja-JP" sz="2400" u="sng" dirty="0" smtClean="0"/>
              <a:t>Optimization of ILD TPC </a:t>
            </a:r>
            <a:endParaRPr lang="en-US" altLang="ja-JP" sz="2400" u="sng" dirty="0">
              <a:sym typeface="Helvetica Neue Medium" pitchFamily="-84" charset="0"/>
            </a:endParaRPr>
          </a:p>
        </p:txBody>
      </p:sp>
      <p:sp>
        <p:nvSpPr>
          <p:cNvPr id="54274" name="スライド番号プレースホルダー 5"/>
          <p:cNvSpPr>
            <a:spLocks noGrp="1"/>
          </p:cNvSpPr>
          <p:nvPr>
            <p:ph type="sldNum" sz="quarter" idx="10"/>
          </p:nvPr>
        </p:nvSpPr>
        <p:spPr>
          <a:noFill/>
        </p:spPr>
        <p:txBody>
          <a:bodyPr/>
          <a:lstStyle>
            <a:lvl1pPr eaLnBrk="0" hangingPunct="0">
              <a:spcBef>
                <a:spcPct val="20000"/>
              </a:spcBef>
              <a:buClr>
                <a:schemeClr val="hlink"/>
              </a:buClr>
              <a:buSzPct val="80000"/>
              <a:buFont typeface="Arial" pitchFamily="34" charset="0"/>
              <a:buChar char="►"/>
              <a:defRPr kumimoji="1" sz="3200">
                <a:solidFill>
                  <a:schemeClr val="tx1"/>
                </a:solidFill>
                <a:latin typeface="Tahoma" pitchFamily="34" charset="0"/>
                <a:ea typeface="ＭＳ Ｐゴシック" pitchFamily="50" charset="-128"/>
              </a:defRPr>
            </a:lvl1pPr>
            <a:lvl2pPr marL="742418" indent="-285546" eaLnBrk="0" hangingPunct="0">
              <a:spcBef>
                <a:spcPct val="20000"/>
              </a:spcBef>
              <a:buClr>
                <a:schemeClr val="folHlink"/>
              </a:buClr>
              <a:buFont typeface="Wingdings" pitchFamily="2" charset="2"/>
              <a:buChar char="§"/>
              <a:defRPr kumimoji="1" sz="2800">
                <a:solidFill>
                  <a:schemeClr val="tx1"/>
                </a:solidFill>
                <a:latin typeface="Tahoma" pitchFamily="34" charset="0"/>
                <a:ea typeface="ＭＳ Ｐゴシック" pitchFamily="50" charset="-128"/>
              </a:defRPr>
            </a:lvl2pPr>
            <a:lvl3pPr marL="1142178" indent="-228434" eaLnBrk="0" hangingPunct="0">
              <a:spcBef>
                <a:spcPct val="20000"/>
              </a:spcBef>
              <a:buClr>
                <a:schemeClr val="hlink"/>
              </a:buClr>
              <a:buSzPct val="80000"/>
              <a:buFont typeface="Arial" pitchFamily="34" charset="0"/>
              <a:buChar char="►"/>
              <a:defRPr kumimoji="1" sz="2400">
                <a:solidFill>
                  <a:schemeClr val="tx1"/>
                </a:solidFill>
                <a:latin typeface="Tahoma" pitchFamily="34" charset="0"/>
                <a:ea typeface="ＭＳ Ｐゴシック" pitchFamily="50" charset="-128"/>
              </a:defRPr>
            </a:lvl3pPr>
            <a:lvl4pPr marL="1599052" indent="-228434" eaLnBrk="0" hangingPunct="0">
              <a:spcBef>
                <a:spcPct val="20000"/>
              </a:spcBef>
              <a:buClr>
                <a:schemeClr val="folHlink"/>
              </a:buClr>
              <a:buFont typeface="Wingdings" pitchFamily="2" charset="2"/>
              <a:buChar char="§"/>
              <a:defRPr kumimoji="1" sz="2000">
                <a:solidFill>
                  <a:schemeClr val="tx1"/>
                </a:solidFill>
                <a:latin typeface="Tahoma" pitchFamily="34" charset="0"/>
                <a:ea typeface="ＭＳ Ｐゴシック" pitchFamily="50" charset="-128"/>
              </a:defRPr>
            </a:lvl4pPr>
            <a:lvl5pPr marL="2055930" indent="-228434" eaLnBrk="0" hangingPunct="0">
              <a:spcBef>
                <a:spcPct val="20000"/>
              </a:spcBef>
              <a:buClr>
                <a:schemeClr val="hlink"/>
              </a:buClr>
              <a:buSzPct val="80000"/>
              <a:buFont typeface="Arial" pitchFamily="34" charset="0"/>
              <a:buChar char="►"/>
              <a:defRPr kumimoji="1" sz="2000">
                <a:solidFill>
                  <a:schemeClr val="tx1"/>
                </a:solidFill>
                <a:latin typeface="Tahoma" pitchFamily="34" charset="0"/>
                <a:ea typeface="ＭＳ Ｐゴシック" pitchFamily="50" charset="-128"/>
              </a:defRPr>
            </a:lvl5pPr>
            <a:lvl6pPr marL="2512802" indent="-228434" eaLnBrk="0" fontAlgn="base" hangingPunct="0">
              <a:spcBef>
                <a:spcPct val="20000"/>
              </a:spcBef>
              <a:spcAft>
                <a:spcPct val="0"/>
              </a:spcAft>
              <a:buClr>
                <a:schemeClr val="hlink"/>
              </a:buClr>
              <a:buSzPct val="80000"/>
              <a:buFont typeface="Arial" pitchFamily="34" charset="0"/>
              <a:buChar char="►"/>
              <a:defRPr kumimoji="1" sz="2000">
                <a:solidFill>
                  <a:schemeClr val="tx1"/>
                </a:solidFill>
                <a:latin typeface="Tahoma" pitchFamily="34" charset="0"/>
                <a:ea typeface="ＭＳ Ｐゴシック" pitchFamily="50" charset="-128"/>
              </a:defRPr>
            </a:lvl6pPr>
            <a:lvl7pPr marL="2969672" indent="-228434" eaLnBrk="0" fontAlgn="base" hangingPunct="0">
              <a:spcBef>
                <a:spcPct val="20000"/>
              </a:spcBef>
              <a:spcAft>
                <a:spcPct val="0"/>
              </a:spcAft>
              <a:buClr>
                <a:schemeClr val="hlink"/>
              </a:buClr>
              <a:buSzPct val="80000"/>
              <a:buFont typeface="Arial" pitchFamily="34" charset="0"/>
              <a:buChar char="►"/>
              <a:defRPr kumimoji="1" sz="2000">
                <a:solidFill>
                  <a:schemeClr val="tx1"/>
                </a:solidFill>
                <a:latin typeface="Tahoma" pitchFamily="34" charset="0"/>
                <a:ea typeface="ＭＳ Ｐゴシック" pitchFamily="50" charset="-128"/>
              </a:defRPr>
            </a:lvl7pPr>
            <a:lvl8pPr marL="3426547" indent="-228434" eaLnBrk="0" fontAlgn="base" hangingPunct="0">
              <a:spcBef>
                <a:spcPct val="20000"/>
              </a:spcBef>
              <a:spcAft>
                <a:spcPct val="0"/>
              </a:spcAft>
              <a:buClr>
                <a:schemeClr val="hlink"/>
              </a:buClr>
              <a:buSzPct val="80000"/>
              <a:buFont typeface="Arial" pitchFamily="34" charset="0"/>
              <a:buChar char="►"/>
              <a:defRPr kumimoji="1" sz="2000">
                <a:solidFill>
                  <a:schemeClr val="tx1"/>
                </a:solidFill>
                <a:latin typeface="Tahoma" pitchFamily="34" charset="0"/>
                <a:ea typeface="ＭＳ Ｐゴシック" pitchFamily="50" charset="-128"/>
              </a:defRPr>
            </a:lvl8pPr>
            <a:lvl9pPr marL="3883415" indent="-228434" eaLnBrk="0" fontAlgn="base" hangingPunct="0">
              <a:spcBef>
                <a:spcPct val="20000"/>
              </a:spcBef>
              <a:spcAft>
                <a:spcPct val="0"/>
              </a:spcAft>
              <a:buClr>
                <a:schemeClr val="hlink"/>
              </a:buClr>
              <a:buSzPct val="80000"/>
              <a:buFont typeface="Arial" pitchFamily="34" charset="0"/>
              <a:buChar char="►"/>
              <a:defRPr kumimoji="1" sz="2000">
                <a:solidFill>
                  <a:schemeClr val="tx1"/>
                </a:solidFill>
                <a:latin typeface="Tahoma" pitchFamily="34" charset="0"/>
                <a:ea typeface="ＭＳ Ｐゴシック" pitchFamily="50" charset="-128"/>
              </a:defRPr>
            </a:lvl9pPr>
          </a:lstStyle>
          <a:p>
            <a:pPr eaLnBrk="1" hangingPunct="1">
              <a:spcBef>
                <a:spcPct val="0"/>
              </a:spcBef>
              <a:buClrTx/>
              <a:buSzTx/>
              <a:buFontTx/>
              <a:buNone/>
            </a:pPr>
            <a:fld id="{FD98631B-C707-4A1B-827B-BB53078C05DD}" type="slidenum">
              <a:rPr kumimoji="0" lang="en-US" altLang="ja-JP" sz="1000">
                <a:solidFill>
                  <a:srgbClr val="FFFFFF"/>
                </a:solidFill>
                <a:latin typeface="Arial" pitchFamily="34" charset="0"/>
              </a:rPr>
              <a:pPr eaLnBrk="1" hangingPunct="1">
                <a:spcBef>
                  <a:spcPct val="0"/>
                </a:spcBef>
                <a:buClrTx/>
                <a:buSzTx/>
                <a:buFontTx/>
                <a:buNone/>
              </a:pPr>
              <a:t>30</a:t>
            </a:fld>
            <a:endParaRPr kumimoji="0" lang="en-US" altLang="ja-JP" sz="1000" dirty="0">
              <a:solidFill>
                <a:srgbClr val="FFFFFF"/>
              </a:solidFill>
              <a:latin typeface="Arial" pitchFamily="34" charset="0"/>
            </a:endParaRPr>
          </a:p>
        </p:txBody>
      </p:sp>
      <p:sp>
        <p:nvSpPr>
          <p:cNvPr id="2" name="テキスト ボックス 1"/>
          <p:cNvSpPr txBox="1"/>
          <p:nvPr/>
        </p:nvSpPr>
        <p:spPr>
          <a:xfrm>
            <a:off x="683568" y="1700808"/>
            <a:ext cx="7865701" cy="4536504"/>
          </a:xfrm>
          <a:prstGeom prst="rect">
            <a:avLst/>
          </a:prstGeom>
          <a:noFill/>
        </p:spPr>
        <p:txBody>
          <a:bodyPr wrap="square" rtlCol="0">
            <a:noAutofit/>
          </a:bodyPr>
          <a:lstStyle/>
          <a:p>
            <a:pPr algn="just" defTabSz="914353"/>
            <a:r>
              <a:rPr lang="en-US" altLang="ja-JP" b="1" i="1" dirty="0">
                <a:solidFill>
                  <a:srgbClr val="000000"/>
                </a:solidFill>
                <a:latin typeface="Helvetica Neue"/>
              </a:rPr>
              <a:t>Optimization of the ILD detector in coming few years:</a:t>
            </a:r>
          </a:p>
          <a:p>
            <a:pPr marL="360363" algn="just" defTabSz="914353"/>
            <a:r>
              <a:rPr lang="en-US" altLang="ja-JP" sz="1600" b="1" dirty="0">
                <a:solidFill>
                  <a:srgbClr val="000000"/>
                </a:solidFill>
                <a:latin typeface="Helvetica Neue"/>
              </a:rPr>
              <a:t>Some specific issues for TPC such as </a:t>
            </a:r>
            <a:r>
              <a:rPr lang="en-US" altLang="ja-JP" sz="1600" b="1" dirty="0" err="1">
                <a:solidFill>
                  <a:srgbClr val="000000"/>
                </a:solidFill>
                <a:latin typeface="Helvetica Neue"/>
              </a:rPr>
              <a:t>dE</a:t>
            </a:r>
            <a:r>
              <a:rPr lang="en-US" altLang="ja-JP" sz="1600" b="1" dirty="0">
                <a:solidFill>
                  <a:srgbClr val="000000"/>
                </a:solidFill>
                <a:latin typeface="Helvetica Neue"/>
              </a:rPr>
              <a:t>/</a:t>
            </a:r>
            <a:r>
              <a:rPr lang="en-US" altLang="ja-JP" sz="1600" b="1" dirty="0" err="1">
                <a:solidFill>
                  <a:srgbClr val="000000"/>
                </a:solidFill>
                <a:latin typeface="Helvetica Neue"/>
              </a:rPr>
              <a:t>dX</a:t>
            </a:r>
            <a:r>
              <a:rPr lang="en-US" altLang="ja-JP" sz="1600" b="1" dirty="0">
                <a:solidFill>
                  <a:srgbClr val="000000"/>
                </a:solidFill>
                <a:latin typeface="Helvetica Neue"/>
              </a:rPr>
              <a:t> performance which we have not addressed very well both in  measurement and simulation. </a:t>
            </a:r>
          </a:p>
          <a:p>
            <a:pPr marL="360363" algn="just" defTabSz="914353"/>
            <a:r>
              <a:rPr lang="en-US" altLang="ja-JP" sz="1600" b="1" dirty="0">
                <a:solidFill>
                  <a:srgbClr val="000000"/>
                </a:solidFill>
                <a:latin typeface="Helvetica Neue"/>
              </a:rPr>
              <a:t>	</a:t>
            </a:r>
            <a:r>
              <a:rPr lang="en-US" altLang="ja-JP" sz="1600" b="1" dirty="0" smtClean="0">
                <a:solidFill>
                  <a:srgbClr val="FF0000"/>
                </a:solidFill>
                <a:latin typeface="Helvetica Neue"/>
                <a:sym typeface="Wingdings" panose="05000000000000000000" pitchFamily="2" charset="2"/>
              </a:rPr>
              <a:t> No real action?</a:t>
            </a:r>
          </a:p>
          <a:p>
            <a:pPr marL="360363" algn="just" defTabSz="914353"/>
            <a:endParaRPr lang="en-US" altLang="ja-JP" sz="1600" b="1" dirty="0">
              <a:solidFill>
                <a:srgbClr val="FF0000"/>
              </a:solidFill>
              <a:latin typeface="Helvetica Neue"/>
            </a:endParaRPr>
          </a:p>
          <a:p>
            <a:pPr algn="just" defTabSz="914353"/>
            <a:r>
              <a:rPr lang="en-US" altLang="ja-JP" b="1" i="1" dirty="0">
                <a:solidFill>
                  <a:srgbClr val="000000"/>
                </a:solidFill>
                <a:latin typeface="Helvetica Neue"/>
              </a:rPr>
              <a:t>Final specification of ILD TPC before prioritization of different MPGD technologies in TDR</a:t>
            </a:r>
            <a:r>
              <a:rPr lang="en-US" altLang="ja-JP" b="1" i="1" dirty="0" smtClean="0">
                <a:solidFill>
                  <a:srgbClr val="000000"/>
                </a:solidFill>
                <a:latin typeface="Helvetica Neue"/>
              </a:rPr>
              <a:t>:</a:t>
            </a:r>
          </a:p>
          <a:p>
            <a:pPr algn="just" defTabSz="914353"/>
            <a:endParaRPr lang="en-US" altLang="ja-JP" b="1" i="1" dirty="0">
              <a:solidFill>
                <a:srgbClr val="000000"/>
              </a:solidFill>
              <a:latin typeface="Helvetica Neue"/>
            </a:endParaRPr>
          </a:p>
          <a:p>
            <a:pPr marL="360363" algn="just" defTabSz="914353"/>
            <a:r>
              <a:rPr lang="en-US" altLang="ja-JP" sz="1500" b="1" dirty="0">
                <a:solidFill>
                  <a:srgbClr val="000000"/>
                </a:solidFill>
                <a:latin typeface="Helvetica Neue"/>
              </a:rPr>
              <a:t>The final design of the ILD TPC will be given in TDR in 4 - 5 years.  We review our specification of the  ILD TPC, based on the results and experience from the LP beam tests. It includes pad size, module size, TPC gas, in particular, in the context of the neutron background, Specifications of TPC readout electronics, calibration and operation of ILD TPC, etc. We need to fully utilize our simulation tool for the optimization.</a:t>
            </a:r>
          </a:p>
          <a:p>
            <a:pPr marL="360363" algn="just" defTabSz="914353"/>
            <a:endParaRPr lang="en-US" altLang="ja-JP" sz="1500" b="1" dirty="0">
              <a:solidFill>
                <a:srgbClr val="000000"/>
              </a:solidFill>
              <a:latin typeface="Helvetica Neue"/>
            </a:endParaRPr>
          </a:p>
          <a:p>
            <a:pPr marL="360363" algn="just" defTabSz="914353"/>
            <a:r>
              <a:rPr lang="en-US" altLang="ja-JP" sz="1500" b="1" dirty="0">
                <a:solidFill>
                  <a:srgbClr val="FF0000"/>
                </a:solidFill>
                <a:latin typeface="Helvetica Neue"/>
                <a:sym typeface="Wingdings" panose="05000000000000000000" pitchFamily="2" charset="2"/>
              </a:rPr>
              <a:t> A significant software efforts to come to a common analysis method/software .</a:t>
            </a:r>
            <a:endParaRPr lang="en-US" altLang="ja-JP" sz="1500" b="1" dirty="0">
              <a:solidFill>
                <a:srgbClr val="FF0000"/>
              </a:solidFill>
              <a:latin typeface="Helvetica Neue"/>
            </a:endParaRPr>
          </a:p>
          <a:p>
            <a:pPr marL="360363" algn="just" defTabSz="914353"/>
            <a:r>
              <a:rPr lang="en-US" altLang="ja-JP" sz="1500" b="1" dirty="0">
                <a:solidFill>
                  <a:srgbClr val="FF0000"/>
                </a:solidFill>
                <a:latin typeface="Helvetica Neue"/>
                <a:sym typeface="Wingdings" panose="05000000000000000000" pitchFamily="2" charset="2"/>
              </a:rPr>
              <a:t> </a:t>
            </a:r>
            <a:r>
              <a:rPr lang="en-US" altLang="ja-JP" sz="1500" b="1" dirty="0" err="1" smtClean="0">
                <a:solidFill>
                  <a:srgbClr val="FF0000"/>
                </a:solidFill>
                <a:latin typeface="Helvetica Neue"/>
              </a:rPr>
              <a:t>Noweverything</a:t>
            </a:r>
            <a:r>
              <a:rPr lang="en-US" altLang="ja-JP" sz="1500" b="1" dirty="0" smtClean="0">
                <a:solidFill>
                  <a:srgbClr val="FF0000"/>
                </a:solidFill>
                <a:latin typeface="Helvetica Neue"/>
              </a:rPr>
              <a:t>  </a:t>
            </a:r>
            <a:r>
              <a:rPr lang="en-US" altLang="ja-JP" sz="1500" b="1" dirty="0">
                <a:solidFill>
                  <a:srgbClr val="FF0000"/>
                </a:solidFill>
                <a:latin typeface="Helvetica Neue"/>
              </a:rPr>
              <a:t>in 5 years </a:t>
            </a:r>
            <a:r>
              <a:rPr lang="en-US" altLang="ja-JP" sz="1500" b="1" dirty="0" smtClean="0">
                <a:solidFill>
                  <a:srgbClr val="FF0000"/>
                </a:solidFill>
                <a:latin typeface="Helvetica Neue"/>
              </a:rPr>
              <a:t> </a:t>
            </a:r>
            <a:r>
              <a:rPr lang="en-US" altLang="ja-JP" sz="1500" b="1" dirty="0">
                <a:solidFill>
                  <a:srgbClr val="FF0000"/>
                </a:solidFill>
                <a:latin typeface="Helvetica Neue"/>
              </a:rPr>
              <a:t>rather than in 2-3 years? </a:t>
            </a:r>
          </a:p>
        </p:txBody>
      </p:sp>
    </p:spTree>
    <p:extLst>
      <p:ext uri="{BB962C8B-B14F-4D97-AF65-F5344CB8AC3E}">
        <p14:creationId xmlns:p14="http://schemas.microsoft.com/office/powerpoint/2010/main" val="46568370"/>
      </p:ext>
    </p:extLst>
  </p:cSld>
  <p:clrMapOvr>
    <a:masterClrMapping/>
  </p:clrMapOvr>
  <p:transition spd="slow"/>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0"/>
          </p:nvPr>
        </p:nvSpPr>
        <p:spPr/>
        <p:txBody>
          <a:bodyPr/>
          <a:lstStyle/>
          <a:p>
            <a:pPr>
              <a:defRPr/>
            </a:pPr>
            <a:fld id="{01C29318-37C9-4DAD-9E86-37DCB4E96665}" type="slidenum">
              <a:rPr lang="en-US" altLang="ja-JP" smtClean="0">
                <a:solidFill>
                  <a:srgbClr val="000000"/>
                </a:solidFill>
              </a:rPr>
              <a:pPr>
                <a:defRPr/>
              </a:pPr>
              <a:t>31</a:t>
            </a:fld>
            <a:endParaRPr lang="en-US" altLang="ja-JP">
              <a:solidFill>
                <a:srgbClr val="000000"/>
              </a:solidFill>
            </a:endParaRPr>
          </a:p>
        </p:txBody>
      </p:sp>
      <p:sp>
        <p:nvSpPr>
          <p:cNvPr id="5" name="Rectangle 2"/>
          <p:cNvSpPr txBox="1">
            <a:spLocks noRot="1" noChangeArrowheads="1"/>
          </p:cNvSpPr>
          <p:nvPr/>
        </p:nvSpPr>
        <p:spPr bwMode="auto">
          <a:xfrm>
            <a:off x="311335" y="116632"/>
            <a:ext cx="8568952" cy="115212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a:extLst>
        </p:spPr>
        <p:txBody>
          <a:bodyPr vert="horz" wrap="square" lIns="35590" tIns="35590" rIns="35590" bIns="35590" numCol="1" anchor="ctr" anchorCtr="0" compatLnSpc="1">
            <a:prstTxWarp prst="textNoShape">
              <a:avLst/>
            </a:prstTxWarp>
          </a:bodyPr>
          <a:lstStyle>
            <a:lvl1pPr algn="ctr" rtl="0" eaLnBrk="0" fontAlgn="base" hangingPunct="0">
              <a:spcBef>
                <a:spcPct val="0"/>
              </a:spcBef>
              <a:spcAft>
                <a:spcPct val="0"/>
              </a:spcAft>
              <a:defRPr sz="5900" b="1">
                <a:solidFill>
                  <a:schemeClr val="tx1"/>
                </a:solidFill>
                <a:latin typeface="+mj-lt"/>
                <a:ea typeface="+mj-ea"/>
                <a:cs typeface="+mj-cs"/>
                <a:sym typeface="Helvetica Neue" pitchFamily="-84" charset="0"/>
              </a:defRPr>
            </a:lvl1pPr>
            <a:lvl2pPr algn="ctr" rtl="0" eaLnBrk="0" fontAlgn="base" hangingPunct="0">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pitchFamily="-84" charset="0"/>
              </a:defRPr>
            </a:lvl2pPr>
            <a:lvl3pPr algn="ctr" rtl="0" eaLnBrk="0" fontAlgn="base" hangingPunct="0">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pitchFamily="-84" charset="0"/>
              </a:defRPr>
            </a:lvl3pPr>
            <a:lvl4pPr algn="ctr" rtl="0" eaLnBrk="0" fontAlgn="base" hangingPunct="0">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pitchFamily="-84" charset="0"/>
              </a:defRPr>
            </a:lvl4pPr>
            <a:lvl5pPr algn="ctr" rtl="0" eaLnBrk="0" fontAlgn="base" hangingPunct="0">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pitchFamily="-84" charset="0"/>
              </a:defRPr>
            </a:lvl5pPr>
            <a:lvl6pPr marL="320379" algn="ctr" rtl="0" fontAlgn="base">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charset="0"/>
              </a:defRPr>
            </a:lvl6pPr>
            <a:lvl7pPr marL="640771" algn="ctr" rtl="0" fontAlgn="base">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charset="0"/>
              </a:defRPr>
            </a:lvl7pPr>
            <a:lvl8pPr marL="961169" algn="ctr" rtl="0" fontAlgn="base">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charset="0"/>
              </a:defRPr>
            </a:lvl8pPr>
            <a:lvl9pPr marL="1281554" algn="ctr" rtl="0" fontAlgn="base">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charset="0"/>
              </a:defRPr>
            </a:lvl9pPr>
          </a:lstStyle>
          <a:p>
            <a:pPr marL="360408" indent="-360408" defTabSz="642915" eaLnBrk="1" hangingPunct="1">
              <a:lnSpc>
                <a:spcPts val="2000"/>
              </a:lnSpc>
              <a:spcBef>
                <a:spcPts val="773"/>
              </a:spcBef>
            </a:pPr>
            <a:r>
              <a:rPr kumimoji="0" lang="en-US" altLang="ja-JP" sz="2400" kern="0" dirty="0" smtClean="0">
                <a:solidFill>
                  <a:srgbClr val="000000"/>
                </a:solidFill>
                <a:sym typeface="Helvetica Neue" charset="0"/>
              </a:rPr>
              <a:t>Toward the Final Design of ILD TPC</a:t>
            </a:r>
          </a:p>
          <a:p>
            <a:pPr marL="360408" indent="-360408" defTabSz="642915" eaLnBrk="1" hangingPunct="1">
              <a:lnSpc>
                <a:spcPts val="2000"/>
              </a:lnSpc>
              <a:spcBef>
                <a:spcPts val="773"/>
              </a:spcBef>
            </a:pPr>
            <a:r>
              <a:rPr kumimoji="0" lang="en-US" altLang="ja-JP" sz="2000" u="sng" kern="0" dirty="0" smtClean="0">
                <a:solidFill>
                  <a:srgbClr val="000000"/>
                </a:solidFill>
                <a:sym typeface="Helvetica Neue" charset="0"/>
              </a:rPr>
              <a:t>Readout Electronics</a:t>
            </a:r>
            <a:endParaRPr kumimoji="0" lang="en-US" altLang="ja-JP" sz="2000" u="sng" kern="0" dirty="0">
              <a:solidFill>
                <a:srgbClr val="000000"/>
              </a:solidFill>
              <a:sym typeface="Helvetica Neue Medium" pitchFamily="-84" charset="0"/>
            </a:endParaRPr>
          </a:p>
        </p:txBody>
      </p:sp>
      <p:sp>
        <p:nvSpPr>
          <p:cNvPr id="2" name="正方形/長方形 1"/>
          <p:cNvSpPr/>
          <p:nvPr/>
        </p:nvSpPr>
        <p:spPr>
          <a:xfrm>
            <a:off x="2286000" y="2521059"/>
            <a:ext cx="4572000" cy="1815882"/>
          </a:xfrm>
          <a:prstGeom prst="rect">
            <a:avLst/>
          </a:prstGeom>
        </p:spPr>
        <p:txBody>
          <a:bodyPr>
            <a:spAutoFit/>
          </a:bodyPr>
          <a:lstStyle/>
          <a:p>
            <a:pPr algn="just" defTabSz="914353"/>
            <a:endParaRPr lang="en-US" altLang="ja-JP" sz="1600" b="1" dirty="0">
              <a:solidFill>
                <a:srgbClr val="000000"/>
              </a:solidFill>
              <a:latin typeface="Helvetica Neue"/>
            </a:endParaRPr>
          </a:p>
          <a:p>
            <a:pPr marL="346075" lvl="1" indent="-342900" defTabSz="914353">
              <a:buFont typeface="+mj-lt"/>
              <a:buAutoNum type="arabicPeriod"/>
            </a:pPr>
            <a:endParaRPr lang="en-US" altLang="ja-JP" sz="1600" b="1" dirty="0">
              <a:solidFill>
                <a:srgbClr val="000000"/>
              </a:solidFill>
              <a:latin typeface="Helvetica Neue"/>
            </a:endParaRPr>
          </a:p>
          <a:p>
            <a:pPr marL="346075" lvl="1" indent="-342900" defTabSz="914353">
              <a:buFont typeface="+mj-lt"/>
              <a:buAutoNum type="arabicPeriod"/>
            </a:pPr>
            <a:endParaRPr lang="en-US" altLang="ja-JP" sz="1600" b="1" dirty="0">
              <a:solidFill>
                <a:srgbClr val="000000"/>
              </a:solidFill>
              <a:latin typeface="Helvetica Neue"/>
            </a:endParaRPr>
          </a:p>
          <a:p>
            <a:pPr marL="455613" lvl="1" defTabSz="914353"/>
            <a:endParaRPr lang="en-US" altLang="ja-JP" sz="1600" b="1" dirty="0">
              <a:solidFill>
                <a:srgbClr val="000000"/>
              </a:solidFill>
              <a:latin typeface="Helvetica Neue"/>
            </a:endParaRPr>
          </a:p>
          <a:p>
            <a:pPr marL="455613" lvl="1" defTabSz="914353"/>
            <a:endParaRPr lang="en-US" altLang="ja-JP" sz="1600" b="1" dirty="0">
              <a:solidFill>
                <a:srgbClr val="000000"/>
              </a:solidFill>
              <a:latin typeface="Helvetica Neue"/>
            </a:endParaRPr>
          </a:p>
          <a:p>
            <a:pPr marL="4763" lvl="1" defTabSz="914353"/>
            <a:endParaRPr lang="en-US" altLang="ja-JP" sz="1600" b="1" dirty="0">
              <a:solidFill>
                <a:srgbClr val="000000"/>
              </a:solidFill>
              <a:latin typeface="Helvetica Neue"/>
            </a:endParaRPr>
          </a:p>
          <a:p>
            <a:pPr marL="4763" lvl="1" defTabSz="914353"/>
            <a:r>
              <a:rPr lang="en-US" altLang="ja-JP" sz="1600" b="1" dirty="0">
                <a:solidFill>
                  <a:srgbClr val="000000"/>
                </a:solidFill>
                <a:latin typeface="Helvetica Neue"/>
              </a:rPr>
              <a:t>	</a:t>
            </a:r>
          </a:p>
        </p:txBody>
      </p:sp>
      <p:sp>
        <p:nvSpPr>
          <p:cNvPr id="6" name="テキスト ボックス 5"/>
          <p:cNvSpPr txBox="1"/>
          <p:nvPr/>
        </p:nvSpPr>
        <p:spPr>
          <a:xfrm>
            <a:off x="539551" y="1052736"/>
            <a:ext cx="8112521" cy="5472608"/>
          </a:xfrm>
          <a:prstGeom prst="rect">
            <a:avLst/>
          </a:prstGeom>
          <a:noFill/>
        </p:spPr>
        <p:txBody>
          <a:bodyPr wrap="square" rtlCol="0">
            <a:noAutofit/>
          </a:bodyPr>
          <a:lstStyle/>
          <a:p>
            <a:pPr algn="just" defTabSz="914353"/>
            <a:r>
              <a:rPr lang="en-US" altLang="ja-JP" b="1" i="1" dirty="0">
                <a:solidFill>
                  <a:srgbClr val="000000"/>
                </a:solidFill>
                <a:latin typeface="Helvetica Neue"/>
              </a:rPr>
              <a:t>Our history of  TPC readout electronics:</a:t>
            </a:r>
          </a:p>
          <a:p>
            <a:pPr algn="just" defTabSz="914353"/>
            <a:r>
              <a:rPr lang="en-US" altLang="ja-JP" sz="1300" b="1" dirty="0">
                <a:solidFill>
                  <a:srgbClr val="000000"/>
                </a:solidFill>
                <a:latin typeface="Helvetica Neue"/>
              </a:rPr>
              <a:t>	</a:t>
            </a:r>
            <a:r>
              <a:rPr lang="en-US" altLang="ja-JP" sz="1400" b="1" dirty="0">
                <a:solidFill>
                  <a:srgbClr val="000000"/>
                </a:solidFill>
                <a:latin typeface="Helvetica Neue"/>
              </a:rPr>
              <a:t>ALEPH electronics (for some small prototype tests)</a:t>
            </a:r>
          </a:p>
          <a:p>
            <a:pPr algn="just" defTabSz="914353"/>
            <a:r>
              <a:rPr lang="en-US" altLang="ja-JP" sz="1400" b="1" dirty="0">
                <a:solidFill>
                  <a:srgbClr val="000000"/>
                </a:solidFill>
                <a:latin typeface="Helvetica Neue"/>
              </a:rPr>
              <a:t>	T2K electronics (for LP TPC)</a:t>
            </a:r>
          </a:p>
          <a:p>
            <a:pPr algn="just" defTabSz="914353"/>
            <a:r>
              <a:rPr lang="en-US" altLang="ja-JP" sz="1400" b="1" dirty="0">
                <a:solidFill>
                  <a:srgbClr val="000000"/>
                </a:solidFill>
                <a:latin typeface="Helvetica Neue"/>
              </a:rPr>
              <a:t>	PCA16 + ALTRO electronics (for LP TPC)</a:t>
            </a:r>
          </a:p>
          <a:p>
            <a:pPr algn="just" defTabSz="914353"/>
            <a:r>
              <a:rPr lang="en-US" altLang="ja-JP" sz="1400" b="1" dirty="0">
                <a:solidFill>
                  <a:srgbClr val="000000"/>
                </a:solidFill>
                <a:latin typeface="Helvetica Neue"/>
              </a:rPr>
              <a:t>	SALTRO16 electronics (for LP TPC)</a:t>
            </a:r>
          </a:p>
          <a:p>
            <a:pPr algn="just" defTabSz="914353"/>
            <a:r>
              <a:rPr lang="en-US" altLang="ja-JP" sz="1400" b="1" dirty="0">
                <a:solidFill>
                  <a:srgbClr val="000000"/>
                </a:solidFill>
                <a:latin typeface="Helvetica Neue"/>
              </a:rPr>
              <a:t>	</a:t>
            </a:r>
            <a:r>
              <a:rPr lang="en-US" altLang="ja-JP" sz="1400" b="1" dirty="0" err="1">
                <a:solidFill>
                  <a:srgbClr val="000000"/>
                </a:solidFill>
                <a:latin typeface="Helvetica Neue"/>
              </a:rPr>
              <a:t>GdSP</a:t>
            </a:r>
            <a:r>
              <a:rPr lang="en-US" altLang="ja-JP" sz="1400" b="1" dirty="0">
                <a:solidFill>
                  <a:srgbClr val="000000"/>
                </a:solidFill>
                <a:latin typeface="Helvetica Neue"/>
              </a:rPr>
              <a:t>?  (for ILD TPC)</a:t>
            </a:r>
          </a:p>
          <a:p>
            <a:pPr algn="just" defTabSz="914353"/>
            <a:endParaRPr lang="en-US" altLang="ja-JP" sz="1300" b="1" dirty="0">
              <a:solidFill>
                <a:srgbClr val="000000"/>
              </a:solidFill>
              <a:latin typeface="Helvetica Neue"/>
            </a:endParaRPr>
          </a:p>
          <a:p>
            <a:pPr marL="1973263" indent="-1973263" algn="just" defTabSz="914353"/>
            <a:r>
              <a:rPr lang="en-US" altLang="ja-JP" b="1" i="1" dirty="0">
                <a:solidFill>
                  <a:srgbClr val="333399"/>
                </a:solidFill>
                <a:latin typeface="Helvetica Neue"/>
              </a:rPr>
              <a:t>SALTRO16 chip:</a:t>
            </a:r>
            <a:r>
              <a:rPr lang="en-US" altLang="ja-JP" b="1" i="1" dirty="0">
                <a:solidFill>
                  <a:srgbClr val="000000"/>
                </a:solidFill>
                <a:latin typeface="Helvetica Neue"/>
              </a:rPr>
              <a:t>	</a:t>
            </a:r>
            <a:r>
              <a:rPr lang="en-US" altLang="ja-JP" sz="1600" b="1" i="1" dirty="0">
                <a:solidFill>
                  <a:srgbClr val="000000"/>
                </a:solidFill>
                <a:latin typeface="Helvetica Neue"/>
              </a:rPr>
              <a:t>The first analog-digital integrated chip for low noise application satisfies our specification except the packing density </a:t>
            </a:r>
            <a:r>
              <a:rPr lang="en-US" altLang="ja-JP" sz="1600" b="1" i="1" dirty="0" smtClean="0">
                <a:solidFill>
                  <a:srgbClr val="000000"/>
                </a:solidFill>
                <a:latin typeface="Helvetica Neue"/>
              </a:rPr>
              <a:t>(16ch/chip) and  </a:t>
            </a:r>
            <a:r>
              <a:rPr lang="en-US" altLang="ja-JP" sz="1600" b="1" i="1" dirty="0">
                <a:solidFill>
                  <a:srgbClr val="000000"/>
                </a:solidFill>
                <a:latin typeface="Helvetica Neue"/>
              </a:rPr>
              <a:t>power consumption (</a:t>
            </a:r>
            <a:r>
              <a:rPr lang="en-US" altLang="ja-JP" sz="1600" b="1" i="1" dirty="0" smtClean="0">
                <a:solidFill>
                  <a:srgbClr val="000000"/>
                </a:solidFill>
                <a:latin typeface="Helvetica Neue"/>
              </a:rPr>
              <a:t>ADC- around 30mW).</a:t>
            </a:r>
            <a:endParaRPr lang="en-US" altLang="ja-JP" sz="1600" b="1" i="1" dirty="0">
              <a:solidFill>
                <a:srgbClr val="000000"/>
              </a:solidFill>
              <a:latin typeface="Helvetica Neue"/>
            </a:endParaRPr>
          </a:p>
          <a:p>
            <a:pPr algn="just" defTabSz="914353"/>
            <a:endParaRPr lang="en-US" altLang="ja-JP" sz="1300" b="1" i="1" u="sng" dirty="0">
              <a:solidFill>
                <a:srgbClr val="000000"/>
              </a:solidFill>
              <a:latin typeface="Helvetica Neue"/>
            </a:endParaRPr>
          </a:p>
          <a:p>
            <a:pPr marL="625475" indent="-625475" algn="just" defTabSz="914353"/>
            <a:r>
              <a:rPr lang="en-US" altLang="ja-JP" sz="1300" b="1" i="1" dirty="0">
                <a:solidFill>
                  <a:srgbClr val="000000"/>
                </a:solidFill>
                <a:latin typeface="Helvetica Neue"/>
              </a:rPr>
              <a:t>	</a:t>
            </a:r>
            <a:r>
              <a:rPr lang="en-US" altLang="ja-JP" sz="1300" b="1" i="1" dirty="0" smtClean="0">
                <a:solidFill>
                  <a:srgbClr val="000000"/>
                </a:solidFill>
                <a:latin typeface="Helvetica Neue"/>
              </a:rPr>
              <a:t>Beside, t</a:t>
            </a:r>
            <a:r>
              <a:rPr lang="en-US" altLang="ja-JP" sz="1400" b="1" dirty="0" smtClean="0">
                <a:solidFill>
                  <a:srgbClr val="000000"/>
                </a:solidFill>
                <a:latin typeface="Helvetica Neue"/>
              </a:rPr>
              <a:t>he  </a:t>
            </a:r>
            <a:r>
              <a:rPr lang="en-US" altLang="ja-JP" sz="1400" b="1" dirty="0">
                <a:solidFill>
                  <a:srgbClr val="000000"/>
                </a:solidFill>
                <a:latin typeface="Helvetica Neue"/>
              </a:rPr>
              <a:t>hard-wired digital </a:t>
            </a:r>
            <a:r>
              <a:rPr lang="en-US" altLang="ja-JP" sz="1400" b="1" dirty="0" smtClean="0">
                <a:solidFill>
                  <a:srgbClr val="000000"/>
                </a:solidFill>
                <a:latin typeface="Helvetica Neue"/>
              </a:rPr>
              <a:t>processing of  S-ALTRO16  may not be optimized </a:t>
            </a:r>
            <a:r>
              <a:rPr lang="en-US" altLang="ja-JP" sz="1400" b="1" dirty="0">
                <a:solidFill>
                  <a:srgbClr val="000000"/>
                </a:solidFill>
                <a:latin typeface="Helvetica Neue"/>
              </a:rPr>
              <a:t>for the MPGD </a:t>
            </a:r>
            <a:r>
              <a:rPr lang="en-US" altLang="ja-JP" sz="1400" b="1" dirty="0" smtClean="0">
                <a:solidFill>
                  <a:srgbClr val="000000"/>
                </a:solidFill>
                <a:latin typeface="Helvetica Neue"/>
              </a:rPr>
              <a:t>TPC.  </a:t>
            </a:r>
            <a:r>
              <a:rPr lang="en-US" altLang="ja-JP" sz="1400" b="1" dirty="0">
                <a:solidFill>
                  <a:srgbClr val="000000"/>
                </a:solidFill>
                <a:latin typeface="Helvetica Neue"/>
              </a:rPr>
              <a:t>T</a:t>
            </a:r>
            <a:r>
              <a:rPr lang="en-US" altLang="ja-JP" sz="1400" b="1" dirty="0" smtClean="0">
                <a:solidFill>
                  <a:srgbClr val="000000"/>
                </a:solidFill>
                <a:latin typeface="Helvetica Neue"/>
              </a:rPr>
              <a:t>he real problem of the S-ALTRO </a:t>
            </a:r>
            <a:r>
              <a:rPr lang="en-US" altLang="ja-JP" sz="1400" b="1" dirty="0">
                <a:solidFill>
                  <a:srgbClr val="000000"/>
                </a:solidFill>
                <a:latin typeface="Helvetica Neue"/>
              </a:rPr>
              <a:t>development </a:t>
            </a:r>
            <a:r>
              <a:rPr lang="en-US" altLang="ja-JP" sz="1400" b="1" dirty="0" smtClean="0">
                <a:solidFill>
                  <a:srgbClr val="000000"/>
                </a:solidFill>
                <a:latin typeface="Helvetica Neue"/>
              </a:rPr>
              <a:t>is that the team </a:t>
            </a:r>
            <a:r>
              <a:rPr lang="en-US" altLang="ja-JP" sz="1400" b="1" dirty="0">
                <a:solidFill>
                  <a:srgbClr val="000000"/>
                </a:solidFill>
                <a:latin typeface="Helvetica Neue"/>
              </a:rPr>
              <a:t>has been resolved</a:t>
            </a:r>
            <a:r>
              <a:rPr lang="en-US" altLang="ja-JP" sz="1400" b="1" dirty="0" smtClean="0">
                <a:solidFill>
                  <a:srgbClr val="000000"/>
                </a:solidFill>
                <a:latin typeface="Helvetica Neue"/>
              </a:rPr>
              <a:t>.!</a:t>
            </a:r>
            <a:endParaRPr lang="en-US" altLang="ja-JP" sz="1400" b="1" dirty="0">
              <a:solidFill>
                <a:srgbClr val="000000"/>
              </a:solidFill>
              <a:latin typeface="Helvetica Neue"/>
            </a:endParaRPr>
          </a:p>
          <a:p>
            <a:pPr marL="625475" indent="-625475" algn="just" defTabSz="914353"/>
            <a:endParaRPr lang="en-US" altLang="ja-JP" sz="1400" b="1" dirty="0">
              <a:solidFill>
                <a:srgbClr val="000000"/>
              </a:solidFill>
              <a:latin typeface="Helvetica Neue"/>
            </a:endParaRPr>
          </a:p>
          <a:p>
            <a:pPr marL="625475" indent="-625475" algn="just" defTabSz="914353"/>
            <a:r>
              <a:rPr lang="en-US" altLang="ja-JP" sz="1400" b="1" dirty="0">
                <a:solidFill>
                  <a:srgbClr val="000000"/>
                </a:solidFill>
                <a:latin typeface="Helvetica Neue"/>
              </a:rPr>
              <a:t>	</a:t>
            </a:r>
            <a:r>
              <a:rPr lang="en-US" altLang="ja-JP" sz="1400" b="1" dirty="0">
                <a:solidFill>
                  <a:srgbClr val="FF0000"/>
                </a:solidFill>
                <a:latin typeface="Helvetica Neue"/>
              </a:rPr>
              <a:t>The R&amp;D implementation </a:t>
            </a:r>
            <a:r>
              <a:rPr lang="en-US" altLang="ja-JP" sz="1400" b="1" dirty="0" smtClean="0">
                <a:solidFill>
                  <a:srgbClr val="FF0000"/>
                </a:solidFill>
                <a:latin typeface="Helvetica Neue"/>
              </a:rPr>
              <a:t>(limited in No. of channels or in No. of unit) </a:t>
            </a:r>
            <a:r>
              <a:rPr lang="en-US" altLang="ja-JP" sz="1400" b="1" dirty="0">
                <a:solidFill>
                  <a:srgbClr val="FF0000"/>
                </a:solidFill>
                <a:latin typeface="Helvetica Neue"/>
              </a:rPr>
              <a:t>of the </a:t>
            </a:r>
            <a:r>
              <a:rPr lang="en-US" altLang="ja-JP" sz="1400" b="1" dirty="0" smtClean="0">
                <a:solidFill>
                  <a:srgbClr val="FF0000"/>
                </a:solidFill>
                <a:latin typeface="Helvetica Neue"/>
              </a:rPr>
              <a:t>S-ALTRO16 </a:t>
            </a:r>
            <a:r>
              <a:rPr lang="en-US" altLang="ja-JP" sz="1400" b="1" dirty="0">
                <a:solidFill>
                  <a:srgbClr val="FF0000"/>
                </a:solidFill>
                <a:latin typeface="Helvetica Neue"/>
              </a:rPr>
              <a:t>is underway by the Lund group. We need to cooperate with them for its test with </a:t>
            </a:r>
            <a:r>
              <a:rPr lang="en-US" altLang="ja-JP" sz="1400" b="1" dirty="0" smtClean="0">
                <a:solidFill>
                  <a:srgbClr val="FF0000"/>
                </a:solidFill>
                <a:latin typeface="Helvetica Neue"/>
              </a:rPr>
              <a:t>modules</a:t>
            </a:r>
            <a:r>
              <a:rPr lang="en-US" altLang="ja-JP" sz="1400" b="1" dirty="0">
                <a:solidFill>
                  <a:srgbClr val="FF0000"/>
                </a:solidFill>
                <a:latin typeface="Helvetica Neue"/>
              </a:rPr>
              <a:t> </a:t>
            </a:r>
            <a:r>
              <a:rPr lang="en-US" altLang="ja-JP" sz="1400" b="1" dirty="0" smtClean="0">
                <a:solidFill>
                  <a:srgbClr val="FF0000"/>
                </a:solidFill>
                <a:latin typeface="Helvetica Neue"/>
              </a:rPr>
              <a:t>and cooling. </a:t>
            </a:r>
          </a:p>
          <a:p>
            <a:pPr marL="625475" indent="-625475" algn="just" defTabSz="914353"/>
            <a:endParaRPr lang="en-US" altLang="ja-JP" sz="1400" b="1" dirty="0">
              <a:solidFill>
                <a:srgbClr val="FF0000"/>
              </a:solidFill>
              <a:latin typeface="Helvetica Neue"/>
            </a:endParaRPr>
          </a:p>
          <a:p>
            <a:pPr marL="625475" indent="-625475" algn="just" defTabSz="914353"/>
            <a:r>
              <a:rPr lang="en-US" altLang="ja-JP" sz="1400" b="1" dirty="0" smtClean="0">
                <a:solidFill>
                  <a:srgbClr val="FF0000"/>
                </a:solidFill>
                <a:latin typeface="Helvetica Neue"/>
              </a:rPr>
              <a:t>	How do we perform our future beam tests; with the ALTRO, or the S-ALTRO16, or something else? </a:t>
            </a:r>
            <a:endParaRPr lang="en-US" altLang="ja-JP" sz="1300" b="1" dirty="0">
              <a:solidFill>
                <a:srgbClr val="000000"/>
              </a:solidFill>
              <a:latin typeface="Helvetica Neue"/>
            </a:endParaRPr>
          </a:p>
          <a:p>
            <a:pPr marL="985838" indent="-985838" algn="just" defTabSz="914353"/>
            <a:endParaRPr lang="en-US" altLang="ja-JP" sz="1200" b="1" dirty="0">
              <a:solidFill>
                <a:srgbClr val="FFFFFF">
                  <a:lumMod val="65000"/>
                </a:srgbClr>
              </a:solidFill>
              <a:latin typeface="Helvetica Neue"/>
            </a:endParaRPr>
          </a:p>
        </p:txBody>
      </p:sp>
    </p:spTree>
    <p:extLst>
      <p:ext uri="{BB962C8B-B14F-4D97-AF65-F5344CB8AC3E}">
        <p14:creationId xmlns:p14="http://schemas.microsoft.com/office/powerpoint/2010/main" val="548825581"/>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0"/>
          </p:nvPr>
        </p:nvSpPr>
        <p:spPr/>
        <p:txBody>
          <a:bodyPr/>
          <a:lstStyle/>
          <a:p>
            <a:pPr>
              <a:defRPr/>
            </a:pPr>
            <a:fld id="{01C29318-37C9-4DAD-9E86-37DCB4E96665}" type="slidenum">
              <a:rPr lang="en-US" altLang="ja-JP" smtClean="0">
                <a:solidFill>
                  <a:srgbClr val="000000"/>
                </a:solidFill>
              </a:rPr>
              <a:pPr>
                <a:defRPr/>
              </a:pPr>
              <a:t>32</a:t>
            </a:fld>
            <a:endParaRPr lang="en-US" altLang="ja-JP">
              <a:solidFill>
                <a:srgbClr val="000000"/>
              </a:solidFill>
            </a:endParaRPr>
          </a:p>
        </p:txBody>
      </p:sp>
      <p:sp>
        <p:nvSpPr>
          <p:cNvPr id="5" name="Rectangle 2"/>
          <p:cNvSpPr txBox="1">
            <a:spLocks noRot="1" noChangeArrowheads="1"/>
          </p:cNvSpPr>
          <p:nvPr/>
        </p:nvSpPr>
        <p:spPr bwMode="auto">
          <a:xfrm>
            <a:off x="323528" y="106810"/>
            <a:ext cx="8568952" cy="122413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a:extLst>
        </p:spPr>
        <p:txBody>
          <a:bodyPr vert="horz" wrap="square" lIns="35590" tIns="35590" rIns="35590" bIns="35590" numCol="1" anchor="ctr" anchorCtr="0" compatLnSpc="1">
            <a:prstTxWarp prst="textNoShape">
              <a:avLst/>
            </a:prstTxWarp>
          </a:bodyPr>
          <a:lstStyle>
            <a:lvl1pPr algn="ctr" rtl="0" eaLnBrk="0" fontAlgn="base" hangingPunct="0">
              <a:spcBef>
                <a:spcPct val="0"/>
              </a:spcBef>
              <a:spcAft>
                <a:spcPct val="0"/>
              </a:spcAft>
              <a:defRPr sz="5900" b="1">
                <a:solidFill>
                  <a:schemeClr val="tx1"/>
                </a:solidFill>
                <a:latin typeface="+mj-lt"/>
                <a:ea typeface="+mj-ea"/>
                <a:cs typeface="+mj-cs"/>
                <a:sym typeface="Helvetica Neue" pitchFamily="-84" charset="0"/>
              </a:defRPr>
            </a:lvl1pPr>
            <a:lvl2pPr algn="ctr" rtl="0" eaLnBrk="0" fontAlgn="base" hangingPunct="0">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pitchFamily="-84" charset="0"/>
              </a:defRPr>
            </a:lvl2pPr>
            <a:lvl3pPr algn="ctr" rtl="0" eaLnBrk="0" fontAlgn="base" hangingPunct="0">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pitchFamily="-84" charset="0"/>
              </a:defRPr>
            </a:lvl3pPr>
            <a:lvl4pPr algn="ctr" rtl="0" eaLnBrk="0" fontAlgn="base" hangingPunct="0">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pitchFamily="-84" charset="0"/>
              </a:defRPr>
            </a:lvl4pPr>
            <a:lvl5pPr algn="ctr" rtl="0" eaLnBrk="0" fontAlgn="base" hangingPunct="0">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pitchFamily="-84" charset="0"/>
              </a:defRPr>
            </a:lvl5pPr>
            <a:lvl6pPr marL="320379" algn="ctr" rtl="0" fontAlgn="base">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charset="0"/>
              </a:defRPr>
            </a:lvl6pPr>
            <a:lvl7pPr marL="640771" algn="ctr" rtl="0" fontAlgn="base">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charset="0"/>
              </a:defRPr>
            </a:lvl7pPr>
            <a:lvl8pPr marL="961169" algn="ctr" rtl="0" fontAlgn="base">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charset="0"/>
              </a:defRPr>
            </a:lvl8pPr>
            <a:lvl9pPr marL="1281554" algn="ctr" rtl="0" fontAlgn="base">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charset="0"/>
              </a:defRPr>
            </a:lvl9pPr>
          </a:lstStyle>
          <a:p>
            <a:pPr marL="360408" indent="-360408" defTabSz="642915" eaLnBrk="1" hangingPunct="1">
              <a:lnSpc>
                <a:spcPts val="2200"/>
              </a:lnSpc>
              <a:spcBef>
                <a:spcPts val="773"/>
              </a:spcBef>
            </a:pPr>
            <a:r>
              <a:rPr kumimoji="0" lang="en-US" altLang="ja-JP" sz="2400" kern="0" dirty="0" smtClean="0">
                <a:solidFill>
                  <a:srgbClr val="000000"/>
                </a:solidFill>
                <a:sym typeface="Helvetica Neue" charset="0"/>
              </a:rPr>
              <a:t>Toward the Final Design of ILD TPC</a:t>
            </a:r>
          </a:p>
          <a:p>
            <a:pPr marL="360408" indent="-360408" defTabSz="642915" eaLnBrk="1" hangingPunct="1">
              <a:lnSpc>
                <a:spcPts val="2200"/>
              </a:lnSpc>
              <a:spcBef>
                <a:spcPts val="773"/>
              </a:spcBef>
            </a:pPr>
            <a:r>
              <a:rPr kumimoji="0" lang="en-US" altLang="ja-JP" sz="2000" u="sng" kern="0" dirty="0" smtClean="0">
                <a:solidFill>
                  <a:srgbClr val="000000"/>
                </a:solidFill>
                <a:sym typeface="Helvetica Neue" charset="0"/>
              </a:rPr>
              <a:t>Field cage, endplates and all</a:t>
            </a:r>
            <a:endParaRPr kumimoji="0" lang="en-US" altLang="ja-JP" sz="2000" u="sng" kern="0" dirty="0">
              <a:solidFill>
                <a:srgbClr val="000000"/>
              </a:solidFill>
              <a:sym typeface="Helvetica Neue Medium" pitchFamily="-84" charset="0"/>
            </a:endParaRPr>
          </a:p>
        </p:txBody>
      </p:sp>
      <p:sp>
        <p:nvSpPr>
          <p:cNvPr id="7" name="テキスト ボックス 6"/>
          <p:cNvSpPr txBox="1"/>
          <p:nvPr/>
        </p:nvSpPr>
        <p:spPr>
          <a:xfrm>
            <a:off x="623773" y="1196752"/>
            <a:ext cx="7992888" cy="5256584"/>
          </a:xfrm>
          <a:prstGeom prst="rect">
            <a:avLst/>
          </a:prstGeom>
          <a:noFill/>
        </p:spPr>
        <p:txBody>
          <a:bodyPr wrap="square" rtlCol="0">
            <a:noAutofit/>
          </a:bodyPr>
          <a:lstStyle/>
          <a:p>
            <a:pPr algn="just" defTabSz="914353"/>
            <a:r>
              <a:rPr lang="en-US" altLang="ja-JP" b="1" i="1" dirty="0">
                <a:solidFill>
                  <a:srgbClr val="FFFFFF">
                    <a:lumMod val="65000"/>
                  </a:srgbClr>
                </a:solidFill>
                <a:latin typeface="Helvetica Neue"/>
              </a:rPr>
              <a:t>R&amp;Ds in LP TPC so far:</a:t>
            </a:r>
          </a:p>
          <a:p>
            <a:pPr algn="just" defTabSz="914353"/>
            <a:endParaRPr lang="en-US" altLang="ja-JP" b="1" i="1" dirty="0">
              <a:solidFill>
                <a:srgbClr val="FFFFFF">
                  <a:lumMod val="65000"/>
                </a:srgbClr>
              </a:solidFill>
              <a:latin typeface="Helvetica Neue"/>
            </a:endParaRPr>
          </a:p>
          <a:p>
            <a:pPr algn="just" defTabSz="914353"/>
            <a:r>
              <a:rPr lang="en-US" altLang="ja-JP" sz="1400" b="1" dirty="0">
                <a:solidFill>
                  <a:srgbClr val="FFFFFF">
                    <a:lumMod val="65000"/>
                  </a:srgbClr>
                </a:solidFill>
                <a:latin typeface="Helvetica Neue"/>
              </a:rPr>
              <a:t>	Construction of the light and thin field cages for the LP TPC</a:t>
            </a:r>
          </a:p>
          <a:p>
            <a:pPr algn="just" defTabSz="914353"/>
            <a:r>
              <a:rPr lang="en-US" altLang="ja-JP" sz="1400" b="1" dirty="0">
                <a:solidFill>
                  <a:srgbClr val="FFFFFF">
                    <a:lumMod val="65000"/>
                  </a:srgbClr>
                </a:solidFill>
                <a:latin typeface="Helvetica Neue"/>
              </a:rPr>
              <a:t>	Construction of the two types of Al endplates for the LP TPC</a:t>
            </a:r>
          </a:p>
          <a:p>
            <a:pPr algn="just" defTabSz="914353"/>
            <a:r>
              <a:rPr lang="en-US" altLang="ja-JP" sz="1400" b="1" dirty="0">
                <a:solidFill>
                  <a:srgbClr val="FFFFFF">
                    <a:lumMod val="65000"/>
                  </a:srgbClr>
                </a:solidFill>
                <a:latin typeface="Helvetica Neue"/>
              </a:rPr>
              <a:t>	Some simulation study for the field cage and the Al endplate for ILD TPC</a:t>
            </a:r>
          </a:p>
          <a:p>
            <a:pPr algn="just" defTabSz="914353"/>
            <a:r>
              <a:rPr lang="en-US" altLang="ja-JP" sz="1400" b="1" dirty="0">
                <a:solidFill>
                  <a:srgbClr val="FFFFFF">
                    <a:lumMod val="65000"/>
                  </a:srgbClr>
                </a:solidFill>
                <a:latin typeface="Helvetica Neue"/>
              </a:rPr>
              <a:t>	Some study of the TPC support.</a:t>
            </a:r>
          </a:p>
          <a:p>
            <a:pPr algn="just" defTabSz="914353"/>
            <a:r>
              <a:rPr lang="en-US" altLang="ja-JP" sz="1400" b="1" dirty="0">
                <a:solidFill>
                  <a:srgbClr val="FFFFFF">
                    <a:lumMod val="65000"/>
                  </a:srgbClr>
                </a:solidFill>
                <a:latin typeface="Helvetica Neue"/>
              </a:rPr>
              <a:t>	Thin central cathode (in prep.)</a:t>
            </a:r>
          </a:p>
          <a:p>
            <a:pPr algn="just" defTabSz="914353"/>
            <a:r>
              <a:rPr lang="en-US" altLang="ja-JP" sz="1400" b="1" dirty="0">
                <a:solidFill>
                  <a:srgbClr val="FFFFFF">
                    <a:lumMod val="65000"/>
                  </a:srgbClr>
                </a:solidFill>
                <a:latin typeface="Helvetica Neue"/>
              </a:rPr>
              <a:t>	Tool for the installation of LP module (in prep.)</a:t>
            </a:r>
          </a:p>
          <a:p>
            <a:pPr algn="just" defTabSz="914353"/>
            <a:r>
              <a:rPr lang="en-US" altLang="ja-JP" sz="1400" b="1" dirty="0">
                <a:solidFill>
                  <a:srgbClr val="FFFFFF">
                    <a:lumMod val="65000"/>
                  </a:srgbClr>
                </a:solidFill>
                <a:latin typeface="Helvetica Neue"/>
              </a:rPr>
              <a:t>	Laser beam calibration (in prep.)</a:t>
            </a:r>
          </a:p>
          <a:p>
            <a:pPr algn="just" defTabSz="914353"/>
            <a:endParaRPr lang="en-US" altLang="ja-JP" sz="1400" b="1" dirty="0">
              <a:solidFill>
                <a:srgbClr val="FFFFFF">
                  <a:lumMod val="65000"/>
                </a:srgbClr>
              </a:solidFill>
              <a:latin typeface="Helvetica Neue"/>
            </a:endParaRPr>
          </a:p>
          <a:p>
            <a:pPr algn="just" defTabSz="914353"/>
            <a:r>
              <a:rPr lang="en-US" altLang="ja-JP" b="1" i="1" dirty="0">
                <a:solidFill>
                  <a:srgbClr val="FFFFFF">
                    <a:lumMod val="65000"/>
                  </a:srgbClr>
                </a:solidFill>
                <a:latin typeface="Helvetica Neue"/>
              </a:rPr>
              <a:t>Many details of the ILD TPC still to be studied for TDR:</a:t>
            </a:r>
          </a:p>
          <a:p>
            <a:pPr algn="just" defTabSz="914353"/>
            <a:endParaRPr lang="en-US" altLang="ja-JP" b="1" i="1" dirty="0">
              <a:solidFill>
                <a:srgbClr val="FFFFFF">
                  <a:lumMod val="65000"/>
                </a:srgbClr>
              </a:solidFill>
              <a:latin typeface="Helvetica Neue"/>
            </a:endParaRPr>
          </a:p>
          <a:p>
            <a:pPr marL="447675" indent="-447675" algn="just" defTabSz="914353"/>
            <a:r>
              <a:rPr lang="en-US" altLang="ja-JP" sz="1400" b="1" dirty="0">
                <a:solidFill>
                  <a:srgbClr val="FFFFFF">
                    <a:lumMod val="65000"/>
                  </a:srgbClr>
                </a:solidFill>
                <a:latin typeface="Helvetica Neue"/>
              </a:rPr>
              <a:t>	Details of mechanical design of ILD TPC and its support,</a:t>
            </a:r>
          </a:p>
          <a:p>
            <a:pPr marL="447675" indent="-447675" defTabSz="914353"/>
            <a:r>
              <a:rPr lang="en-US" altLang="ja-JP" sz="1400" b="1" dirty="0">
                <a:solidFill>
                  <a:srgbClr val="FFFFFF">
                    <a:lumMod val="65000"/>
                  </a:srgbClr>
                </a:solidFill>
                <a:latin typeface="Helvetica Neue"/>
              </a:rPr>
              <a:t>	Design of a support structure for the outer silicon detector  on the outer field cage Structures inside the field cage: </a:t>
            </a:r>
          </a:p>
          <a:p>
            <a:pPr marL="447675" indent="-447675" algn="just" defTabSz="914353"/>
            <a:r>
              <a:rPr lang="en-US" altLang="ja-JP" sz="1400" b="1" dirty="0">
                <a:solidFill>
                  <a:srgbClr val="FFFFFF">
                    <a:lumMod val="65000"/>
                  </a:srgbClr>
                </a:solidFill>
                <a:latin typeface="Helvetica Neue"/>
              </a:rPr>
              <a:t>		Details of the central cathode electrode and its HV supply, Resistor chains with a 	cooling and shielding etc.</a:t>
            </a:r>
          </a:p>
          <a:p>
            <a:pPr marL="447675" indent="-447675" algn="just" defTabSz="914353"/>
            <a:r>
              <a:rPr lang="en-US" altLang="ja-JP" sz="1400" b="1" dirty="0">
                <a:solidFill>
                  <a:srgbClr val="FFFFFF">
                    <a:lumMod val="65000"/>
                  </a:srgbClr>
                </a:solidFill>
                <a:latin typeface="Helvetica Neue"/>
              </a:rPr>
              <a:t>	Thermal design of  ILD TPC </a:t>
            </a:r>
          </a:p>
          <a:p>
            <a:pPr marL="447675" indent="-447675" algn="just" defTabSz="914353"/>
            <a:r>
              <a:rPr lang="en-US" altLang="ja-JP" sz="1400" b="1" dirty="0">
                <a:solidFill>
                  <a:srgbClr val="FFFFFF">
                    <a:lumMod val="65000"/>
                  </a:srgbClr>
                </a:solidFill>
                <a:latin typeface="Helvetica Neue"/>
              </a:rPr>
              <a:t>	Monitoring system</a:t>
            </a:r>
          </a:p>
          <a:p>
            <a:pPr marL="447675" indent="-447675" algn="just" defTabSz="914353"/>
            <a:r>
              <a:rPr lang="en-US" altLang="ja-JP" sz="1400" b="1" dirty="0">
                <a:solidFill>
                  <a:srgbClr val="FFFFFF">
                    <a:lumMod val="65000"/>
                  </a:srgbClr>
                </a:solidFill>
                <a:latin typeface="Helvetica Neue"/>
              </a:rPr>
              <a:t>	Measures for earthquakes in Japan</a:t>
            </a:r>
          </a:p>
          <a:p>
            <a:pPr marL="447675" indent="-447675" algn="just" defTabSz="914353"/>
            <a:endParaRPr lang="en-US" altLang="ja-JP" sz="1400" b="1" dirty="0">
              <a:solidFill>
                <a:srgbClr val="FFFFFF">
                  <a:lumMod val="65000"/>
                </a:srgbClr>
              </a:solidFill>
              <a:latin typeface="Helvetica Neue"/>
            </a:endParaRPr>
          </a:p>
          <a:p>
            <a:pPr algn="just" defTabSz="914353"/>
            <a:r>
              <a:rPr lang="en-US" altLang="ja-JP" b="1" i="1" dirty="0">
                <a:solidFill>
                  <a:srgbClr val="FFFFFF">
                    <a:lumMod val="65000"/>
                  </a:srgbClr>
                </a:solidFill>
                <a:latin typeface="Helvetica Neue"/>
              </a:rPr>
              <a:t>We need to activate and enlarge our mechanical group </a:t>
            </a:r>
            <a:r>
              <a:rPr lang="en-US" altLang="ja-JP" b="1" i="1" dirty="0" err="1">
                <a:solidFill>
                  <a:srgbClr val="FFFFFF">
                    <a:lumMod val="65000"/>
                  </a:srgbClr>
                </a:solidFill>
                <a:latin typeface="Helvetica Neue"/>
              </a:rPr>
              <a:t>asap</a:t>
            </a:r>
            <a:r>
              <a:rPr lang="en-US" altLang="ja-JP" b="1" i="1" dirty="0">
                <a:solidFill>
                  <a:srgbClr val="FFFFFF">
                    <a:lumMod val="65000"/>
                  </a:srgbClr>
                </a:solidFill>
                <a:latin typeface="Helvetica Neue"/>
              </a:rPr>
              <a:t>. </a:t>
            </a:r>
            <a:r>
              <a:rPr lang="en-US" altLang="ja-JP" sz="1300" b="1" dirty="0">
                <a:solidFill>
                  <a:srgbClr val="FFFFFF">
                    <a:lumMod val="65000"/>
                  </a:srgbClr>
                </a:solidFill>
                <a:latin typeface="Helvetica Neue"/>
              </a:rPr>
              <a:t>		</a:t>
            </a:r>
          </a:p>
          <a:p>
            <a:pPr algn="just" defTabSz="914353"/>
            <a:endParaRPr lang="en-US" altLang="ja-JP" sz="1300" b="1" dirty="0">
              <a:solidFill>
                <a:srgbClr val="000000"/>
              </a:solidFill>
              <a:latin typeface="Helvetica Neue"/>
            </a:endParaRPr>
          </a:p>
          <a:p>
            <a:pPr defTabSz="914353"/>
            <a:endParaRPr lang="en-US" altLang="ja-JP" b="1" dirty="0">
              <a:solidFill>
                <a:srgbClr val="000000"/>
              </a:solidFill>
              <a:latin typeface="Helvetica Neue"/>
            </a:endParaRPr>
          </a:p>
        </p:txBody>
      </p:sp>
    </p:spTree>
    <p:extLst>
      <p:ext uri="{BB962C8B-B14F-4D97-AF65-F5344CB8AC3E}">
        <p14:creationId xmlns:p14="http://schemas.microsoft.com/office/powerpoint/2010/main" val="3054480992"/>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0"/>
          </p:nvPr>
        </p:nvSpPr>
        <p:spPr/>
        <p:txBody>
          <a:bodyPr/>
          <a:lstStyle/>
          <a:p>
            <a:pPr>
              <a:defRPr/>
            </a:pPr>
            <a:fld id="{01C29318-37C9-4DAD-9E86-37DCB4E96665}" type="slidenum">
              <a:rPr lang="en-US" altLang="ja-JP" smtClean="0">
                <a:solidFill>
                  <a:srgbClr val="000000"/>
                </a:solidFill>
              </a:rPr>
              <a:pPr>
                <a:defRPr/>
              </a:pPr>
              <a:t>33</a:t>
            </a:fld>
            <a:endParaRPr lang="en-US" altLang="ja-JP">
              <a:solidFill>
                <a:srgbClr val="000000"/>
              </a:solidFill>
            </a:endParaRPr>
          </a:p>
        </p:txBody>
      </p:sp>
      <p:sp>
        <p:nvSpPr>
          <p:cNvPr id="6" name="Rectangle 2"/>
          <p:cNvSpPr txBox="1">
            <a:spLocks noRot="1" noChangeArrowheads="1"/>
          </p:cNvSpPr>
          <p:nvPr/>
        </p:nvSpPr>
        <p:spPr bwMode="auto">
          <a:xfrm>
            <a:off x="251520" y="233289"/>
            <a:ext cx="8568952"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a:extLst>
        </p:spPr>
        <p:txBody>
          <a:bodyPr vert="horz" wrap="square" lIns="35590" tIns="35590" rIns="35590" bIns="35590" numCol="1" anchor="ctr" anchorCtr="0" compatLnSpc="1">
            <a:prstTxWarp prst="textNoShape">
              <a:avLst/>
            </a:prstTxWarp>
          </a:bodyPr>
          <a:lstStyle>
            <a:lvl1pPr algn="ctr" rtl="0" eaLnBrk="0" fontAlgn="base" hangingPunct="0">
              <a:spcBef>
                <a:spcPct val="0"/>
              </a:spcBef>
              <a:spcAft>
                <a:spcPct val="0"/>
              </a:spcAft>
              <a:defRPr sz="5900" b="1">
                <a:solidFill>
                  <a:schemeClr val="tx1"/>
                </a:solidFill>
                <a:latin typeface="+mj-lt"/>
                <a:ea typeface="+mj-ea"/>
                <a:cs typeface="+mj-cs"/>
                <a:sym typeface="Helvetica Neue" pitchFamily="-84" charset="0"/>
              </a:defRPr>
            </a:lvl1pPr>
            <a:lvl2pPr algn="ctr" rtl="0" eaLnBrk="0" fontAlgn="base" hangingPunct="0">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pitchFamily="-84" charset="0"/>
              </a:defRPr>
            </a:lvl2pPr>
            <a:lvl3pPr algn="ctr" rtl="0" eaLnBrk="0" fontAlgn="base" hangingPunct="0">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pitchFamily="-84" charset="0"/>
              </a:defRPr>
            </a:lvl3pPr>
            <a:lvl4pPr algn="ctr" rtl="0" eaLnBrk="0" fontAlgn="base" hangingPunct="0">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pitchFamily="-84" charset="0"/>
              </a:defRPr>
            </a:lvl4pPr>
            <a:lvl5pPr algn="ctr" rtl="0" eaLnBrk="0" fontAlgn="base" hangingPunct="0">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pitchFamily="-84" charset="0"/>
              </a:defRPr>
            </a:lvl5pPr>
            <a:lvl6pPr marL="320379" algn="ctr" rtl="0" fontAlgn="base">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charset="0"/>
              </a:defRPr>
            </a:lvl6pPr>
            <a:lvl7pPr marL="640771" algn="ctr" rtl="0" fontAlgn="base">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charset="0"/>
              </a:defRPr>
            </a:lvl7pPr>
            <a:lvl8pPr marL="961169" algn="ctr" rtl="0" fontAlgn="base">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charset="0"/>
              </a:defRPr>
            </a:lvl8pPr>
            <a:lvl9pPr marL="1281554" algn="ctr" rtl="0" fontAlgn="base">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charset="0"/>
              </a:defRPr>
            </a:lvl9pPr>
          </a:lstStyle>
          <a:p>
            <a:pPr marL="360408" indent="-360408" defTabSz="642915" eaLnBrk="1" hangingPunct="1">
              <a:lnSpc>
                <a:spcPts val="2200"/>
              </a:lnSpc>
              <a:spcBef>
                <a:spcPts val="773"/>
              </a:spcBef>
            </a:pPr>
            <a:r>
              <a:rPr kumimoji="0" lang="en-US" altLang="ja-JP" sz="2400" kern="0" dirty="0" smtClean="0">
                <a:solidFill>
                  <a:srgbClr val="000000"/>
                </a:solidFill>
                <a:sym typeface="Helvetica Neue" charset="0"/>
              </a:rPr>
              <a:t>Toward the Final Design of ILD TPC</a:t>
            </a:r>
          </a:p>
          <a:p>
            <a:pPr marL="360408" indent="-360408" defTabSz="642915" eaLnBrk="1" hangingPunct="1">
              <a:lnSpc>
                <a:spcPts val="2200"/>
              </a:lnSpc>
              <a:spcBef>
                <a:spcPts val="773"/>
              </a:spcBef>
            </a:pPr>
            <a:r>
              <a:rPr kumimoji="0" lang="en-US" altLang="ja-JP" sz="2000" u="sng" kern="0" dirty="0" smtClean="0">
                <a:solidFill>
                  <a:srgbClr val="000000"/>
                </a:solidFill>
                <a:sym typeface="Helvetica Neue Medium" pitchFamily="-84" charset="0"/>
              </a:rPr>
              <a:t>Software</a:t>
            </a:r>
            <a:endParaRPr kumimoji="0" lang="en-US" altLang="ja-JP" sz="2000" u="sng" kern="0" dirty="0">
              <a:solidFill>
                <a:srgbClr val="000000"/>
              </a:solidFill>
              <a:sym typeface="Helvetica Neue Medium" pitchFamily="-84" charset="0"/>
            </a:endParaRPr>
          </a:p>
        </p:txBody>
      </p:sp>
      <p:sp>
        <p:nvSpPr>
          <p:cNvPr id="5" name="テキスト ボックス 4"/>
          <p:cNvSpPr txBox="1"/>
          <p:nvPr/>
        </p:nvSpPr>
        <p:spPr>
          <a:xfrm>
            <a:off x="611560" y="1183754"/>
            <a:ext cx="7992888" cy="5412382"/>
          </a:xfrm>
          <a:prstGeom prst="rect">
            <a:avLst/>
          </a:prstGeom>
          <a:noFill/>
        </p:spPr>
        <p:txBody>
          <a:bodyPr wrap="square" rtlCol="0">
            <a:noAutofit/>
          </a:bodyPr>
          <a:lstStyle/>
          <a:p>
            <a:pPr algn="just" defTabSz="914353">
              <a:lnSpc>
                <a:spcPts val="1600"/>
              </a:lnSpc>
            </a:pPr>
            <a:r>
              <a:rPr lang="en-US" altLang="ja-JP" b="1" i="1" dirty="0">
                <a:solidFill>
                  <a:srgbClr val="FFFFFF">
                    <a:lumMod val="65000"/>
                  </a:srgbClr>
                </a:solidFill>
                <a:latin typeface="Helvetica Neue"/>
              </a:rPr>
              <a:t>So far:</a:t>
            </a:r>
          </a:p>
          <a:p>
            <a:pPr marL="722313" indent="-722313" algn="just" defTabSz="914353">
              <a:lnSpc>
                <a:spcPts val="1600"/>
              </a:lnSpc>
            </a:pPr>
            <a:endParaRPr lang="en-US" altLang="ja-JP" sz="1600" b="1" dirty="0">
              <a:solidFill>
                <a:srgbClr val="FFFFFF">
                  <a:lumMod val="65000"/>
                </a:srgbClr>
              </a:solidFill>
              <a:latin typeface="Helvetica Neue"/>
            </a:endParaRPr>
          </a:p>
          <a:p>
            <a:pPr marL="444500" algn="just" defTabSz="914353">
              <a:lnSpc>
                <a:spcPts val="1600"/>
              </a:lnSpc>
            </a:pPr>
            <a:r>
              <a:rPr lang="en-US" altLang="ja-JP" sz="1600" b="1" dirty="0">
                <a:solidFill>
                  <a:srgbClr val="FFFFFF">
                    <a:lumMod val="65000"/>
                  </a:srgbClr>
                </a:solidFill>
                <a:latin typeface="Helvetica Neue"/>
              </a:rPr>
              <a:t>Software packages for the LP beam test with its core package Marlin TPC for reconstruction of TPC tracks and analysis with tools necessary for the data analysis at LP TPC.</a:t>
            </a:r>
          </a:p>
          <a:p>
            <a:pPr algn="just" defTabSz="914353">
              <a:lnSpc>
                <a:spcPts val="1600"/>
              </a:lnSpc>
              <a:tabLst>
                <a:tab pos="361950" algn="l"/>
              </a:tabLst>
            </a:pPr>
            <a:endParaRPr lang="en-US" altLang="ja-JP" sz="1400" b="1" dirty="0">
              <a:solidFill>
                <a:srgbClr val="FFFFFF">
                  <a:lumMod val="65000"/>
                </a:srgbClr>
              </a:solidFill>
              <a:latin typeface="Helvetica Neue"/>
            </a:endParaRPr>
          </a:p>
          <a:p>
            <a:pPr marL="444500" algn="just" defTabSz="914353">
              <a:lnSpc>
                <a:spcPts val="1600"/>
              </a:lnSpc>
              <a:tabLst>
                <a:tab pos="361950" algn="l"/>
              </a:tabLst>
            </a:pPr>
            <a:r>
              <a:rPr lang="en-US" altLang="ja-JP" sz="1600" b="1" dirty="0">
                <a:solidFill>
                  <a:srgbClr val="FFFFFF">
                    <a:lumMod val="65000"/>
                  </a:srgbClr>
                </a:solidFill>
                <a:latin typeface="Helvetica Neue"/>
              </a:rPr>
              <a:t>Study of the local distortions has been made using CST</a:t>
            </a:r>
            <a:r>
              <a:rPr lang="en-US" altLang="ja-JP" sz="1600" b="1" baseline="30000" dirty="0">
                <a:solidFill>
                  <a:srgbClr val="FFFFFF">
                    <a:lumMod val="65000"/>
                  </a:srgbClr>
                </a:solidFill>
                <a:latin typeface="Helvetica Neue"/>
              </a:rPr>
              <a:t>TM </a:t>
            </a:r>
            <a:r>
              <a:rPr lang="en-US" altLang="ja-JP" sz="1600" b="1" dirty="0">
                <a:solidFill>
                  <a:srgbClr val="FFFFFF">
                    <a:lumMod val="65000"/>
                  </a:srgbClr>
                </a:solidFill>
                <a:latin typeface="Helvetica Neue"/>
              </a:rPr>
              <a:t>and Garfield++.</a:t>
            </a:r>
          </a:p>
          <a:p>
            <a:pPr marL="444500" algn="just" defTabSz="914353">
              <a:lnSpc>
                <a:spcPts val="1600"/>
              </a:lnSpc>
              <a:tabLst>
                <a:tab pos="361950" algn="l"/>
              </a:tabLst>
            </a:pPr>
            <a:endParaRPr lang="en-US" altLang="ja-JP" sz="1600" b="1" dirty="0">
              <a:solidFill>
                <a:srgbClr val="FFFFFF">
                  <a:lumMod val="65000"/>
                </a:srgbClr>
              </a:solidFill>
              <a:latin typeface="Helvetica Neue"/>
            </a:endParaRPr>
          </a:p>
          <a:p>
            <a:pPr algn="just" defTabSz="914353">
              <a:lnSpc>
                <a:spcPts val="1600"/>
              </a:lnSpc>
              <a:tabLst>
                <a:tab pos="447675" algn="l"/>
              </a:tabLst>
            </a:pPr>
            <a:endParaRPr lang="en-US" altLang="ja-JP" sz="1400" b="1" dirty="0">
              <a:solidFill>
                <a:srgbClr val="FFFFFF">
                  <a:lumMod val="65000"/>
                </a:srgbClr>
              </a:solidFill>
              <a:latin typeface="Helvetica Neue"/>
            </a:endParaRPr>
          </a:p>
          <a:p>
            <a:pPr algn="just" defTabSz="914353">
              <a:lnSpc>
                <a:spcPts val="1600"/>
              </a:lnSpc>
            </a:pPr>
            <a:r>
              <a:rPr lang="en-US" altLang="ja-JP" b="1" i="1" dirty="0">
                <a:solidFill>
                  <a:srgbClr val="FFFFFF">
                    <a:lumMod val="65000"/>
                  </a:srgbClr>
                </a:solidFill>
                <a:latin typeface="Helvetica Neue"/>
              </a:rPr>
              <a:t>In coming few years:  need to perform more simulation</a:t>
            </a:r>
          </a:p>
          <a:p>
            <a:pPr algn="just" defTabSz="914353">
              <a:lnSpc>
                <a:spcPts val="1600"/>
              </a:lnSpc>
            </a:pPr>
            <a:endParaRPr lang="en-US" altLang="ja-JP" sz="1400" b="1" i="1" dirty="0">
              <a:solidFill>
                <a:srgbClr val="FFFFFF">
                  <a:lumMod val="65000"/>
                </a:srgbClr>
              </a:solidFill>
              <a:latin typeface="Helvetica Neue"/>
            </a:endParaRPr>
          </a:p>
          <a:p>
            <a:pPr marL="1166813" indent="-722313" algn="just" defTabSz="914353">
              <a:lnSpc>
                <a:spcPts val="1600"/>
              </a:lnSpc>
            </a:pPr>
            <a:r>
              <a:rPr lang="en-US" altLang="ja-JP" sz="1600" b="1" dirty="0">
                <a:solidFill>
                  <a:srgbClr val="FFFFFF">
                    <a:lumMod val="65000"/>
                  </a:srgbClr>
                </a:solidFill>
                <a:latin typeface="Helvetica Neue"/>
              </a:rPr>
              <a:t>Implementation of the resistive anode, 		</a:t>
            </a:r>
          </a:p>
          <a:p>
            <a:pPr marL="1166813" indent="-722313" algn="just" defTabSz="914353">
              <a:lnSpc>
                <a:spcPts val="1600"/>
              </a:lnSpc>
            </a:pPr>
            <a:r>
              <a:rPr lang="en-US" altLang="ja-JP" sz="1600" b="1" dirty="0">
                <a:solidFill>
                  <a:srgbClr val="FFFFFF">
                    <a:lumMod val="65000"/>
                  </a:srgbClr>
                </a:solidFill>
                <a:latin typeface="Helvetica Neue"/>
              </a:rPr>
              <a:t>Tracking code for the digital TPC,</a:t>
            </a:r>
          </a:p>
          <a:p>
            <a:pPr marL="1166813" indent="-722313" algn="just" defTabSz="914353">
              <a:lnSpc>
                <a:spcPts val="1600"/>
              </a:lnSpc>
              <a:tabLst>
                <a:tab pos="361950" algn="l"/>
              </a:tabLst>
            </a:pPr>
            <a:r>
              <a:rPr lang="en-US" altLang="ja-JP" sz="1600" b="1" dirty="0">
                <a:solidFill>
                  <a:srgbClr val="FFFFFF">
                    <a:lumMod val="65000"/>
                  </a:srgbClr>
                </a:solidFill>
                <a:latin typeface="Helvetica Neue"/>
              </a:rPr>
              <a:t>More  studies of local distortion and its correction,</a:t>
            </a:r>
          </a:p>
          <a:p>
            <a:pPr marL="1166813" indent="-722313" algn="just" defTabSz="914353">
              <a:lnSpc>
                <a:spcPts val="1600"/>
              </a:lnSpc>
              <a:tabLst>
                <a:tab pos="361950" algn="l"/>
              </a:tabLst>
            </a:pPr>
            <a:r>
              <a:rPr lang="en-US" altLang="ja-JP" sz="1600" b="1" dirty="0">
                <a:solidFill>
                  <a:srgbClr val="FFFFFF">
                    <a:lumMod val="65000"/>
                  </a:srgbClr>
                </a:solidFill>
                <a:latin typeface="Helvetica Neue"/>
              </a:rPr>
              <a:t>Simulation studies for the optimization,</a:t>
            </a:r>
          </a:p>
          <a:p>
            <a:pPr marL="1166813" indent="-722313" algn="just" defTabSz="914353">
              <a:lnSpc>
                <a:spcPts val="1600"/>
              </a:lnSpc>
              <a:tabLst>
                <a:tab pos="361950" algn="l"/>
              </a:tabLst>
            </a:pPr>
            <a:r>
              <a:rPr lang="en-US" altLang="ja-JP" sz="1600" b="1" dirty="0">
                <a:solidFill>
                  <a:srgbClr val="FFFFFF">
                    <a:lumMod val="65000"/>
                  </a:srgbClr>
                </a:solidFill>
                <a:latin typeface="Helvetica Neue"/>
              </a:rPr>
              <a:t>Update of background  including the neutrons,</a:t>
            </a:r>
          </a:p>
          <a:p>
            <a:pPr marL="1166813" indent="-722313" algn="just" defTabSz="914353">
              <a:lnSpc>
                <a:spcPts val="1600"/>
              </a:lnSpc>
              <a:tabLst>
                <a:tab pos="361950" algn="l"/>
              </a:tabLst>
            </a:pPr>
            <a:r>
              <a:rPr lang="en-US" altLang="ja-JP" sz="1600" b="1" dirty="0">
                <a:solidFill>
                  <a:srgbClr val="FFFFFF">
                    <a:lumMod val="65000"/>
                  </a:srgbClr>
                </a:solidFill>
                <a:latin typeface="Helvetica Neue"/>
              </a:rPr>
              <a:t>Design and methods of TPC calibrations,</a:t>
            </a:r>
          </a:p>
          <a:p>
            <a:pPr marL="1166813" indent="-722313" algn="just" defTabSz="914353">
              <a:lnSpc>
                <a:spcPts val="1600"/>
              </a:lnSpc>
              <a:tabLst>
                <a:tab pos="361950" algn="l"/>
              </a:tabLst>
            </a:pPr>
            <a:r>
              <a:rPr lang="en-US" altLang="ja-JP" sz="1600" b="1" dirty="0">
                <a:solidFill>
                  <a:srgbClr val="FFFFFF">
                    <a:lumMod val="65000"/>
                  </a:srgbClr>
                </a:solidFill>
                <a:latin typeface="Helvetica Neue"/>
              </a:rPr>
              <a:t>Demonstration of actual track reconstruction of events in one full bunch train </a:t>
            </a:r>
          </a:p>
          <a:p>
            <a:pPr marL="1166813" indent="-722313" algn="just" defTabSz="914353">
              <a:lnSpc>
                <a:spcPts val="1600"/>
              </a:lnSpc>
              <a:tabLst>
                <a:tab pos="361950" algn="l"/>
              </a:tabLst>
            </a:pPr>
            <a:r>
              <a:rPr lang="en-US" altLang="ja-JP" sz="1600" b="1" dirty="0">
                <a:solidFill>
                  <a:srgbClr val="FFFFFF">
                    <a:lumMod val="65000"/>
                  </a:srgbClr>
                </a:solidFill>
                <a:latin typeface="Helvetica Neue"/>
              </a:rPr>
              <a:t>,,,,,,</a:t>
            </a:r>
          </a:p>
          <a:p>
            <a:pPr algn="just" defTabSz="914353">
              <a:tabLst>
                <a:tab pos="361950" algn="l"/>
              </a:tabLst>
            </a:pPr>
            <a:endParaRPr lang="en-US" altLang="ja-JP" sz="1300" b="1" dirty="0">
              <a:solidFill>
                <a:srgbClr val="FFFFFF">
                  <a:lumMod val="65000"/>
                </a:srgbClr>
              </a:solidFill>
              <a:latin typeface="Helvetica Neue"/>
            </a:endParaRPr>
          </a:p>
          <a:p>
            <a:pPr algn="just" defTabSz="914353"/>
            <a:r>
              <a:rPr lang="en-US" altLang="ja-JP" b="1" i="1" dirty="0">
                <a:solidFill>
                  <a:srgbClr val="FFFFFF">
                    <a:lumMod val="65000"/>
                  </a:srgbClr>
                </a:solidFill>
                <a:latin typeface="Helvetica Neue"/>
              </a:rPr>
              <a:t>What is missing here is not ideas, but human resource for simulation!</a:t>
            </a:r>
          </a:p>
          <a:p>
            <a:pPr algn="just" defTabSz="914353"/>
            <a:endParaRPr lang="en-US" altLang="ja-JP" sz="1600" b="1" dirty="0">
              <a:solidFill>
                <a:srgbClr val="000000"/>
              </a:solidFill>
              <a:latin typeface="Helvetica Neue"/>
            </a:endParaRPr>
          </a:p>
          <a:p>
            <a:pPr algn="just" defTabSz="914353"/>
            <a:r>
              <a:rPr lang="en-US" altLang="ja-JP" sz="1600" b="1" dirty="0">
                <a:solidFill>
                  <a:srgbClr val="000000"/>
                </a:solidFill>
                <a:latin typeface="Helvetica Neue"/>
              </a:rPr>
              <a:t>	</a:t>
            </a:r>
          </a:p>
          <a:p>
            <a:pPr algn="just" defTabSz="914353"/>
            <a:r>
              <a:rPr lang="en-US" altLang="ja-JP" sz="1600" b="1" dirty="0">
                <a:solidFill>
                  <a:srgbClr val="000000"/>
                </a:solidFill>
                <a:latin typeface="Helvetica Neue"/>
              </a:rPr>
              <a:t>	</a:t>
            </a:r>
          </a:p>
          <a:p>
            <a:pPr algn="just" defTabSz="914353"/>
            <a:endParaRPr lang="en-US" altLang="ja-JP" sz="1600" b="1" dirty="0">
              <a:solidFill>
                <a:srgbClr val="000000"/>
              </a:solidFill>
              <a:latin typeface="Helvetica Neue"/>
            </a:endParaRPr>
          </a:p>
          <a:p>
            <a:pPr algn="just" defTabSz="914353"/>
            <a:endParaRPr lang="en-US" altLang="ja-JP" sz="1600" b="1" dirty="0">
              <a:solidFill>
                <a:srgbClr val="000000"/>
              </a:solidFill>
              <a:latin typeface="Helvetica Neue"/>
            </a:endParaRPr>
          </a:p>
          <a:p>
            <a:pPr defTabSz="914353"/>
            <a:endParaRPr lang="en-US" altLang="ja-JP" sz="1600" b="1" dirty="0">
              <a:solidFill>
                <a:srgbClr val="000000"/>
              </a:solidFill>
              <a:latin typeface="Helvetica Neue"/>
            </a:endParaRPr>
          </a:p>
          <a:p>
            <a:pPr defTabSz="914353"/>
            <a:endParaRPr lang="en-US" altLang="ja-JP" sz="1600" b="1" dirty="0">
              <a:solidFill>
                <a:srgbClr val="000000"/>
              </a:solidFill>
              <a:latin typeface="Helvetica Neue"/>
            </a:endParaRPr>
          </a:p>
          <a:p>
            <a:pPr defTabSz="914353"/>
            <a:endParaRPr lang="en-US" altLang="ja-JP" sz="1600" b="1" dirty="0">
              <a:solidFill>
                <a:srgbClr val="000000"/>
              </a:solidFill>
              <a:latin typeface="Helvetica Neue"/>
            </a:endParaRPr>
          </a:p>
          <a:p>
            <a:pPr defTabSz="914353"/>
            <a:endParaRPr lang="en-US" altLang="ja-JP" b="1" dirty="0">
              <a:solidFill>
                <a:srgbClr val="000000"/>
              </a:solidFill>
              <a:latin typeface="Helvetica Neue"/>
            </a:endParaRPr>
          </a:p>
        </p:txBody>
      </p:sp>
    </p:spTree>
    <p:extLst>
      <p:ext uri="{BB962C8B-B14F-4D97-AF65-F5344CB8AC3E}">
        <p14:creationId xmlns:p14="http://schemas.microsoft.com/office/powerpoint/2010/main" val="3825195252"/>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グループ化 5"/>
          <p:cNvGrpSpPr/>
          <p:nvPr/>
        </p:nvGrpSpPr>
        <p:grpSpPr>
          <a:xfrm>
            <a:off x="1331913" y="1556792"/>
            <a:ext cx="6732711" cy="4505325"/>
            <a:chOff x="1331913" y="1052736"/>
            <a:chExt cx="6732711" cy="4505325"/>
          </a:xfrm>
        </p:grpSpPr>
        <p:grpSp>
          <p:nvGrpSpPr>
            <p:cNvPr id="2" name="Group 5"/>
            <p:cNvGrpSpPr>
              <a:grpSpLocks noChangeAspect="1"/>
            </p:cNvGrpSpPr>
            <p:nvPr/>
          </p:nvGrpSpPr>
          <p:grpSpPr bwMode="auto">
            <a:xfrm>
              <a:off x="1331913" y="1382713"/>
              <a:ext cx="3152775" cy="4067175"/>
              <a:chOff x="839" y="871"/>
              <a:chExt cx="1986" cy="2562"/>
            </a:xfrm>
          </p:grpSpPr>
          <p:sp>
            <p:nvSpPr>
              <p:cNvPr id="3" name="AutoShape 4"/>
              <p:cNvSpPr>
                <a:spLocks noChangeAspect="1" noChangeArrowheads="1" noTextEdit="1"/>
              </p:cNvSpPr>
              <p:nvPr/>
            </p:nvSpPr>
            <p:spPr bwMode="auto">
              <a:xfrm>
                <a:off x="839" y="871"/>
                <a:ext cx="1986" cy="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pic>
            <p:nvPicPr>
              <p:cNvPr id="1030" name="Picture 6"/>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839" y="871"/>
                <a:ext cx="1992" cy="2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 name="Group 10"/>
            <p:cNvGrpSpPr>
              <a:grpSpLocks noChangeAspect="1"/>
            </p:cNvGrpSpPr>
            <p:nvPr/>
          </p:nvGrpSpPr>
          <p:grpSpPr bwMode="auto">
            <a:xfrm>
              <a:off x="4797549" y="1052736"/>
              <a:ext cx="3267075" cy="4505325"/>
              <a:chOff x="1851" y="743"/>
              <a:chExt cx="2058" cy="2838"/>
            </a:xfrm>
          </p:grpSpPr>
          <p:sp>
            <p:nvSpPr>
              <p:cNvPr id="5" name="AutoShape 9"/>
              <p:cNvSpPr>
                <a:spLocks noChangeAspect="1" noChangeArrowheads="1" noTextEdit="1"/>
              </p:cNvSpPr>
              <p:nvPr/>
            </p:nvSpPr>
            <p:spPr bwMode="auto">
              <a:xfrm>
                <a:off x="1851" y="743"/>
                <a:ext cx="2058" cy="2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pic>
            <p:nvPicPr>
              <p:cNvPr id="1035" name="Picture 11"/>
              <p:cNvPicPr>
                <a:picLocks noChangeAspect="1" noChangeArrowheads="1"/>
              </p:cNvPicPr>
              <p:nvPr/>
            </p:nvPicPr>
            <p:blipFill>
              <a:blip r:embed="rId4">
                <a:extLst>
                  <a:ext uri="{BEBA8EAE-BF5A-486C-A8C5-ECC9F3942E4B}">
                    <a14:imgProps xmlns:a14="http://schemas.microsoft.com/office/drawing/2010/main">
                      <a14:imgLayer r:embed="rId5">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1851" y="743"/>
                <a:ext cx="2064" cy="2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7" name="正方形/長方形 6"/>
          <p:cNvSpPr/>
          <p:nvPr/>
        </p:nvSpPr>
        <p:spPr>
          <a:xfrm>
            <a:off x="2057440" y="404664"/>
            <a:ext cx="4572000" cy="1015663"/>
          </a:xfrm>
          <a:prstGeom prst="rect">
            <a:avLst/>
          </a:prstGeom>
        </p:spPr>
        <p:txBody>
          <a:bodyPr>
            <a:spAutoFit/>
          </a:bodyPr>
          <a:lstStyle/>
          <a:p>
            <a:pPr algn="ctr"/>
            <a:r>
              <a:rPr lang="en-US" altLang="ja-JP" sz="2000" u="sng" dirty="0">
                <a:solidFill>
                  <a:prstClr val="black"/>
                </a:solidFill>
              </a:rPr>
              <a:t>ECFA Detector R&amp;D Panel LCTPC</a:t>
            </a:r>
            <a:r>
              <a:rPr lang="ja-JP" altLang="en-US" sz="2000" u="sng" dirty="0">
                <a:solidFill>
                  <a:prstClr val="black"/>
                </a:solidFill>
              </a:rPr>
              <a:t> </a:t>
            </a:r>
            <a:r>
              <a:rPr lang="en-US" altLang="ja-JP" sz="2000" u="sng" dirty="0">
                <a:solidFill>
                  <a:prstClr val="black"/>
                </a:solidFill>
              </a:rPr>
              <a:t>Review Report by LCTPC collaboration</a:t>
            </a:r>
          </a:p>
          <a:p>
            <a:pPr algn="ctr"/>
            <a:r>
              <a:rPr lang="en-US" altLang="ja-JP" sz="2000" dirty="0">
                <a:solidFill>
                  <a:prstClr val="black"/>
                </a:solidFill>
              </a:rPr>
              <a:t>November 3, 2013</a:t>
            </a:r>
            <a:endParaRPr lang="ja-JP" altLang="en-US" sz="2000" dirty="0">
              <a:solidFill>
                <a:prstClr val="black"/>
              </a:solidFill>
            </a:endParaRPr>
          </a:p>
        </p:txBody>
      </p:sp>
    </p:spTree>
    <p:extLst>
      <p:ext uri="{BB962C8B-B14F-4D97-AF65-F5344CB8AC3E}">
        <p14:creationId xmlns:p14="http://schemas.microsoft.com/office/powerpoint/2010/main" val="2562957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7" name="正方形/長方形 6"/>
          <p:cNvSpPr/>
          <p:nvPr/>
        </p:nvSpPr>
        <p:spPr>
          <a:xfrm>
            <a:off x="1632583" y="332655"/>
            <a:ext cx="5471178" cy="769441"/>
          </a:xfrm>
          <a:prstGeom prst="rect">
            <a:avLst/>
          </a:prstGeom>
        </p:spPr>
        <p:txBody>
          <a:bodyPr wrap="none">
            <a:spAutoFit/>
          </a:bodyPr>
          <a:lstStyle/>
          <a:p>
            <a:pPr algn="ctr"/>
            <a:r>
              <a:rPr lang="en-US" altLang="ja-JP" sz="2400" b="1" u="sng" dirty="0">
                <a:solidFill>
                  <a:prstClr val="black"/>
                </a:solidFill>
              </a:rPr>
              <a:t>LCTPC Review by the ECFA Detector Panel</a:t>
            </a:r>
          </a:p>
          <a:p>
            <a:pPr algn="ctr"/>
            <a:r>
              <a:rPr lang="en-US" altLang="ja-JP" sz="2000" b="1" dirty="0">
                <a:solidFill>
                  <a:prstClr val="black"/>
                </a:solidFill>
              </a:rPr>
              <a:t>4 – 5 Nov.  2013</a:t>
            </a:r>
          </a:p>
        </p:txBody>
      </p:sp>
      <p:sp>
        <p:nvSpPr>
          <p:cNvPr id="2" name="正方形/長方形 1"/>
          <p:cNvSpPr/>
          <p:nvPr/>
        </p:nvSpPr>
        <p:spPr>
          <a:xfrm>
            <a:off x="591722" y="1268760"/>
            <a:ext cx="8064896" cy="4093428"/>
          </a:xfrm>
          <a:prstGeom prst="rect">
            <a:avLst/>
          </a:prstGeom>
          <a:ln>
            <a:solidFill>
              <a:schemeClr val="tx1"/>
            </a:solidFill>
          </a:ln>
        </p:spPr>
        <p:txBody>
          <a:bodyPr wrap="square">
            <a:spAutoFit/>
          </a:bodyPr>
          <a:lstStyle/>
          <a:p>
            <a:r>
              <a:rPr lang="en-US" altLang="ja-JP" b="1" u="sng" dirty="0">
                <a:solidFill>
                  <a:prstClr val="black"/>
                </a:solidFill>
              </a:rPr>
              <a:t>ECFA Detector Panel Meeting - Open Session</a:t>
            </a:r>
            <a:r>
              <a:rPr lang="en-US" altLang="ja-JP" b="1" dirty="0">
                <a:solidFill>
                  <a:prstClr val="black"/>
                </a:solidFill>
              </a:rPr>
              <a:t> (4 Nov.2013 13:00-16:25)</a:t>
            </a:r>
          </a:p>
          <a:p>
            <a:endParaRPr lang="en-US" altLang="ja-JP" sz="1600" dirty="0">
              <a:solidFill>
                <a:prstClr val="black"/>
              </a:solidFill>
            </a:endParaRPr>
          </a:p>
          <a:p>
            <a:pPr>
              <a:tabLst>
                <a:tab pos="4121150" algn="l"/>
              </a:tabLst>
            </a:pPr>
            <a:r>
              <a:rPr lang="en-US" altLang="ja-JP" sz="1600" dirty="0">
                <a:solidFill>
                  <a:prstClr val="black"/>
                </a:solidFill>
              </a:rPr>
              <a:t>13:00 - 13:15  Welcome </a:t>
            </a:r>
            <a:r>
              <a:rPr lang="en-US" altLang="ja-JP" sz="1600" i="1" dirty="0">
                <a:solidFill>
                  <a:prstClr val="black"/>
                </a:solidFill>
              </a:rPr>
              <a:t>	</a:t>
            </a:r>
            <a:r>
              <a:rPr lang="en-US" altLang="ja-JP" sz="1600" dirty="0" err="1">
                <a:solidFill>
                  <a:prstClr val="black"/>
                </a:solidFill>
              </a:rPr>
              <a:t>Yannis</a:t>
            </a:r>
            <a:r>
              <a:rPr lang="en-US" altLang="ja-JP" sz="1600" dirty="0">
                <a:solidFill>
                  <a:prstClr val="black"/>
                </a:solidFill>
              </a:rPr>
              <a:t> </a:t>
            </a:r>
            <a:r>
              <a:rPr lang="en-US" altLang="ja-JP" sz="1600" dirty="0" err="1">
                <a:solidFill>
                  <a:prstClr val="black"/>
                </a:solidFill>
              </a:rPr>
              <a:t>Karyotakis</a:t>
            </a:r>
            <a:r>
              <a:rPr lang="en-US" altLang="ja-JP" sz="1600" dirty="0">
                <a:solidFill>
                  <a:prstClr val="black"/>
                </a:solidFill>
              </a:rPr>
              <a:t>  (LAPP, </a:t>
            </a:r>
            <a:r>
              <a:rPr lang="en-US" altLang="ja-JP" sz="1600" dirty="0" err="1">
                <a:solidFill>
                  <a:prstClr val="black"/>
                </a:solidFill>
              </a:rPr>
              <a:t>Université</a:t>
            </a:r>
            <a:r>
              <a:rPr lang="en-US" altLang="ja-JP" sz="1600" dirty="0">
                <a:solidFill>
                  <a:prstClr val="black"/>
                </a:solidFill>
              </a:rPr>
              <a:t> de </a:t>
            </a:r>
            <a:r>
              <a:rPr lang="en-US" altLang="ja-JP" sz="1600" dirty="0" err="1">
                <a:solidFill>
                  <a:prstClr val="black"/>
                </a:solidFill>
              </a:rPr>
              <a:t>Savoie</a:t>
            </a:r>
            <a:r>
              <a:rPr lang="en-US" altLang="ja-JP" sz="1600" dirty="0">
                <a:solidFill>
                  <a:prstClr val="black"/>
                </a:solidFill>
              </a:rPr>
              <a:t>, 	CNRS/IN2P3)</a:t>
            </a:r>
          </a:p>
          <a:p>
            <a:pPr>
              <a:tabLst>
                <a:tab pos="4121150" algn="l"/>
              </a:tabLst>
            </a:pPr>
            <a:r>
              <a:rPr lang="en-US" altLang="ja-JP" sz="1600" dirty="0">
                <a:solidFill>
                  <a:prstClr val="black"/>
                </a:solidFill>
              </a:rPr>
              <a:t>13:15 - 13:55</a:t>
            </a:r>
            <a:r>
              <a:rPr lang="ja-JP" altLang="en-US" sz="1600" dirty="0">
                <a:solidFill>
                  <a:prstClr val="black"/>
                </a:solidFill>
              </a:rPr>
              <a:t>　</a:t>
            </a:r>
            <a:r>
              <a:rPr lang="en-US" altLang="ja-JP" sz="1600" dirty="0">
                <a:solidFill>
                  <a:prstClr val="black"/>
                </a:solidFill>
              </a:rPr>
              <a:t>Introduction/Overview	Jan </a:t>
            </a:r>
            <a:r>
              <a:rPr lang="en-US" altLang="ja-JP" sz="1600" dirty="0" err="1">
                <a:solidFill>
                  <a:prstClr val="black"/>
                </a:solidFill>
              </a:rPr>
              <a:t>Timmermans</a:t>
            </a:r>
            <a:r>
              <a:rPr lang="en-US" altLang="ja-JP" sz="1600" dirty="0">
                <a:solidFill>
                  <a:prstClr val="black"/>
                </a:solidFill>
              </a:rPr>
              <a:t> (NIKHEF)</a:t>
            </a:r>
          </a:p>
          <a:p>
            <a:pPr>
              <a:tabLst>
                <a:tab pos="4121150" algn="l"/>
              </a:tabLst>
            </a:pPr>
            <a:r>
              <a:rPr lang="en-US" altLang="ja-JP" sz="1600" dirty="0">
                <a:solidFill>
                  <a:prstClr val="black"/>
                </a:solidFill>
              </a:rPr>
              <a:t>13:55 - 14:35   Technologies</a:t>
            </a:r>
            <a:r>
              <a:rPr lang="en-US" altLang="ja-JP" sz="1600" i="1" dirty="0">
                <a:solidFill>
                  <a:prstClr val="black"/>
                </a:solidFill>
              </a:rPr>
              <a:t>	</a:t>
            </a:r>
            <a:r>
              <a:rPr lang="en-US" altLang="ja-JP" sz="1600" dirty="0">
                <a:solidFill>
                  <a:prstClr val="black"/>
                </a:solidFill>
              </a:rPr>
              <a:t>Jochen Kaminski (University of Bonn)</a:t>
            </a:r>
          </a:p>
          <a:p>
            <a:pPr>
              <a:tabLst>
                <a:tab pos="4121150" algn="l"/>
              </a:tabLst>
            </a:pPr>
            <a:r>
              <a:rPr lang="en-US" altLang="ja-JP" sz="1600" dirty="0">
                <a:solidFill>
                  <a:prstClr val="black"/>
                </a:solidFill>
              </a:rPr>
              <a:t>14:35 - 15:15   Ion feed back &amp; Gate	Philippe Gros (LLR) (*)</a:t>
            </a:r>
          </a:p>
          <a:p>
            <a:pPr>
              <a:tabLst>
                <a:tab pos="4121150" algn="l"/>
              </a:tabLst>
            </a:pPr>
            <a:endParaRPr lang="en-US" altLang="ja-JP" sz="1600" dirty="0">
              <a:solidFill>
                <a:prstClr val="black"/>
              </a:solidFill>
            </a:endParaRPr>
          </a:p>
          <a:p>
            <a:pPr>
              <a:tabLst>
                <a:tab pos="4121150" algn="l"/>
              </a:tabLst>
            </a:pPr>
            <a:r>
              <a:rPr lang="en-US" altLang="ja-JP" sz="1600" dirty="0">
                <a:solidFill>
                  <a:prstClr val="black"/>
                </a:solidFill>
              </a:rPr>
              <a:t>15:45 - 16:25   Electronics </a:t>
            </a:r>
            <a:r>
              <a:rPr lang="en-US" altLang="ja-JP" sz="1600" i="1" dirty="0">
                <a:solidFill>
                  <a:prstClr val="black"/>
                </a:solidFill>
              </a:rPr>
              <a:t>	</a:t>
            </a:r>
            <a:r>
              <a:rPr lang="en-US" altLang="ja-JP" sz="1600" dirty="0">
                <a:solidFill>
                  <a:prstClr val="black"/>
                </a:solidFill>
              </a:rPr>
              <a:t>Paul COLAS (CEA/</a:t>
            </a:r>
            <a:r>
              <a:rPr lang="en-US" altLang="ja-JP" sz="1600" dirty="0" err="1">
                <a:solidFill>
                  <a:prstClr val="black"/>
                </a:solidFill>
              </a:rPr>
              <a:t>Irfu</a:t>
            </a:r>
            <a:r>
              <a:rPr lang="en-US" altLang="ja-JP" sz="1600" dirty="0">
                <a:solidFill>
                  <a:prstClr val="black"/>
                </a:solidFill>
              </a:rPr>
              <a:t> </a:t>
            </a:r>
            <a:r>
              <a:rPr lang="en-US" altLang="ja-JP" sz="1600" dirty="0" err="1">
                <a:solidFill>
                  <a:prstClr val="black"/>
                </a:solidFill>
              </a:rPr>
              <a:t>Saclay</a:t>
            </a:r>
            <a:r>
              <a:rPr lang="en-US" altLang="ja-JP" sz="1600" dirty="0">
                <a:solidFill>
                  <a:prstClr val="black"/>
                </a:solidFill>
              </a:rPr>
              <a:t>)</a:t>
            </a:r>
          </a:p>
          <a:p>
            <a:pPr>
              <a:tabLst>
                <a:tab pos="4121150" algn="l"/>
              </a:tabLst>
            </a:pPr>
            <a:r>
              <a:rPr lang="en-US" altLang="ja-JP" sz="1600" dirty="0">
                <a:solidFill>
                  <a:prstClr val="black"/>
                </a:solidFill>
              </a:rPr>
              <a:t>16:25 - 17:05   Studies on mechanical aspects </a:t>
            </a:r>
            <a:r>
              <a:rPr lang="en-US" altLang="ja-JP" sz="1600" i="1" dirty="0">
                <a:solidFill>
                  <a:prstClr val="black"/>
                </a:solidFill>
              </a:rPr>
              <a:t> 	</a:t>
            </a:r>
            <a:r>
              <a:rPr lang="en-US" altLang="ja-JP" sz="1600" dirty="0">
                <a:solidFill>
                  <a:prstClr val="black"/>
                </a:solidFill>
              </a:rPr>
              <a:t>Jochen Kaminski (University of Bonn)</a:t>
            </a:r>
          </a:p>
          <a:p>
            <a:pPr>
              <a:tabLst>
                <a:tab pos="4121150" algn="l"/>
              </a:tabLst>
            </a:pPr>
            <a:r>
              <a:rPr lang="en-US" altLang="ja-JP" sz="1600" dirty="0">
                <a:solidFill>
                  <a:prstClr val="black"/>
                </a:solidFill>
              </a:rPr>
              <a:t>17:05 - 17:45   Software / simulations	Astrid </a:t>
            </a:r>
            <a:r>
              <a:rPr lang="en-US" altLang="ja-JP" sz="1600" dirty="0" err="1">
                <a:solidFill>
                  <a:prstClr val="black"/>
                </a:solidFill>
              </a:rPr>
              <a:t>Muennich</a:t>
            </a:r>
            <a:r>
              <a:rPr lang="en-US" altLang="ja-JP" sz="1600" dirty="0">
                <a:solidFill>
                  <a:prstClr val="black"/>
                </a:solidFill>
              </a:rPr>
              <a:t> (CERN)</a:t>
            </a:r>
          </a:p>
          <a:p>
            <a:pPr>
              <a:tabLst>
                <a:tab pos="4121150" algn="l"/>
              </a:tabLst>
            </a:pPr>
            <a:r>
              <a:rPr lang="en-US" altLang="ja-JP" sz="1600" dirty="0">
                <a:solidFill>
                  <a:prstClr val="black"/>
                </a:solidFill>
              </a:rPr>
              <a:t>17:45 - 18:25   Outlook	Takeshi Matsuda </a:t>
            </a:r>
            <a:r>
              <a:rPr lang="en-US" altLang="ja-JP" sz="1600" dirty="0" smtClean="0">
                <a:solidFill>
                  <a:prstClr val="black"/>
                </a:solidFill>
              </a:rPr>
              <a:t>(KEK) </a:t>
            </a:r>
            <a:endParaRPr lang="en-US" altLang="ja-JP" sz="1600" dirty="0">
              <a:solidFill>
                <a:prstClr val="black"/>
              </a:solidFill>
            </a:endParaRPr>
          </a:p>
          <a:p>
            <a:endParaRPr lang="en-US" altLang="ja-JP" sz="1600" dirty="0">
              <a:solidFill>
                <a:prstClr val="black"/>
              </a:solidFill>
            </a:endParaRPr>
          </a:p>
          <a:p>
            <a:r>
              <a:rPr lang="en-US" altLang="ja-JP" b="1" u="sng" dirty="0">
                <a:solidFill>
                  <a:prstClr val="black"/>
                </a:solidFill>
              </a:rPr>
              <a:t>ECFA Detector Panel Meeting - Closed Session</a:t>
            </a:r>
            <a:r>
              <a:rPr lang="en-US" altLang="ja-JP" b="1" dirty="0">
                <a:solidFill>
                  <a:prstClr val="black"/>
                </a:solidFill>
              </a:rPr>
              <a:t> (5 Nov.2013 in the morning</a:t>
            </a:r>
            <a:r>
              <a:rPr lang="en-US" altLang="ja-JP" b="1" dirty="0" smtClean="0">
                <a:solidFill>
                  <a:prstClr val="black"/>
                </a:solidFill>
              </a:rPr>
              <a:t>)</a:t>
            </a:r>
            <a:endParaRPr lang="en-US" altLang="ja-JP" b="1" u="sng" dirty="0">
              <a:solidFill>
                <a:prstClr val="black"/>
              </a:solidFill>
            </a:endParaRPr>
          </a:p>
          <a:p>
            <a:r>
              <a:rPr lang="en-US" altLang="ja-JP" sz="1600" dirty="0" smtClean="0">
                <a:solidFill>
                  <a:prstClr val="black"/>
                </a:solidFill>
              </a:rPr>
              <a:t>	(We did have a discussion  with the committee for more than a hour.)</a:t>
            </a:r>
            <a:endParaRPr lang="en-US" altLang="ja-JP" sz="1600" dirty="0">
              <a:solidFill>
                <a:prstClr val="black"/>
              </a:solidFill>
            </a:endParaRPr>
          </a:p>
          <a:p>
            <a:endParaRPr lang="ja-JP" altLang="en-US" sz="1600" dirty="0">
              <a:solidFill>
                <a:prstClr val="black"/>
              </a:solidFill>
            </a:endParaRPr>
          </a:p>
        </p:txBody>
      </p:sp>
    </p:spTree>
    <p:extLst>
      <p:ext uri="{BB962C8B-B14F-4D97-AF65-F5344CB8AC3E}">
        <p14:creationId xmlns:p14="http://schemas.microsoft.com/office/powerpoint/2010/main" val="26284658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2057440" y="404664"/>
            <a:ext cx="4572000" cy="1015663"/>
          </a:xfrm>
          <a:prstGeom prst="rect">
            <a:avLst/>
          </a:prstGeom>
        </p:spPr>
        <p:txBody>
          <a:bodyPr>
            <a:spAutoFit/>
          </a:bodyPr>
          <a:lstStyle/>
          <a:p>
            <a:pPr algn="ctr"/>
            <a:r>
              <a:rPr lang="en-US" altLang="ja-JP" sz="2000" dirty="0">
                <a:solidFill>
                  <a:prstClr val="black"/>
                </a:solidFill>
              </a:rPr>
              <a:t>European R&amp;D Committee report</a:t>
            </a:r>
          </a:p>
          <a:p>
            <a:pPr algn="ctr"/>
            <a:r>
              <a:rPr lang="en-US" altLang="ja-JP" sz="2000" dirty="0">
                <a:solidFill>
                  <a:prstClr val="black"/>
                </a:solidFill>
              </a:rPr>
              <a:t>2013 Report No. 3</a:t>
            </a:r>
          </a:p>
          <a:p>
            <a:pPr algn="ctr"/>
            <a:r>
              <a:rPr lang="en-US" altLang="ja-JP" sz="2000" dirty="0">
                <a:solidFill>
                  <a:prstClr val="black"/>
                </a:solidFill>
              </a:rPr>
              <a:t>(Received in March 2014 )</a:t>
            </a:r>
            <a:endParaRPr lang="ja-JP" altLang="en-US" sz="2000" dirty="0">
              <a:solidFill>
                <a:prstClr val="black"/>
              </a:solidFill>
            </a:endParaRPr>
          </a:p>
        </p:txBody>
      </p:sp>
      <p:grpSp>
        <p:nvGrpSpPr>
          <p:cNvPr id="8" name="Group 5"/>
          <p:cNvGrpSpPr>
            <a:grpSpLocks noChangeAspect="1"/>
          </p:cNvGrpSpPr>
          <p:nvPr/>
        </p:nvGrpSpPr>
        <p:grpSpPr bwMode="auto">
          <a:xfrm>
            <a:off x="2915816" y="1595541"/>
            <a:ext cx="3049588" cy="4371975"/>
            <a:chOff x="1912" y="1000"/>
            <a:chExt cx="1921" cy="2754"/>
          </a:xfrm>
        </p:grpSpPr>
        <p:sp>
          <p:nvSpPr>
            <p:cNvPr id="9" name="AutoShape 4"/>
            <p:cNvSpPr>
              <a:spLocks noChangeAspect="1" noChangeArrowheads="1" noTextEdit="1"/>
            </p:cNvSpPr>
            <p:nvPr/>
          </p:nvSpPr>
          <p:spPr bwMode="auto">
            <a:xfrm>
              <a:off x="1912" y="1000"/>
              <a:ext cx="1921" cy="2754"/>
            </a:xfrm>
            <a:prstGeom prst="rect">
              <a:avLst/>
            </a:prstGeom>
            <a:noFill/>
            <a:ln w="22225" cap="flat" cmpd="sng" algn="ctr">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pic>
          <p:nvPicPr>
            <p:cNvPr id="10"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2" y="1000"/>
              <a:ext cx="1983" cy="2758"/>
            </a:xfrm>
            <a:prstGeom prst="rect">
              <a:avLst/>
            </a:prstGeom>
            <a:noFill/>
            <a:ln w="22225">
              <a:solidFill>
                <a:schemeClr val="tx1"/>
              </a:solidFill>
              <a:miter lim="800000"/>
              <a:headEnd/>
              <a:tailEnd/>
            </a:ln>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41033304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0"/>
          </p:nvPr>
        </p:nvSpPr>
        <p:spPr/>
        <p:txBody>
          <a:bodyPr/>
          <a:lstStyle/>
          <a:p>
            <a:pPr>
              <a:defRPr/>
            </a:pPr>
            <a:fld id="{01C29318-37C9-4DAD-9E86-37DCB4E96665}" type="slidenum">
              <a:rPr lang="en-US" altLang="ja-JP" smtClean="0">
                <a:solidFill>
                  <a:srgbClr val="000000"/>
                </a:solidFill>
              </a:rPr>
              <a:pPr>
                <a:defRPr/>
              </a:pPr>
              <a:t>7</a:t>
            </a:fld>
            <a:endParaRPr lang="en-US" altLang="ja-JP">
              <a:solidFill>
                <a:srgbClr val="000000"/>
              </a:solidFill>
            </a:endParaRPr>
          </a:p>
        </p:txBody>
      </p:sp>
      <p:sp>
        <p:nvSpPr>
          <p:cNvPr id="2" name="タイトル 1"/>
          <p:cNvSpPr>
            <a:spLocks noGrp="1"/>
          </p:cNvSpPr>
          <p:nvPr>
            <p:ph type="title"/>
          </p:nvPr>
        </p:nvSpPr>
        <p:spPr>
          <a:xfrm>
            <a:off x="827584" y="260648"/>
            <a:ext cx="7358063" cy="1080120"/>
          </a:xfrm>
        </p:spPr>
        <p:txBody>
          <a:bodyPr/>
          <a:lstStyle/>
          <a:p>
            <a:r>
              <a:rPr kumimoji="1" lang="en-US" altLang="ja-JP" sz="2400" u="sng" dirty="0" smtClean="0"/>
              <a:t>A Possible Schedule of ILC in Japan </a:t>
            </a:r>
            <a:br>
              <a:rPr kumimoji="1" lang="en-US" altLang="ja-JP" sz="2400" u="sng" dirty="0" smtClean="0"/>
            </a:br>
            <a:r>
              <a:rPr kumimoji="1" lang="en-US" altLang="ja-JP" sz="2000" dirty="0" smtClean="0"/>
              <a:t>As presented in the 2013 ILD meeting in Cr</a:t>
            </a:r>
            <a:br>
              <a:rPr kumimoji="1" lang="en-US" altLang="ja-JP" sz="2000" dirty="0" smtClean="0"/>
            </a:br>
            <a:r>
              <a:rPr kumimoji="1" lang="en-US" altLang="ja-JP" sz="2000" dirty="0" err="1" smtClean="0"/>
              <a:t>Kakow</a:t>
            </a:r>
            <a:endParaRPr kumimoji="1" lang="ja-JP" altLang="en-US" sz="2000" dirty="0"/>
          </a:p>
        </p:txBody>
      </p:sp>
      <p:pic>
        <p:nvPicPr>
          <p:cNvPr id="6" name="図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287" y="1340768"/>
            <a:ext cx="8589840" cy="5349792"/>
          </a:xfrm>
          <a:prstGeom prst="rect">
            <a:avLst/>
          </a:prstGeom>
        </p:spPr>
      </p:pic>
      <p:sp>
        <p:nvSpPr>
          <p:cNvPr id="3" name="テキスト ボックス 2"/>
          <p:cNvSpPr txBox="1"/>
          <p:nvPr/>
        </p:nvSpPr>
        <p:spPr>
          <a:xfrm rot="19838421">
            <a:off x="992467" y="2564562"/>
            <a:ext cx="7009483" cy="954107"/>
          </a:xfrm>
          <a:prstGeom prst="rect">
            <a:avLst/>
          </a:prstGeom>
          <a:noFill/>
          <a:ln w="15875">
            <a:solidFill>
              <a:schemeClr val="tx1"/>
            </a:solidFill>
          </a:ln>
          <a:scene3d>
            <a:camera prst="orthographicFront">
              <a:rot lat="0" lon="1800000" rev="0"/>
            </a:camera>
            <a:lightRig rig="threePt" dir="t"/>
          </a:scene3d>
        </p:spPr>
        <p:txBody>
          <a:bodyPr wrap="none" rtlCol="0">
            <a:spAutoFit/>
          </a:bodyPr>
          <a:lstStyle/>
          <a:p>
            <a:pPr algn="ctr"/>
            <a:r>
              <a:rPr kumimoji="1" lang="en-US" altLang="ja-JP" sz="2800" b="1" dirty="0" smtClean="0">
                <a:solidFill>
                  <a:srgbClr val="FF0000"/>
                </a:solidFill>
                <a:latin typeface="Calibri" panose="020F0502020204030204" pitchFamily="34" charset="0"/>
              </a:rPr>
              <a:t>There is at least two years delay. We may </a:t>
            </a:r>
          </a:p>
          <a:p>
            <a:pPr algn="ctr"/>
            <a:r>
              <a:rPr lang="en-US" altLang="ja-JP" sz="2800" b="1" dirty="0" smtClean="0">
                <a:solidFill>
                  <a:srgbClr val="FF0000"/>
                </a:solidFill>
                <a:latin typeface="Calibri" panose="020F0502020204030204" pitchFamily="34" charset="0"/>
              </a:rPr>
              <a:t>have 2 + 3 years before the proposal call, or,,,,</a:t>
            </a:r>
            <a:endParaRPr kumimoji="1" lang="ja-JP" altLang="en-US" sz="2800" b="1" dirty="0">
              <a:solidFill>
                <a:srgbClr val="FF0000"/>
              </a:solidFill>
              <a:latin typeface="Calibri" panose="020F0502020204030204" pitchFamily="34" charset="0"/>
            </a:endParaRPr>
          </a:p>
        </p:txBody>
      </p:sp>
    </p:spTree>
    <p:extLst>
      <p:ext uri="{BB962C8B-B14F-4D97-AF65-F5344CB8AC3E}">
        <p14:creationId xmlns:p14="http://schemas.microsoft.com/office/powerpoint/2010/main" val="3552212579"/>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1259632" y="260648"/>
            <a:ext cx="6186968" cy="1015663"/>
          </a:xfrm>
          <a:prstGeom prst="rect">
            <a:avLst/>
          </a:prstGeom>
        </p:spPr>
        <p:txBody>
          <a:bodyPr wrap="square">
            <a:spAutoFit/>
          </a:bodyPr>
          <a:lstStyle/>
          <a:p>
            <a:pPr algn="ctr"/>
            <a:r>
              <a:rPr lang="en-US" altLang="ja-JP" sz="2000" dirty="0" smtClean="0">
                <a:solidFill>
                  <a:prstClr val="black"/>
                </a:solidFill>
              </a:rPr>
              <a:t>Some Excerpts from</a:t>
            </a:r>
          </a:p>
          <a:p>
            <a:pPr algn="ctr"/>
            <a:r>
              <a:rPr lang="en-US" altLang="ja-JP" sz="2000" dirty="0" smtClean="0">
                <a:solidFill>
                  <a:prstClr val="black"/>
                </a:solidFill>
              </a:rPr>
              <a:t>The European </a:t>
            </a:r>
            <a:r>
              <a:rPr lang="en-US" altLang="ja-JP" sz="2000" dirty="0">
                <a:solidFill>
                  <a:prstClr val="black"/>
                </a:solidFill>
              </a:rPr>
              <a:t>R&amp;D Committee </a:t>
            </a:r>
            <a:r>
              <a:rPr lang="en-US" altLang="ja-JP" sz="2000" dirty="0" smtClean="0">
                <a:solidFill>
                  <a:prstClr val="black"/>
                </a:solidFill>
              </a:rPr>
              <a:t>Report: 2013  Report </a:t>
            </a:r>
            <a:r>
              <a:rPr lang="en-US" altLang="ja-JP" sz="2000" dirty="0">
                <a:solidFill>
                  <a:prstClr val="black"/>
                </a:solidFill>
              </a:rPr>
              <a:t>No. 3</a:t>
            </a:r>
          </a:p>
          <a:p>
            <a:pPr algn="ctr"/>
            <a:r>
              <a:rPr lang="en-US" altLang="ja-JP" sz="2000" dirty="0">
                <a:solidFill>
                  <a:prstClr val="black"/>
                </a:solidFill>
              </a:rPr>
              <a:t>(Received in March 2014 )</a:t>
            </a:r>
            <a:endParaRPr lang="ja-JP" altLang="en-US" sz="2000" dirty="0">
              <a:solidFill>
                <a:prstClr val="black"/>
              </a:solidFill>
            </a:endParaRPr>
          </a:p>
        </p:txBody>
      </p:sp>
      <p:sp>
        <p:nvSpPr>
          <p:cNvPr id="5" name="正方形/長方形 4"/>
          <p:cNvSpPr/>
          <p:nvPr/>
        </p:nvSpPr>
        <p:spPr>
          <a:xfrm>
            <a:off x="539552" y="1844824"/>
            <a:ext cx="7920880" cy="3539430"/>
          </a:xfrm>
          <a:prstGeom prst="rect">
            <a:avLst/>
          </a:prstGeom>
          <a:ln w="12700">
            <a:solidFill>
              <a:schemeClr val="tx1"/>
            </a:solidFill>
          </a:ln>
        </p:spPr>
        <p:txBody>
          <a:bodyPr wrap="square">
            <a:spAutoFit/>
          </a:bodyPr>
          <a:lstStyle/>
          <a:p>
            <a:pPr algn="just"/>
            <a:r>
              <a:rPr lang="en-US" altLang="ja-JP" sz="1600" u="sng" dirty="0"/>
              <a:t>Executive Summary</a:t>
            </a:r>
            <a:endParaRPr lang="en-US" altLang="ja-JP" sz="1600" u="sng" dirty="0" smtClean="0"/>
          </a:p>
          <a:p>
            <a:pPr algn="just"/>
            <a:endParaRPr lang="en-US" altLang="ja-JP" sz="1600" dirty="0"/>
          </a:p>
          <a:p>
            <a:pPr algn="just"/>
            <a:r>
              <a:rPr lang="en-US" altLang="ja-JP" sz="1600" b="1" dirty="0" smtClean="0"/>
              <a:t>All </a:t>
            </a:r>
            <a:r>
              <a:rPr lang="en-US" altLang="ja-JP" sz="1600" b="1" dirty="0"/>
              <a:t>these aspects of the system are known to be critical but, up to now, have been studied only </a:t>
            </a:r>
            <a:r>
              <a:rPr lang="en-US" altLang="ja-JP" sz="1600" b="1" dirty="0" smtClean="0"/>
              <a:t>at the </a:t>
            </a:r>
            <a:r>
              <a:rPr lang="en-US" altLang="ja-JP" sz="1600" b="1" dirty="0"/>
              <a:t>conceptual design testing level. </a:t>
            </a:r>
            <a:r>
              <a:rPr lang="en-US" altLang="ja-JP" sz="1600" dirty="0"/>
              <a:t>In order to prepare for a TDR when required, </a:t>
            </a:r>
            <a:r>
              <a:rPr lang="en-US" altLang="ja-JP" sz="1600" dirty="0" smtClean="0"/>
              <a:t>the committee </a:t>
            </a:r>
            <a:r>
              <a:rPr lang="en-US" altLang="ja-JP" sz="1600" dirty="0"/>
              <a:t>has the following recommendations</a:t>
            </a:r>
            <a:r>
              <a:rPr lang="en-US" altLang="ja-JP" sz="1600" dirty="0" smtClean="0"/>
              <a:t>:</a:t>
            </a:r>
          </a:p>
          <a:p>
            <a:pPr algn="just"/>
            <a:endParaRPr lang="en-US" altLang="ja-JP" sz="1600" dirty="0"/>
          </a:p>
          <a:p>
            <a:pPr marL="285750" indent="-285750" algn="just">
              <a:buFont typeface="Arial" panose="020B0604020202020204" pitchFamily="34" charset="0"/>
              <a:buChar char="•"/>
            </a:pPr>
            <a:r>
              <a:rPr lang="en-US" altLang="ja-JP" sz="1600" dirty="0" smtClean="0"/>
              <a:t>The </a:t>
            </a:r>
            <a:r>
              <a:rPr lang="en-US" altLang="ja-JP" sz="1600" dirty="0"/>
              <a:t>collaboration will </a:t>
            </a:r>
            <a:r>
              <a:rPr lang="en-US" altLang="ja-JP" sz="1600" b="1" dirty="0"/>
              <a:t>need to increase resources in the area of technological and </a:t>
            </a:r>
            <a:r>
              <a:rPr lang="en-US" altLang="ja-JP" sz="1600" b="1" dirty="0" smtClean="0"/>
              <a:t>system R&amp;D</a:t>
            </a:r>
            <a:r>
              <a:rPr lang="en-US" altLang="ja-JP" sz="1600" b="1" dirty="0"/>
              <a:t>, with larger prototypes </a:t>
            </a:r>
            <a:r>
              <a:rPr lang="en-US" altLang="ja-JP" sz="1600" dirty="0"/>
              <a:t>that can explore the possible </a:t>
            </a:r>
            <a:r>
              <a:rPr lang="en-US" altLang="ja-JP" sz="1600" dirty="0" smtClean="0"/>
              <a:t>technological </a:t>
            </a:r>
            <a:r>
              <a:rPr lang="en-US" altLang="ja-JP" sz="1600" dirty="0"/>
              <a:t>challenges of </a:t>
            </a:r>
            <a:r>
              <a:rPr lang="en-US" altLang="ja-JP" sz="1600" dirty="0" smtClean="0"/>
              <a:t>the construction </a:t>
            </a:r>
            <a:r>
              <a:rPr lang="en-US" altLang="ja-JP" sz="1600" dirty="0"/>
              <a:t>of a TPC for the LC detector</a:t>
            </a:r>
            <a:r>
              <a:rPr lang="en-US" altLang="ja-JP" sz="1600" dirty="0" smtClean="0"/>
              <a:t>.</a:t>
            </a:r>
          </a:p>
          <a:p>
            <a:pPr marL="285750" indent="-285750" algn="just">
              <a:buFont typeface="Arial" panose="020B0604020202020204" pitchFamily="34" charset="0"/>
              <a:buChar char="•"/>
            </a:pPr>
            <a:endParaRPr lang="en-US" altLang="ja-JP" sz="1600" dirty="0"/>
          </a:p>
          <a:p>
            <a:pPr marL="285750" indent="-285750" algn="just">
              <a:buFont typeface="Arial" panose="020B0604020202020204" pitchFamily="34" charset="0"/>
              <a:buChar char="•"/>
            </a:pPr>
            <a:r>
              <a:rPr lang="en-US" altLang="ja-JP" sz="1600" dirty="0" smtClean="0"/>
              <a:t>The </a:t>
            </a:r>
            <a:r>
              <a:rPr lang="en-US" altLang="ja-JP" sz="1600" dirty="0"/>
              <a:t>committee encourages the collaboration to prepare </a:t>
            </a:r>
            <a:r>
              <a:rPr lang="en-US" altLang="ja-JP" sz="1600" b="1" dirty="0"/>
              <a:t>an overall plan with a more </a:t>
            </a:r>
            <a:r>
              <a:rPr lang="en-US" altLang="ja-JP" sz="1600" b="1" dirty="0" smtClean="0"/>
              <a:t>detailed schedule </a:t>
            </a:r>
            <a:r>
              <a:rPr lang="en-US" altLang="ja-JP" sz="1600" b="1" dirty="0"/>
              <a:t>in the system aspects of the detector</a:t>
            </a:r>
            <a:r>
              <a:rPr lang="en-US" altLang="ja-JP" sz="1600" dirty="0"/>
              <a:t>, including clear milestones to decide </a:t>
            </a:r>
            <a:r>
              <a:rPr lang="en-US" altLang="ja-JP" sz="1600" dirty="0" smtClean="0"/>
              <a:t>among the </a:t>
            </a:r>
            <a:r>
              <a:rPr lang="en-US" altLang="ja-JP" sz="1600" dirty="0"/>
              <a:t>different technologies in time for a possible TDR </a:t>
            </a:r>
            <a:r>
              <a:rPr lang="en-US" altLang="ja-JP" sz="1600" dirty="0">
                <a:uFill>
                  <a:solidFill>
                    <a:srgbClr val="FFC000"/>
                  </a:solidFill>
                </a:uFill>
              </a:rPr>
              <a:t>within the next two/three years.</a:t>
            </a:r>
            <a:endParaRPr lang="ja-JP" altLang="en-US" sz="1600" dirty="0">
              <a:uFill>
                <a:solidFill>
                  <a:srgbClr val="FFC000"/>
                </a:solidFill>
              </a:uFill>
            </a:endParaRPr>
          </a:p>
        </p:txBody>
      </p:sp>
    </p:spTree>
    <p:extLst>
      <p:ext uri="{BB962C8B-B14F-4D97-AF65-F5344CB8AC3E}">
        <p14:creationId xmlns:p14="http://schemas.microsoft.com/office/powerpoint/2010/main" val="27709036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552309" y="548680"/>
            <a:ext cx="7920880" cy="2062103"/>
          </a:xfrm>
          <a:prstGeom prst="rect">
            <a:avLst/>
          </a:prstGeom>
          <a:ln w="12700">
            <a:solidFill>
              <a:schemeClr val="tx1"/>
            </a:solidFill>
          </a:ln>
        </p:spPr>
        <p:txBody>
          <a:bodyPr wrap="square">
            <a:spAutoFit/>
          </a:bodyPr>
          <a:lstStyle/>
          <a:p>
            <a:pPr algn="just"/>
            <a:r>
              <a:rPr lang="en-US" altLang="ja-JP" sz="1600" u="sng" dirty="0" smtClean="0"/>
              <a:t>General issues</a:t>
            </a:r>
            <a:r>
              <a:rPr lang="en-US" altLang="ja-JP" sz="1600" dirty="0" smtClean="0"/>
              <a:t>:</a:t>
            </a:r>
          </a:p>
          <a:p>
            <a:pPr algn="just"/>
            <a:endParaRPr lang="en-US" altLang="ja-JP" sz="1600" dirty="0" smtClean="0"/>
          </a:p>
          <a:p>
            <a:pPr algn="just"/>
            <a:r>
              <a:rPr lang="en-US" altLang="ja-JP" sz="1600" dirty="0" smtClean="0"/>
              <a:t>The </a:t>
            </a:r>
            <a:r>
              <a:rPr lang="en-US" altLang="ja-JP" sz="1600" dirty="0"/>
              <a:t>time is now approaching when it will be essential for all the diverse activities to converge on </a:t>
            </a:r>
            <a:r>
              <a:rPr lang="en-US" altLang="ja-JP" sz="1600" b="1" dirty="0" smtClean="0"/>
              <a:t>an overall </a:t>
            </a:r>
            <a:r>
              <a:rPr lang="en-US" altLang="ja-JP" sz="1600" b="1" dirty="0"/>
              <a:t>plan for completion of R&amp;D, technology choice, and the development of a complete </a:t>
            </a:r>
            <a:r>
              <a:rPr lang="en-US" altLang="ja-JP" sz="1600" b="1" dirty="0" smtClean="0"/>
              <a:t>design for </a:t>
            </a:r>
            <a:r>
              <a:rPr lang="en-US" altLang="ja-JP" sz="1600" b="1" dirty="0"/>
              <a:t>the TPC system to be captured in a Technical Design Report. This plan should be </a:t>
            </a:r>
            <a:r>
              <a:rPr lang="en-US" altLang="ja-JP" sz="1600" b="1" dirty="0" smtClean="0"/>
              <a:t>developed over </a:t>
            </a:r>
            <a:r>
              <a:rPr lang="en-US" altLang="ja-JP" sz="1600" b="1" dirty="0"/>
              <a:t>the next year </a:t>
            </a:r>
            <a:r>
              <a:rPr lang="en-US" altLang="ja-JP" sz="1600" dirty="0"/>
              <a:t>and should include milestones/goals for completion of each aspect of R&amp;D, </a:t>
            </a:r>
            <a:r>
              <a:rPr lang="en-US" altLang="ja-JP" sz="1600" dirty="0" smtClean="0"/>
              <a:t>what constitutes </a:t>
            </a:r>
            <a:r>
              <a:rPr lang="en-US" altLang="ja-JP" sz="1600" dirty="0"/>
              <a:t>“completion” for each area, and a schedule for reviews of progress on an annual basis</a:t>
            </a:r>
            <a:r>
              <a:rPr lang="en-US" altLang="ja-JP" sz="1600" dirty="0" smtClean="0"/>
              <a:t>.</a:t>
            </a:r>
            <a:endParaRPr lang="ja-JP" altLang="en-US" sz="1600" dirty="0"/>
          </a:p>
        </p:txBody>
      </p:sp>
      <p:sp>
        <p:nvSpPr>
          <p:cNvPr id="3" name="正方形/長方形 2"/>
          <p:cNvSpPr/>
          <p:nvPr/>
        </p:nvSpPr>
        <p:spPr>
          <a:xfrm>
            <a:off x="552309" y="2852936"/>
            <a:ext cx="7920880" cy="3293209"/>
          </a:xfrm>
          <a:prstGeom prst="rect">
            <a:avLst/>
          </a:prstGeom>
          <a:ln w="12700">
            <a:solidFill>
              <a:schemeClr val="tx1"/>
            </a:solidFill>
          </a:ln>
        </p:spPr>
        <p:txBody>
          <a:bodyPr wrap="square">
            <a:spAutoFit/>
          </a:bodyPr>
          <a:lstStyle/>
          <a:p>
            <a:r>
              <a:rPr lang="en-US" altLang="ja-JP" sz="1600" u="sng" dirty="0" smtClean="0"/>
              <a:t>Electronics:</a:t>
            </a:r>
          </a:p>
          <a:p>
            <a:pPr algn="just"/>
            <a:endParaRPr lang="en-US" altLang="ja-JP" sz="1600" u="sng" dirty="0" smtClean="0"/>
          </a:p>
          <a:p>
            <a:pPr algn="just"/>
            <a:r>
              <a:rPr lang="en-US" altLang="ja-JP" sz="1600" b="1" dirty="0" smtClean="0"/>
              <a:t>Design </a:t>
            </a:r>
            <a:r>
              <a:rPr lang="en-US" altLang="ja-JP" sz="1600" b="1" dirty="0"/>
              <a:t>of new front-end </a:t>
            </a:r>
            <a:r>
              <a:rPr lang="en-US" altLang="ja-JP" sz="1600" b="1" dirty="0" smtClean="0"/>
              <a:t>electronics (</a:t>
            </a:r>
            <a:r>
              <a:rPr lang="en-US" altLang="ja-JP" sz="1600" b="1" dirty="0"/>
              <a:t>readout chip) at this point does not make sense</a:t>
            </a:r>
            <a:r>
              <a:rPr lang="en-US" altLang="ja-JP" sz="1600" dirty="0"/>
              <a:t> because of the rapid advances in </a:t>
            </a:r>
            <a:r>
              <a:rPr lang="en-US" altLang="ja-JP" sz="1600" dirty="0" smtClean="0"/>
              <a:t>semiconductor industry </a:t>
            </a:r>
            <a:r>
              <a:rPr lang="en-US" altLang="ja-JP" sz="1600" dirty="0"/>
              <a:t>and the uncertain schedule of the LC project. Refinement of electronics </a:t>
            </a:r>
            <a:r>
              <a:rPr lang="en-US" altLang="ja-JP" sz="1600" dirty="0" smtClean="0"/>
              <a:t>requirements should </a:t>
            </a:r>
            <a:r>
              <a:rPr lang="en-US" altLang="ja-JP" sz="1600" dirty="0"/>
              <a:t>however continue</a:t>
            </a:r>
            <a:r>
              <a:rPr lang="en-US" altLang="ja-JP" sz="1600" dirty="0" smtClean="0"/>
              <a:t>.</a:t>
            </a:r>
          </a:p>
          <a:p>
            <a:pPr algn="just"/>
            <a:endParaRPr lang="en-US" altLang="ja-JP" sz="1600" dirty="0"/>
          </a:p>
          <a:p>
            <a:pPr algn="just"/>
            <a:r>
              <a:rPr lang="en-US" altLang="ja-JP" sz="1600" dirty="0"/>
              <a:t>The integration of the electronics in the end-plates </a:t>
            </a:r>
            <a:r>
              <a:rPr lang="en-US" altLang="ja-JP" sz="1600" dirty="0" smtClean="0"/>
              <a:t>(pad</a:t>
            </a:r>
            <a:r>
              <a:rPr lang="en-US" altLang="ja-JP" sz="1600" dirty="0"/>
              <a:t>) is a </a:t>
            </a:r>
            <a:r>
              <a:rPr lang="en-US" altLang="ja-JP" sz="1600" dirty="0" smtClean="0"/>
              <a:t>challenge…..  The thermal </a:t>
            </a:r>
            <a:r>
              <a:rPr lang="en-US" altLang="ja-JP" sz="1600" dirty="0"/>
              <a:t>and electrical properties of </a:t>
            </a:r>
            <a:r>
              <a:rPr lang="en-US" altLang="ja-JP" sz="1600" dirty="0" smtClean="0"/>
              <a:t>the integrated </a:t>
            </a:r>
            <a:r>
              <a:rPr lang="en-US" altLang="ja-JP" sz="1600" dirty="0"/>
              <a:t>end-plate should be simulated and experimentally verified. In particular the use of </a:t>
            </a:r>
            <a:r>
              <a:rPr lang="en-US" altLang="ja-JP" sz="1600" dirty="0" smtClean="0"/>
              <a:t>high density </a:t>
            </a:r>
            <a:r>
              <a:rPr lang="en-US" altLang="ja-JP" sz="1600" dirty="0"/>
              <a:t>multi-pin connectors is not desirable for long term reliability. </a:t>
            </a:r>
            <a:r>
              <a:rPr lang="en-US" altLang="ja-JP" sz="1600" dirty="0" smtClean="0"/>
              <a:t>…….  New </a:t>
            </a:r>
            <a:r>
              <a:rPr lang="en-US" altLang="ja-JP" sz="1600" dirty="0"/>
              <a:t>low cost </a:t>
            </a:r>
            <a:r>
              <a:rPr lang="en-US" altLang="ja-JP" sz="1600" b="1" dirty="0"/>
              <a:t>flip-chip </a:t>
            </a:r>
            <a:r>
              <a:rPr lang="en-US" altLang="ja-JP" sz="1600" b="1" dirty="0" smtClean="0"/>
              <a:t>interconnection techniques </a:t>
            </a:r>
            <a:r>
              <a:rPr lang="en-US" altLang="ja-JP" sz="1600" dirty="0"/>
              <a:t>are rapidly becoming available and the use of new (and old) technologies should </a:t>
            </a:r>
            <a:r>
              <a:rPr lang="en-US" altLang="ja-JP" sz="1600" dirty="0" smtClean="0"/>
              <a:t>be evaluated</a:t>
            </a:r>
            <a:r>
              <a:rPr lang="en-US" altLang="ja-JP" sz="1600" u="sng" dirty="0"/>
              <a:t>.</a:t>
            </a:r>
            <a:r>
              <a:rPr lang="en-US" altLang="ja-JP" sz="1600" dirty="0"/>
              <a:t> The design of readout-chip, pad plane and corresponding interconnection technology </a:t>
            </a:r>
            <a:r>
              <a:rPr lang="en-US" altLang="ja-JP" sz="1600" dirty="0" smtClean="0"/>
              <a:t>is a </a:t>
            </a:r>
            <a:r>
              <a:rPr lang="en-US" altLang="ja-JP" sz="1600" dirty="0"/>
              <a:t>major challenge which would </a:t>
            </a:r>
            <a:r>
              <a:rPr lang="en-US" altLang="ja-JP" sz="1600" b="1" dirty="0"/>
              <a:t>require the effort of a few dedicated electronics engineers</a:t>
            </a:r>
            <a:r>
              <a:rPr lang="en-US" altLang="ja-JP" sz="1600" dirty="0"/>
              <a:t>.</a:t>
            </a:r>
            <a:endParaRPr lang="ja-JP" altLang="en-US" sz="1600" dirty="0"/>
          </a:p>
        </p:txBody>
      </p:sp>
    </p:spTree>
    <p:extLst>
      <p:ext uri="{BB962C8B-B14F-4D97-AF65-F5344CB8AC3E}">
        <p14:creationId xmlns:p14="http://schemas.microsoft.com/office/powerpoint/2010/main" val="1545940293"/>
      </p:ext>
    </p:extLst>
  </p:cSld>
  <p:clrMapOvr>
    <a:masterClrMapping/>
  </p:clrMapOvr>
</p:sld>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4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ILC Physics Title (middle)">
  <a:themeElements>
    <a:clrScheme name="ILC Physics Title (midd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ILC Physics Title (middle)">
      <a:majorFont>
        <a:latin typeface="Helvetica Neue"/>
        <a:ea typeface="ヒラギノ角ゴ ProN W6"/>
        <a:cs typeface="ヒラギノ角ゴ ProN W6"/>
      </a:majorFont>
      <a:minorFont>
        <a:latin typeface="ヒラギノ角ゴ Pro W3"/>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ヒラギノ角ゴ Pro W3" charset="0"/>
            <a:ea typeface="ヒラギノ角ゴ Pro W3" charset="0"/>
            <a:cs typeface="ヒラギノ角ゴ Pro W3" charset="0"/>
            <a:sym typeface="ヒラギノ角ゴ Pro W3"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ヒラギノ角ゴ Pro W3" charset="0"/>
            <a:ea typeface="ヒラギノ角ゴ Pro W3" charset="0"/>
            <a:cs typeface="ヒラギノ角ゴ Pro W3" charset="0"/>
            <a:sym typeface="ヒラギノ角ゴ Pro W3" charset="0"/>
          </a:defRPr>
        </a:defPPr>
      </a:lstStyle>
    </a:lnDef>
  </a:objectDefaults>
  <a:extraClrSchemeLst>
    <a:extraClrScheme>
      <a:clrScheme name="ILC Physics Title (midd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1_ILC Physics Title (middle)">
  <a:themeElements>
    <a:clrScheme name="ILC Physics Title (midd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ILC Physics Title (middle)">
      <a:majorFont>
        <a:latin typeface="Helvetica Neue"/>
        <a:ea typeface="ヒラギノ角ゴ ProN W6"/>
        <a:cs typeface="ヒラギノ角ゴ ProN W6"/>
      </a:majorFont>
      <a:minorFont>
        <a:latin typeface="ヒラギノ角ゴ Pro W3"/>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ヒラギノ角ゴ Pro W3" charset="0"/>
            <a:ea typeface="ヒラギノ角ゴ Pro W3" charset="0"/>
            <a:cs typeface="ヒラギノ角ゴ Pro W3" charset="0"/>
            <a:sym typeface="ヒラギノ角ゴ Pro W3"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ヒラギノ角ゴ Pro W3" charset="0"/>
            <a:ea typeface="ヒラギノ角ゴ Pro W3" charset="0"/>
            <a:cs typeface="ヒラギノ角ゴ Pro W3" charset="0"/>
            <a:sym typeface="ヒラギノ角ゴ Pro W3" charset="0"/>
          </a:defRPr>
        </a:defPPr>
      </a:lstStyle>
    </a:lnDef>
  </a:objectDefaults>
  <a:extraClrSchemeLst>
    <a:extraClrScheme>
      <a:clrScheme name="ILC Physics Title (midd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3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5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594</TotalTime>
  <Words>2459</Words>
  <Application>Microsoft Office PowerPoint</Application>
  <PresentationFormat>画面に合わせる (4:3)</PresentationFormat>
  <Paragraphs>411</Paragraphs>
  <Slides>33</Slides>
  <Notes>0</Notes>
  <HiddenSlides>0</HiddenSlides>
  <MMClips>0</MMClips>
  <ScaleCrop>false</ScaleCrop>
  <HeadingPairs>
    <vt:vector size="4" baseType="variant">
      <vt:variant>
        <vt:lpstr>テーマ</vt:lpstr>
      </vt:variant>
      <vt:variant>
        <vt:i4>8</vt:i4>
      </vt:variant>
      <vt:variant>
        <vt:lpstr>スライド タイトル</vt:lpstr>
      </vt:variant>
      <vt:variant>
        <vt:i4>33</vt:i4>
      </vt:variant>
    </vt:vector>
  </HeadingPairs>
  <TitlesOfParts>
    <vt:vector size="41" baseType="lpstr">
      <vt:lpstr>Office ​​テーマ</vt:lpstr>
      <vt:lpstr>1_Office ​​テーマ</vt:lpstr>
      <vt:lpstr>2_Office ​​テーマ</vt:lpstr>
      <vt:lpstr>4_Office ​​テーマ</vt:lpstr>
      <vt:lpstr>ILC Physics Title (middle)</vt:lpstr>
      <vt:lpstr>1_ILC Physics Title (middle)</vt:lpstr>
      <vt:lpstr>3_Office ​​テーマ</vt:lpstr>
      <vt:lpstr>5_Office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A Possible Schedule of ILC in Japan  As presented in the 2013 ILD meeting in Cr Kakow</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R&amp;D for MPGD TPC  So far so good, but,,,,,,</vt:lpstr>
      <vt:lpstr>PowerPoint プレゼンテーション</vt:lpstr>
      <vt:lpstr>Remaining R&amp;D Issues </vt:lpstr>
      <vt:lpstr>In Addition </vt:lpstr>
      <vt:lpstr>PowerPoint プレゼンテーション</vt:lpstr>
      <vt:lpstr>PowerPoint プレゼンテーション</vt:lpstr>
      <vt:lpstr>PowerPoint プレゼンテーション</vt:lpstr>
      <vt:lpstr>Remaining R&amp;D Issues </vt:lpstr>
      <vt:lpstr>Remaining Issues Ion Gate: The most urgent issue</vt:lpstr>
      <vt:lpstr>Remaining Issues MPGD technologies and MPGD modules</vt:lpstr>
      <vt:lpstr>PowerPoint プレゼンテーション</vt:lpstr>
      <vt:lpstr>Remaining Issues Local Distortion due to the MPGD modules</vt:lpstr>
      <vt:lpstr>PowerPoint プレゼンテーション</vt:lpstr>
      <vt:lpstr>Compact Laser Beam Generator for Distortion Study</vt:lpstr>
      <vt:lpstr>Remaining Issues Cooling and Temperature Control of TPC endplate</vt:lpstr>
      <vt:lpstr>Remaining Issues  Power Pulsing and Power Delivery S-ALTRO16 electronics</vt:lpstr>
      <vt:lpstr>Remaining Issues Tests and demsonstration in the 3.5T magnetic field</vt:lpstr>
      <vt:lpstr>Remaining Issues Optimization of ILD TPC </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Takeshi</dc:creator>
  <cp:lastModifiedBy>Takeshi</cp:lastModifiedBy>
  <cp:revision>56</cp:revision>
  <dcterms:created xsi:type="dcterms:W3CDTF">2014-06-28T18:07:35Z</dcterms:created>
  <dcterms:modified xsi:type="dcterms:W3CDTF">2014-06-30T06:55:18Z</dcterms:modified>
</cp:coreProperties>
</file>