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6" r:id="rId4"/>
    <p:sldId id="257" r:id="rId5"/>
    <p:sldId id="258" r:id="rId6"/>
    <p:sldId id="259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94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B4C8C-3841-4A18-9886-7CA87FC1976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9B20-97A6-445E-BC7F-19D28324E7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6522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B4C8C-3841-4A18-9886-7CA87FC1976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9B20-97A6-445E-BC7F-19D28324E7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076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B4C8C-3841-4A18-9886-7CA87FC1976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9B20-97A6-445E-BC7F-19D28324E7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0080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B4C8C-3841-4A18-9886-7CA87FC1976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9B20-97A6-445E-BC7F-19D28324E7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6648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B4C8C-3841-4A18-9886-7CA87FC1976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9B20-97A6-445E-BC7F-19D28324E7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212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B4C8C-3841-4A18-9886-7CA87FC1976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9B20-97A6-445E-BC7F-19D28324E7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0034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B4C8C-3841-4A18-9886-7CA87FC1976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9B20-97A6-445E-BC7F-19D28324E7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3598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B4C8C-3841-4A18-9886-7CA87FC1976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9B20-97A6-445E-BC7F-19D28324E7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5848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B4C8C-3841-4A18-9886-7CA87FC1976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9B20-97A6-445E-BC7F-19D28324E7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4999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B4C8C-3841-4A18-9886-7CA87FC1976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9B20-97A6-445E-BC7F-19D28324E7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083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B4C8C-3841-4A18-9886-7CA87FC1976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9B20-97A6-445E-BC7F-19D28324E7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7632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B4C8C-3841-4A18-9886-7CA87FC1976F}" type="datetimeFigureOut">
              <a:rPr lang="fr-FR" smtClean="0"/>
              <a:t>30/06/2014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19B20-97A6-445E-BC7F-19D28324E7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714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Status</a:t>
            </a:r>
            <a:r>
              <a:rPr lang="fr-FR" dirty="0" smtClean="0"/>
              <a:t> and </a:t>
            </a:r>
            <a:r>
              <a:rPr lang="fr-FR" dirty="0" err="1" smtClean="0"/>
              <a:t>outlook</a:t>
            </a:r>
            <a:r>
              <a:rPr lang="fr-FR" dirty="0" smtClean="0"/>
              <a:t> of the </a:t>
            </a:r>
            <a:r>
              <a:rPr lang="fr-FR" dirty="0" err="1" smtClean="0"/>
              <a:t>Micromegas</a:t>
            </a:r>
            <a:r>
              <a:rPr lang="fr-FR" dirty="0" smtClean="0"/>
              <a:t> modules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D. </a:t>
            </a:r>
            <a:r>
              <a:rPr lang="fr-FR" dirty="0" err="1" smtClean="0"/>
              <a:t>Attié</a:t>
            </a:r>
            <a:r>
              <a:rPr lang="fr-FR" dirty="0" smtClean="0"/>
              <a:t>, D.S. </a:t>
            </a:r>
            <a:r>
              <a:rPr lang="fr-FR" dirty="0" err="1" smtClean="0"/>
              <a:t>Bhattacharya</a:t>
            </a:r>
            <a:r>
              <a:rPr lang="fr-FR" dirty="0" smtClean="0"/>
              <a:t>, P. Colas, S. </a:t>
            </a:r>
            <a:r>
              <a:rPr lang="fr-FR" dirty="0" err="1" smtClean="0"/>
              <a:t>Ganjour</a:t>
            </a:r>
            <a:r>
              <a:rPr lang="fr-FR" dirty="0" smtClean="0"/>
              <a:t>, et al. 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395536" y="548680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LCTPC Collaboration meeting</a:t>
            </a:r>
          </a:p>
          <a:p>
            <a:r>
              <a:rPr lang="fr-FR" dirty="0" smtClean="0"/>
              <a:t>DESY, 30/05/2014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2243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517946"/>
            <a:ext cx="8229600" cy="5863382"/>
          </a:xfrm>
        </p:spPr>
        <p:txBody>
          <a:bodyPr>
            <a:normAutofit/>
          </a:bodyPr>
          <a:lstStyle/>
          <a:p>
            <a:r>
              <a:rPr lang="fr-FR" dirty="0" err="1" smtClean="0"/>
              <a:t>Improve</a:t>
            </a:r>
            <a:r>
              <a:rPr lang="fr-FR" dirty="0" smtClean="0"/>
              <a:t> the pad connections. </a:t>
            </a:r>
            <a:r>
              <a:rPr lang="fr-FR" dirty="0" err="1" smtClean="0"/>
              <a:t>Try</a:t>
            </a:r>
            <a:r>
              <a:rPr lang="fr-FR" dirty="0" smtClean="0"/>
              <a:t> new </a:t>
            </a:r>
            <a:r>
              <a:rPr lang="fr-FR" dirty="0" err="1" smtClean="0"/>
              <a:t>connectors</a:t>
            </a:r>
            <a:r>
              <a:rPr lang="fr-FR" dirty="0" smtClean="0"/>
              <a:t>, </a:t>
            </a:r>
            <a:r>
              <a:rPr lang="fr-FR" dirty="0" err="1" smtClean="0"/>
              <a:t>improve</a:t>
            </a:r>
            <a:r>
              <a:rPr lang="fr-FR" dirty="0" smtClean="0"/>
              <a:t> </a:t>
            </a:r>
            <a:r>
              <a:rPr lang="fr-FR" dirty="0" err="1" smtClean="0"/>
              <a:t>mechanical</a:t>
            </a:r>
            <a:r>
              <a:rPr lang="fr-FR" dirty="0" smtClean="0"/>
              <a:t> fixation of the </a:t>
            </a:r>
            <a:r>
              <a:rPr lang="fr-FR" dirty="0" err="1" smtClean="0"/>
              <a:t>FECs</a:t>
            </a:r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  <a:p>
            <a:r>
              <a:rPr lang="fr-FR" dirty="0" err="1" smtClean="0"/>
              <a:t>Try</a:t>
            </a:r>
            <a:r>
              <a:rPr lang="fr-FR" dirty="0" smtClean="0"/>
              <a:t> new versions of AFTER-</a:t>
            </a:r>
            <a:r>
              <a:rPr lang="fr-FR" dirty="0" err="1" smtClean="0"/>
              <a:t>based</a:t>
            </a:r>
            <a:r>
              <a:rPr lang="fr-FR" dirty="0" smtClean="0"/>
              <a:t> </a:t>
            </a:r>
            <a:r>
              <a:rPr lang="fr-FR" dirty="0" err="1" smtClean="0"/>
              <a:t>electronics</a:t>
            </a:r>
            <a:r>
              <a:rPr lang="fr-FR" dirty="0" smtClean="0"/>
              <a:t> (AGET, DREAM)</a:t>
            </a:r>
          </a:p>
          <a:p>
            <a:endParaRPr lang="fr-FR" dirty="0"/>
          </a:p>
          <a:p>
            <a:endParaRPr lang="fr-FR" dirty="0"/>
          </a:p>
        </p:txBody>
      </p: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628800"/>
            <a:ext cx="4752528" cy="323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707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step</a:t>
            </a:r>
            <a:r>
              <a:rPr lang="fr-FR" dirty="0" smtClean="0"/>
              <a:t>: </a:t>
            </a:r>
            <a:r>
              <a:rPr lang="fr-FR" dirty="0" err="1" smtClean="0"/>
              <a:t>Larger</a:t>
            </a:r>
            <a:r>
              <a:rPr lang="fr-FR" dirty="0" smtClean="0"/>
              <a:t> module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smaller</a:t>
            </a:r>
            <a:r>
              <a:rPr lang="fr-FR" dirty="0" smtClean="0"/>
              <a:t> pads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About 40x40 cm² module</a:t>
            </a:r>
          </a:p>
          <a:p>
            <a:pPr lvl="1"/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electronics</a:t>
            </a:r>
            <a:r>
              <a:rPr lang="fr-FR" dirty="0" smtClean="0"/>
              <a:t>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9836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271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History</a:t>
            </a:r>
            <a:r>
              <a:rPr lang="fr-FR" dirty="0" smtClean="0"/>
              <a:t> of </a:t>
            </a:r>
            <a:r>
              <a:rPr lang="fr-FR" dirty="0" err="1" smtClean="0"/>
              <a:t>Micromegas</a:t>
            </a:r>
            <a:r>
              <a:rPr lang="fr-FR" dirty="0" smtClean="0"/>
              <a:t> data </a:t>
            </a:r>
            <a:r>
              <a:rPr lang="fr-FR" smtClean="0"/>
              <a:t>taking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987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Micromegas</a:t>
            </a:r>
            <a:r>
              <a:rPr lang="fr-FR" dirty="0" smtClean="0"/>
              <a:t> tests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July 2008 : Installation of the </a:t>
            </a:r>
            <a:r>
              <a:rPr lang="fr-FR" dirty="0" err="1" smtClean="0"/>
              <a:t>SiPM</a:t>
            </a:r>
            <a:r>
              <a:rPr lang="fr-FR" dirty="0" smtClean="0"/>
              <a:t> trigger</a:t>
            </a:r>
          </a:p>
          <a:p>
            <a:r>
              <a:rPr lang="fr-FR" dirty="0" smtClean="0"/>
              <a:t>Oct. 2008 : </a:t>
            </a:r>
            <a:r>
              <a:rPr lang="fr-FR" dirty="0" err="1" smtClean="0"/>
              <a:t>Commissionning</a:t>
            </a:r>
            <a:r>
              <a:rPr lang="fr-FR" dirty="0" smtClean="0"/>
              <a:t> of the </a:t>
            </a:r>
            <a:r>
              <a:rPr lang="fr-FR" dirty="0" err="1" smtClean="0"/>
              <a:t>SiPM</a:t>
            </a:r>
            <a:r>
              <a:rPr lang="fr-FR" dirty="0" smtClean="0"/>
              <a:t> trigger</a:t>
            </a:r>
          </a:p>
          <a:p>
            <a:r>
              <a:rPr lang="fr-FR" dirty="0" smtClean="0"/>
              <a:t>Oct. 2008 : tests in the  </a:t>
            </a:r>
            <a:r>
              <a:rPr lang="fr-FR" dirty="0" err="1" smtClean="0"/>
              <a:t>gasbox</a:t>
            </a:r>
            <a:r>
              <a:rPr lang="fr-FR" dirty="0" smtClean="0"/>
              <a:t> of a standard anode (</a:t>
            </a:r>
            <a:r>
              <a:rPr lang="fr-FR" dirty="0" smtClean="0"/>
              <a:t>non-</a:t>
            </a:r>
            <a:r>
              <a:rPr lang="fr-FR" dirty="0" err="1" smtClean="0"/>
              <a:t>resistive</a:t>
            </a:r>
            <a:r>
              <a:rPr lang="fr-FR" dirty="0" smtClean="0"/>
              <a:t>, module 1), </a:t>
            </a:r>
            <a:r>
              <a:rPr lang="fr-FR" dirty="0" smtClean="0"/>
              <a:t>CERN </a:t>
            </a:r>
            <a:r>
              <a:rPr lang="fr-FR" dirty="0" err="1" smtClean="0"/>
              <a:t>routing</a:t>
            </a:r>
            <a:r>
              <a:rPr lang="fr-FR" dirty="0" smtClean="0"/>
              <a:t>, </a:t>
            </a:r>
            <a:r>
              <a:rPr lang="fr-FR" dirty="0" err="1" smtClean="0"/>
              <a:t>run</a:t>
            </a:r>
            <a:r>
              <a:rPr lang="fr-FR" dirty="0" smtClean="0"/>
              <a:t> 133 </a:t>
            </a:r>
            <a:r>
              <a:rPr lang="fr-FR" dirty="0" err="1" smtClean="0"/>
              <a:t>with</a:t>
            </a:r>
            <a:r>
              <a:rPr lang="fr-FR" dirty="0" smtClean="0"/>
              <a:t> P5</a:t>
            </a:r>
          </a:p>
          <a:p>
            <a:r>
              <a:rPr lang="fr-FR" dirty="0" smtClean="0"/>
              <a:t>Switch to </a:t>
            </a:r>
            <a:r>
              <a:rPr lang="fr-FR" dirty="0" err="1" smtClean="0"/>
              <a:t>resistive</a:t>
            </a:r>
            <a:r>
              <a:rPr lang="fr-FR" dirty="0" smtClean="0"/>
              <a:t> (C-</a:t>
            </a:r>
            <a:r>
              <a:rPr lang="fr-FR" dirty="0" err="1" smtClean="0"/>
              <a:t>loaded</a:t>
            </a:r>
            <a:r>
              <a:rPr lang="fr-FR" dirty="0" smtClean="0"/>
              <a:t> </a:t>
            </a:r>
            <a:r>
              <a:rPr lang="fr-FR" dirty="0" err="1" smtClean="0"/>
              <a:t>kapton</a:t>
            </a:r>
            <a:r>
              <a:rPr lang="fr-FR" dirty="0" smtClean="0"/>
              <a:t>, module 2) </a:t>
            </a:r>
            <a:r>
              <a:rPr lang="fr-FR" dirty="0" err="1" smtClean="0"/>
              <a:t>runs</a:t>
            </a:r>
            <a:r>
              <a:rPr lang="fr-FR" dirty="0" smtClean="0"/>
              <a:t> 134-141 </a:t>
            </a:r>
            <a:r>
              <a:rPr lang="fr-FR" dirty="0" err="1" smtClean="0"/>
              <a:t>with</a:t>
            </a:r>
            <a:r>
              <a:rPr lang="fr-FR" dirty="0" smtClean="0"/>
              <a:t> P5, </a:t>
            </a:r>
            <a:r>
              <a:rPr lang="fr-FR" dirty="0" err="1" smtClean="0"/>
              <a:t>runs</a:t>
            </a:r>
            <a:r>
              <a:rPr lang="fr-FR" dirty="0" smtClean="0"/>
              <a:t> 142-146 </a:t>
            </a:r>
            <a:r>
              <a:rPr lang="fr-FR" dirty="0" err="1" smtClean="0"/>
              <a:t>with</a:t>
            </a:r>
            <a:r>
              <a:rPr lang="fr-FR" dirty="0" smtClean="0"/>
              <a:t> T2K </a:t>
            </a:r>
            <a:r>
              <a:rPr lang="fr-FR" dirty="0" err="1" smtClean="0"/>
              <a:t>gas</a:t>
            </a:r>
            <a:endParaRPr lang="fr-FR" dirty="0" smtClean="0"/>
          </a:p>
          <a:p>
            <a:r>
              <a:rPr lang="fr-FR" dirty="0" smtClean="0"/>
              <a:t>Nov. 2008 : </a:t>
            </a:r>
            <a:r>
              <a:rPr lang="fr-FR" dirty="0" err="1" smtClean="0"/>
              <a:t>mount</a:t>
            </a:r>
            <a:r>
              <a:rPr lang="fr-FR" dirty="0" smtClean="0"/>
              <a:t> standard module + T2K </a:t>
            </a:r>
            <a:r>
              <a:rPr lang="fr-FR" dirty="0" err="1" smtClean="0"/>
              <a:t>electronics</a:t>
            </a:r>
            <a:r>
              <a:rPr lang="fr-FR" dirty="0" smtClean="0"/>
              <a:t> on the TPC. </a:t>
            </a:r>
            <a:r>
              <a:rPr lang="fr-FR" dirty="0" err="1" smtClean="0"/>
              <a:t>Runs</a:t>
            </a:r>
            <a:r>
              <a:rPr lang="fr-FR" dirty="0" smtClean="0"/>
              <a:t> 148-217. Switch to </a:t>
            </a:r>
            <a:r>
              <a:rPr lang="fr-FR" dirty="0" err="1" smtClean="0"/>
              <a:t>resistive</a:t>
            </a:r>
            <a:r>
              <a:rPr lang="fr-FR" dirty="0" smtClean="0"/>
              <a:t> anode </a:t>
            </a:r>
            <a:r>
              <a:rPr lang="fr-FR" dirty="0" err="1" smtClean="0"/>
              <a:t>Runs</a:t>
            </a:r>
            <a:r>
              <a:rPr lang="fr-FR" dirty="0" smtClean="0"/>
              <a:t> 218-279 (</a:t>
            </a:r>
            <a:r>
              <a:rPr lang="fr-FR" dirty="0" err="1" smtClean="0"/>
              <a:t>beam</a:t>
            </a:r>
            <a:r>
              <a:rPr lang="fr-FR" dirty="0" smtClean="0"/>
              <a:t> and </a:t>
            </a:r>
            <a:r>
              <a:rPr lang="fr-FR" dirty="0" err="1" smtClean="0"/>
              <a:t>cosmics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Dec</a:t>
            </a:r>
            <a:r>
              <a:rPr lang="fr-FR" dirty="0" smtClean="0"/>
              <a:t>. 2008 : B=1T </a:t>
            </a:r>
            <a:r>
              <a:rPr lang="fr-FR" dirty="0" err="1" smtClean="0"/>
              <a:t>Runs</a:t>
            </a:r>
            <a:r>
              <a:rPr lang="fr-FR" dirty="0" smtClean="0"/>
              <a:t> 281-469</a:t>
            </a:r>
          </a:p>
          <a:p>
            <a:r>
              <a:rPr lang="fr-FR" dirty="0" smtClean="0"/>
              <a:t>Z scans, but the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way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to slide the TPC in the </a:t>
            </a:r>
            <a:r>
              <a:rPr lang="fr-FR" dirty="0" err="1" smtClean="0"/>
              <a:t>magnet</a:t>
            </a:r>
            <a:r>
              <a:rPr lang="fr-FR" dirty="0" smtClean="0"/>
              <a:t>, </a:t>
            </a:r>
            <a:r>
              <a:rPr lang="fr-FR" dirty="0" err="1" smtClean="0"/>
              <a:t>thus</a:t>
            </a:r>
            <a:r>
              <a:rPr lang="fr-FR" dirty="0" smtClean="0"/>
              <a:t> the </a:t>
            </a:r>
            <a:r>
              <a:rPr lang="fr-FR" dirty="0" err="1" smtClean="0"/>
              <a:t>field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not </a:t>
            </a:r>
            <a:r>
              <a:rPr lang="fr-FR" dirty="0" err="1" smtClean="0"/>
              <a:t>uniform</a:t>
            </a:r>
            <a:r>
              <a:rPr lang="fr-FR" dirty="0"/>
              <a:t> </a:t>
            </a:r>
            <a:r>
              <a:rPr lang="fr-FR" dirty="0" smtClean="0"/>
              <a:t>for large drift distances. Pub in TIPP.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32072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Micromegas</a:t>
            </a:r>
            <a:r>
              <a:rPr lang="fr-FR" dirty="0" smtClean="0"/>
              <a:t> tests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 smtClean="0"/>
              <a:t>March 2009. New 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r>
              <a:rPr lang="fr-FR" dirty="0" err="1" smtClean="0"/>
              <a:t>allowing</a:t>
            </a:r>
            <a:r>
              <a:rPr lang="fr-FR" dirty="0" smtClean="0"/>
              <a:t> </a:t>
            </a:r>
            <a:r>
              <a:rPr lang="fr-FR" dirty="0" err="1" smtClean="0"/>
              <a:t>shaping</a:t>
            </a:r>
            <a:r>
              <a:rPr lang="fr-FR" dirty="0" smtClean="0"/>
              <a:t> bypass (M. </a:t>
            </a:r>
            <a:r>
              <a:rPr lang="fr-FR" dirty="0" err="1" smtClean="0"/>
              <a:t>Dixit’s</a:t>
            </a:r>
            <a:r>
              <a:rPr lang="fr-FR" dirty="0" smtClean="0"/>
              <a:t> </a:t>
            </a:r>
            <a:r>
              <a:rPr lang="fr-FR" dirty="0" err="1" smtClean="0"/>
              <a:t>request</a:t>
            </a:r>
            <a:r>
              <a:rPr lang="fr-FR" dirty="0" smtClean="0"/>
              <a:t>)</a:t>
            </a:r>
          </a:p>
          <a:p>
            <a:r>
              <a:rPr lang="fr-FR" dirty="0" smtClean="0"/>
              <a:t>May 2009. </a:t>
            </a:r>
            <a:r>
              <a:rPr lang="fr-FR" dirty="0" err="1" smtClean="0"/>
              <a:t>Runs</a:t>
            </a:r>
            <a:r>
              <a:rPr lang="fr-FR" dirty="0" smtClean="0"/>
              <a:t> 471-565 </a:t>
            </a:r>
            <a:r>
              <a:rPr lang="fr-FR" dirty="0" err="1" smtClean="0"/>
              <a:t>with</a:t>
            </a:r>
            <a:r>
              <a:rPr lang="fr-FR" dirty="0" smtClean="0"/>
              <a:t> standard pads, </a:t>
            </a:r>
            <a:r>
              <a:rPr lang="fr-FR" dirty="0" err="1" smtClean="0"/>
              <a:t>Runs</a:t>
            </a:r>
            <a:r>
              <a:rPr lang="fr-FR" dirty="0" smtClean="0"/>
              <a:t> 566-624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resistive</a:t>
            </a:r>
            <a:r>
              <a:rPr lang="fr-FR" dirty="0" smtClean="0"/>
              <a:t> anode.</a:t>
            </a:r>
          </a:p>
          <a:p>
            <a:r>
              <a:rPr lang="fr-FR" dirty="0" err="1" smtClean="0"/>
              <a:t>June</a:t>
            </a:r>
            <a:r>
              <a:rPr lang="fr-FR" dirty="0" smtClean="0"/>
              <a:t> 2009. First Laser </a:t>
            </a:r>
            <a:r>
              <a:rPr lang="fr-FR" dirty="0" err="1" smtClean="0"/>
              <a:t>run</a:t>
            </a:r>
            <a:r>
              <a:rPr lang="fr-FR" dirty="0" smtClean="0"/>
              <a:t>. </a:t>
            </a:r>
            <a:r>
              <a:rPr lang="fr-FR" dirty="0" err="1" smtClean="0"/>
              <a:t>Runs</a:t>
            </a:r>
            <a:r>
              <a:rPr lang="fr-FR" dirty="0" smtClean="0"/>
              <a:t> 625-653</a:t>
            </a:r>
          </a:p>
          <a:p>
            <a:r>
              <a:rPr lang="fr-FR" dirty="0" smtClean="0"/>
              <a:t>August 2009. Second laser </a:t>
            </a:r>
            <a:r>
              <a:rPr lang="fr-FR" dirty="0" err="1" smtClean="0"/>
              <a:t>run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 standard pads. </a:t>
            </a:r>
            <a:r>
              <a:rPr lang="fr-FR" dirty="0" err="1" smtClean="0"/>
              <a:t>Runs</a:t>
            </a:r>
            <a:r>
              <a:rPr lang="fr-FR" dirty="0" smtClean="0"/>
              <a:t> 659-771</a:t>
            </a:r>
          </a:p>
          <a:p>
            <a:r>
              <a:rPr lang="fr-FR" dirty="0" err="1" smtClean="0"/>
              <a:t>October</a:t>
            </a:r>
            <a:r>
              <a:rPr lang="fr-FR" dirty="0" smtClean="0"/>
              <a:t> 2009. Tests  at CERN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gasbox</a:t>
            </a:r>
            <a:endParaRPr lang="fr-FR" dirty="0" smtClean="0"/>
          </a:p>
          <a:p>
            <a:r>
              <a:rPr lang="fr-FR" dirty="0" err="1" smtClean="0"/>
              <a:t>November</a:t>
            </a:r>
            <a:r>
              <a:rPr lang="fr-FR" dirty="0" smtClean="0"/>
              <a:t> 2009. Si enveloppe tests. </a:t>
            </a:r>
            <a:r>
              <a:rPr lang="fr-FR" dirty="0" err="1" smtClean="0"/>
              <a:t>Runs</a:t>
            </a:r>
            <a:r>
              <a:rPr lang="fr-FR" dirty="0" smtClean="0"/>
              <a:t> 800-821</a:t>
            </a:r>
          </a:p>
          <a:p>
            <a:r>
              <a:rPr lang="fr-FR" dirty="0" err="1" smtClean="0"/>
              <a:t>December</a:t>
            </a:r>
            <a:r>
              <a:rPr lang="fr-FR" dirty="0" smtClean="0"/>
              <a:t> 2009. </a:t>
            </a:r>
            <a:r>
              <a:rPr lang="fr-FR" dirty="0" err="1" smtClean="0"/>
              <a:t>Runs</a:t>
            </a:r>
            <a:r>
              <a:rPr lang="fr-FR" dirty="0" smtClean="0"/>
              <a:t> 900-986. </a:t>
            </a:r>
            <a:r>
              <a:rPr lang="fr-FR" dirty="0" err="1" smtClean="0"/>
              <a:t>Comparison</a:t>
            </a:r>
            <a:r>
              <a:rPr lang="fr-FR" dirty="0" smtClean="0"/>
              <a:t> module 4 (CERN </a:t>
            </a:r>
            <a:r>
              <a:rPr lang="fr-FR" dirty="0" err="1" smtClean="0"/>
              <a:t>routing</a:t>
            </a:r>
            <a:r>
              <a:rPr lang="fr-FR" dirty="0" smtClean="0"/>
              <a:t>, </a:t>
            </a:r>
            <a:r>
              <a:rPr lang="fr-FR" dirty="0" err="1" smtClean="0"/>
              <a:t>runs</a:t>
            </a:r>
            <a:r>
              <a:rPr lang="fr-FR" dirty="0" smtClean="0"/>
              <a:t> 900-924) and module 5 (Saclay </a:t>
            </a:r>
            <a:r>
              <a:rPr lang="fr-FR" dirty="0" err="1" smtClean="0"/>
              <a:t>routing</a:t>
            </a:r>
            <a:r>
              <a:rPr lang="fr-FR" dirty="0" smtClean="0"/>
              <a:t>, 929-986) </a:t>
            </a:r>
            <a:r>
              <a:rPr lang="fr-FR" dirty="0" err="1" smtClean="0"/>
              <a:t>both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Carbon-loaded</a:t>
            </a:r>
            <a:r>
              <a:rPr lang="fr-FR" dirty="0" smtClean="0"/>
              <a:t> </a:t>
            </a:r>
            <a:r>
              <a:rPr lang="fr-FR" dirty="0" err="1" smtClean="0"/>
              <a:t>kapton</a:t>
            </a:r>
            <a:r>
              <a:rPr lang="fr-FR" dirty="0" smtClean="0"/>
              <a:t>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623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832648"/>
          </a:xfrm>
        </p:spPr>
        <p:txBody>
          <a:bodyPr>
            <a:normAutofit fontScale="77500" lnSpcReduction="20000"/>
          </a:bodyPr>
          <a:lstStyle/>
          <a:p>
            <a:r>
              <a:rPr lang="fr-FR" dirty="0" smtClean="0"/>
              <a:t>March 2010. Module 3 (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ink</a:t>
            </a:r>
            <a:r>
              <a:rPr lang="fr-FR" dirty="0" smtClean="0"/>
              <a:t>) </a:t>
            </a:r>
            <a:r>
              <a:rPr lang="fr-FR" dirty="0" err="1" smtClean="0"/>
              <a:t>Runs</a:t>
            </a:r>
            <a:r>
              <a:rPr lang="fr-FR" dirty="0" smtClean="0"/>
              <a:t> 1003-1059. Module 2 (</a:t>
            </a:r>
            <a:r>
              <a:rPr lang="fr-FR" dirty="0" err="1" smtClean="0"/>
              <a:t>Carbon-loaded</a:t>
            </a:r>
            <a:r>
              <a:rPr lang="fr-FR" dirty="0" smtClean="0"/>
              <a:t> </a:t>
            </a:r>
            <a:r>
              <a:rPr lang="fr-FR" dirty="0" err="1" smtClean="0"/>
              <a:t>kapton</a:t>
            </a:r>
            <a:r>
              <a:rPr lang="fr-FR" dirty="0" smtClean="0"/>
              <a:t>) </a:t>
            </a:r>
            <a:r>
              <a:rPr lang="fr-FR" dirty="0" err="1" smtClean="0"/>
              <a:t>runs</a:t>
            </a:r>
            <a:r>
              <a:rPr lang="fr-FR" dirty="0" smtClean="0"/>
              <a:t> 1060-1115. </a:t>
            </a:r>
            <a:r>
              <a:rPr lang="fr-FR" dirty="0" err="1" smtClean="0"/>
              <a:t>Those</a:t>
            </a:r>
            <a:r>
              <a:rPr lang="fr-FR" dirty="0" smtClean="0"/>
              <a:t> </a:t>
            </a:r>
            <a:r>
              <a:rPr lang="fr-FR" dirty="0" err="1" smtClean="0"/>
              <a:t>runs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for the </a:t>
            </a:r>
            <a:r>
              <a:rPr lang="fr-FR" dirty="0" err="1" smtClean="0"/>
              <a:t>resolution</a:t>
            </a:r>
            <a:r>
              <a:rPr lang="fr-FR" dirty="0" smtClean="0"/>
              <a:t> ‘final’ </a:t>
            </a:r>
            <a:r>
              <a:rPr lang="fr-FR" dirty="0" err="1" smtClean="0"/>
              <a:t>analysis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June</a:t>
            </a:r>
            <a:r>
              <a:rPr lang="fr-FR" dirty="0" smtClean="0"/>
              <a:t> 2008 data </a:t>
            </a:r>
            <a:r>
              <a:rPr lang="fr-FR" dirty="0" err="1" smtClean="0"/>
              <a:t>taking</a:t>
            </a:r>
            <a:r>
              <a:rPr lang="fr-FR" dirty="0" smtClean="0"/>
              <a:t> at CERN </a:t>
            </a:r>
            <a:r>
              <a:rPr lang="fr-FR" dirty="0" err="1" smtClean="0"/>
              <a:t>with</a:t>
            </a:r>
            <a:r>
              <a:rPr lang="fr-FR" dirty="0" smtClean="0"/>
              <a:t> high-</a:t>
            </a:r>
            <a:r>
              <a:rPr lang="fr-FR" dirty="0" err="1" smtClean="0"/>
              <a:t>intensity</a:t>
            </a:r>
            <a:r>
              <a:rPr lang="fr-FR" dirty="0" smtClean="0"/>
              <a:t> pion and muon </a:t>
            </a:r>
            <a:r>
              <a:rPr lang="fr-FR" dirty="0" err="1" smtClean="0"/>
              <a:t>beams</a:t>
            </a:r>
            <a:endParaRPr lang="fr-FR" dirty="0" smtClean="0"/>
          </a:p>
          <a:p>
            <a:r>
              <a:rPr lang="fr-FR" dirty="0" smtClean="0"/>
              <a:t>Nov. 2010 : 1st </a:t>
            </a:r>
            <a:r>
              <a:rPr lang="fr-FR" dirty="0" err="1" smtClean="0"/>
              <a:t>Octopuce</a:t>
            </a:r>
            <a:r>
              <a:rPr lang="fr-FR" dirty="0" smtClean="0"/>
              <a:t> test.</a:t>
            </a:r>
          </a:p>
          <a:p>
            <a:r>
              <a:rPr lang="fr-FR" dirty="0" smtClean="0"/>
              <a:t>May 2011 </a:t>
            </a:r>
            <a:r>
              <a:rPr lang="fr-FR" dirty="0" err="1" smtClean="0"/>
              <a:t>Commissioning</a:t>
            </a:r>
            <a:r>
              <a:rPr lang="fr-FR" dirty="0" smtClean="0"/>
              <a:t> of 1 module </a:t>
            </a:r>
            <a:r>
              <a:rPr lang="fr-FR" dirty="0" err="1" smtClean="0"/>
              <a:t>with</a:t>
            </a:r>
            <a:r>
              <a:rPr lang="fr-FR" dirty="0" smtClean="0"/>
              <a:t> new </a:t>
            </a:r>
            <a:r>
              <a:rPr lang="fr-FR" dirty="0" err="1" smtClean="0"/>
              <a:t>electronics</a:t>
            </a:r>
            <a:r>
              <a:rPr lang="fr-FR" dirty="0" smtClean="0"/>
              <a:t>. Apparent x-talk </a:t>
            </a:r>
            <a:r>
              <a:rPr lang="fr-FR" dirty="0" err="1" smtClean="0"/>
              <a:t>problem</a:t>
            </a:r>
            <a:r>
              <a:rPr lang="fr-FR" dirty="0" smtClean="0"/>
              <a:t>, data not usable (</a:t>
            </a:r>
            <a:r>
              <a:rPr lang="fr-FR" dirty="0" err="1" smtClean="0"/>
              <a:t>runs</a:t>
            </a:r>
            <a:r>
              <a:rPr lang="fr-FR" dirty="0" smtClean="0"/>
              <a:t> 1070-1412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Build</a:t>
            </a:r>
            <a:r>
              <a:rPr lang="fr-FR" dirty="0" smtClean="0"/>
              <a:t> </a:t>
            </a:r>
            <a:r>
              <a:rPr lang="fr-FR" dirty="0" smtClean="0"/>
              <a:t>10</a:t>
            </a:r>
            <a:r>
              <a:rPr lang="fr-FR" dirty="0" smtClean="0"/>
              <a:t> modules in 2011-2012</a:t>
            </a:r>
            <a:endParaRPr lang="fr-FR" dirty="0" smtClean="0"/>
          </a:p>
          <a:p>
            <a:r>
              <a:rPr lang="fr-FR" dirty="0" smtClean="0"/>
              <a:t>July 2012 Pilot </a:t>
            </a:r>
            <a:r>
              <a:rPr lang="fr-FR" dirty="0" err="1" smtClean="0"/>
              <a:t>run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6 modules. </a:t>
            </a:r>
            <a:r>
              <a:rPr lang="fr-FR" dirty="0" err="1" smtClean="0"/>
              <a:t>Runs</a:t>
            </a:r>
            <a:r>
              <a:rPr lang="fr-FR" dirty="0" smtClean="0"/>
              <a:t> 2000-2204</a:t>
            </a:r>
          </a:p>
          <a:p>
            <a:r>
              <a:rPr lang="fr-FR" dirty="0" smtClean="0"/>
              <a:t>Jan-</a:t>
            </a:r>
            <a:r>
              <a:rPr lang="fr-FR" dirty="0" err="1" smtClean="0"/>
              <a:t>Feb</a:t>
            </a:r>
            <a:r>
              <a:rPr lang="fr-FR" dirty="0" smtClean="0"/>
              <a:t>. 2013 7-module data </a:t>
            </a:r>
            <a:r>
              <a:rPr lang="fr-FR" dirty="0" err="1" smtClean="0"/>
              <a:t>taking</a:t>
            </a:r>
            <a:r>
              <a:rPr lang="fr-FR" dirty="0" smtClean="0"/>
              <a:t>. </a:t>
            </a:r>
            <a:r>
              <a:rPr lang="fr-FR" dirty="0" err="1" smtClean="0"/>
              <a:t>Runs</a:t>
            </a:r>
            <a:r>
              <a:rPr lang="fr-FR" dirty="0" smtClean="0"/>
              <a:t> 3000-3230</a:t>
            </a:r>
          </a:p>
          <a:p>
            <a:r>
              <a:rPr lang="fr-FR" dirty="0" err="1" smtClean="0"/>
              <a:t>Feb</a:t>
            </a:r>
            <a:r>
              <a:rPr lang="fr-FR" dirty="0" smtClean="0"/>
              <a:t>. 2014 7-module </a:t>
            </a:r>
            <a:r>
              <a:rPr lang="fr-FR" dirty="0" err="1" smtClean="0"/>
              <a:t>with</a:t>
            </a:r>
            <a:r>
              <a:rPr lang="fr-FR" dirty="0" smtClean="0"/>
              <a:t> 2P CO2 </a:t>
            </a:r>
            <a:r>
              <a:rPr lang="fr-FR" dirty="0" err="1" smtClean="0"/>
              <a:t>cooling</a:t>
            </a:r>
            <a:r>
              <a:rPr lang="fr-FR" dirty="0" smtClean="0"/>
              <a:t>. </a:t>
            </a:r>
            <a:r>
              <a:rPr lang="fr-FR" dirty="0" err="1" smtClean="0"/>
              <a:t>Runs</a:t>
            </a:r>
            <a:r>
              <a:rPr lang="fr-FR" dirty="0" smtClean="0"/>
              <a:t> 4000-4110</a:t>
            </a:r>
          </a:p>
          <a:p>
            <a:r>
              <a:rPr lang="fr-FR" dirty="0" smtClean="0"/>
              <a:t>Laser tests </a:t>
            </a:r>
            <a:r>
              <a:rPr lang="fr-FR" dirty="0" err="1" smtClean="0"/>
              <a:t>runs</a:t>
            </a:r>
            <a:r>
              <a:rPr lang="fr-FR" dirty="0" smtClean="0"/>
              <a:t> 4111-4156</a:t>
            </a:r>
          </a:p>
          <a:p>
            <a:r>
              <a:rPr lang="fr-FR" dirty="0" smtClean="0"/>
              <a:t>March 2014 :  5 modules + 2 </a:t>
            </a:r>
            <a:r>
              <a:rPr lang="fr-FR" dirty="0" err="1" smtClean="0"/>
              <a:t>octopuces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7068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463"/>
            <a:ext cx="9594850" cy="623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3071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463"/>
            <a:ext cx="9594850" cy="623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3379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fr-FR" dirty="0" err="1" smtClean="0"/>
              <a:t>Improvements</a:t>
            </a:r>
            <a:r>
              <a:rPr lang="fr-FR" dirty="0" smtClean="0"/>
              <a:t> in </a:t>
            </a:r>
            <a:r>
              <a:rPr lang="fr-FR" dirty="0" err="1" smtClean="0"/>
              <a:t>progress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196752"/>
            <a:ext cx="4896544" cy="5256584"/>
          </a:xfrm>
        </p:spPr>
        <p:txBody>
          <a:bodyPr>
            <a:normAutofit fontScale="85000" lnSpcReduction="10000"/>
          </a:bodyPr>
          <a:lstStyle/>
          <a:p>
            <a:r>
              <a:rPr lang="fr-FR" dirty="0" smtClean="0"/>
              <a:t>New </a:t>
            </a:r>
            <a:r>
              <a:rPr lang="fr-FR" dirty="0" err="1" smtClean="0"/>
              <a:t>mesh</a:t>
            </a:r>
            <a:r>
              <a:rPr lang="fr-FR" dirty="0" smtClean="0"/>
              <a:t> (</a:t>
            </a:r>
            <a:r>
              <a:rPr lang="fr-FR" dirty="0" err="1" smtClean="0"/>
              <a:t>developped</a:t>
            </a:r>
            <a:r>
              <a:rPr lang="fr-FR" dirty="0" smtClean="0"/>
              <a:t> for MIMAC DM TPC): </a:t>
            </a:r>
            <a:r>
              <a:rPr lang="fr-FR" dirty="0" err="1" smtClean="0"/>
              <a:t>metallized</a:t>
            </a:r>
            <a:r>
              <a:rPr lang="fr-FR" dirty="0" smtClean="0"/>
              <a:t> and </a:t>
            </a:r>
            <a:r>
              <a:rPr lang="fr-FR" dirty="0" err="1" smtClean="0"/>
              <a:t>thinned</a:t>
            </a:r>
            <a:r>
              <a:rPr lang="fr-FR" dirty="0" smtClean="0"/>
              <a:t> 17 micron GEM. </a:t>
            </a:r>
          </a:p>
          <a:p>
            <a:r>
              <a:rPr lang="fr-FR" dirty="0" smtClean="0"/>
              <a:t>New </a:t>
            </a:r>
            <a:r>
              <a:rPr lang="fr-FR" dirty="0" err="1" smtClean="0"/>
              <a:t>resistive</a:t>
            </a:r>
            <a:r>
              <a:rPr lang="fr-FR" dirty="0" smtClean="0"/>
              <a:t> foil (</a:t>
            </a:r>
            <a:r>
              <a:rPr lang="fr-FR" dirty="0" err="1" smtClean="0"/>
              <a:t>Diamond-like</a:t>
            </a:r>
            <a:r>
              <a:rPr lang="fr-FR" dirty="0" smtClean="0"/>
              <a:t> </a:t>
            </a:r>
            <a:r>
              <a:rPr lang="fr-FR" dirty="0" err="1" smtClean="0"/>
              <a:t>Carbon</a:t>
            </a:r>
            <a:r>
              <a:rPr lang="fr-FR" dirty="0" smtClean="0"/>
              <a:t>, « black </a:t>
            </a:r>
            <a:r>
              <a:rPr lang="fr-FR" dirty="0" err="1" smtClean="0"/>
              <a:t>diamond</a:t>
            </a:r>
            <a:r>
              <a:rPr lang="fr-FR" dirty="0" smtClean="0"/>
              <a:t>, </a:t>
            </a:r>
            <a:r>
              <a:rPr lang="fr-FR" dirty="0" err="1" smtClean="0"/>
              <a:t>from</a:t>
            </a:r>
            <a:r>
              <a:rPr lang="fr-FR" dirty="0" smtClean="0"/>
              <a:t> RD51 </a:t>
            </a:r>
            <a:r>
              <a:rPr lang="fr-FR" dirty="0" err="1" smtClean="0"/>
              <a:t>Japan</a:t>
            </a:r>
            <a:r>
              <a:rPr lang="fr-FR" dirty="0" smtClean="0"/>
              <a:t>, </a:t>
            </a:r>
            <a:r>
              <a:rPr lang="fr-FR" dirty="0" err="1" smtClean="0"/>
              <a:t>Ochi</a:t>
            </a:r>
            <a:r>
              <a:rPr lang="fr-FR" dirty="0" smtClean="0"/>
              <a:t>).           2 modules in </a:t>
            </a:r>
            <a:r>
              <a:rPr lang="fr-FR" dirty="0" err="1" smtClean="0"/>
              <a:t>preparation</a:t>
            </a:r>
            <a:endParaRPr lang="fr-FR" dirty="0" smtClean="0"/>
          </a:p>
          <a:p>
            <a:r>
              <a:rPr lang="fr-FR" dirty="0" err="1" smtClean="0"/>
              <a:t>Re</a:t>
            </a:r>
            <a:r>
              <a:rPr lang="fr-FR" dirty="0" smtClean="0"/>
              <a:t>-design the </a:t>
            </a:r>
            <a:r>
              <a:rPr lang="fr-FR" dirty="0" err="1" smtClean="0"/>
              <a:t>resistive</a:t>
            </a:r>
            <a:r>
              <a:rPr lang="fr-FR" dirty="0" smtClean="0"/>
              <a:t> foil </a:t>
            </a:r>
            <a:r>
              <a:rPr lang="fr-FR" dirty="0" err="1" smtClean="0"/>
              <a:t>grounding</a:t>
            </a:r>
            <a:r>
              <a:rPr lang="fr-FR" dirty="0" smtClean="0"/>
              <a:t> to </a:t>
            </a:r>
            <a:r>
              <a:rPr lang="fr-FR" dirty="0" err="1" smtClean="0"/>
              <a:t>mitigate</a:t>
            </a:r>
            <a:r>
              <a:rPr lang="fr-FR" dirty="0" smtClean="0"/>
              <a:t> </a:t>
            </a:r>
            <a:r>
              <a:rPr lang="fr-FR" dirty="0" err="1" smtClean="0"/>
              <a:t>distortions</a:t>
            </a:r>
            <a:r>
              <a:rPr lang="fr-FR" dirty="0" smtClean="0"/>
              <a:t> at the </a:t>
            </a:r>
            <a:r>
              <a:rPr lang="fr-FR" dirty="0" err="1" smtClean="0"/>
              <a:t>edges</a:t>
            </a:r>
            <a:r>
              <a:rPr lang="fr-FR" dirty="0" smtClean="0"/>
              <a:t> (set the </a:t>
            </a:r>
            <a:r>
              <a:rPr lang="fr-FR" dirty="0" err="1" smtClean="0"/>
              <a:t>guard</a:t>
            </a:r>
            <a:r>
              <a:rPr lang="fr-FR" dirty="0" smtClean="0"/>
              <a:t> ring to the </a:t>
            </a:r>
            <a:r>
              <a:rPr lang="fr-FR" dirty="0" err="1" smtClean="0"/>
              <a:t>mesh</a:t>
            </a:r>
            <a:r>
              <a:rPr lang="fr-FR" dirty="0" smtClean="0"/>
              <a:t> voltage or </a:t>
            </a:r>
            <a:r>
              <a:rPr lang="fr-FR" dirty="0" err="1" smtClean="0"/>
              <a:t>leave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float</a:t>
            </a:r>
            <a:r>
              <a:rPr lang="fr-FR" dirty="0" smtClean="0"/>
              <a:t>)</a:t>
            </a:r>
          </a:p>
        </p:txBody>
      </p:sp>
      <p:pic>
        <p:nvPicPr>
          <p:cNvPr id="1026" name="Picture 2" descr="D:\Paul\ANR\MIMAC14\grille-GEM\DSCN3435 BI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24744"/>
            <a:ext cx="3462338" cy="259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Paul\ilc\Novosibirsk\frameM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417102"/>
            <a:ext cx="3450704" cy="2748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49109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458</Words>
  <Application>Microsoft Office PowerPoint</Application>
  <PresentationFormat>Affichage à l'écran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Status and outlook of the Micromegas modules</vt:lpstr>
      <vt:lpstr>Présentation PowerPoint</vt:lpstr>
      <vt:lpstr>History of Micromegas data taking</vt:lpstr>
      <vt:lpstr>Micromegas tests</vt:lpstr>
      <vt:lpstr>Micromegas tests</vt:lpstr>
      <vt:lpstr> </vt:lpstr>
      <vt:lpstr>Présentation PowerPoint</vt:lpstr>
      <vt:lpstr>Présentation PowerPoint</vt:lpstr>
      <vt:lpstr>Improvements in progress</vt:lpstr>
      <vt:lpstr>Présentation PowerPoint</vt:lpstr>
      <vt:lpstr>Next step: Larger module with smaller pads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Colas Paul</dc:creator>
  <cp:lastModifiedBy>Colas Paul</cp:lastModifiedBy>
  <cp:revision>19</cp:revision>
  <dcterms:created xsi:type="dcterms:W3CDTF">2014-06-27T15:45:53Z</dcterms:created>
  <dcterms:modified xsi:type="dcterms:W3CDTF">2014-06-30T13:52:08Z</dcterms:modified>
</cp:coreProperties>
</file>