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0" r:id="rId2"/>
    <p:sldId id="276" r:id="rId3"/>
    <p:sldId id="277" r:id="rId4"/>
    <p:sldId id="278" r:id="rId5"/>
    <p:sldId id="279" r:id="rId6"/>
    <p:sldId id="280" r:id="rId7"/>
  </p:sldIdLst>
  <p:sldSz cx="10058400" cy="7543800"/>
  <p:notesSz cx="6807200" cy="9939338"/>
  <p:defaultTextStyle>
    <a:defPPr>
      <a:defRPr lang="en-US"/>
    </a:defPPr>
    <a:lvl1pPr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501650" indent="-44450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1004888" indent="-90488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508125" indent="-136525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2011363" indent="-182563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0000"/>
    <a:srgbClr val="630822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9" autoAdjust="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475" y="48"/>
      </p:cViewPr>
      <p:guideLst>
        <p:guide orient="horz" pos="237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964" y="-108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8BE6F48F-D8B6-4B5B-848D-FF440404C60A}" type="datetime1">
              <a:rPr lang="en-US"/>
              <a:pPr/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DC74F1B3-4871-475E-A3CC-0B0149C6F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2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79724E64-7266-4E5A-BE4F-6BA7153EDD1F}" type="datetime1">
              <a:rPr lang="en-US"/>
              <a:pPr/>
              <a:t>9/5/2014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F08C4028-E87E-414C-85A6-08C266675F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1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501650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1004888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508125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2011363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C4028-E87E-414C-85A6-08C266675FD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54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C4028-E87E-414C-85A6-08C266675FD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31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C4028-E87E-414C-85A6-08C266675FD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32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C4028-E87E-414C-85A6-08C266675FD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13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C4028-E87E-414C-85A6-08C266675FD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23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5D4AE-11B8-46A5-A144-EEDD51952890}" type="datetime1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10071100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2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5" y="1581150"/>
            <a:ext cx="9705975" cy="514925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 marL="457200" indent="-457200">
              <a:defRPr sz="200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defRPr>
            </a:lvl2pPr>
            <a:lvl3pPr marL="804863" indent="-347663">
              <a:defRPr sz="16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00025" y="850900"/>
            <a:ext cx="9705975" cy="550333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defRPr sz="3000"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7198029"/>
            <a:ext cx="1078992" cy="263858"/>
          </a:xfrm>
        </p:spPr>
        <p:txBody>
          <a:bodyPr/>
          <a:lstStyle>
            <a:lvl1pPr algn="ctr">
              <a:defRPr sz="1000"/>
            </a:lvl1pPr>
          </a:lstStyle>
          <a:p>
            <a:fld id="{F1ABB32E-CBBF-4D41-980C-65FF39767E34}" type="datetime1">
              <a:rPr lang="en-US" smtClean="0"/>
              <a:pPr/>
              <a:t>9/5/2014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92856" y="7207173"/>
            <a:ext cx="765544" cy="263858"/>
          </a:xfrm>
        </p:spPr>
        <p:txBody>
          <a:bodyPr/>
          <a:lstStyle>
            <a:lvl1pPr algn="ctr">
              <a:defRPr sz="1000"/>
            </a:lvl1pPr>
          </a:lstStyle>
          <a:p>
            <a:fld id="{E459363E-18ED-4758-B7ED-4D42C9C6D3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96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3B5F7E-ACF8-4329-835C-CF664F5DF1E3}" type="datetime1">
              <a:rPr lang="en-US" smtClean="0"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9628A1-F9D9-4F31-B7DA-F64FB4ADFA6E}" type="datetime1">
              <a:rPr lang="en-US" smtClean="0"/>
              <a:t>9/5/2014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4507E6A0-4D31-4654-97B5-0340FDCF5042}" type="datetime1">
              <a:rPr lang="en-US" smtClean="0"/>
              <a:t>9/5/2014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38D44CEB-2C6A-437D-A550-72D55A591CF2}" type="datetime1">
              <a:rPr lang="en-US" smtClean="0"/>
              <a:t>9/5/2014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F6DDBB-659D-4262-B507-97D70C74B08F}" type="datetime1">
              <a:rPr lang="en-US" smtClean="0"/>
              <a:t>9/5/2014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2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08D49-6A9D-446C-A1F6-A847148D3B7E}" type="datetime1">
              <a:rPr lang="en-US" smtClean="0"/>
              <a:t>9/5/2014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5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38C533-BF0F-44A7-9D96-1803976833EB}" type="datetime1">
              <a:rPr lang="en-US" smtClean="0"/>
              <a:t>9/5/2014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0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134446"/>
            <a:ext cx="1935163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B97DD7B7-F679-409F-A406-32E2E2DCE377}" type="datetime1">
              <a:rPr lang="en-US" smtClean="0"/>
              <a:pPr/>
              <a:t>9/5/2014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4932" y="7142162"/>
            <a:ext cx="2242584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9693" y="7142162"/>
            <a:ext cx="818707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339A1DDC-10C7-4B4B-849E-8ACE4C366D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914400" y="1143000"/>
            <a:ext cx="82296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17488"/>
            <a:ext cx="27051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98499"/>
            <a:ext cx="8835656" cy="6435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501650" rtl="0" eaLnBrk="1" fontAlgn="base" hangingPunct="1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9144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3716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8288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76238" indent="-376238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815975" indent="-3143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257300" indent="-250825" algn="l" defTabSz="50165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4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758950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262188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BB32E-CBBF-4D41-980C-65FF39767E34}" type="datetime1">
              <a:rPr lang="en-US" smtClean="0"/>
              <a:pPr/>
              <a:t>9/5/2014</a:t>
            </a:fld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0025" y="850900"/>
            <a:ext cx="9604375" cy="4940300"/>
          </a:xfrm>
        </p:spPr>
        <p:txBody>
          <a:bodyPr/>
          <a:lstStyle/>
          <a:p>
            <a:pPr algn="ctr"/>
            <a:r>
              <a:rPr lang="en-US" altLang="ja-JP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Progress </a:t>
            </a:r>
            <a:r>
              <a:rPr lang="en-US" altLang="ja-JP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Report From Asian </a:t>
            </a:r>
            <a:r>
              <a:rPr lang="en-US" altLang="ja-JP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CFS Team</a:t>
            </a:r>
            <a:br>
              <a:rPr lang="en-US" altLang="ja-JP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ja-JP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4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Status of Hybrid A’ Option</a:t>
            </a:r>
            <a:r>
              <a:rPr lang="en-US" altLang="ja-JP" sz="4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ja-JP" sz="4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i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ja-JP" i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altLang="ja-JP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Enomoto, </a:t>
            </a:r>
            <a:r>
              <a:rPr lang="en-US" altLang="ja-JP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Y. </a:t>
            </a:r>
            <a:r>
              <a:rPr lang="en-US" altLang="ja-JP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Nishimoto, G. </a:t>
            </a:r>
            <a:r>
              <a:rPr lang="en-US" altLang="ja-JP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Orukawa</a:t>
            </a:r>
            <a:r>
              <a:rPr lang="en-US" altLang="ja-JP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ja-JP" i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2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September 2014</a:t>
            </a:r>
            <a:r>
              <a:rPr lang="en-US" altLang="ja-JP" sz="40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3200" i="1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09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729216" y="2729014"/>
            <a:ext cx="5753303" cy="1333700"/>
          </a:xfrm>
        </p:spPr>
        <p:txBody>
          <a:bodyPr/>
          <a:lstStyle/>
          <a:p>
            <a:pPr marL="285750" indent="-285750">
              <a:buFontTx/>
              <a:buChar char="-"/>
              <a:defRPr/>
            </a:pPr>
            <a:r>
              <a:rPr lang="en-US" altLang="ja-JP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Notes</a:t>
            </a:r>
          </a:p>
          <a:p>
            <a:pPr marL="285750" indent="-285750">
              <a:buFontTx/>
              <a:buChar char="-"/>
              <a:defRPr/>
            </a:pPr>
            <a:r>
              <a:rPr lang="en-US" altLang="ja-JP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of Talks from CFS</a:t>
            </a:r>
          </a:p>
          <a:p>
            <a:pPr marL="285750" indent="-285750">
              <a:buFontTx/>
              <a:buChar char="-"/>
              <a:defRPr/>
            </a:pPr>
            <a:r>
              <a:rPr lang="en-US" altLang="ja-JP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CFS requests to this meeting</a:t>
            </a:r>
            <a:endParaRPr lang="en-US" altLang="ja-JP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975530" y="1290738"/>
            <a:ext cx="3514408" cy="550333"/>
          </a:xfrm>
        </p:spPr>
        <p:txBody>
          <a:bodyPr/>
          <a:lstStyle/>
          <a:p>
            <a:pPr>
              <a:defRPr/>
            </a:pPr>
            <a:r>
              <a:rPr lang="en-US" altLang="ja-JP" sz="3200" i="1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Sep/5/2014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3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25033" y="2062163"/>
            <a:ext cx="9144000" cy="4083993"/>
          </a:xfrm>
        </p:spPr>
        <p:txBody>
          <a:bodyPr/>
          <a:lstStyle/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2000" dirty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LCWS2013 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</a:t>
            </a:r>
            <a:r>
              <a:rPr lang="en-US" altLang="ja-JP" sz="2000" dirty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Tokyo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Instead of horizontal tunnel (HT), vertical shaft (VS) requested for detector installation.</a:t>
            </a:r>
          </a:p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Feasibility study initiated under the control of LCCTB.</a:t>
            </a:r>
          </a:p>
          <a:p>
            <a:pPr marL="285750" indent="-285750" algn="just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2000" dirty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ADI-CFS Joint meeting @ Tokyo 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Feb) For this request some VS-HT hybrid </a:t>
            </a:r>
            <a:r>
              <a:rPr lang="en-US" altLang="ja-JP" sz="2000" dirty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ases discussed and narrowed.</a:t>
            </a:r>
          </a:p>
          <a:p>
            <a:pPr marL="285750" indent="-285750" algn="just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2000" dirty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AWLC14 @FNAL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The baseline and a hybrid cases compared in design, cost and schedule; A VS alternative (two VSs w/o HT) proposed by </a:t>
            </a:r>
            <a:r>
              <a:rPr lang="en-US" altLang="ja-JP" sz="2000" dirty="0" err="1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this meeting.</a:t>
            </a:r>
          </a:p>
          <a:p>
            <a:pPr marL="285750" indent="-285750" algn="just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 of two VSs, a plan with a common VS and an auxiliary HT (Hybrid A’) proposed by CFS team </a:t>
            </a:r>
            <a:r>
              <a:rPr lang="en-US" altLang="ja-JP" sz="2000" dirty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July 8 CFS weekly meeting.</a:t>
            </a:r>
          </a:p>
          <a:p>
            <a:pPr marL="285750" indent="-285750" algn="just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Effort to reach consensus on this plan is continuing.</a:t>
            </a:r>
          </a:p>
          <a:p>
            <a:pPr marL="285750" indent="-285750" algn="just">
              <a:buFontTx/>
              <a:buChar char="-"/>
              <a:defRPr/>
            </a:pPr>
            <a:endParaRPr lang="en-US" altLang="ja-JP" sz="2000" dirty="0" smtClean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  <a:defRPr/>
            </a:pPr>
            <a:endParaRPr lang="en-US" altLang="ja-JP" sz="2000" dirty="0" smtClean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  <a:defRPr/>
            </a:pP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17630" y="1290738"/>
            <a:ext cx="9051403" cy="550333"/>
          </a:xfrm>
        </p:spPr>
        <p:txBody>
          <a:bodyPr/>
          <a:lstStyle/>
          <a:p>
            <a:pPr>
              <a:defRPr/>
            </a:pPr>
            <a:r>
              <a:rPr lang="en-US" altLang="ja-JP" sz="3200" i="1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Progress of IR Access Study </a:t>
            </a: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Sep/5/2014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17630" y="746353"/>
            <a:ext cx="9051403" cy="550333"/>
          </a:xfrm>
        </p:spPr>
        <p:txBody>
          <a:bodyPr/>
          <a:lstStyle/>
          <a:p>
            <a:pPr>
              <a:defRPr/>
            </a:pPr>
            <a:r>
              <a:rPr lang="en-US" altLang="ja-JP" sz="3200" i="1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Progress of VS/HT Access Study </a:t>
            </a: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Sep/5/2014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32" y="1361251"/>
            <a:ext cx="8907801" cy="565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9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25033" y="2062163"/>
            <a:ext cx="9144000" cy="2718181"/>
          </a:xfrm>
        </p:spPr>
        <p:txBody>
          <a:bodyPr/>
          <a:lstStyle/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(Status of Hybrid A’ Option)</a:t>
            </a:r>
          </a:p>
          <a:p>
            <a:pPr marL="714375" lvl="2" indent="-285750">
              <a:buFontTx/>
              <a:buChar char="-"/>
              <a:defRPr/>
            </a:pPr>
            <a:r>
              <a:rPr lang="en-US" altLang="ja-JP" sz="12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and dimensions of the underground structures (access shafts and tunnel, passages, DH, UH).</a:t>
            </a:r>
          </a:p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(Costs and Timelines for Hybrid A’ (HA) and Baseline(BL))</a:t>
            </a:r>
          </a:p>
          <a:p>
            <a:pPr marL="714375" lvl="2" indent="-285750">
              <a:buFontTx/>
              <a:buChar char="-"/>
              <a:defRPr/>
            </a:pPr>
            <a:r>
              <a:rPr lang="en-US" altLang="ja-JP" sz="12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Rough comparison of overall CFS costs between HA and BL.</a:t>
            </a:r>
          </a:p>
          <a:p>
            <a:pPr marL="714375" lvl="2" indent="-285750">
              <a:buFontTx/>
              <a:buChar char="-"/>
              <a:defRPr/>
            </a:pPr>
            <a:r>
              <a:rPr lang="en-US" altLang="ja-JP" sz="12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schedule of CFS works in IR.</a:t>
            </a:r>
          </a:p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(Status of Assembly Area)</a:t>
            </a:r>
          </a:p>
          <a:p>
            <a:pPr marL="714375" lvl="2" indent="-285750">
              <a:buFontTx/>
              <a:buChar char="-"/>
              <a:defRPr/>
            </a:pPr>
            <a:r>
              <a:rPr lang="en-US" altLang="ja-JP" sz="12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study of surface yard development and possible building configurations.</a:t>
            </a:r>
          </a:p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(Implications of Moving ILC IR Position)</a:t>
            </a:r>
          </a:p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(Boundary Conditions for Heavy Duty Transport)</a:t>
            </a:r>
          </a:p>
          <a:p>
            <a:pPr marL="285750" indent="-285750" algn="just">
              <a:buFontTx/>
              <a:buChar char="-"/>
              <a:defRPr/>
            </a:pPr>
            <a:endParaRPr lang="en-US" altLang="ja-JP" sz="2000" dirty="0" smtClean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  <a:defRPr/>
            </a:pP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17630" y="1290738"/>
            <a:ext cx="9051403" cy="550333"/>
          </a:xfrm>
        </p:spPr>
        <p:txBody>
          <a:bodyPr/>
          <a:lstStyle/>
          <a:p>
            <a:pPr>
              <a:defRPr/>
            </a:pPr>
            <a:r>
              <a:rPr lang="en-US" altLang="ja-JP" sz="3200" i="1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Overview of CFS talks </a:t>
            </a: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Sep/5/2014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1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625033" y="2062164"/>
            <a:ext cx="9144000" cy="1375518"/>
          </a:xfrm>
        </p:spPr>
        <p:txBody>
          <a:bodyPr/>
          <a:lstStyle/>
          <a:p>
            <a:pPr marL="285750" indent="-285750">
              <a:buFontTx/>
              <a:buChar char="-"/>
              <a:defRPr/>
            </a:pP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Consensus on Hybrid A option by ILD, </a:t>
            </a:r>
            <a:r>
              <a:rPr lang="en-US" altLang="ja-JP" sz="2000" dirty="0" err="1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</a:t>
            </a:r>
            <a:r>
              <a:rPr lang="en-US" altLang="ja-JP" sz="20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CFS teams.</a:t>
            </a:r>
          </a:p>
          <a:p>
            <a:pPr marL="366712" lvl="1" indent="-285750">
              <a:buFontTx/>
              <a:buChar char="-"/>
              <a:defRPr/>
            </a:pPr>
            <a:r>
              <a:rPr lang="en-US" altLang="ja-JP" sz="16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Numbers and dimensions of major structures (Shaft, tunnel, DH, UH, Assembly building)</a:t>
            </a:r>
          </a:p>
          <a:p>
            <a:pPr marL="366712" lvl="1" indent="-285750">
              <a:buFontTx/>
              <a:buChar char="-"/>
              <a:defRPr/>
            </a:pPr>
            <a:r>
              <a:rPr lang="en-US" altLang="ja-JP" sz="16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Necessary handling equipment</a:t>
            </a:r>
          </a:p>
          <a:p>
            <a:pPr marL="366712" lvl="1" indent="-285750">
              <a:buFontTx/>
              <a:buChar char="-"/>
              <a:defRPr/>
            </a:pPr>
            <a:r>
              <a:rPr lang="en-US" altLang="ja-JP" sz="1600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CFS and Detector construction schedule</a:t>
            </a:r>
          </a:p>
          <a:p>
            <a:pPr marL="285750" indent="-285750">
              <a:buFontTx/>
              <a:buChar char="-"/>
              <a:defRPr/>
            </a:pPr>
            <a:endParaRPr lang="en-US" altLang="ja-JP" sz="2000" dirty="0" smtClean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  <a:defRPr/>
            </a:pP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17630" y="1290738"/>
            <a:ext cx="9051403" cy="550333"/>
          </a:xfrm>
        </p:spPr>
        <p:txBody>
          <a:bodyPr/>
          <a:lstStyle/>
          <a:p>
            <a:pPr>
              <a:defRPr/>
            </a:pPr>
            <a:r>
              <a:rPr lang="en-US" altLang="ja-JP" sz="3200" i="1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requests to this meeting </a:t>
            </a:r>
            <a:endParaRPr lang="en-US" altLang="ja-JP" sz="2000" dirty="0">
              <a:solidFill>
                <a:srgbClr val="33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Sep/5/2014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86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LLC_PowerPoint_example</Template>
  <TotalTime>2087</TotalTime>
  <Words>314</Words>
  <Application>Microsoft Office PowerPoint</Application>
  <PresentationFormat>ユーザー設定</PresentationFormat>
  <Paragraphs>46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Lucida Grande</vt:lpstr>
      <vt:lpstr>ＭＳ Ｐゴシック</vt:lpstr>
      <vt:lpstr>Arial</vt:lpstr>
      <vt:lpstr>Calibri</vt:lpstr>
      <vt:lpstr>LLC_PowerPoint_example</vt:lpstr>
      <vt:lpstr>Progress Report From Asian CFS Team  Status of Hybrid A’ Option  A. Enomoto, Y. Nishimoto, G. Orukawa 5 September 2014 </vt:lpstr>
      <vt:lpstr>Introduction</vt:lpstr>
      <vt:lpstr>Progress of IR Access Study </vt:lpstr>
      <vt:lpstr>Progress of VS/HT Access Study </vt:lpstr>
      <vt:lpstr>Overview of CFS talks </vt:lpstr>
      <vt:lpstr>Our requests to this meeting </vt:lpstr>
    </vt:vector>
  </TitlesOfParts>
  <Company>SLAC National Accelerator Laboratory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Paterson, James;Nishimoto;Yoshinobu</dc:creator>
  <cp:lastModifiedBy>Enomoto</cp:lastModifiedBy>
  <cp:revision>157</cp:revision>
  <cp:lastPrinted>2014-02-05T13:34:00Z</cp:lastPrinted>
  <dcterms:created xsi:type="dcterms:W3CDTF">2014-01-27T18:45:05Z</dcterms:created>
  <dcterms:modified xsi:type="dcterms:W3CDTF">2014-09-05T06:13:10Z</dcterms:modified>
</cp:coreProperties>
</file>