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75" r:id="rId21"/>
    <p:sldId id="278" r:id="rId22"/>
    <p:sldId id="276" r:id="rId23"/>
    <p:sldId id="277" r:id="rId24"/>
    <p:sldId id="280" r:id="rId25"/>
    <p:sldId id="281" r:id="rId26"/>
    <p:sldId id="282" r:id="rId27"/>
    <p:sldId id="274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661" autoAdjust="0"/>
  </p:normalViewPr>
  <p:slideViewPr>
    <p:cSldViewPr showGuides="1"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0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0DEB0-D72E-4F6E-8255-3653A3E61294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9B526-5E88-4ABB-AED0-CE8E868C8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8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763108" y="6293046"/>
            <a:ext cx="1526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5B33EDB0-2A6B-4719-AC44-69475F55AB60}" type="datetime3">
              <a:rPr lang="en-GB" smtClean="0"/>
              <a:t>23 June, 2014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713870" y="6293045"/>
            <a:ext cx="1575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6AD37A62-CE62-4911-82A0-1305251EB352}" type="datetime3">
              <a:rPr lang="en-GB" smtClean="0"/>
              <a:t>23 June, 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685734" y="6286011"/>
            <a:ext cx="1604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24D93AD6-F79C-49D2-80FA-72DC3F78C151}" type="datetime3">
              <a:rPr lang="en-GB" smtClean="0"/>
              <a:t>23 June, 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8601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8601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1463-8BB7-4004-8428-195BDC06D2EA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40035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EDF255FB-69AC-48F9-BC66-3D8082C51DFD}" type="datetime3">
              <a:rPr lang="en-GB" smtClean="0"/>
              <a:t>23 June, 2014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400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003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198" y="1972062"/>
            <a:ext cx="4236081" cy="471352"/>
          </a:xfrm>
        </p:spPr>
        <p:txBody>
          <a:bodyPr lIns="45720" tIns="0" rIns="45720" bIns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819378" y="6300079"/>
            <a:ext cx="1467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7030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805310" y="6333002"/>
            <a:ext cx="1484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D84B0C85-004D-4043-80B1-207117DFD08C}" type="datetime3">
              <a:rPr lang="en-GB" smtClean="0"/>
              <a:t>23 June, 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330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330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770142" y="6300079"/>
            <a:ext cx="1519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C20B6828-48A9-4AF0-95A8-9A1B6DDEDE25}" type="datetime3">
              <a:rPr lang="en-GB" smtClean="0"/>
              <a:t>23 June, 2014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5" y="6206826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21833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7ECBD19D-2F97-4AFF-8499-F263B88CC597}" type="datetime3">
              <a:rPr lang="en-GB" smtClean="0"/>
              <a:t>23 June, 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218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183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3324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835" y="6243845"/>
            <a:ext cx="506437" cy="59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Initial Summary of Phase </a:t>
            </a:r>
            <a:r>
              <a:rPr lang="en-GB" dirty="0" err="1" smtClean="0"/>
              <a:t>Feedforward</a:t>
            </a:r>
            <a:r>
              <a:rPr lang="en-GB" dirty="0" smtClean="0"/>
              <a:t> Tests 16</a:t>
            </a:r>
            <a:r>
              <a:rPr lang="en-GB" baseline="30000" dirty="0" smtClean="0"/>
              <a:t>th</a:t>
            </a:r>
            <a:r>
              <a:rPr lang="en-GB" dirty="0" smtClean="0"/>
              <a:t>-20</a:t>
            </a:r>
            <a:r>
              <a:rPr lang="en-GB" baseline="30000" dirty="0" smtClean="0"/>
              <a:t>th</a:t>
            </a:r>
            <a:r>
              <a:rPr lang="en-GB" dirty="0" smtClean="0"/>
              <a:t> June 2014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Roberts, Glenn Christian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E7F9-69B9-47C3-B066-E14D64CD6D1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Slow Feedback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1095289"/>
            <a:ext cx="8226854" cy="4667421"/>
          </a:xfrm>
        </p:spPr>
        <p:txBody>
          <a:bodyPr/>
          <a:lstStyle/>
          <a:p>
            <a:r>
              <a:rPr lang="en-GB" dirty="0" smtClean="0"/>
              <a:t>Using magnetic correctors installed around the </a:t>
            </a:r>
            <a:r>
              <a:rPr lang="en-GB" dirty="0" err="1" smtClean="0"/>
              <a:t>feedforward</a:t>
            </a:r>
            <a:r>
              <a:rPr lang="en-GB" dirty="0" smtClean="0"/>
              <a:t> kickers to prevent slow phase drifts.</a:t>
            </a:r>
          </a:p>
          <a:p>
            <a:endParaRPr lang="en-GB" dirty="0"/>
          </a:p>
          <a:p>
            <a:r>
              <a:rPr lang="en-GB" dirty="0" smtClean="0"/>
              <a:t>Used chicane in the </a:t>
            </a:r>
            <a:r>
              <a:rPr lang="en-GB" dirty="0" err="1" smtClean="0"/>
              <a:t>linac</a:t>
            </a:r>
            <a:r>
              <a:rPr lang="en-GB" dirty="0" smtClean="0"/>
              <a:t> to shift the phase of the machine.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33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Calibrate </a:t>
            </a:r>
            <a:r>
              <a:rPr lang="en-GB" dirty="0" err="1" smtClean="0"/>
              <a:t>Frascati</a:t>
            </a:r>
            <a:r>
              <a:rPr lang="en-GB" dirty="0" smtClean="0"/>
              <a:t>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Now have digital phase shifter installed so we can do automated calibrations.</a:t>
            </a:r>
            <a:endParaRPr lang="en-GB" dirty="0"/>
          </a:p>
          <a:p>
            <a:r>
              <a:rPr lang="en-GB" dirty="0" smtClean="0"/>
              <a:t>Noise from new electronics set up now removed and everything works as expected.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11</a:t>
            </a:fld>
            <a:endParaRPr lang="en-GB"/>
          </a:p>
        </p:txBody>
      </p:sp>
      <p:pic>
        <p:nvPicPr>
          <p:cNvPr id="20482" name="Picture 2" descr="http://elogbook.cern.ch/eLogbook/attach_reader?attach_id=135847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9"/>
          <a:stretch/>
        </p:blipFill>
        <p:spPr bwMode="auto">
          <a:xfrm>
            <a:off x="680679" y="3284984"/>
            <a:ext cx="3891321" cy="287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83920" y="3460358"/>
            <a:ext cx="328808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OLD PLOT – FIT IS WRONG!</a:t>
            </a:r>
            <a:endParaRPr lang="en-GB" b="1" dirty="0"/>
          </a:p>
        </p:txBody>
      </p:sp>
      <p:pic>
        <p:nvPicPr>
          <p:cNvPr id="20484" name="Picture 4" descr="http://elogbook.cern.ch/eLogbook/attach_reader?attach_id=135847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2" t="17543" r="5525" b="3717"/>
          <a:stretch/>
        </p:blipFill>
        <p:spPr bwMode="auto">
          <a:xfrm>
            <a:off x="4860032" y="3298304"/>
            <a:ext cx="3754283" cy="301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24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Calculate Ratio of Corrector Strengths For Orbit Closure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12</a:t>
            </a:fld>
            <a:endParaRPr lang="en-GB"/>
          </a:p>
        </p:txBody>
      </p:sp>
      <p:pic>
        <p:nvPicPr>
          <p:cNvPr id="6146" name="Picture 2" descr="http://elogbook.cern.ch/eLogbook/attach_reader?attach_id=136098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787" y="1325563"/>
            <a:ext cx="52552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664" y="2852936"/>
            <a:ext cx="17652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Ratio ~1.4</a:t>
            </a:r>
          </a:p>
          <a:p>
            <a:r>
              <a:rPr lang="en-GB" sz="2400" b="1" dirty="0" smtClean="0"/>
              <a:t>Model ~0.8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01994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2" y="16808"/>
            <a:ext cx="8226854" cy="940443"/>
          </a:xfrm>
        </p:spPr>
        <p:txBody>
          <a:bodyPr/>
          <a:lstStyle/>
          <a:p>
            <a:r>
              <a:rPr lang="en-GB" dirty="0" smtClean="0"/>
              <a:t>Calculate Phase shift/amp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13</a:t>
            </a:fld>
            <a:endParaRPr lang="en-GB"/>
          </a:p>
        </p:txBody>
      </p:sp>
      <p:pic>
        <p:nvPicPr>
          <p:cNvPr id="7170" name="Picture 2" descr="http://elogbook.cern.ch/eLogbook/attach_reader?attach_id=136106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74" y="764704"/>
            <a:ext cx="525525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6001" y="5373216"/>
            <a:ext cx="6405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Phase shift / amp applied to 465:</a:t>
            </a:r>
          </a:p>
          <a:p>
            <a:r>
              <a:rPr lang="en-GB" sz="2400" dirty="0" smtClean="0"/>
              <a:t>18.2 degrees / amp (model ~15 with ratio 1.4)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953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Slow Correction Attempts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14</a:t>
            </a:fld>
            <a:endParaRPr lang="en-GB"/>
          </a:p>
        </p:txBody>
      </p:sp>
      <p:pic>
        <p:nvPicPr>
          <p:cNvPr id="8194" name="Picture 2" descr="http://elogbook.cern.ch/eLogbook/attach_reader?attach_id=136106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t="16988" r="7372"/>
          <a:stretch/>
        </p:blipFill>
        <p:spPr bwMode="auto">
          <a:xfrm>
            <a:off x="237822" y="2276872"/>
            <a:ext cx="879423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1189772"/>
            <a:ext cx="516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CORRECT USING FRASCATI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543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Correction Attempts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15</a:t>
            </a:fld>
            <a:endParaRPr lang="en-GB"/>
          </a:p>
        </p:txBody>
      </p:sp>
      <p:pic>
        <p:nvPicPr>
          <p:cNvPr id="9220" name="Picture 4" descr="http://elogbook.cern.ch/eLogbook/attach_reader?attach_id=136107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1" t="17492" r="7917"/>
          <a:stretch/>
        </p:blipFill>
        <p:spPr bwMode="auto">
          <a:xfrm>
            <a:off x="179512" y="1916831"/>
            <a:ext cx="8893602" cy="354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976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Correction Attempts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16</a:t>
            </a:fld>
            <a:endParaRPr lang="en-GB"/>
          </a:p>
        </p:txBody>
      </p:sp>
      <p:pic>
        <p:nvPicPr>
          <p:cNvPr id="10242" name="Picture 2" descr="http://elogbook.cern.ch/eLogbook/attach_reader?attach_id=136151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730375"/>
            <a:ext cx="69056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68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Correction Attempts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17</a:t>
            </a:fld>
            <a:endParaRPr lang="en-GB"/>
          </a:p>
        </p:txBody>
      </p:sp>
      <p:pic>
        <p:nvPicPr>
          <p:cNvPr id="11266" name="Picture 2" descr="http://elogbook.cern.ch/eLogbook/attach_reader?attach_id=13615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2" y="1720850"/>
            <a:ext cx="5829300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067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Correction Attempts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18</a:t>
            </a:fld>
            <a:endParaRPr lang="en-GB"/>
          </a:p>
        </p:txBody>
      </p:sp>
      <p:pic>
        <p:nvPicPr>
          <p:cNvPr id="12290" name="Picture 2" descr="http://elogbook.cern.ch/eLogbook/attach_reader?attach_id=13615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1711325"/>
            <a:ext cx="6753225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1124744"/>
            <a:ext cx="5104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CORRECT BASED ON PETS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266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 with Amplifier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1095289"/>
            <a:ext cx="8226854" cy="466742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Thanks Colin!</a:t>
            </a:r>
          </a:p>
          <a:p>
            <a:endParaRPr lang="en-GB" dirty="0"/>
          </a:p>
          <a:p>
            <a:r>
              <a:rPr lang="en-GB" dirty="0" smtClean="0"/>
              <a:t>Installed amplifier in rack in gallery Thursday evening, powered it and viewed outputs without kicker cables connected.</a:t>
            </a:r>
          </a:p>
          <a:p>
            <a:endParaRPr lang="en-GB" dirty="0"/>
          </a:p>
          <a:p>
            <a:r>
              <a:rPr lang="en-GB" dirty="0" smtClean="0"/>
              <a:t>Friday: connected kicker cables, power kickers, attempted to view response to kick in BPMs.</a:t>
            </a:r>
          </a:p>
          <a:p>
            <a:endParaRPr lang="en-GB" dirty="0"/>
          </a:p>
          <a:p>
            <a:r>
              <a:rPr lang="en-GB" dirty="0" smtClean="0"/>
              <a:t>Few tentative latency measurements.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22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Thurs 12</a:t>
            </a:r>
            <a:r>
              <a:rPr lang="en-GB" baseline="30000" dirty="0" smtClean="0"/>
              <a:t>th</a:t>
            </a:r>
            <a:r>
              <a:rPr lang="en-GB" dirty="0" smtClean="0"/>
              <a:t>: Fun with connectors and cables</a:t>
            </a:r>
          </a:p>
          <a:p>
            <a:endParaRPr lang="en-GB" dirty="0" smtClean="0"/>
          </a:p>
          <a:p>
            <a:r>
              <a:rPr lang="en-GB" dirty="0" smtClean="0"/>
              <a:t>Fri 13</a:t>
            </a:r>
            <a:r>
              <a:rPr lang="en-GB" baseline="30000" dirty="0" smtClean="0"/>
              <a:t>th</a:t>
            </a:r>
            <a:r>
              <a:rPr lang="en-GB" dirty="0" smtClean="0"/>
              <a:t>-Tues 17</a:t>
            </a:r>
            <a:r>
              <a:rPr lang="en-GB" baseline="30000" dirty="0" smtClean="0"/>
              <a:t>th</a:t>
            </a:r>
            <a:r>
              <a:rPr lang="en-GB" dirty="0" smtClean="0"/>
              <a:t>:  Machine set up.</a:t>
            </a:r>
          </a:p>
          <a:p>
            <a:endParaRPr lang="en-GB" dirty="0" smtClean="0"/>
          </a:p>
          <a:p>
            <a:r>
              <a:rPr lang="en-GB" dirty="0" smtClean="0"/>
              <a:t>Weds 18</a:t>
            </a:r>
            <a:r>
              <a:rPr lang="en-GB" baseline="30000" dirty="0" smtClean="0"/>
              <a:t>th</a:t>
            </a:r>
            <a:r>
              <a:rPr lang="en-GB" dirty="0" smtClean="0"/>
              <a:t>/Fri 20</a:t>
            </a:r>
            <a:r>
              <a:rPr lang="en-GB" baseline="30000" dirty="0" smtClean="0"/>
              <a:t>th</a:t>
            </a:r>
            <a:r>
              <a:rPr lang="en-GB" dirty="0" smtClean="0"/>
              <a:t> : Slow feedback tests.</a:t>
            </a:r>
          </a:p>
          <a:p>
            <a:endParaRPr lang="en-GB" dirty="0" smtClean="0"/>
          </a:p>
          <a:p>
            <a:r>
              <a:rPr lang="en-GB" dirty="0" smtClean="0"/>
              <a:t>Thurs 19</a:t>
            </a:r>
            <a:r>
              <a:rPr lang="en-GB" baseline="30000" dirty="0" smtClean="0"/>
              <a:t>th</a:t>
            </a:r>
            <a:r>
              <a:rPr lang="en-GB" dirty="0" smtClean="0"/>
              <a:t> : Vacuum leak / amplifier installation.</a:t>
            </a:r>
          </a:p>
          <a:p>
            <a:endParaRPr lang="en-GB" dirty="0" smtClean="0"/>
          </a:p>
          <a:p>
            <a:r>
              <a:rPr lang="en-GB" dirty="0" smtClean="0"/>
              <a:t>Fri 20</a:t>
            </a:r>
            <a:r>
              <a:rPr lang="en-GB" baseline="30000" dirty="0" smtClean="0"/>
              <a:t>th</a:t>
            </a:r>
            <a:r>
              <a:rPr lang="en-GB" dirty="0" smtClean="0"/>
              <a:t> : Tests with amplifier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5E1463-8BB7-4004-8428-195BDC06D2EA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5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Installed in Gallery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20</a:t>
            </a:fld>
            <a:endParaRPr lang="en-GB"/>
          </a:p>
        </p:txBody>
      </p:sp>
      <p:pic>
        <p:nvPicPr>
          <p:cNvPr id="14338" name="Picture 2" descr="C:\Users\User\Pictures\Nexus\IMG_20140619_194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072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Installed in Gallery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21</a:t>
            </a:fld>
            <a:endParaRPr lang="en-GB"/>
          </a:p>
        </p:txBody>
      </p:sp>
      <p:pic>
        <p:nvPicPr>
          <p:cNvPr id="16386" name="Picture 2" descr="C:\Users\User\Pictures\Nexus\IMG_20140619_1946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365187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521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Amplifier Installed in Gallery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22</a:t>
            </a:fld>
            <a:endParaRPr lang="en-GB"/>
          </a:p>
        </p:txBody>
      </p:sp>
      <p:pic>
        <p:nvPicPr>
          <p:cNvPr id="15362" name="Picture 2" descr="C:\Users\User\Pictures\Nexus\IMG_20140619_1946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299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Kicker cables connected to amplifier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23</a:t>
            </a:fld>
            <a:endParaRPr lang="en-GB"/>
          </a:p>
        </p:txBody>
      </p:sp>
      <p:pic>
        <p:nvPicPr>
          <p:cNvPr id="17410" name="Picture 2" descr="C:\Users\User\Pictures\Nexus\IMG_20140620_1017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629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Kicker cables connected to amplifier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24</a:t>
            </a:fld>
            <a:endParaRPr lang="en-GB"/>
          </a:p>
        </p:txBody>
      </p:sp>
      <p:pic>
        <p:nvPicPr>
          <p:cNvPr id="18436" name="Picture 4" descr="C:\Users\User\Pictures\Nexus\IMG_20140620_1018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58340"/>
            <a:ext cx="6480720" cy="48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127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Kicker cables attached to amplifier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25</a:t>
            </a:fld>
            <a:endParaRPr lang="en-GB"/>
          </a:p>
        </p:txBody>
      </p:sp>
      <p:pic>
        <p:nvPicPr>
          <p:cNvPr id="19458" name="Picture 2" descr="C:\Users\User\Pictures\Nexus\IMG_20140620_1019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2" y="1325563"/>
            <a:ext cx="62230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189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Attempts to view effect of kick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1095289"/>
            <a:ext cx="8226854" cy="466742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With different DAC outputs sent to kickers, attempted to view response to a kick in the BPMs.</a:t>
            </a:r>
          </a:p>
          <a:p>
            <a:endParaRPr lang="en-GB" dirty="0"/>
          </a:p>
          <a:p>
            <a:r>
              <a:rPr lang="en-GB" dirty="0" smtClean="0"/>
              <a:t>Really struggled to see anything initially.</a:t>
            </a:r>
          </a:p>
          <a:p>
            <a:endParaRPr lang="en-GB" dirty="0"/>
          </a:p>
          <a:p>
            <a:r>
              <a:rPr lang="en-GB" dirty="0" smtClean="0"/>
              <a:t>Changed optics slightly to try to amplify kick with quads.</a:t>
            </a:r>
          </a:p>
          <a:p>
            <a:endParaRPr lang="en-GB" dirty="0"/>
          </a:p>
          <a:p>
            <a:r>
              <a:rPr lang="en-GB" dirty="0" smtClean="0"/>
              <a:t>Eventually did observe something, possibly we were powering the opposite kicker to what we thought.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203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5760"/>
            <a:ext cx="8226854" cy="940443"/>
          </a:xfrm>
        </p:spPr>
        <p:txBody>
          <a:bodyPr/>
          <a:lstStyle/>
          <a:p>
            <a:r>
              <a:rPr lang="en-GB" dirty="0" smtClean="0"/>
              <a:t>Response to Kick in BPM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27</a:t>
            </a:fld>
            <a:endParaRPr lang="en-GB"/>
          </a:p>
        </p:txBody>
      </p:sp>
      <p:pic>
        <p:nvPicPr>
          <p:cNvPr id="13314" name="Picture 2" descr="http://elogbook.cern.ch/eLogbook/attach_reader?attach_id=136148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31"/>
          <a:stretch/>
        </p:blipFill>
        <p:spPr bwMode="auto">
          <a:xfrm>
            <a:off x="1259632" y="1772816"/>
            <a:ext cx="6301621" cy="440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2744" y="836712"/>
            <a:ext cx="7541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Both kickers powered at max output (to kick in same direction), BPM first one after the chicane.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863290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Latency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1095289"/>
            <a:ext cx="8226854" cy="466742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Glenn had an initial look at the latency.</a:t>
            </a:r>
          </a:p>
          <a:p>
            <a:endParaRPr lang="en-GB" dirty="0"/>
          </a:p>
          <a:p>
            <a:r>
              <a:rPr lang="en-GB" dirty="0" smtClean="0"/>
              <a:t>When the kickers are not powered we observe pick up from the beam – identify samples corresponding to beam pulse.</a:t>
            </a:r>
          </a:p>
          <a:p>
            <a:endParaRPr lang="en-GB" dirty="0"/>
          </a:p>
          <a:p>
            <a:r>
              <a:rPr lang="en-GB" dirty="0" smtClean="0"/>
              <a:t>Power kickers and observe which samples pulse from amplifier occupies:</a:t>
            </a:r>
          </a:p>
          <a:p>
            <a:pPr lvl="1"/>
            <a:r>
              <a:rPr lang="en-GB" dirty="0" smtClean="0"/>
              <a:t>We might be a few clock cycles (~10 ns) too late.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2392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5760"/>
            <a:ext cx="8226854" cy="940443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836712"/>
            <a:ext cx="8226854" cy="518457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Need to decide what the best solution for the kicker cables/connectors is.</a:t>
            </a:r>
          </a:p>
          <a:p>
            <a:endParaRPr lang="en-GB" dirty="0"/>
          </a:p>
          <a:p>
            <a:r>
              <a:rPr lang="en-GB" dirty="0" smtClean="0"/>
              <a:t>Took a long time to set up the machine and stability in TBL wasn’t great.</a:t>
            </a:r>
          </a:p>
          <a:p>
            <a:endParaRPr lang="en-GB" dirty="0"/>
          </a:p>
          <a:p>
            <a:r>
              <a:rPr lang="en-GB" dirty="0" smtClean="0"/>
              <a:t>Initial slow feedback results are very preliminary but quite promising.</a:t>
            </a:r>
          </a:p>
          <a:p>
            <a:endParaRPr lang="en-GB" dirty="0" smtClean="0"/>
          </a:p>
          <a:p>
            <a:r>
              <a:rPr lang="en-GB" dirty="0" smtClean="0"/>
              <a:t>We did manage to observe the beam being kicked by the kickers, but was difficult and cables might have been swapped somewhere.</a:t>
            </a:r>
          </a:p>
          <a:p>
            <a:endParaRPr lang="en-GB" dirty="0"/>
          </a:p>
          <a:p>
            <a:r>
              <a:rPr lang="en-GB" dirty="0" smtClean="0"/>
              <a:t>Latency looks tight.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93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0"/>
            <a:ext cx="8226854" cy="940443"/>
          </a:xfrm>
        </p:spPr>
        <p:txBody>
          <a:bodyPr/>
          <a:lstStyle/>
          <a:p>
            <a:r>
              <a:rPr lang="en-GB" dirty="0" smtClean="0"/>
              <a:t>Cables/Connectors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836712"/>
            <a:ext cx="8226854" cy="525658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Miscommunication at some point – electricians at CERN expecting to install HN type connectors on kicker cables.</a:t>
            </a:r>
          </a:p>
          <a:p>
            <a:endParaRPr lang="en-GB" sz="2400" dirty="0"/>
          </a:p>
          <a:p>
            <a:pPr marL="36576" indent="0">
              <a:buNone/>
            </a:pPr>
            <a:endParaRPr lang="en-GB" sz="2400" dirty="0" smtClean="0"/>
          </a:p>
          <a:p>
            <a:r>
              <a:rPr lang="en-GB" sz="2400" dirty="0" smtClean="0"/>
              <a:t>Kicker cables are too thick to install normal N type connectors in a standard way.</a:t>
            </a:r>
            <a:endParaRPr lang="en-GB" sz="2400" dirty="0"/>
          </a:p>
          <a:p>
            <a:r>
              <a:rPr lang="en-GB" sz="2400" dirty="0" smtClean="0"/>
              <a:t>N type connectors installed as a temporary solution but requires a bodge job on the cables: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</a:t>
            </a:fld>
            <a:endParaRPr lang="en-GB"/>
          </a:p>
        </p:txBody>
      </p:sp>
      <p:pic>
        <p:nvPicPr>
          <p:cNvPr id="1026" name="Picture 2" descr="http://www.prc68.com/I/Images/Con-N-H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621" y="1700808"/>
            <a:ext cx="15430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Pictures\Nexus\IMG_20140612_1554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97" b="32970"/>
          <a:stretch/>
        </p:blipFill>
        <p:spPr bwMode="auto">
          <a:xfrm>
            <a:off x="1741240" y="4509417"/>
            <a:ext cx="6100936" cy="164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643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16632"/>
            <a:ext cx="8226854" cy="940443"/>
          </a:xfrm>
        </p:spPr>
        <p:txBody>
          <a:bodyPr/>
          <a:lstStyle/>
          <a:p>
            <a:r>
              <a:rPr lang="en-GB" dirty="0" smtClean="0"/>
              <a:t>Cables/Connectors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6854" cy="501229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After tests last week, N-type connectors will be cut from cables. Can’t be kept for safety reasons.</a:t>
            </a:r>
          </a:p>
          <a:p>
            <a:endParaRPr lang="en-GB" dirty="0"/>
          </a:p>
          <a:p>
            <a:r>
              <a:rPr lang="en-GB" dirty="0" smtClean="0"/>
              <a:t>Possible solutions:</a:t>
            </a:r>
          </a:p>
          <a:p>
            <a:pPr lvl="1"/>
            <a:r>
              <a:rPr lang="en-GB" dirty="0" smtClean="0"/>
              <a:t>Patch panel with HN to N type converters.</a:t>
            </a:r>
          </a:p>
          <a:p>
            <a:pPr lvl="1"/>
            <a:r>
              <a:rPr lang="en-GB" dirty="0" smtClean="0"/>
              <a:t>HN to N type converters directly on the cables/amplifier.</a:t>
            </a:r>
          </a:p>
          <a:p>
            <a:pPr lvl="1"/>
            <a:r>
              <a:rPr lang="en-GB" dirty="0" smtClean="0"/>
              <a:t>(might be a different N type connector compatible with the cables)</a:t>
            </a:r>
          </a:p>
          <a:p>
            <a:pPr lvl="1"/>
            <a:r>
              <a:rPr lang="en-GB" sz="1700" dirty="0" smtClean="0"/>
              <a:t>((((((((((Could N type connectors on the amplifier be changed to HN type?))))))))))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918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Cables/Connectors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kicker cables weren’t actually connected to the kickers…</a:t>
            </a:r>
          </a:p>
          <a:p>
            <a:r>
              <a:rPr lang="en-GB" dirty="0" smtClean="0"/>
              <a:t>Me and </a:t>
            </a:r>
            <a:r>
              <a:rPr lang="en-GB" dirty="0" err="1" smtClean="0"/>
              <a:t>Davide</a:t>
            </a:r>
            <a:r>
              <a:rPr lang="en-GB" dirty="0" smtClean="0"/>
              <a:t> went in to connect them.</a:t>
            </a:r>
          </a:p>
          <a:p>
            <a:r>
              <a:rPr lang="en-GB" dirty="0" smtClean="0"/>
              <a:t>Cables installed on kickers as follows: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586095"/>
              </p:ext>
            </p:extLst>
          </p:nvPr>
        </p:nvGraphicFramePr>
        <p:xfrm>
          <a:off x="1524000" y="3455775"/>
          <a:ext cx="609600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1st KICKER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UPSTREAM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DOWNSTREAM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LEFT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2907702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2907701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2907703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158773"/>
              </p:ext>
            </p:extLst>
          </p:nvPr>
        </p:nvGraphicFramePr>
        <p:xfrm>
          <a:off x="1524000" y="4797152"/>
          <a:ext cx="609600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2nd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KICKER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UPSTREAM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DOWNSTREAM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LEFT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2907838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2907840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2907839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2907841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474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-18189"/>
            <a:ext cx="8226854" cy="940443"/>
          </a:xfrm>
        </p:spPr>
        <p:txBody>
          <a:bodyPr/>
          <a:lstStyle/>
          <a:p>
            <a:r>
              <a:rPr lang="en-GB" dirty="0" smtClean="0"/>
              <a:t>Machine Set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980728"/>
            <a:ext cx="8226854" cy="4667421"/>
          </a:xfrm>
        </p:spPr>
        <p:txBody>
          <a:bodyPr/>
          <a:lstStyle/>
          <a:p>
            <a:r>
              <a:rPr lang="en-GB" dirty="0" smtClean="0"/>
              <a:t>One klystron being repaired (only back for Thurs/Fri) 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caled the machine to run without it.</a:t>
            </a:r>
          </a:p>
          <a:p>
            <a:pPr lvl="1"/>
            <a:r>
              <a:rPr lang="en-GB" dirty="0" err="1" smtClean="0"/>
              <a:t>Uncombined</a:t>
            </a:r>
            <a:r>
              <a:rPr lang="en-GB" dirty="0" smtClean="0"/>
              <a:t> beam.</a:t>
            </a:r>
          </a:p>
          <a:p>
            <a:pPr lvl="1"/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optics in TL2.</a:t>
            </a:r>
          </a:p>
          <a:p>
            <a:pPr lvl="1"/>
            <a:endParaRPr lang="en-GB" dirty="0"/>
          </a:p>
          <a:p>
            <a:r>
              <a:rPr lang="en-GB" dirty="0" smtClean="0"/>
              <a:t>Took ~2.5 days to get something reasonably stable.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31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88640"/>
            <a:ext cx="8226854" cy="940443"/>
          </a:xfrm>
        </p:spPr>
        <p:txBody>
          <a:bodyPr/>
          <a:lstStyle/>
          <a:p>
            <a:r>
              <a:rPr lang="en-GB" dirty="0" smtClean="0"/>
              <a:t>Example Transmission/Orbits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2" descr="http://elogbook.cern.ch/eLogbook/attach_reader?attach_id=136075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03" y="1219462"/>
            <a:ext cx="8177845" cy="494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127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3492"/>
            <a:ext cx="8928992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Struggles with stability of transfer to TBL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8</a:t>
            </a:fld>
            <a:endParaRPr lang="en-GB"/>
          </a:p>
        </p:txBody>
      </p:sp>
      <p:pic>
        <p:nvPicPr>
          <p:cNvPr id="3074" name="Picture 2" descr="http://elogbook.cern.ch/eLogbook/attach_reader?attach_id=136082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3062"/>
            <a:ext cx="8226425" cy="367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68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65504"/>
            <a:ext cx="8226854" cy="940443"/>
          </a:xfrm>
        </p:spPr>
        <p:txBody>
          <a:bodyPr/>
          <a:lstStyle/>
          <a:p>
            <a:r>
              <a:rPr lang="en-GB" dirty="0" smtClean="0"/>
              <a:t>Eventually a bit more stable…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D03E36-A912-4DD4-80DA-EA9C6B427332}" type="datetime3">
              <a:rPr lang="en-GB" smtClean="0"/>
              <a:t>23 June, 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PFF Tests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9</a:t>
            </a:fld>
            <a:endParaRPr lang="en-GB"/>
          </a:p>
        </p:txBody>
      </p:sp>
      <p:pic>
        <p:nvPicPr>
          <p:cNvPr id="5122" name="Picture 2" descr="http://elogbook.cern.ch/eLogbook/attach_reader?attach_id=136093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9" t="15443" r="8279" b="5559"/>
          <a:stretch/>
        </p:blipFill>
        <p:spPr bwMode="auto">
          <a:xfrm>
            <a:off x="-26639" y="980728"/>
            <a:ext cx="4572000" cy="168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elogbook.cern.ch/eLogbook/attach_reader?attach_id=136093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8" t="15925" r="8358" b="5507"/>
          <a:stretch/>
        </p:blipFill>
        <p:spPr bwMode="auto">
          <a:xfrm>
            <a:off x="-29343" y="2661326"/>
            <a:ext cx="4601344" cy="170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elogbook.cern.ch/eLogbook/attach_reader?attach_id=136093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5" t="15747" r="8530"/>
          <a:stretch/>
        </p:blipFill>
        <p:spPr bwMode="auto">
          <a:xfrm>
            <a:off x="-29343" y="4363125"/>
            <a:ext cx="4572001" cy="181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elogbook.cern.ch/eLogbook/attach_reader?attach_id=136094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1" t="16090" r="8556" b="5573"/>
          <a:stretch/>
        </p:blipFill>
        <p:spPr bwMode="auto">
          <a:xfrm>
            <a:off x="4541103" y="1005947"/>
            <a:ext cx="4572001" cy="16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elogbook.cern.ch/eLogbook/attach_reader?attach_id=136094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4" t="15179" r="8416" b="5488"/>
          <a:stretch/>
        </p:blipFill>
        <p:spPr bwMode="auto">
          <a:xfrm>
            <a:off x="4572001" y="2688592"/>
            <a:ext cx="4488787" cy="167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elogbook.cern.ch/eLogbook/attach_reader?attach_id=136093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6" t="16059" r="8479" b="5895"/>
          <a:stretch/>
        </p:blipFill>
        <p:spPr bwMode="auto">
          <a:xfrm>
            <a:off x="4572000" y="4375304"/>
            <a:ext cx="4494821" cy="164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86445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Roberts_PhaseFeedforward_JAIAdvisoryBoard_2014</Template>
  <TotalTime>85</TotalTime>
  <Words>809</Words>
  <Application>Microsoft Office PowerPoint</Application>
  <PresentationFormat>On-screen Show (4:3)</PresentationFormat>
  <Paragraphs>207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CERNCobranding4-3</vt:lpstr>
      <vt:lpstr>Initial Summary of Phase Feedforward Tests 16th-20th June 2014</vt:lpstr>
      <vt:lpstr>Overview</vt:lpstr>
      <vt:lpstr>Cables/Connectors</vt:lpstr>
      <vt:lpstr>Cables/Connectors</vt:lpstr>
      <vt:lpstr>Cables/Connectors</vt:lpstr>
      <vt:lpstr>Machine Set Up</vt:lpstr>
      <vt:lpstr>Example Transmission/Orbits</vt:lpstr>
      <vt:lpstr>Struggles with stability of transfer to TBL</vt:lpstr>
      <vt:lpstr>Eventually a bit more stable…</vt:lpstr>
      <vt:lpstr>Slow Feedback Tests</vt:lpstr>
      <vt:lpstr>Calibrate Frascati Monitor</vt:lpstr>
      <vt:lpstr>Calculate Ratio of Corrector Strengths For Orbit Closure</vt:lpstr>
      <vt:lpstr>Calculate Phase shift/amp</vt:lpstr>
      <vt:lpstr>Slow Correction Attempts</vt:lpstr>
      <vt:lpstr>Slow Correction Attempts</vt:lpstr>
      <vt:lpstr>Slow Correction Attempts</vt:lpstr>
      <vt:lpstr>Slow Correction Attempts</vt:lpstr>
      <vt:lpstr>Slow Correction Attempts</vt:lpstr>
      <vt:lpstr>Tests with Amplifier</vt:lpstr>
      <vt:lpstr>Amplifier Installed in Gallery</vt:lpstr>
      <vt:lpstr>Amplifier Installed in Gallery</vt:lpstr>
      <vt:lpstr>Amplifier Installed in Gallery</vt:lpstr>
      <vt:lpstr>Kicker cables connected to amplifier</vt:lpstr>
      <vt:lpstr>Kicker cables connected to amplifier</vt:lpstr>
      <vt:lpstr>Kicker cables attached to amplifier</vt:lpstr>
      <vt:lpstr>Attempts to view effect of kick</vt:lpstr>
      <vt:lpstr>Response to Kick in BPM</vt:lpstr>
      <vt:lpstr>Initial Latency Measurements</vt:lpstr>
      <vt:lpstr>Summary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Summary of Phase Feedforward Tests 16th-20th June 2014</dc:title>
  <dc:creator>Windows User</dc:creator>
  <cp:lastModifiedBy>Windows User</cp:lastModifiedBy>
  <cp:revision>15</cp:revision>
  <dcterms:created xsi:type="dcterms:W3CDTF">2014-06-23T08:17:24Z</dcterms:created>
  <dcterms:modified xsi:type="dcterms:W3CDTF">2014-06-23T09:42:28Z</dcterms:modified>
</cp:coreProperties>
</file>