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2"/>
  </p:notesMasterIdLst>
  <p:sldIdLst>
    <p:sldId id="277" r:id="rId2"/>
    <p:sldId id="327" r:id="rId3"/>
    <p:sldId id="261" r:id="rId4"/>
    <p:sldId id="312" r:id="rId5"/>
    <p:sldId id="311" r:id="rId6"/>
    <p:sldId id="260" r:id="rId7"/>
    <p:sldId id="278" r:id="rId8"/>
    <p:sldId id="321" r:id="rId9"/>
    <p:sldId id="322" r:id="rId10"/>
    <p:sldId id="323" r:id="rId11"/>
    <p:sldId id="324" r:id="rId12"/>
    <p:sldId id="326" r:id="rId13"/>
    <p:sldId id="325" r:id="rId14"/>
    <p:sldId id="314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307" r:id="rId23"/>
    <p:sldId id="291" r:id="rId24"/>
    <p:sldId id="292" r:id="rId25"/>
    <p:sldId id="294" r:id="rId26"/>
    <p:sldId id="300" r:id="rId27"/>
    <p:sldId id="301" r:id="rId28"/>
    <p:sldId id="304" r:id="rId29"/>
    <p:sldId id="295" r:id="rId30"/>
    <p:sldId id="302" r:id="rId31"/>
    <p:sldId id="303" r:id="rId32"/>
    <p:sldId id="306" r:id="rId33"/>
    <p:sldId id="316" r:id="rId34"/>
    <p:sldId id="276" r:id="rId35"/>
    <p:sldId id="328" r:id="rId36"/>
    <p:sldId id="329" r:id="rId37"/>
    <p:sldId id="331" r:id="rId38"/>
    <p:sldId id="332" r:id="rId39"/>
    <p:sldId id="333" r:id="rId40"/>
    <p:sldId id="330" r:id="rId41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43"/>
      <p:bold r:id="rId44"/>
      <p:italic r:id="rId45"/>
      <p:boldItalic r:id="rId4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0000"/>
    <a:srgbClr val="0000FF"/>
    <a:srgbClr val="000000"/>
    <a:srgbClr val="C0504D"/>
    <a:srgbClr val="4F81BD"/>
    <a:srgbClr val="4F6228"/>
    <a:srgbClr val="99CCFF"/>
    <a:srgbClr val="B2B2B2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49" autoAdjust="0"/>
    <p:restoredTop sz="86383" autoAdjust="0"/>
  </p:normalViewPr>
  <p:slideViewPr>
    <p:cSldViewPr>
      <p:cViewPr varScale="1">
        <p:scale>
          <a:sx n="94" d="100"/>
          <a:sy n="94" d="100"/>
        </p:scale>
        <p:origin x="-1410" y="-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1.fntdata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FAD6B2-F65A-477B-A7C6-9307BCB6BB09}" type="datetimeFigureOut">
              <a:rPr lang="en-GB" smtClean="0"/>
              <a:t>18/06/2014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817A7-4674-4BA2-A951-65BC1D8B46A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3805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817A7-4674-4BA2-A951-65BC1D8B46AF}" type="slidenum">
              <a:rPr lang="en-GB" smtClean="0"/>
              <a:t>26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17798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7210C-309D-452B-980B-D4CEE381C670}" type="datetimeFigureOut">
              <a:rPr lang="en-GB" smtClean="0"/>
              <a:t>18/06/2014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D8D6-890D-4F1A-9768-0C216621C75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5938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7210C-309D-452B-980B-D4CEE381C670}" type="datetimeFigureOut">
              <a:rPr lang="en-GB" smtClean="0"/>
              <a:t>18/06/2014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D8D6-890D-4F1A-9768-0C216621C75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6914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7210C-309D-452B-980B-D4CEE381C670}" type="datetimeFigureOut">
              <a:rPr lang="en-GB" smtClean="0"/>
              <a:t>18/06/2014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D8D6-890D-4F1A-9768-0C216621C75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1904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7210C-309D-452B-980B-D4CEE381C670}" type="datetimeFigureOut">
              <a:rPr lang="en-GB" smtClean="0"/>
              <a:t>18/06/2014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D8D6-890D-4F1A-9768-0C216621C75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1810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7210C-309D-452B-980B-D4CEE381C670}" type="datetimeFigureOut">
              <a:rPr lang="en-GB" smtClean="0"/>
              <a:t>18/06/2014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D8D6-890D-4F1A-9768-0C216621C75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163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7210C-309D-452B-980B-D4CEE381C670}" type="datetimeFigureOut">
              <a:rPr lang="en-GB" smtClean="0"/>
              <a:t>18/06/2014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D8D6-890D-4F1A-9768-0C216621C75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0380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7210C-309D-452B-980B-D4CEE381C670}" type="datetimeFigureOut">
              <a:rPr lang="en-GB" smtClean="0"/>
              <a:t>18/06/2014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D8D6-890D-4F1A-9768-0C216621C75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9495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7210C-309D-452B-980B-D4CEE381C670}" type="datetimeFigureOut">
              <a:rPr lang="en-GB" smtClean="0"/>
              <a:t>18/06/2014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D8D6-890D-4F1A-9768-0C216621C75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7831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7210C-309D-452B-980B-D4CEE381C670}" type="datetimeFigureOut">
              <a:rPr lang="en-GB" smtClean="0"/>
              <a:t>18/06/2014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D8D6-890D-4F1A-9768-0C216621C75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8947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7210C-309D-452B-980B-D4CEE381C670}" type="datetimeFigureOut">
              <a:rPr lang="en-GB" smtClean="0"/>
              <a:t>18/06/2014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D8D6-890D-4F1A-9768-0C216621C75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6095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7210C-309D-452B-980B-D4CEE381C670}" type="datetimeFigureOut">
              <a:rPr lang="en-GB" smtClean="0"/>
              <a:t>18/06/2014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D8D6-890D-4F1A-9768-0C216621C75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236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A7210C-309D-452B-980B-D4CEE381C670}" type="datetimeFigureOut">
              <a:rPr lang="en-GB" smtClean="0"/>
              <a:t>18/06/2014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A7D8D6-890D-4F1A-9768-0C216621C75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394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endParaRPr lang="en-GB" sz="2400" dirty="0" smtClean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07504" y="2319015"/>
            <a:ext cx="8928992" cy="1470025"/>
          </a:xfrm>
        </p:spPr>
        <p:txBody>
          <a:bodyPr lIns="0" rIns="0">
            <a:noAutofit/>
          </a:bodyPr>
          <a:lstStyle/>
          <a:p>
            <a:r>
              <a:rPr lang="en-GB" sz="3600" b="1" dirty="0">
                <a:solidFill>
                  <a:schemeClr val="bg1"/>
                </a:solidFill>
              </a:rPr>
              <a:t>Development of a Low-latency, High-precision, Intra-train Beam Feedback </a:t>
            </a:r>
            <a:r>
              <a:rPr lang="en-GB" sz="3600" b="1" dirty="0" smtClean="0">
                <a:solidFill>
                  <a:schemeClr val="bg1"/>
                </a:solidFill>
              </a:rPr>
              <a:t>System Based </a:t>
            </a:r>
            <a:r>
              <a:rPr lang="en-GB" sz="3600" b="1" dirty="0">
                <a:solidFill>
                  <a:schemeClr val="bg1"/>
                </a:solidFill>
              </a:rPr>
              <a:t>on Cavity Beam Position Monitors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07504" y="4293096"/>
            <a:ext cx="8928992" cy="1656184"/>
          </a:xfrm>
        </p:spPr>
        <p:txBody>
          <a:bodyPr>
            <a:no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N. </a:t>
            </a:r>
            <a:r>
              <a:rPr lang="en-GB" dirty="0">
                <a:solidFill>
                  <a:schemeClr val="bg1"/>
                </a:solidFill>
              </a:rPr>
              <a:t>Blaskovic Kraljevic, </a:t>
            </a:r>
            <a:r>
              <a:rPr lang="en-GB" dirty="0" smtClean="0">
                <a:solidFill>
                  <a:schemeClr val="bg1"/>
                </a:solidFill>
              </a:rPr>
              <a:t>D. R. Bett</a:t>
            </a:r>
            <a:r>
              <a:rPr lang="en-GB" dirty="0">
                <a:solidFill>
                  <a:schemeClr val="bg1"/>
                </a:solidFill>
              </a:rPr>
              <a:t>, </a:t>
            </a:r>
            <a:r>
              <a:rPr lang="en-GB" dirty="0" smtClean="0">
                <a:solidFill>
                  <a:schemeClr val="bg1"/>
                </a:solidFill>
              </a:rPr>
              <a:t>P. N. Burrows,</a:t>
            </a:r>
            <a:br>
              <a:rPr lang="en-GB" dirty="0" smtClean="0">
                <a:solidFill>
                  <a:schemeClr val="bg1"/>
                </a:solidFill>
              </a:rPr>
            </a:br>
            <a:r>
              <a:rPr lang="en-GB" dirty="0" smtClean="0">
                <a:solidFill>
                  <a:schemeClr val="bg1"/>
                </a:solidFill>
              </a:rPr>
              <a:t>G. B. Christian, M. R. </a:t>
            </a:r>
            <a:r>
              <a:rPr lang="en-GB" dirty="0">
                <a:solidFill>
                  <a:schemeClr val="bg1"/>
                </a:solidFill>
              </a:rPr>
              <a:t>Davis, </a:t>
            </a:r>
            <a:r>
              <a:rPr lang="en-GB" dirty="0" smtClean="0">
                <a:solidFill>
                  <a:schemeClr val="bg1"/>
                </a:solidFill>
              </a:rPr>
              <a:t>Y. I. </a:t>
            </a:r>
            <a:r>
              <a:rPr lang="en-GB" dirty="0">
                <a:solidFill>
                  <a:schemeClr val="bg1"/>
                </a:solidFill>
              </a:rPr>
              <a:t>Kim, </a:t>
            </a:r>
            <a:r>
              <a:rPr lang="en-GB" dirty="0" smtClean="0">
                <a:solidFill>
                  <a:schemeClr val="bg1"/>
                </a:solidFill>
              </a:rPr>
              <a:t>C. Perry</a:t>
            </a:r>
          </a:p>
          <a:p>
            <a:r>
              <a:rPr lang="en-GB" i="1" dirty="0" smtClean="0">
                <a:solidFill>
                  <a:schemeClr val="bg1"/>
                </a:solidFill>
              </a:rPr>
              <a:t>John </a:t>
            </a:r>
            <a:r>
              <a:rPr lang="en-GB" i="1" dirty="0">
                <a:solidFill>
                  <a:schemeClr val="bg1"/>
                </a:solidFill>
              </a:rPr>
              <a:t>Adams </a:t>
            </a:r>
            <a:r>
              <a:rPr lang="en-GB" i="1" dirty="0" smtClean="0">
                <a:solidFill>
                  <a:schemeClr val="bg1"/>
                </a:solidFill>
              </a:rPr>
              <a:t>Institute, University </a:t>
            </a:r>
            <a:r>
              <a:rPr lang="en-GB" i="1" dirty="0">
                <a:solidFill>
                  <a:schemeClr val="bg1"/>
                </a:solidFill>
              </a:rPr>
              <a:t>of </a:t>
            </a:r>
            <a:r>
              <a:rPr lang="en-GB" i="1" dirty="0" smtClean="0">
                <a:solidFill>
                  <a:schemeClr val="bg1"/>
                </a:solidFill>
              </a:rPr>
              <a:t>Oxford, UK</a:t>
            </a:r>
            <a:endParaRPr lang="en-GB" i="1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9170" y="116632"/>
            <a:ext cx="1557326" cy="155732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77207"/>
            <a:ext cx="1557326" cy="1557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806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 smtClean="0"/>
              <a:t>Introduction</a:t>
            </a:r>
          </a:p>
          <a:p>
            <a:pPr marL="468000"/>
            <a:r>
              <a:rPr lang="en-GB" sz="3600" dirty="0" smtClean="0"/>
              <a:t>Accelerator Test Facility (ATF) at KEK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Kraljevic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10</a:t>
            </a:fld>
            <a:endParaRPr lang="en-GB" sz="1600" dirty="0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98" y="2289651"/>
            <a:ext cx="8750190" cy="3638724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4842697" y="3964995"/>
            <a:ext cx="34826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Damping ring</a:t>
            </a:r>
            <a:endParaRPr lang="en-GB" sz="2000" dirty="0"/>
          </a:p>
        </p:txBody>
      </p:sp>
      <p:sp>
        <p:nvSpPr>
          <p:cNvPr id="35" name="TextBox 34"/>
          <p:cNvSpPr txBox="1"/>
          <p:nvPr/>
        </p:nvSpPr>
        <p:spPr>
          <a:xfrm>
            <a:off x="1216579" y="4718517"/>
            <a:ext cx="2635341" cy="400110"/>
          </a:xfrm>
          <a:prstGeom prst="rect">
            <a:avLst/>
          </a:prstGeom>
          <a:noFill/>
        </p:spPr>
        <p:txBody>
          <a:bodyPr wrap="square" lIns="54000" rtlCol="0">
            <a:spAutoFit/>
          </a:bodyPr>
          <a:lstStyle/>
          <a:p>
            <a:r>
              <a:rPr lang="en-GB" sz="2000" dirty="0" smtClean="0"/>
              <a:t>Electron source</a:t>
            </a:r>
            <a:endParaRPr lang="en-GB" sz="2000" dirty="0"/>
          </a:p>
        </p:txBody>
      </p:sp>
      <p:cxnSp>
        <p:nvCxnSpPr>
          <p:cNvPr id="36" name="Straight Connector 35"/>
          <p:cNvCxnSpPr/>
          <p:nvPr/>
        </p:nvCxnSpPr>
        <p:spPr>
          <a:xfrm flipH="1">
            <a:off x="929541" y="4923116"/>
            <a:ext cx="287038" cy="703366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467149" y="5189130"/>
            <a:ext cx="43223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1.28 GeV linear accelerator</a:t>
            </a:r>
            <a:endParaRPr lang="en-GB" sz="2000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929541" y="6237312"/>
            <a:ext cx="6666795" cy="0"/>
          </a:xfrm>
          <a:prstGeom prst="straightConnector1">
            <a:avLst/>
          </a:prstGeom>
          <a:ln w="9525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29541" y="5909210"/>
            <a:ext cx="6666795" cy="400110"/>
          </a:xfrm>
          <a:prstGeom prst="rect">
            <a:avLst/>
          </a:prstGeom>
          <a:noFill/>
        </p:spPr>
        <p:txBody>
          <a:bodyPr wrap="square" lIns="54000" rtlCol="0">
            <a:spAutoFit/>
          </a:bodyPr>
          <a:lstStyle/>
          <a:p>
            <a:pPr algn="ctr"/>
            <a:r>
              <a:rPr lang="en-GB" sz="2000" dirty="0" smtClean="0"/>
              <a:t>90 meters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83226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 smtClean="0"/>
              <a:t>Introduction</a:t>
            </a:r>
          </a:p>
          <a:p>
            <a:pPr marL="468000"/>
            <a:r>
              <a:rPr lang="en-GB" sz="3600" dirty="0" smtClean="0"/>
              <a:t>Accelerator Test Facility (ATF) at KEK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Kraljevic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11</a:t>
            </a:fld>
            <a:endParaRPr lang="en-GB" sz="1600" dirty="0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98" y="2289651"/>
            <a:ext cx="8750190" cy="3638724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4842697" y="3964995"/>
            <a:ext cx="34826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Damping ring</a:t>
            </a:r>
            <a:endParaRPr lang="en-GB" sz="2000" dirty="0"/>
          </a:p>
        </p:txBody>
      </p:sp>
      <p:sp>
        <p:nvSpPr>
          <p:cNvPr id="35" name="TextBox 34"/>
          <p:cNvSpPr txBox="1"/>
          <p:nvPr/>
        </p:nvSpPr>
        <p:spPr>
          <a:xfrm>
            <a:off x="1216579" y="4718517"/>
            <a:ext cx="2635341" cy="400110"/>
          </a:xfrm>
          <a:prstGeom prst="rect">
            <a:avLst/>
          </a:prstGeom>
          <a:noFill/>
        </p:spPr>
        <p:txBody>
          <a:bodyPr wrap="square" lIns="54000" rtlCol="0">
            <a:spAutoFit/>
          </a:bodyPr>
          <a:lstStyle/>
          <a:p>
            <a:r>
              <a:rPr lang="en-GB" sz="2000" dirty="0" smtClean="0"/>
              <a:t>Electron source</a:t>
            </a:r>
            <a:endParaRPr lang="en-GB" sz="2000" dirty="0"/>
          </a:p>
        </p:txBody>
      </p:sp>
      <p:cxnSp>
        <p:nvCxnSpPr>
          <p:cNvPr id="36" name="Straight Connector 35"/>
          <p:cNvCxnSpPr/>
          <p:nvPr/>
        </p:nvCxnSpPr>
        <p:spPr>
          <a:xfrm flipH="1">
            <a:off x="929541" y="4923116"/>
            <a:ext cx="287038" cy="703366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 flipV="1">
            <a:off x="929541" y="2864088"/>
            <a:ext cx="287038" cy="564912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347864" y="2132856"/>
            <a:ext cx="2952327" cy="400110"/>
          </a:xfrm>
          <a:prstGeom prst="rect">
            <a:avLst/>
          </a:prstGeom>
          <a:noFill/>
        </p:spPr>
        <p:txBody>
          <a:bodyPr wrap="square" lIns="54000" rtlCol="0">
            <a:spAutoFit/>
          </a:bodyPr>
          <a:lstStyle/>
          <a:p>
            <a:pPr algn="ctr"/>
            <a:r>
              <a:rPr lang="en-GB" sz="2000" dirty="0" smtClean="0"/>
              <a:t>Extraction line</a:t>
            </a:r>
            <a:endParaRPr lang="en-GB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323528" y="2132856"/>
            <a:ext cx="2952327" cy="400110"/>
          </a:xfrm>
          <a:prstGeom prst="rect">
            <a:avLst/>
          </a:prstGeom>
          <a:noFill/>
        </p:spPr>
        <p:txBody>
          <a:bodyPr wrap="square" lIns="54000" rtlCol="0">
            <a:spAutoFit/>
          </a:bodyPr>
          <a:lstStyle/>
          <a:p>
            <a:pPr algn="ctr"/>
            <a:r>
              <a:rPr lang="en-GB" sz="2000" dirty="0" smtClean="0"/>
              <a:t>Final focus</a:t>
            </a:r>
            <a:endParaRPr lang="en-GB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1216579" y="3215097"/>
            <a:ext cx="3211405" cy="707886"/>
          </a:xfrm>
          <a:prstGeom prst="rect">
            <a:avLst/>
          </a:prstGeom>
          <a:noFill/>
        </p:spPr>
        <p:txBody>
          <a:bodyPr wrap="square" lIns="54000" rtlCol="0">
            <a:spAutoFit/>
          </a:bodyPr>
          <a:lstStyle/>
          <a:p>
            <a:r>
              <a:rPr lang="en-GB" sz="2000" dirty="0" smtClean="0"/>
              <a:t>Model interaction point (IP) of a collider</a:t>
            </a:r>
            <a:endParaRPr lang="en-GB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1467149" y="5189130"/>
            <a:ext cx="43223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1.28 GeV linear accelerator</a:t>
            </a:r>
            <a:endParaRPr lang="en-GB" sz="2000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929541" y="6237312"/>
            <a:ext cx="6666795" cy="0"/>
          </a:xfrm>
          <a:prstGeom prst="straightConnector1">
            <a:avLst/>
          </a:prstGeom>
          <a:ln w="9525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29541" y="5909210"/>
            <a:ext cx="6666795" cy="400110"/>
          </a:xfrm>
          <a:prstGeom prst="rect">
            <a:avLst/>
          </a:prstGeom>
          <a:noFill/>
        </p:spPr>
        <p:txBody>
          <a:bodyPr wrap="square" lIns="54000" rtlCol="0">
            <a:spAutoFit/>
          </a:bodyPr>
          <a:lstStyle/>
          <a:p>
            <a:pPr algn="ctr"/>
            <a:r>
              <a:rPr lang="en-GB" sz="2000" dirty="0" smtClean="0"/>
              <a:t>90 meters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83226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 smtClean="0"/>
              <a:t>Introduction</a:t>
            </a:r>
          </a:p>
          <a:p>
            <a:pPr marL="468000"/>
            <a:r>
              <a:rPr lang="en-GB" sz="3600" dirty="0" smtClean="0"/>
              <a:t>Accelerator Test Facility (ATF) at KEK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Kraljevic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12</a:t>
            </a:fld>
            <a:endParaRPr lang="en-GB" sz="1600" dirty="0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98" y="2289651"/>
            <a:ext cx="8750190" cy="3638724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4842697" y="3964995"/>
            <a:ext cx="34826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Damping ring</a:t>
            </a:r>
            <a:endParaRPr lang="en-GB" sz="2000" dirty="0"/>
          </a:p>
        </p:txBody>
      </p:sp>
      <p:sp>
        <p:nvSpPr>
          <p:cNvPr id="35" name="TextBox 34"/>
          <p:cNvSpPr txBox="1"/>
          <p:nvPr/>
        </p:nvSpPr>
        <p:spPr>
          <a:xfrm>
            <a:off x="1216579" y="4718517"/>
            <a:ext cx="2635341" cy="400110"/>
          </a:xfrm>
          <a:prstGeom prst="rect">
            <a:avLst/>
          </a:prstGeom>
          <a:noFill/>
        </p:spPr>
        <p:txBody>
          <a:bodyPr wrap="square" lIns="54000" rtlCol="0">
            <a:spAutoFit/>
          </a:bodyPr>
          <a:lstStyle/>
          <a:p>
            <a:r>
              <a:rPr lang="en-GB" sz="2000" dirty="0" smtClean="0"/>
              <a:t>Electron source</a:t>
            </a:r>
            <a:endParaRPr lang="en-GB" sz="2000" dirty="0"/>
          </a:p>
        </p:txBody>
      </p:sp>
      <p:cxnSp>
        <p:nvCxnSpPr>
          <p:cNvPr id="36" name="Straight Connector 35"/>
          <p:cNvCxnSpPr/>
          <p:nvPr/>
        </p:nvCxnSpPr>
        <p:spPr>
          <a:xfrm flipH="1">
            <a:off x="929541" y="4923116"/>
            <a:ext cx="287038" cy="703366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 flipV="1">
            <a:off x="929541" y="2864088"/>
            <a:ext cx="287038" cy="564912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347864" y="2132856"/>
            <a:ext cx="2952327" cy="400110"/>
          </a:xfrm>
          <a:prstGeom prst="rect">
            <a:avLst/>
          </a:prstGeom>
          <a:noFill/>
        </p:spPr>
        <p:txBody>
          <a:bodyPr wrap="square" lIns="54000" rtlCol="0">
            <a:spAutoFit/>
          </a:bodyPr>
          <a:lstStyle/>
          <a:p>
            <a:pPr algn="ctr"/>
            <a:r>
              <a:rPr lang="en-GB" sz="2000" dirty="0" smtClean="0"/>
              <a:t>Extraction line</a:t>
            </a:r>
            <a:endParaRPr lang="en-GB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323528" y="2132856"/>
            <a:ext cx="2952327" cy="400110"/>
          </a:xfrm>
          <a:prstGeom prst="rect">
            <a:avLst/>
          </a:prstGeom>
          <a:noFill/>
        </p:spPr>
        <p:txBody>
          <a:bodyPr wrap="square" lIns="54000" rtlCol="0">
            <a:spAutoFit/>
          </a:bodyPr>
          <a:lstStyle/>
          <a:p>
            <a:pPr algn="ctr"/>
            <a:r>
              <a:rPr lang="en-GB" sz="2000" dirty="0" smtClean="0"/>
              <a:t>Final focus</a:t>
            </a:r>
            <a:endParaRPr lang="en-GB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1216579" y="3215097"/>
            <a:ext cx="3211405" cy="707886"/>
          </a:xfrm>
          <a:prstGeom prst="rect">
            <a:avLst/>
          </a:prstGeom>
          <a:noFill/>
        </p:spPr>
        <p:txBody>
          <a:bodyPr wrap="square" lIns="54000" rtlCol="0">
            <a:spAutoFit/>
          </a:bodyPr>
          <a:lstStyle/>
          <a:p>
            <a:r>
              <a:rPr lang="en-GB" sz="2000" dirty="0" smtClean="0"/>
              <a:t>Model interaction point (IP) of a collider</a:t>
            </a:r>
            <a:endParaRPr lang="en-GB" sz="2000" dirty="0"/>
          </a:p>
        </p:txBody>
      </p:sp>
      <p:sp>
        <p:nvSpPr>
          <p:cNvPr id="13" name="Rounded Rectangle 12"/>
          <p:cNvSpPr/>
          <p:nvPr/>
        </p:nvSpPr>
        <p:spPr>
          <a:xfrm flipH="1">
            <a:off x="827584" y="2136897"/>
            <a:ext cx="5184578" cy="830058"/>
          </a:xfrm>
          <a:prstGeom prst="roundRect">
            <a:avLst/>
          </a:prstGeom>
          <a:solidFill>
            <a:srgbClr val="FF972F">
              <a:alpha val="20000"/>
            </a:srgb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ounded Rectangle 14"/>
          <p:cNvSpPr/>
          <p:nvPr/>
        </p:nvSpPr>
        <p:spPr>
          <a:xfrm flipH="1">
            <a:off x="827584" y="2132855"/>
            <a:ext cx="5184576" cy="843189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825315" y="1609636"/>
            <a:ext cx="51871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Feedback system</a:t>
            </a:r>
            <a:endParaRPr lang="en-GB" sz="2800" dirty="0"/>
          </a:p>
        </p:txBody>
      </p:sp>
      <p:sp>
        <p:nvSpPr>
          <p:cNvPr id="18" name="TextBox 17"/>
          <p:cNvSpPr txBox="1"/>
          <p:nvPr/>
        </p:nvSpPr>
        <p:spPr>
          <a:xfrm>
            <a:off x="1467149" y="5189130"/>
            <a:ext cx="43223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1.28 GeV linear accelerator</a:t>
            </a:r>
            <a:endParaRPr lang="en-GB" sz="2000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929541" y="6237312"/>
            <a:ext cx="6666795" cy="0"/>
          </a:xfrm>
          <a:prstGeom prst="straightConnector1">
            <a:avLst/>
          </a:prstGeom>
          <a:ln w="9525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929541" y="5909210"/>
            <a:ext cx="6666795" cy="400110"/>
          </a:xfrm>
          <a:prstGeom prst="rect">
            <a:avLst/>
          </a:prstGeom>
          <a:noFill/>
        </p:spPr>
        <p:txBody>
          <a:bodyPr wrap="square" lIns="54000" rtlCol="0">
            <a:spAutoFit/>
          </a:bodyPr>
          <a:lstStyle/>
          <a:p>
            <a:pPr algn="ctr"/>
            <a:r>
              <a:rPr lang="en-GB" sz="2000" dirty="0" smtClean="0"/>
              <a:t>90 meters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59944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 smtClean="0"/>
              <a:t>Introduction</a:t>
            </a:r>
          </a:p>
          <a:p>
            <a:pPr marL="468000"/>
            <a:r>
              <a:rPr lang="en-GB" sz="3600" dirty="0" smtClean="0"/>
              <a:t>Accelerator Test Facility (ATF) at KEK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Kraljevic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13</a:t>
            </a:fld>
            <a:endParaRPr lang="en-GB" sz="1600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ATF can be operated with 2-bunch trains in the extraction line and final focus</a:t>
            </a:r>
          </a:p>
          <a:p>
            <a:r>
              <a:rPr lang="en-GB" dirty="0" smtClean="0"/>
              <a:t>The separation of the bunches is ILC-like (tuneable up to ~300 ns)</a:t>
            </a:r>
          </a:p>
          <a:p>
            <a:r>
              <a:rPr lang="en-GB" dirty="0" smtClean="0"/>
              <a:t>Our prototype feedback system:</a:t>
            </a:r>
          </a:p>
          <a:p>
            <a:pPr lvl="1"/>
            <a:r>
              <a:rPr lang="en-GB" dirty="0" smtClean="0"/>
              <a:t>Measures the </a:t>
            </a:r>
            <a:r>
              <a:rPr lang="en-GB" dirty="0"/>
              <a:t>position of the first </a:t>
            </a:r>
            <a:r>
              <a:rPr lang="en-GB" dirty="0" smtClean="0"/>
              <a:t>bunch</a:t>
            </a:r>
          </a:p>
          <a:p>
            <a:pPr lvl="1"/>
            <a:r>
              <a:rPr lang="en-GB" dirty="0" smtClean="0"/>
              <a:t>Then corrects the path of the second bunch</a:t>
            </a:r>
          </a:p>
          <a:p>
            <a:r>
              <a:rPr lang="en-GB" dirty="0" smtClean="0"/>
              <a:t>Train extraction frequency: ~3 Hz</a:t>
            </a:r>
          </a:p>
          <a:p>
            <a:endParaRPr lang="en-GB" dirty="0" smtClean="0"/>
          </a:p>
          <a:p>
            <a:endParaRPr lang="en-GB" dirty="0" smtClean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9962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 smtClean="0"/>
              <a:t>Introduction</a:t>
            </a:r>
          </a:p>
          <a:p>
            <a:pPr marL="468000"/>
            <a:r>
              <a:rPr lang="en-GB" sz="3600" dirty="0" smtClean="0"/>
              <a:t>Feedback on Nanosecond Timescales (FONT)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Kraljevic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14</a:t>
            </a:fld>
            <a:endParaRPr lang="en-GB" sz="1600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 rIns="0">
            <a:normAutofit/>
          </a:bodyPr>
          <a:lstStyle/>
          <a:p>
            <a:r>
              <a:rPr lang="en-GB" dirty="0"/>
              <a:t>L</a:t>
            </a:r>
            <a:r>
              <a:rPr lang="en-GB" dirty="0" smtClean="0"/>
              <a:t>ow-latency, high-precision feedback system</a:t>
            </a:r>
          </a:p>
          <a:p>
            <a:r>
              <a:rPr lang="en-GB" dirty="0" smtClean="0"/>
              <a:t>We have previously </a:t>
            </a:r>
            <a:r>
              <a:rPr lang="en-GB" dirty="0"/>
              <a:t>demonstrated a system </a:t>
            </a:r>
            <a:r>
              <a:rPr lang="en-GB" dirty="0" smtClean="0"/>
              <a:t>meeting ILC </a:t>
            </a:r>
            <a:r>
              <a:rPr lang="en-GB" dirty="0"/>
              <a:t>latency, BPM resolution and beam kick requirements </a:t>
            </a:r>
          </a:p>
          <a:p>
            <a:r>
              <a:rPr lang="en-GB" dirty="0" smtClean="0"/>
              <a:t>We have extended the system </a:t>
            </a:r>
            <a:r>
              <a:rPr lang="en-GB" dirty="0"/>
              <a:t>for use at </a:t>
            </a:r>
            <a:r>
              <a:rPr lang="en-GB" dirty="0" smtClean="0"/>
              <a:t>ATF</a:t>
            </a:r>
            <a:endParaRPr lang="en-GB" dirty="0"/>
          </a:p>
          <a:p>
            <a:r>
              <a:rPr lang="en-GB" dirty="0" smtClean="0"/>
              <a:t>We aim for nanometre level beam stabilisation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078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Kraljevic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15</a:t>
            </a:fld>
            <a:endParaRPr lang="en-GB" sz="16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323528" y="2264066"/>
            <a:ext cx="3816424" cy="0"/>
          </a:xfrm>
          <a:prstGeom prst="line">
            <a:avLst/>
          </a:prstGeom>
          <a:ln w="38100">
            <a:headEnd type="triangle" w="lg" len="lg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357638" y="2085629"/>
            <a:ext cx="368983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P3</a:t>
            </a:r>
            <a:endParaRPr lang="en-GB" sz="2000" b="1" dirty="0"/>
          </a:p>
        </p:txBody>
      </p:sp>
      <p:sp>
        <p:nvSpPr>
          <p:cNvPr id="58" name="Rectangle 57"/>
          <p:cNvSpPr/>
          <p:nvPr/>
        </p:nvSpPr>
        <p:spPr>
          <a:xfrm>
            <a:off x="2780743" y="2085629"/>
            <a:ext cx="368983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P2</a:t>
            </a:r>
            <a:endParaRPr lang="en-GB" sz="2000" b="1" dirty="0"/>
          </a:p>
        </p:txBody>
      </p:sp>
      <p:sp>
        <p:nvSpPr>
          <p:cNvPr id="53" name="Rectangle 52"/>
          <p:cNvSpPr/>
          <p:nvPr/>
        </p:nvSpPr>
        <p:spPr>
          <a:xfrm>
            <a:off x="4572000" y="1412776"/>
            <a:ext cx="4590256" cy="5112568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6" name="Rectangle 35"/>
          <p:cNvSpPr/>
          <p:nvPr/>
        </p:nvSpPr>
        <p:spPr>
          <a:xfrm>
            <a:off x="4995105" y="2085628"/>
            <a:ext cx="368983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P</a:t>
            </a:r>
            <a:endParaRPr lang="en-GB" sz="2000" b="1" dirty="0"/>
          </a:p>
        </p:txBody>
      </p:sp>
      <p:sp>
        <p:nvSpPr>
          <p:cNvPr id="37" name="Rectangle 36"/>
          <p:cNvSpPr/>
          <p:nvPr/>
        </p:nvSpPr>
        <p:spPr>
          <a:xfrm>
            <a:off x="5427153" y="2085629"/>
            <a:ext cx="3321311" cy="3568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Ins="90000" rtlCol="0" anchor="ctr"/>
          <a:lstStyle/>
          <a:p>
            <a:r>
              <a:rPr lang="en-GB" sz="2000" b="1" dirty="0" smtClean="0">
                <a:solidFill>
                  <a:sysClr val="windowText" lastClr="000000"/>
                </a:solidFill>
              </a:rPr>
              <a:t>Stripline BPM</a:t>
            </a:r>
            <a:endParaRPr lang="en-GB" sz="2000" b="1" dirty="0">
              <a:solidFill>
                <a:sysClr val="windowText" lastClr="000000"/>
              </a:solidFill>
            </a:endParaRPr>
          </a:p>
        </p:txBody>
      </p:sp>
      <p:pic>
        <p:nvPicPr>
          <p:cNvPr id="42" name="Picture 7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01"/>
          <a:stretch/>
        </p:blipFill>
        <p:spPr bwMode="auto">
          <a:xfrm>
            <a:off x="4995105" y="2533854"/>
            <a:ext cx="3753359" cy="2712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" name="Rectangle 42"/>
          <p:cNvSpPr/>
          <p:nvPr/>
        </p:nvSpPr>
        <p:spPr>
          <a:xfrm>
            <a:off x="5004048" y="5373216"/>
            <a:ext cx="3744416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Ins="90000" rtlCol="0" anchor="t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ysClr val="windowText" lastClr="000000"/>
                </a:solidFill>
              </a:rPr>
              <a:t>12 cm long strips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ysClr val="windowText" lastClr="000000"/>
                </a:solidFill>
              </a:rPr>
              <a:t>12 mm radius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ysClr val="windowText" lastClr="000000"/>
                </a:solidFill>
              </a:rPr>
              <a:t>On x and y mover 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solidFill>
                <a:sysClr val="windowText" lastClr="00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endParaRPr lang="en-GB" sz="2400" dirty="0" smtClean="0"/>
          </a:p>
          <a:p>
            <a:pPr marL="468000"/>
            <a:r>
              <a:rPr lang="en-GB" sz="3600" dirty="0" smtClean="0"/>
              <a:t>Experimental Setup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23528" y="1988840"/>
            <a:ext cx="1296144" cy="2752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rgbClr val="4A7EBB"/>
                </a:solidFill>
              </a:rPr>
              <a:t>beam</a:t>
            </a:r>
            <a:endParaRPr lang="en-GB" sz="2000" b="1" dirty="0">
              <a:solidFill>
                <a:srgbClr val="4A7EB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291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Kraljevic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16</a:t>
            </a:fld>
            <a:endParaRPr lang="en-GB" sz="16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323528" y="2264066"/>
            <a:ext cx="3816424" cy="0"/>
          </a:xfrm>
          <a:prstGeom prst="line">
            <a:avLst/>
          </a:prstGeom>
          <a:ln w="38100">
            <a:headEnd type="triangle" w="lg" len="lg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357638" y="2085629"/>
            <a:ext cx="368983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P3</a:t>
            </a:r>
            <a:endParaRPr lang="en-GB" sz="2000" b="1" dirty="0"/>
          </a:p>
        </p:txBody>
      </p:sp>
      <p:sp>
        <p:nvSpPr>
          <p:cNvPr id="58" name="Rectangle 57"/>
          <p:cNvSpPr/>
          <p:nvPr/>
        </p:nvSpPr>
        <p:spPr>
          <a:xfrm>
            <a:off x="2780743" y="2085629"/>
            <a:ext cx="368983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P2</a:t>
            </a:r>
            <a:endParaRPr lang="en-GB" sz="2000" b="1" dirty="0"/>
          </a:p>
        </p:txBody>
      </p:sp>
      <p:sp>
        <p:nvSpPr>
          <p:cNvPr id="53" name="Rectangle 52"/>
          <p:cNvSpPr/>
          <p:nvPr/>
        </p:nvSpPr>
        <p:spPr>
          <a:xfrm>
            <a:off x="4572000" y="1412776"/>
            <a:ext cx="4572000" cy="5112568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7" name="Rectangle 36"/>
          <p:cNvSpPr/>
          <p:nvPr/>
        </p:nvSpPr>
        <p:spPr>
          <a:xfrm>
            <a:off x="6300192" y="2085629"/>
            <a:ext cx="2448272" cy="3568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Ins="90000" rtlCol="0" anchor="ctr"/>
          <a:lstStyle/>
          <a:p>
            <a:r>
              <a:rPr lang="en-GB" sz="2000" b="1" dirty="0" smtClean="0">
                <a:solidFill>
                  <a:sysClr val="windowText" lastClr="000000"/>
                </a:solidFill>
              </a:rPr>
              <a:t>for stripline BPM</a:t>
            </a:r>
            <a:endParaRPr lang="en-GB" sz="2000" b="1" dirty="0">
              <a:solidFill>
                <a:sysClr val="windowText" lastClr="000000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004048" y="5373216"/>
            <a:ext cx="3744416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Ins="90000" rtlCol="0" anchor="t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ysClr val="windowText" lastClr="000000"/>
                </a:solidFill>
              </a:rPr>
              <a:t>Analogue: latency 13 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ysClr val="windowText" lastClr="000000"/>
                </a:solidFill>
              </a:rPr>
              <a:t>Resolution of 330 nm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ysClr val="windowText" lastClr="000000"/>
                </a:solidFill>
              </a:rPr>
              <a:t>Details in poster </a:t>
            </a:r>
            <a:r>
              <a:rPr lang="en-GB" sz="2000" dirty="0">
                <a:solidFill>
                  <a:sysClr val="windowText" lastClr="000000"/>
                </a:solidFill>
              </a:rPr>
              <a:t>TUPME009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solidFill>
                <a:sysClr val="windowText" lastClr="000000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4995104" y="2533854"/>
            <a:ext cx="3752481" cy="2712031"/>
            <a:chOff x="7654355" y="17822650"/>
            <a:chExt cx="6696224" cy="4863642"/>
          </a:xfrm>
        </p:grpSpPr>
        <p:pic>
          <p:nvPicPr>
            <p:cNvPr id="19" name="Picture 41" descr="bpm_processor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27" r="6108"/>
            <a:stretch/>
          </p:blipFill>
          <p:spPr bwMode="auto">
            <a:xfrm rot="5400000">
              <a:off x="8570646" y="16906359"/>
              <a:ext cx="4863642" cy="66962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TextBox 19"/>
            <p:cNvSpPr txBox="1"/>
            <p:nvPr/>
          </p:nvSpPr>
          <p:spPr>
            <a:xfrm>
              <a:off x="12141089" y="18503559"/>
              <a:ext cx="389091" cy="7175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2000" b="1" dirty="0" smtClean="0"/>
                <a:t>Σ</a:t>
              </a:r>
              <a:endParaRPr lang="en-GB" sz="2000" b="1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821998" y="21687675"/>
              <a:ext cx="389091" cy="7175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2000" b="1" dirty="0" smtClean="0"/>
                <a:t>Δ</a:t>
              </a:r>
              <a:endParaRPr lang="en-GB" sz="2000" b="1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8659477" y="21687675"/>
              <a:ext cx="2022520" cy="7175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 smtClean="0"/>
                <a:t>BPM top</a:t>
              </a:r>
              <a:endParaRPr lang="en-GB" sz="2000" b="1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659475" y="20254470"/>
              <a:ext cx="2897978" cy="7175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 smtClean="0"/>
                <a:t>BPM bottom</a:t>
              </a:r>
              <a:endParaRPr lang="en-GB" sz="2000" b="1" dirty="0"/>
            </a:p>
          </p:txBody>
        </p:sp>
      </p:grpSp>
      <p:cxnSp>
        <p:nvCxnSpPr>
          <p:cNvPr id="24" name="Straight Connector 23"/>
          <p:cNvCxnSpPr/>
          <p:nvPr/>
        </p:nvCxnSpPr>
        <p:spPr>
          <a:xfrm>
            <a:off x="2541619" y="2445669"/>
            <a:ext cx="0" cy="60216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 rot="16200000">
            <a:off x="1910292" y="3492739"/>
            <a:ext cx="1262654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2964724" y="2445669"/>
            <a:ext cx="0" cy="60216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 rot="16200000">
            <a:off x="2333397" y="3492739"/>
            <a:ext cx="1262654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sp>
        <p:nvSpPr>
          <p:cNvPr id="29" name="Rectangle 28"/>
          <p:cNvSpPr/>
          <p:nvPr/>
        </p:nvSpPr>
        <p:spPr>
          <a:xfrm>
            <a:off x="4995104" y="2088794"/>
            <a:ext cx="1224137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sp>
        <p:nvSpPr>
          <p:cNvPr id="33" name="Rectangle 32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endParaRPr lang="en-GB" sz="2400" dirty="0" smtClean="0"/>
          </a:p>
          <a:p>
            <a:pPr marL="468000"/>
            <a:r>
              <a:rPr lang="en-GB" sz="3600" dirty="0" smtClean="0"/>
              <a:t>Experimental Setup</a:t>
            </a:r>
          </a:p>
        </p:txBody>
      </p:sp>
      <p:sp>
        <p:nvSpPr>
          <p:cNvPr id="28" name="Rectangle 27"/>
          <p:cNvSpPr/>
          <p:nvPr/>
        </p:nvSpPr>
        <p:spPr>
          <a:xfrm>
            <a:off x="323528" y="1988840"/>
            <a:ext cx="1296144" cy="2752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rgbClr val="4A7EBB"/>
                </a:solidFill>
              </a:rPr>
              <a:t>beam</a:t>
            </a:r>
            <a:endParaRPr lang="en-GB" sz="2000" b="1" dirty="0">
              <a:solidFill>
                <a:srgbClr val="4A7EB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099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Kraljevic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17</a:t>
            </a:fld>
            <a:endParaRPr lang="en-GB" sz="16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323528" y="2264066"/>
            <a:ext cx="3816424" cy="0"/>
          </a:xfrm>
          <a:prstGeom prst="line">
            <a:avLst/>
          </a:prstGeom>
          <a:ln w="38100">
            <a:headEnd type="triangle" w="lg" len="lg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357638" y="2085629"/>
            <a:ext cx="368983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P3</a:t>
            </a:r>
            <a:endParaRPr lang="en-GB" sz="2000" b="1" dirty="0"/>
          </a:p>
        </p:txBody>
      </p:sp>
      <p:sp>
        <p:nvSpPr>
          <p:cNvPr id="58" name="Rectangle 57"/>
          <p:cNvSpPr/>
          <p:nvPr/>
        </p:nvSpPr>
        <p:spPr>
          <a:xfrm>
            <a:off x="2780743" y="2085629"/>
            <a:ext cx="368983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P2</a:t>
            </a:r>
            <a:endParaRPr lang="en-GB" sz="2000" b="1" dirty="0"/>
          </a:p>
        </p:txBody>
      </p:sp>
      <p:sp>
        <p:nvSpPr>
          <p:cNvPr id="53" name="Rectangle 52"/>
          <p:cNvSpPr/>
          <p:nvPr/>
        </p:nvSpPr>
        <p:spPr>
          <a:xfrm>
            <a:off x="4572000" y="1412776"/>
            <a:ext cx="4572000" cy="5112568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3" name="Rectangle 42"/>
          <p:cNvSpPr/>
          <p:nvPr/>
        </p:nvSpPr>
        <p:spPr>
          <a:xfrm>
            <a:off x="5004048" y="5373216"/>
            <a:ext cx="3744416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Ins="90000" rtlCol="0" anchor="t"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solidFill>
                <a:sysClr val="windowText" lastClr="000000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2541619" y="2445669"/>
            <a:ext cx="0" cy="60216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 rot="16200000">
            <a:off x="1910292" y="3492739"/>
            <a:ext cx="1262654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2964724" y="2445669"/>
            <a:ext cx="0" cy="60216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 rot="16200000">
            <a:off x="2333397" y="3492739"/>
            <a:ext cx="1262654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sp>
        <p:nvSpPr>
          <p:cNvPr id="28" name="Rectangle 27"/>
          <p:cNvSpPr/>
          <p:nvPr/>
        </p:nvSpPr>
        <p:spPr>
          <a:xfrm>
            <a:off x="611560" y="2085629"/>
            <a:ext cx="368983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IPB</a:t>
            </a:r>
            <a:endParaRPr lang="en-GB" sz="2000" b="1" dirty="0"/>
          </a:p>
        </p:txBody>
      </p:sp>
      <p:pic>
        <p:nvPicPr>
          <p:cNvPr id="34" name="Picture 9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56" b="5702"/>
          <a:stretch/>
        </p:blipFill>
        <p:spPr bwMode="auto">
          <a:xfrm>
            <a:off x="4995104" y="2533854"/>
            <a:ext cx="3753359" cy="2712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4995105" y="2085628"/>
            <a:ext cx="368983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IPB</a:t>
            </a:r>
            <a:endParaRPr lang="en-GB" sz="2000" b="1" dirty="0"/>
          </a:p>
        </p:txBody>
      </p:sp>
      <p:sp>
        <p:nvSpPr>
          <p:cNvPr id="18" name="Rectangle 17"/>
          <p:cNvSpPr/>
          <p:nvPr/>
        </p:nvSpPr>
        <p:spPr>
          <a:xfrm>
            <a:off x="5427153" y="2085629"/>
            <a:ext cx="3321311" cy="3568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Ins="90000" rtlCol="0" anchor="ctr"/>
          <a:lstStyle/>
          <a:p>
            <a:r>
              <a:rPr lang="en-GB" sz="2000" b="1" dirty="0" smtClean="0">
                <a:solidFill>
                  <a:sysClr val="windowText" lastClr="000000"/>
                </a:solidFill>
              </a:rPr>
              <a:t>Cavity BPM at beam waist</a:t>
            </a:r>
            <a:endParaRPr lang="en-GB" sz="2000" b="1" dirty="0">
              <a:solidFill>
                <a:sysClr val="windowText" lastClr="000000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004048" y="5373216"/>
            <a:ext cx="3735472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Ins="90000" rtlCol="0" anchor="t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ysClr val="windowText" lastClr="000000"/>
                </a:solidFill>
              </a:rPr>
              <a:t>C-band: 6.4 GHz in 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ysClr val="windowText" lastClr="000000"/>
                </a:solidFill>
              </a:rPr>
              <a:t>Low Q: decay time &lt; 30 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ysClr val="windowText" lastClr="000000"/>
                </a:solidFill>
              </a:rPr>
              <a:t>Resolve 2-bunch trains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solidFill>
                <a:sysClr val="windowText" lastClr="000000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endParaRPr lang="en-GB" sz="2400" dirty="0" smtClean="0"/>
          </a:p>
          <a:p>
            <a:pPr marL="468000"/>
            <a:r>
              <a:rPr lang="en-GB" sz="3600" dirty="0" smtClean="0"/>
              <a:t>Experimental Setup</a:t>
            </a:r>
          </a:p>
        </p:txBody>
      </p:sp>
    </p:spTree>
    <p:extLst>
      <p:ext uri="{BB962C8B-B14F-4D97-AF65-F5344CB8AC3E}">
        <p14:creationId xmlns:p14="http://schemas.microsoft.com/office/powerpoint/2010/main" val="406829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Kraljevic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18</a:t>
            </a:fld>
            <a:endParaRPr lang="en-GB" sz="16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323528" y="2264066"/>
            <a:ext cx="3816424" cy="0"/>
          </a:xfrm>
          <a:prstGeom prst="line">
            <a:avLst/>
          </a:prstGeom>
          <a:ln w="38100">
            <a:headEnd type="triangle" w="lg" len="lg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357638" y="2085629"/>
            <a:ext cx="368983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P3</a:t>
            </a:r>
            <a:endParaRPr lang="en-GB" sz="2000" b="1" dirty="0"/>
          </a:p>
        </p:txBody>
      </p:sp>
      <p:sp>
        <p:nvSpPr>
          <p:cNvPr id="58" name="Rectangle 57"/>
          <p:cNvSpPr/>
          <p:nvPr/>
        </p:nvSpPr>
        <p:spPr>
          <a:xfrm>
            <a:off x="2780743" y="2085629"/>
            <a:ext cx="368983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P2</a:t>
            </a:r>
            <a:endParaRPr lang="en-GB" sz="2000" b="1" dirty="0"/>
          </a:p>
        </p:txBody>
      </p:sp>
      <p:sp>
        <p:nvSpPr>
          <p:cNvPr id="53" name="Rectangle 52"/>
          <p:cNvSpPr/>
          <p:nvPr/>
        </p:nvSpPr>
        <p:spPr>
          <a:xfrm>
            <a:off x="4572000" y="1412776"/>
            <a:ext cx="4572000" cy="5112568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7" name="Rectangle 36"/>
          <p:cNvSpPr/>
          <p:nvPr/>
        </p:nvSpPr>
        <p:spPr>
          <a:xfrm>
            <a:off x="6300192" y="2085629"/>
            <a:ext cx="2448272" cy="3568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Ins="90000" rtlCol="0" anchor="ctr"/>
          <a:lstStyle/>
          <a:p>
            <a:r>
              <a:rPr lang="en-GB" sz="2000" b="1" dirty="0" smtClean="0">
                <a:solidFill>
                  <a:sysClr val="windowText" lastClr="000000"/>
                </a:solidFill>
              </a:rPr>
              <a:t>for cavity BPM</a:t>
            </a:r>
            <a:endParaRPr lang="en-GB" sz="2000" b="1" dirty="0">
              <a:solidFill>
                <a:sysClr val="windowText" lastClr="000000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004048" y="5373216"/>
            <a:ext cx="3744416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Ins="90000" rtlCol="0" anchor="t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tx1"/>
                </a:solidFill>
              </a:rPr>
              <a:t>Analogue, 2-stage downmixer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tx1"/>
                </a:solidFill>
              </a:rPr>
              <a:t>Resolution of &lt; 100 nm</a:t>
            </a:r>
            <a:endParaRPr lang="en-GB" sz="20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tx1"/>
                </a:solidFill>
              </a:rPr>
              <a:t>Developed by Honda et al.</a:t>
            </a:r>
            <a:endParaRPr lang="en-GB" sz="2000" dirty="0">
              <a:solidFill>
                <a:schemeClr val="tx1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2541619" y="2445669"/>
            <a:ext cx="0" cy="60216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 rot="16200000">
            <a:off x="1910292" y="3492739"/>
            <a:ext cx="1262654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2964724" y="2445669"/>
            <a:ext cx="0" cy="60216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 rot="16200000">
            <a:off x="2333397" y="3492739"/>
            <a:ext cx="1262654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sp>
        <p:nvSpPr>
          <p:cNvPr id="29" name="Rectangle 28"/>
          <p:cNvSpPr/>
          <p:nvPr/>
        </p:nvSpPr>
        <p:spPr>
          <a:xfrm>
            <a:off x="4995105" y="2085628"/>
            <a:ext cx="1224135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sp>
        <p:nvSpPr>
          <p:cNvPr id="28" name="Rectangle 27"/>
          <p:cNvSpPr/>
          <p:nvPr/>
        </p:nvSpPr>
        <p:spPr>
          <a:xfrm>
            <a:off x="611560" y="2085629"/>
            <a:ext cx="368983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IPB</a:t>
            </a:r>
            <a:endParaRPr lang="en-GB" sz="2000" b="1" dirty="0"/>
          </a:p>
        </p:txBody>
      </p:sp>
      <p:cxnSp>
        <p:nvCxnSpPr>
          <p:cNvPr id="30" name="Straight Connector 29"/>
          <p:cNvCxnSpPr/>
          <p:nvPr/>
        </p:nvCxnSpPr>
        <p:spPr>
          <a:xfrm>
            <a:off x="795541" y="2445669"/>
            <a:ext cx="0" cy="60216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 rot="16200000">
            <a:off x="164214" y="3492739"/>
            <a:ext cx="1262654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" t="6193" r="2788"/>
          <a:stretch/>
        </p:blipFill>
        <p:spPr>
          <a:xfrm>
            <a:off x="5004926" y="2533854"/>
            <a:ext cx="3743538" cy="2712032"/>
          </a:xfrm>
          <a:prstGeom prst="rect">
            <a:avLst/>
          </a:prstGeom>
        </p:spPr>
      </p:pic>
      <p:sp>
        <p:nvSpPr>
          <p:cNvPr id="36" name="Rectangle 35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endParaRPr lang="en-GB" sz="2400" dirty="0" smtClean="0"/>
          </a:p>
          <a:p>
            <a:pPr marL="468000"/>
            <a:r>
              <a:rPr lang="en-GB" sz="3600" dirty="0" smtClean="0"/>
              <a:t>Experimental Setup</a:t>
            </a:r>
          </a:p>
        </p:txBody>
      </p:sp>
    </p:spTree>
    <p:extLst>
      <p:ext uri="{BB962C8B-B14F-4D97-AF65-F5344CB8AC3E}">
        <p14:creationId xmlns:p14="http://schemas.microsoft.com/office/powerpoint/2010/main" val="3825365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Kraljevic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19</a:t>
            </a:fld>
            <a:endParaRPr lang="en-GB" sz="16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323528" y="2264066"/>
            <a:ext cx="3816424" cy="0"/>
          </a:xfrm>
          <a:prstGeom prst="line">
            <a:avLst/>
          </a:prstGeom>
          <a:ln w="38100">
            <a:headEnd type="triangle" w="lg" len="lg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357638" y="2085629"/>
            <a:ext cx="368983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P3</a:t>
            </a:r>
            <a:endParaRPr lang="en-GB" sz="2000" b="1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2541619" y="2445669"/>
            <a:ext cx="0" cy="60216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 rot="16200000">
            <a:off x="1910292" y="3492739"/>
            <a:ext cx="1262654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cxnSp>
        <p:nvCxnSpPr>
          <p:cNvPr id="28" name="Straight Connector 27"/>
          <p:cNvCxnSpPr/>
          <p:nvPr/>
        </p:nvCxnSpPr>
        <p:spPr>
          <a:xfrm>
            <a:off x="2543226" y="4302504"/>
            <a:ext cx="0" cy="61108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2780743" y="2085629"/>
            <a:ext cx="368983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P2</a:t>
            </a:r>
            <a:endParaRPr lang="en-GB" sz="2000" b="1" dirty="0"/>
          </a:p>
        </p:txBody>
      </p:sp>
      <p:cxnSp>
        <p:nvCxnSpPr>
          <p:cNvPr id="59" name="Straight Connector 58"/>
          <p:cNvCxnSpPr/>
          <p:nvPr/>
        </p:nvCxnSpPr>
        <p:spPr>
          <a:xfrm>
            <a:off x="2964724" y="2445669"/>
            <a:ext cx="0" cy="60216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 rot="16200000">
            <a:off x="2333397" y="3492739"/>
            <a:ext cx="1262654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cxnSp>
        <p:nvCxnSpPr>
          <p:cNvPr id="61" name="Straight Connector 60"/>
          <p:cNvCxnSpPr/>
          <p:nvPr/>
        </p:nvCxnSpPr>
        <p:spPr>
          <a:xfrm>
            <a:off x="2966331" y="4302504"/>
            <a:ext cx="0" cy="61108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611560" y="2085629"/>
            <a:ext cx="368983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IPB</a:t>
            </a:r>
            <a:endParaRPr lang="en-GB" sz="2000" b="1" dirty="0"/>
          </a:p>
        </p:txBody>
      </p:sp>
      <p:cxnSp>
        <p:nvCxnSpPr>
          <p:cNvPr id="39" name="Straight Connector 38"/>
          <p:cNvCxnSpPr/>
          <p:nvPr/>
        </p:nvCxnSpPr>
        <p:spPr>
          <a:xfrm>
            <a:off x="795541" y="2445669"/>
            <a:ext cx="0" cy="60216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 rot="16200000">
            <a:off x="164214" y="3492739"/>
            <a:ext cx="1262654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cxnSp>
        <p:nvCxnSpPr>
          <p:cNvPr id="41" name="Straight Connector 40"/>
          <p:cNvCxnSpPr/>
          <p:nvPr/>
        </p:nvCxnSpPr>
        <p:spPr>
          <a:xfrm>
            <a:off x="797148" y="4302504"/>
            <a:ext cx="0" cy="61108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611560" y="4907295"/>
            <a:ext cx="803409" cy="346686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Board</a:t>
            </a:r>
            <a:endParaRPr lang="en-GB" sz="2000" b="1" dirty="0"/>
          </a:p>
        </p:txBody>
      </p:sp>
      <p:sp>
        <p:nvSpPr>
          <p:cNvPr id="46" name="Rectangle 45"/>
          <p:cNvSpPr/>
          <p:nvPr/>
        </p:nvSpPr>
        <p:spPr>
          <a:xfrm>
            <a:off x="2357639" y="4907295"/>
            <a:ext cx="1631734" cy="346686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Board</a:t>
            </a:r>
            <a:endParaRPr lang="en-GB" sz="2000" b="1" dirty="0"/>
          </a:p>
        </p:txBody>
      </p:sp>
      <p:sp>
        <p:nvSpPr>
          <p:cNvPr id="53" name="Rectangle 52"/>
          <p:cNvSpPr/>
          <p:nvPr/>
        </p:nvSpPr>
        <p:spPr>
          <a:xfrm>
            <a:off x="4572000" y="1412776"/>
            <a:ext cx="4572000" cy="5112568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7" name="Rectangle 36"/>
          <p:cNvSpPr/>
          <p:nvPr/>
        </p:nvSpPr>
        <p:spPr>
          <a:xfrm>
            <a:off x="5004048" y="5373216"/>
            <a:ext cx="3744416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Ins="90000" rtlCol="0" anchor="t"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solidFill>
                <a:sysClr val="windowText" lastClr="000000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4995105" y="2088794"/>
            <a:ext cx="1224136" cy="356875"/>
          </a:xfrm>
          <a:prstGeom prst="rect">
            <a:avLst/>
          </a:prstGeom>
          <a:solidFill>
            <a:srgbClr val="4F62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Board</a:t>
            </a:r>
            <a:endParaRPr lang="en-GB" sz="2000" b="1" dirty="0"/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19" b="9896"/>
          <a:stretch/>
        </p:blipFill>
        <p:spPr>
          <a:xfrm>
            <a:off x="4995105" y="2533855"/>
            <a:ext cx="3753359" cy="2720126"/>
          </a:xfrm>
          <a:prstGeom prst="rect">
            <a:avLst/>
          </a:prstGeom>
        </p:spPr>
      </p:pic>
      <p:sp>
        <p:nvSpPr>
          <p:cNvPr id="51" name="Rectangle 50"/>
          <p:cNvSpPr/>
          <p:nvPr/>
        </p:nvSpPr>
        <p:spPr>
          <a:xfrm>
            <a:off x="5004047" y="5373216"/>
            <a:ext cx="3735473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Ins="90000" rtlCol="0" anchor="t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ysClr val="windowText" lastClr="000000"/>
                </a:solidFill>
              </a:rPr>
              <a:t>9 ADC channels at 357 MHz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ysClr val="windowText" lastClr="000000"/>
                </a:solidFill>
              </a:rPr>
              <a:t>2 DAC channels at 179 MHz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ysClr val="windowText" lastClr="000000"/>
                </a:solidFill>
              </a:rPr>
              <a:t>Xilinx Virtex 5 FPGA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 smtClean="0">
              <a:solidFill>
                <a:sysClr val="windowText" lastClr="0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solidFill>
                <a:sysClr val="windowText" lastClr="000000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endParaRPr lang="en-GB" sz="2400" dirty="0" smtClean="0"/>
          </a:p>
          <a:p>
            <a:pPr marL="468000"/>
            <a:r>
              <a:rPr lang="en-GB" sz="3600" dirty="0" smtClean="0"/>
              <a:t>Experimental Setup</a:t>
            </a:r>
          </a:p>
        </p:txBody>
      </p:sp>
    </p:spTree>
    <p:extLst>
      <p:ext uri="{BB962C8B-B14F-4D97-AF65-F5344CB8AC3E}">
        <p14:creationId xmlns:p14="http://schemas.microsoft.com/office/powerpoint/2010/main" val="139912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 smtClean="0"/>
              <a:t> </a:t>
            </a:r>
          </a:p>
          <a:p>
            <a:pPr marL="468000"/>
            <a:r>
              <a:rPr lang="en-GB" sz="3600" dirty="0" smtClean="0"/>
              <a:t>Outline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itchFamily="34" charset="0"/>
              <a:buChar char="•"/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Kraljevic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2</a:t>
            </a:fld>
            <a:endParaRPr lang="en-GB" sz="1600" dirty="0"/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Introduction</a:t>
            </a:r>
          </a:p>
          <a:p>
            <a:pPr lvl="1"/>
            <a:r>
              <a:rPr lang="en-GB" dirty="0" smtClean="0"/>
              <a:t>Feedback at a linear collider</a:t>
            </a:r>
          </a:p>
          <a:p>
            <a:pPr lvl="1"/>
            <a:r>
              <a:rPr lang="en-GB" dirty="0" smtClean="0"/>
              <a:t>International Linear Collider</a:t>
            </a:r>
          </a:p>
          <a:p>
            <a:pPr lvl="1"/>
            <a:r>
              <a:rPr lang="en-GB" dirty="0" smtClean="0"/>
              <a:t>Feedback on Nanosecond Timescales</a:t>
            </a:r>
          </a:p>
          <a:p>
            <a:r>
              <a:rPr lang="en-GB" dirty="0" smtClean="0"/>
              <a:t>Experimental setup at Accelerator Test Facility</a:t>
            </a:r>
          </a:p>
          <a:p>
            <a:r>
              <a:rPr lang="en-GB" dirty="0" smtClean="0"/>
              <a:t>Cavity beam position monitor signals</a:t>
            </a:r>
          </a:p>
          <a:p>
            <a:r>
              <a:rPr lang="en-GB" dirty="0" smtClean="0"/>
              <a:t>Modes of feedback operation</a:t>
            </a:r>
          </a:p>
          <a:p>
            <a:r>
              <a:rPr lang="en-GB" dirty="0" smtClean="0"/>
              <a:t>Results</a:t>
            </a:r>
          </a:p>
        </p:txBody>
      </p:sp>
    </p:spTree>
    <p:extLst>
      <p:ext uri="{BB962C8B-B14F-4D97-AF65-F5344CB8AC3E}">
        <p14:creationId xmlns:p14="http://schemas.microsoft.com/office/powerpoint/2010/main" val="35538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Kraljevic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20</a:t>
            </a:fld>
            <a:endParaRPr lang="en-GB" sz="16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323528" y="2264066"/>
            <a:ext cx="3816424" cy="0"/>
          </a:xfrm>
          <a:prstGeom prst="line">
            <a:avLst/>
          </a:prstGeom>
          <a:ln w="38100">
            <a:headEnd type="triangle" w="lg" len="lg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357638" y="2085629"/>
            <a:ext cx="368983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P3</a:t>
            </a:r>
            <a:endParaRPr lang="en-GB" sz="2000" b="1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2541619" y="2445669"/>
            <a:ext cx="0" cy="60216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 rot="16200000">
            <a:off x="1910292" y="3492739"/>
            <a:ext cx="1262654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cxnSp>
        <p:nvCxnSpPr>
          <p:cNvPr id="28" name="Straight Connector 27"/>
          <p:cNvCxnSpPr/>
          <p:nvPr/>
        </p:nvCxnSpPr>
        <p:spPr>
          <a:xfrm>
            <a:off x="2543226" y="4302504"/>
            <a:ext cx="0" cy="61108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2780743" y="2085629"/>
            <a:ext cx="368983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P2</a:t>
            </a:r>
            <a:endParaRPr lang="en-GB" sz="2000" b="1" dirty="0"/>
          </a:p>
        </p:txBody>
      </p:sp>
      <p:cxnSp>
        <p:nvCxnSpPr>
          <p:cNvPr id="59" name="Straight Connector 58"/>
          <p:cNvCxnSpPr/>
          <p:nvPr/>
        </p:nvCxnSpPr>
        <p:spPr>
          <a:xfrm>
            <a:off x="2964724" y="2445669"/>
            <a:ext cx="0" cy="60216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 rot="16200000">
            <a:off x="2333397" y="3492739"/>
            <a:ext cx="1262654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cxnSp>
        <p:nvCxnSpPr>
          <p:cNvPr id="61" name="Straight Connector 60"/>
          <p:cNvCxnSpPr/>
          <p:nvPr/>
        </p:nvCxnSpPr>
        <p:spPr>
          <a:xfrm>
            <a:off x="2966331" y="4302504"/>
            <a:ext cx="0" cy="61108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 rot="16200000">
            <a:off x="2756502" y="3492739"/>
            <a:ext cx="1262654" cy="356875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Amplifier</a:t>
            </a:r>
            <a:endParaRPr lang="en-GB" sz="2000" b="1" dirty="0"/>
          </a:p>
        </p:txBody>
      </p:sp>
      <p:cxnSp>
        <p:nvCxnSpPr>
          <p:cNvPr id="65" name="Straight Connector 64"/>
          <p:cNvCxnSpPr/>
          <p:nvPr/>
        </p:nvCxnSpPr>
        <p:spPr>
          <a:xfrm>
            <a:off x="3389436" y="4302504"/>
            <a:ext cx="0" cy="611080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 79"/>
          <p:cNvSpPr/>
          <p:nvPr/>
        </p:nvSpPr>
        <p:spPr>
          <a:xfrm rot="16200000">
            <a:off x="605205" y="3492739"/>
            <a:ext cx="1262654" cy="356875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Amplifier</a:t>
            </a:r>
            <a:endParaRPr lang="en-GB" sz="2000" b="1" dirty="0"/>
          </a:p>
        </p:txBody>
      </p:sp>
      <p:cxnSp>
        <p:nvCxnSpPr>
          <p:cNvPr id="81" name="Straight Connector 80"/>
          <p:cNvCxnSpPr/>
          <p:nvPr/>
        </p:nvCxnSpPr>
        <p:spPr>
          <a:xfrm>
            <a:off x="1205510" y="4302504"/>
            <a:ext cx="0" cy="611080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 rot="16200000">
            <a:off x="3179607" y="3492739"/>
            <a:ext cx="1262654" cy="356875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Amplifier</a:t>
            </a:r>
            <a:endParaRPr lang="en-GB" sz="2000" b="1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3812541" y="4302504"/>
            <a:ext cx="0" cy="611080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611560" y="2085629"/>
            <a:ext cx="368983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IPB</a:t>
            </a:r>
            <a:endParaRPr lang="en-GB" sz="2000" b="1" dirty="0"/>
          </a:p>
        </p:txBody>
      </p:sp>
      <p:cxnSp>
        <p:nvCxnSpPr>
          <p:cNvPr id="39" name="Straight Connector 38"/>
          <p:cNvCxnSpPr/>
          <p:nvPr/>
        </p:nvCxnSpPr>
        <p:spPr>
          <a:xfrm>
            <a:off x="795541" y="2445669"/>
            <a:ext cx="0" cy="60216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 rot="16200000">
            <a:off x="164214" y="3492739"/>
            <a:ext cx="1262654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cxnSp>
        <p:nvCxnSpPr>
          <p:cNvPr id="41" name="Straight Connector 40"/>
          <p:cNvCxnSpPr/>
          <p:nvPr/>
        </p:nvCxnSpPr>
        <p:spPr>
          <a:xfrm>
            <a:off x="797148" y="4302504"/>
            <a:ext cx="0" cy="61108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611560" y="4907295"/>
            <a:ext cx="803409" cy="346686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Board</a:t>
            </a:r>
            <a:endParaRPr lang="en-GB" sz="2000" b="1" dirty="0"/>
          </a:p>
        </p:txBody>
      </p:sp>
      <p:sp>
        <p:nvSpPr>
          <p:cNvPr id="46" name="Rectangle 45"/>
          <p:cNvSpPr/>
          <p:nvPr/>
        </p:nvSpPr>
        <p:spPr>
          <a:xfrm>
            <a:off x="2357639" y="4907295"/>
            <a:ext cx="1631734" cy="346686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Board</a:t>
            </a:r>
            <a:endParaRPr lang="en-GB" sz="2000" b="1" dirty="0"/>
          </a:p>
        </p:txBody>
      </p:sp>
      <p:cxnSp>
        <p:nvCxnSpPr>
          <p:cNvPr id="47" name="Straight Connector 46"/>
          <p:cNvCxnSpPr>
            <a:stCxn id="46" idx="1"/>
          </p:cNvCxnSpPr>
          <p:nvPr/>
        </p:nvCxnSpPr>
        <p:spPr>
          <a:xfrm flipH="1" flipV="1">
            <a:off x="1475655" y="5079535"/>
            <a:ext cx="881984" cy="1103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1277518" y="4301911"/>
            <a:ext cx="0" cy="550800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1475655" y="4850506"/>
            <a:ext cx="1" cy="227927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>
            <a:off x="1277519" y="4850506"/>
            <a:ext cx="198137" cy="1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4572000" y="1412776"/>
            <a:ext cx="4572000" cy="5112568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7" name="Rectangle 36"/>
          <p:cNvSpPr/>
          <p:nvPr/>
        </p:nvSpPr>
        <p:spPr>
          <a:xfrm>
            <a:off x="5004048" y="5373216"/>
            <a:ext cx="3744416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Ins="90000" rtlCol="0" anchor="t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ysClr val="windowText" lastClr="000000"/>
                </a:solidFill>
              </a:rPr>
              <a:t>Made by TMD Technologies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ysClr val="windowText" lastClr="000000"/>
                </a:solidFill>
              </a:rPr>
              <a:t>± 30 A drive current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ysClr val="windowText" lastClr="000000"/>
                </a:solidFill>
              </a:rPr>
              <a:t>35 ns rise time</a:t>
            </a:r>
            <a:r>
              <a:rPr lang="en-GB" sz="2000" dirty="0">
                <a:solidFill>
                  <a:sysClr val="windowText" lastClr="000000"/>
                </a:solidFill>
              </a:rPr>
              <a:t> </a:t>
            </a:r>
            <a:r>
              <a:rPr lang="en-GB" sz="2000" dirty="0" smtClean="0">
                <a:solidFill>
                  <a:sysClr val="windowText" lastClr="000000"/>
                </a:solidFill>
              </a:rPr>
              <a:t>(90 % of peak)</a:t>
            </a:r>
          </a:p>
        </p:txBody>
      </p:sp>
      <p:sp>
        <p:nvSpPr>
          <p:cNvPr id="42" name="Rectangle 41"/>
          <p:cNvSpPr/>
          <p:nvPr/>
        </p:nvSpPr>
        <p:spPr>
          <a:xfrm>
            <a:off x="4995105" y="2085628"/>
            <a:ext cx="1224136" cy="360041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Amplifier</a:t>
            </a:r>
            <a:endParaRPr lang="en-GB" sz="2000" b="1" dirty="0"/>
          </a:p>
        </p:txBody>
      </p:sp>
      <p:pic>
        <p:nvPicPr>
          <p:cNvPr id="43" name="Picture 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87" b="5436"/>
          <a:stretch/>
        </p:blipFill>
        <p:spPr bwMode="auto">
          <a:xfrm rot="5400000">
            <a:off x="5517252" y="2026697"/>
            <a:ext cx="2720127" cy="3734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2" name="Rectangle 51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endParaRPr lang="en-GB" sz="2400" dirty="0" smtClean="0"/>
          </a:p>
          <a:p>
            <a:pPr marL="468000"/>
            <a:r>
              <a:rPr lang="en-GB" sz="3600" dirty="0" smtClean="0"/>
              <a:t>Experimental Setup</a:t>
            </a:r>
          </a:p>
        </p:txBody>
      </p:sp>
    </p:spTree>
    <p:extLst>
      <p:ext uri="{BB962C8B-B14F-4D97-AF65-F5344CB8AC3E}">
        <p14:creationId xmlns:p14="http://schemas.microsoft.com/office/powerpoint/2010/main" val="301990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Kraljevic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21</a:t>
            </a:fld>
            <a:endParaRPr lang="en-GB" sz="16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323528" y="2264066"/>
            <a:ext cx="3816424" cy="0"/>
          </a:xfrm>
          <a:prstGeom prst="line">
            <a:avLst/>
          </a:prstGeom>
          <a:ln w="38100">
            <a:headEnd type="triangle" w="lg" len="lg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357638" y="2085629"/>
            <a:ext cx="368983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P3</a:t>
            </a:r>
            <a:endParaRPr lang="en-GB" sz="2000" b="1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2541619" y="2445669"/>
            <a:ext cx="0" cy="60216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 rot="16200000">
            <a:off x="1910292" y="3492739"/>
            <a:ext cx="1262654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cxnSp>
        <p:nvCxnSpPr>
          <p:cNvPr id="28" name="Straight Connector 27"/>
          <p:cNvCxnSpPr/>
          <p:nvPr/>
        </p:nvCxnSpPr>
        <p:spPr>
          <a:xfrm>
            <a:off x="2543226" y="4302504"/>
            <a:ext cx="0" cy="61108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2780743" y="2085629"/>
            <a:ext cx="368983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P2</a:t>
            </a:r>
            <a:endParaRPr lang="en-GB" sz="2000" b="1" dirty="0"/>
          </a:p>
        </p:txBody>
      </p:sp>
      <p:cxnSp>
        <p:nvCxnSpPr>
          <p:cNvPr id="59" name="Straight Connector 58"/>
          <p:cNvCxnSpPr/>
          <p:nvPr/>
        </p:nvCxnSpPr>
        <p:spPr>
          <a:xfrm>
            <a:off x="2964724" y="2445669"/>
            <a:ext cx="0" cy="60216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 rot="16200000">
            <a:off x="2333397" y="3492739"/>
            <a:ext cx="1262654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cxnSp>
        <p:nvCxnSpPr>
          <p:cNvPr id="61" name="Straight Connector 60"/>
          <p:cNvCxnSpPr/>
          <p:nvPr/>
        </p:nvCxnSpPr>
        <p:spPr>
          <a:xfrm>
            <a:off x="2966331" y="4302504"/>
            <a:ext cx="0" cy="61108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>
            <a:off x="3203848" y="2085629"/>
            <a:ext cx="368983" cy="356875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K2</a:t>
            </a:r>
            <a:endParaRPr lang="en-GB" sz="2000" b="1" dirty="0"/>
          </a:p>
        </p:txBody>
      </p:sp>
      <p:cxnSp>
        <p:nvCxnSpPr>
          <p:cNvPr id="63" name="Straight Connector 62"/>
          <p:cNvCxnSpPr/>
          <p:nvPr/>
        </p:nvCxnSpPr>
        <p:spPr>
          <a:xfrm>
            <a:off x="3387829" y="2445669"/>
            <a:ext cx="0" cy="602160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 rot="16200000">
            <a:off x="2756502" y="3492739"/>
            <a:ext cx="1262654" cy="356875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Amplifier</a:t>
            </a:r>
            <a:endParaRPr lang="en-GB" sz="2000" b="1" dirty="0"/>
          </a:p>
        </p:txBody>
      </p:sp>
      <p:cxnSp>
        <p:nvCxnSpPr>
          <p:cNvPr id="65" name="Straight Connector 64"/>
          <p:cNvCxnSpPr/>
          <p:nvPr/>
        </p:nvCxnSpPr>
        <p:spPr>
          <a:xfrm>
            <a:off x="3389436" y="4302504"/>
            <a:ext cx="0" cy="611080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/>
          <p:cNvSpPr/>
          <p:nvPr/>
        </p:nvSpPr>
        <p:spPr>
          <a:xfrm>
            <a:off x="1052551" y="2085629"/>
            <a:ext cx="368983" cy="356875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IPK</a:t>
            </a:r>
            <a:endParaRPr lang="en-GB" sz="2000" b="1" dirty="0"/>
          </a:p>
        </p:txBody>
      </p:sp>
      <p:cxnSp>
        <p:nvCxnSpPr>
          <p:cNvPr id="79" name="Straight Connector 78"/>
          <p:cNvCxnSpPr/>
          <p:nvPr/>
        </p:nvCxnSpPr>
        <p:spPr>
          <a:xfrm>
            <a:off x="1236532" y="2445669"/>
            <a:ext cx="0" cy="602160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 79"/>
          <p:cNvSpPr/>
          <p:nvPr/>
        </p:nvSpPr>
        <p:spPr>
          <a:xfrm rot="16200000">
            <a:off x="605205" y="3492739"/>
            <a:ext cx="1262654" cy="356875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Amplifier</a:t>
            </a:r>
            <a:endParaRPr lang="en-GB" sz="2000" b="1" dirty="0"/>
          </a:p>
        </p:txBody>
      </p:sp>
      <p:cxnSp>
        <p:nvCxnSpPr>
          <p:cNvPr id="81" name="Straight Connector 80"/>
          <p:cNvCxnSpPr/>
          <p:nvPr/>
        </p:nvCxnSpPr>
        <p:spPr>
          <a:xfrm>
            <a:off x="1205510" y="4302504"/>
            <a:ext cx="0" cy="611080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3626953" y="2085629"/>
            <a:ext cx="368983" cy="356875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K1</a:t>
            </a:r>
            <a:endParaRPr lang="en-GB" sz="2000" b="1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3810934" y="2445669"/>
            <a:ext cx="0" cy="602160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 rot="16200000">
            <a:off x="3179607" y="3492739"/>
            <a:ext cx="1262654" cy="356875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Amplifier</a:t>
            </a:r>
            <a:endParaRPr lang="en-GB" sz="2000" b="1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3812541" y="4302504"/>
            <a:ext cx="0" cy="611080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611560" y="2085629"/>
            <a:ext cx="368983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IPB</a:t>
            </a:r>
            <a:endParaRPr lang="en-GB" sz="2000" b="1" dirty="0"/>
          </a:p>
        </p:txBody>
      </p:sp>
      <p:cxnSp>
        <p:nvCxnSpPr>
          <p:cNvPr id="39" name="Straight Connector 38"/>
          <p:cNvCxnSpPr/>
          <p:nvPr/>
        </p:nvCxnSpPr>
        <p:spPr>
          <a:xfrm>
            <a:off x="795541" y="2445669"/>
            <a:ext cx="0" cy="60216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 rot="16200000">
            <a:off x="164214" y="3492739"/>
            <a:ext cx="1262654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cxnSp>
        <p:nvCxnSpPr>
          <p:cNvPr id="41" name="Straight Connector 40"/>
          <p:cNvCxnSpPr/>
          <p:nvPr/>
        </p:nvCxnSpPr>
        <p:spPr>
          <a:xfrm>
            <a:off x="797148" y="4302504"/>
            <a:ext cx="0" cy="61108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611560" y="4907295"/>
            <a:ext cx="803409" cy="346686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Board</a:t>
            </a:r>
            <a:endParaRPr lang="en-GB" sz="2000" b="1" dirty="0"/>
          </a:p>
        </p:txBody>
      </p:sp>
      <p:sp>
        <p:nvSpPr>
          <p:cNvPr id="46" name="Rectangle 45"/>
          <p:cNvSpPr/>
          <p:nvPr/>
        </p:nvSpPr>
        <p:spPr>
          <a:xfrm>
            <a:off x="2357639" y="4907295"/>
            <a:ext cx="1631734" cy="346686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Board</a:t>
            </a:r>
            <a:endParaRPr lang="en-GB" sz="2000" b="1" dirty="0"/>
          </a:p>
        </p:txBody>
      </p:sp>
      <p:cxnSp>
        <p:nvCxnSpPr>
          <p:cNvPr id="47" name="Straight Connector 46"/>
          <p:cNvCxnSpPr>
            <a:stCxn id="46" idx="1"/>
          </p:cNvCxnSpPr>
          <p:nvPr/>
        </p:nvCxnSpPr>
        <p:spPr>
          <a:xfrm flipH="1" flipV="1">
            <a:off x="1475655" y="5079535"/>
            <a:ext cx="881984" cy="1103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1277518" y="4301911"/>
            <a:ext cx="0" cy="550800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1475655" y="4850506"/>
            <a:ext cx="1" cy="227927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>
            <a:off x="1277519" y="4850506"/>
            <a:ext cx="198137" cy="1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4572000" y="1412776"/>
            <a:ext cx="4572000" cy="5112568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7" name="Rectangle 36"/>
          <p:cNvSpPr/>
          <p:nvPr/>
        </p:nvSpPr>
        <p:spPr>
          <a:xfrm>
            <a:off x="5004048" y="5373216"/>
            <a:ext cx="3744416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Ins="90000" rtlCol="0" anchor="t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ysClr val="windowText" lastClr="000000"/>
                </a:solidFill>
              </a:rPr>
              <a:t>Vertical stripline kicker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ysClr val="windowText" lastClr="000000"/>
                </a:solidFill>
              </a:rPr>
              <a:t>30 cm long strips for K1 &amp; K2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ysClr val="windowText" lastClr="000000"/>
                </a:solidFill>
              </a:rPr>
              <a:t>1</a:t>
            </a:r>
            <a:r>
              <a:rPr lang="en-GB" sz="2000" dirty="0" smtClean="0">
                <a:solidFill>
                  <a:sysClr val="windowText" lastClr="000000"/>
                </a:solidFill>
              </a:rPr>
              <a:t>2.5 cm long strips for IPK</a:t>
            </a:r>
            <a:endParaRPr lang="en-GB" sz="2000" dirty="0">
              <a:solidFill>
                <a:sysClr val="windowText" lastClr="000000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4995106" y="2085628"/>
            <a:ext cx="379142" cy="360042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K</a:t>
            </a:r>
            <a:endParaRPr lang="en-GB" sz="2000" b="1" dirty="0"/>
          </a:p>
        </p:txBody>
      </p:sp>
      <p:sp>
        <p:nvSpPr>
          <p:cNvPr id="49" name="Rectangle 48"/>
          <p:cNvSpPr/>
          <p:nvPr/>
        </p:nvSpPr>
        <p:spPr>
          <a:xfrm>
            <a:off x="5436095" y="2088795"/>
            <a:ext cx="3321311" cy="3568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Ins="90000" rtlCol="0" anchor="ctr"/>
          <a:lstStyle/>
          <a:p>
            <a:r>
              <a:rPr lang="en-GB" sz="2000" b="1" dirty="0" smtClean="0">
                <a:solidFill>
                  <a:sysClr val="windowText" lastClr="000000"/>
                </a:solidFill>
              </a:rPr>
              <a:t>Kicker</a:t>
            </a:r>
            <a:endParaRPr lang="en-GB" sz="2000" b="1" dirty="0">
              <a:solidFill>
                <a:sysClr val="windowText" lastClr="000000"/>
              </a:solidFill>
            </a:endParaRPr>
          </a:p>
        </p:txBody>
      </p:sp>
      <p:pic>
        <p:nvPicPr>
          <p:cNvPr id="50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533854"/>
            <a:ext cx="3744416" cy="2720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4" name="Rectangle 5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endParaRPr lang="en-GB" sz="2400" dirty="0" smtClean="0"/>
          </a:p>
          <a:p>
            <a:pPr marL="468000"/>
            <a:r>
              <a:rPr lang="en-GB" sz="3600" dirty="0" smtClean="0"/>
              <a:t>Experimental Setup</a:t>
            </a:r>
          </a:p>
        </p:txBody>
      </p:sp>
      <p:sp>
        <p:nvSpPr>
          <p:cNvPr id="42" name="Rounded Rectangle 41"/>
          <p:cNvSpPr/>
          <p:nvPr/>
        </p:nvSpPr>
        <p:spPr>
          <a:xfrm>
            <a:off x="323528" y="5589240"/>
            <a:ext cx="3816424" cy="648072"/>
          </a:xfrm>
          <a:prstGeom prst="round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Local upstream feedback results</a:t>
            </a:r>
            <a:br>
              <a:rPr lang="en-GB" sz="2000" dirty="0" smtClean="0">
                <a:solidFill>
                  <a:schemeClr val="tx1"/>
                </a:solidFill>
              </a:rPr>
            </a:br>
            <a:r>
              <a:rPr lang="en-GB" sz="2000" dirty="0" smtClean="0">
                <a:solidFill>
                  <a:schemeClr val="tx1"/>
                </a:solidFill>
              </a:rPr>
              <a:t>presented in poster</a:t>
            </a:r>
            <a:r>
              <a:rPr lang="en-GB" sz="2000" dirty="0" smtClean="0">
                <a:solidFill>
                  <a:sysClr val="windowText" lastClr="000000"/>
                </a:solidFill>
              </a:rPr>
              <a:t> </a:t>
            </a:r>
            <a:r>
              <a:rPr lang="en-GB" sz="2000" dirty="0">
                <a:solidFill>
                  <a:sysClr val="windowText" lastClr="000000"/>
                </a:solidFill>
              </a:rPr>
              <a:t>TUPME009</a:t>
            </a:r>
            <a:endParaRPr lang="en-GB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95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endParaRPr lang="en-GB" sz="2400" dirty="0" smtClean="0"/>
          </a:p>
          <a:p>
            <a:pPr marL="468000"/>
            <a:r>
              <a:rPr lang="en-GB" sz="3600" dirty="0" smtClean="0"/>
              <a:t>Cavity BPM Signal Processing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Kraljevic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22</a:t>
            </a:fld>
            <a:endParaRPr lang="en-GB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5" y="1700808"/>
            <a:ext cx="8921917" cy="3026735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4644007" y="5013176"/>
            <a:ext cx="4028911" cy="1008112"/>
          </a:xfrm>
          <a:prstGeom prst="round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Reference cavity</a:t>
            </a:r>
          </a:p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Monopole mode frequency (in y)</a:t>
            </a:r>
          </a:p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~6426 MHz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67544" y="5023958"/>
            <a:ext cx="4032448" cy="997330"/>
          </a:xfrm>
          <a:prstGeom prst="round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IPB cavity</a:t>
            </a:r>
          </a:p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Dipole mode frequency (in y)</a:t>
            </a:r>
          </a:p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~6426 MHz</a:t>
            </a:r>
            <a:endParaRPr lang="en-GB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960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Kraljevic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23</a:t>
            </a:fld>
            <a:endParaRPr lang="en-GB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5" y="1700808"/>
            <a:ext cx="8921917" cy="302673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endParaRPr lang="en-GB" sz="2400" dirty="0" smtClean="0"/>
          </a:p>
          <a:p>
            <a:pPr marL="468000"/>
            <a:r>
              <a:rPr lang="en-GB" sz="3600" dirty="0" smtClean="0"/>
              <a:t>Cavity BPM Signal Processing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467544" y="5023958"/>
            <a:ext cx="8205374" cy="997330"/>
          </a:xfrm>
          <a:prstGeom prst="round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The IPB and reference cavity signals are downmixed</a:t>
            </a:r>
            <a:br>
              <a:rPr lang="en-GB" sz="2000" dirty="0" smtClean="0">
                <a:solidFill>
                  <a:schemeClr val="tx1"/>
                </a:solidFill>
              </a:rPr>
            </a:br>
            <a:r>
              <a:rPr lang="en-GB" sz="2000" dirty="0" smtClean="0">
                <a:solidFill>
                  <a:schemeClr val="tx1"/>
                </a:solidFill>
              </a:rPr>
              <a:t>using a common, external 5712 MHz local oscillator (LO)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5940152" y="1628800"/>
            <a:ext cx="2732766" cy="49866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</a:rPr>
              <a:t>s</a:t>
            </a:r>
            <a:r>
              <a:rPr lang="en-GB" sz="2000" dirty="0" smtClean="0">
                <a:solidFill>
                  <a:schemeClr val="tx1"/>
                </a:solidFill>
              </a:rPr>
              <a:t>implified schematic</a:t>
            </a:r>
            <a:endParaRPr lang="en-GB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369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Kraljevic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24</a:t>
            </a:fld>
            <a:endParaRPr lang="en-GB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5" y="1700808"/>
            <a:ext cx="8921917" cy="302673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endParaRPr lang="en-GB" sz="2400" dirty="0" smtClean="0"/>
          </a:p>
          <a:p>
            <a:pPr marL="468000"/>
            <a:r>
              <a:rPr lang="en-GB" sz="3600" dirty="0" smtClean="0"/>
              <a:t>Cavity BPM Signal Processing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467544" y="5023958"/>
            <a:ext cx="8205374" cy="997330"/>
          </a:xfrm>
          <a:prstGeom prst="round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Ins="90000"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</a:rPr>
              <a:t>The IPB signal is downmixed using the reference cavity signal as </a:t>
            </a:r>
            <a:r>
              <a:rPr lang="en-GB" sz="2000" dirty="0" smtClean="0">
                <a:solidFill>
                  <a:schemeClr val="tx1"/>
                </a:solidFill>
              </a:rPr>
              <a:t>LO</a:t>
            </a:r>
          </a:p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The I and Q output signals at baseband </a:t>
            </a:r>
            <a:r>
              <a:rPr lang="en-GB" sz="2000" dirty="0" smtClean="0">
                <a:solidFill>
                  <a:schemeClr val="tx1"/>
                </a:solidFill>
              </a:rPr>
              <a:t>are used to obtain </a:t>
            </a:r>
            <a:r>
              <a:rPr lang="en-GB" sz="2000" dirty="0" smtClean="0">
                <a:solidFill>
                  <a:schemeClr val="tx1"/>
                </a:solidFill>
              </a:rPr>
              <a:t>the beam position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940152" y="1628800"/>
            <a:ext cx="2732766" cy="49866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</a:rPr>
              <a:t>s</a:t>
            </a:r>
            <a:r>
              <a:rPr lang="en-GB" sz="2000" dirty="0" smtClean="0">
                <a:solidFill>
                  <a:schemeClr val="tx1"/>
                </a:solidFill>
              </a:rPr>
              <a:t>implified schematic</a:t>
            </a:r>
            <a:endParaRPr lang="en-GB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369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3203848" y="2085629"/>
            <a:ext cx="368983" cy="356875"/>
          </a:xfrm>
          <a:prstGeom prst="rect">
            <a:avLst/>
          </a:prstGeom>
          <a:solidFill>
            <a:srgbClr val="C0504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K2</a:t>
            </a:r>
            <a:endParaRPr lang="en-GB" sz="2000" b="1" dirty="0"/>
          </a:p>
        </p:txBody>
      </p:sp>
      <p:sp>
        <p:nvSpPr>
          <p:cNvPr id="30" name="Rectangle 29"/>
          <p:cNvSpPr/>
          <p:nvPr/>
        </p:nvSpPr>
        <p:spPr>
          <a:xfrm>
            <a:off x="3626953" y="2085629"/>
            <a:ext cx="368983" cy="356875"/>
          </a:xfrm>
          <a:prstGeom prst="rect">
            <a:avLst/>
          </a:prstGeom>
          <a:solidFill>
            <a:srgbClr val="C0504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K1</a:t>
            </a:r>
            <a:endParaRPr lang="en-GB" sz="2000" b="1" dirty="0"/>
          </a:p>
        </p:txBody>
      </p:sp>
      <p:sp>
        <p:nvSpPr>
          <p:cNvPr id="38" name="Rectangle 37"/>
          <p:cNvSpPr/>
          <p:nvPr/>
        </p:nvSpPr>
        <p:spPr>
          <a:xfrm>
            <a:off x="611560" y="2085629"/>
            <a:ext cx="368983" cy="356875"/>
          </a:xfrm>
          <a:prstGeom prst="rect">
            <a:avLst/>
          </a:prstGeom>
          <a:solidFill>
            <a:srgbClr val="4F81B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IPB</a:t>
            </a:r>
            <a:endParaRPr lang="en-GB" sz="2000" b="1" dirty="0"/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Kraljevic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25</a:t>
            </a:fld>
            <a:endParaRPr lang="en-GB" sz="16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323528" y="2264066"/>
            <a:ext cx="3816424" cy="0"/>
          </a:xfrm>
          <a:prstGeom prst="line">
            <a:avLst/>
          </a:prstGeom>
          <a:ln w="38100">
            <a:headEnd type="triangle" w="lg" len="lg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357638" y="2085629"/>
            <a:ext cx="368983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P3</a:t>
            </a:r>
            <a:endParaRPr lang="en-GB" sz="2000" b="1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2541619" y="2445669"/>
            <a:ext cx="0" cy="60216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 rot="16200000">
            <a:off x="1910292" y="3492739"/>
            <a:ext cx="1262654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cxnSp>
        <p:nvCxnSpPr>
          <p:cNvPr id="28" name="Straight Connector 27"/>
          <p:cNvCxnSpPr/>
          <p:nvPr/>
        </p:nvCxnSpPr>
        <p:spPr>
          <a:xfrm>
            <a:off x="2543226" y="4302504"/>
            <a:ext cx="0" cy="61108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2780743" y="2085629"/>
            <a:ext cx="368983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P2</a:t>
            </a:r>
            <a:endParaRPr lang="en-GB" sz="2000" b="1" dirty="0"/>
          </a:p>
        </p:txBody>
      </p:sp>
      <p:cxnSp>
        <p:nvCxnSpPr>
          <p:cNvPr id="59" name="Straight Connector 58"/>
          <p:cNvCxnSpPr/>
          <p:nvPr/>
        </p:nvCxnSpPr>
        <p:spPr>
          <a:xfrm>
            <a:off x="2964724" y="2445669"/>
            <a:ext cx="0" cy="60216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 rot="16200000">
            <a:off x="2333397" y="3492739"/>
            <a:ext cx="1262654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cxnSp>
        <p:nvCxnSpPr>
          <p:cNvPr id="61" name="Straight Connector 60"/>
          <p:cNvCxnSpPr/>
          <p:nvPr/>
        </p:nvCxnSpPr>
        <p:spPr>
          <a:xfrm>
            <a:off x="2966331" y="4302504"/>
            <a:ext cx="0" cy="61108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3387829" y="2445669"/>
            <a:ext cx="0" cy="60216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 rot="16200000">
            <a:off x="2756502" y="3492739"/>
            <a:ext cx="1262654" cy="356875"/>
          </a:xfrm>
          <a:prstGeom prst="rect">
            <a:avLst/>
          </a:prstGeom>
          <a:solidFill>
            <a:srgbClr val="C0504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Amplifier</a:t>
            </a:r>
            <a:endParaRPr lang="en-GB" sz="2000" b="1" dirty="0"/>
          </a:p>
        </p:txBody>
      </p:sp>
      <p:cxnSp>
        <p:nvCxnSpPr>
          <p:cNvPr id="65" name="Straight Connector 64"/>
          <p:cNvCxnSpPr/>
          <p:nvPr/>
        </p:nvCxnSpPr>
        <p:spPr>
          <a:xfrm>
            <a:off x="3389436" y="4302504"/>
            <a:ext cx="0" cy="61108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1236532" y="2445669"/>
            <a:ext cx="0" cy="602160"/>
          </a:xfrm>
          <a:prstGeom prst="line">
            <a:avLst/>
          </a:prstGeom>
          <a:ln w="19050">
            <a:solidFill>
              <a:srgbClr val="00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 79"/>
          <p:cNvSpPr/>
          <p:nvPr/>
        </p:nvSpPr>
        <p:spPr>
          <a:xfrm rot="16200000">
            <a:off x="605205" y="3492739"/>
            <a:ext cx="1262654" cy="356875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Amplifier</a:t>
            </a:r>
            <a:endParaRPr lang="en-GB" sz="2000" b="1" dirty="0"/>
          </a:p>
        </p:txBody>
      </p:sp>
      <p:cxnSp>
        <p:nvCxnSpPr>
          <p:cNvPr id="81" name="Straight Connector 80"/>
          <p:cNvCxnSpPr/>
          <p:nvPr/>
        </p:nvCxnSpPr>
        <p:spPr>
          <a:xfrm>
            <a:off x="1205510" y="4302504"/>
            <a:ext cx="0" cy="61108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3810934" y="2445669"/>
            <a:ext cx="0" cy="60216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 rot="16200000">
            <a:off x="3179607" y="3492739"/>
            <a:ext cx="1262654" cy="356875"/>
          </a:xfrm>
          <a:prstGeom prst="rect">
            <a:avLst/>
          </a:prstGeom>
          <a:solidFill>
            <a:srgbClr val="C0504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Amplifier</a:t>
            </a:r>
            <a:endParaRPr lang="en-GB" sz="2000" b="1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3812541" y="4302504"/>
            <a:ext cx="0" cy="61108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795541" y="2445669"/>
            <a:ext cx="0" cy="60216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 rot="16200000">
            <a:off x="164214" y="3492739"/>
            <a:ext cx="1262654" cy="356875"/>
          </a:xfrm>
          <a:prstGeom prst="rect">
            <a:avLst/>
          </a:prstGeom>
          <a:solidFill>
            <a:srgbClr val="4F81B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cxnSp>
        <p:nvCxnSpPr>
          <p:cNvPr id="41" name="Straight Connector 40"/>
          <p:cNvCxnSpPr/>
          <p:nvPr/>
        </p:nvCxnSpPr>
        <p:spPr>
          <a:xfrm>
            <a:off x="797148" y="4302504"/>
            <a:ext cx="0" cy="61108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611560" y="4907295"/>
            <a:ext cx="803409" cy="346686"/>
          </a:xfrm>
          <a:prstGeom prst="rect">
            <a:avLst/>
          </a:prstGeom>
          <a:solidFill>
            <a:srgbClr val="4F6228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Board</a:t>
            </a:r>
            <a:endParaRPr lang="en-GB" sz="2000" b="1" dirty="0"/>
          </a:p>
        </p:txBody>
      </p:sp>
      <p:sp>
        <p:nvSpPr>
          <p:cNvPr id="46" name="Rectangle 45"/>
          <p:cNvSpPr/>
          <p:nvPr/>
        </p:nvSpPr>
        <p:spPr>
          <a:xfrm>
            <a:off x="2357639" y="4907295"/>
            <a:ext cx="1631734" cy="346686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Board</a:t>
            </a:r>
            <a:endParaRPr lang="en-GB" sz="2000" b="1" dirty="0"/>
          </a:p>
        </p:txBody>
      </p:sp>
      <p:cxnSp>
        <p:nvCxnSpPr>
          <p:cNvPr id="47" name="Straight Connector 46"/>
          <p:cNvCxnSpPr>
            <a:stCxn id="46" idx="1"/>
          </p:cNvCxnSpPr>
          <p:nvPr/>
        </p:nvCxnSpPr>
        <p:spPr>
          <a:xfrm flipH="1" flipV="1">
            <a:off x="1475655" y="5079535"/>
            <a:ext cx="881984" cy="1103"/>
          </a:xfrm>
          <a:prstGeom prst="line">
            <a:avLst/>
          </a:prstGeom>
          <a:ln w="19050">
            <a:solidFill>
              <a:srgbClr val="00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1277518" y="4301911"/>
            <a:ext cx="0" cy="550800"/>
          </a:xfrm>
          <a:prstGeom prst="line">
            <a:avLst/>
          </a:prstGeom>
          <a:ln w="19050">
            <a:solidFill>
              <a:srgbClr val="00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1475655" y="4850506"/>
            <a:ext cx="1" cy="227927"/>
          </a:xfrm>
          <a:prstGeom prst="line">
            <a:avLst/>
          </a:prstGeom>
          <a:ln w="19050">
            <a:solidFill>
              <a:srgbClr val="00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>
            <a:off x="1277519" y="4850506"/>
            <a:ext cx="198137" cy="1"/>
          </a:xfrm>
          <a:prstGeom prst="line">
            <a:avLst/>
          </a:prstGeom>
          <a:ln w="19050">
            <a:solidFill>
              <a:srgbClr val="00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4572000" y="1412776"/>
            <a:ext cx="4572000" cy="5112568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8" name="Rectangle 77"/>
          <p:cNvSpPr/>
          <p:nvPr/>
        </p:nvSpPr>
        <p:spPr>
          <a:xfrm>
            <a:off x="1052551" y="2085629"/>
            <a:ext cx="368983" cy="356875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IPK</a:t>
            </a:r>
            <a:endParaRPr lang="en-GB" sz="2000" b="1" dirty="0"/>
          </a:p>
        </p:txBody>
      </p:sp>
      <p:sp>
        <p:nvSpPr>
          <p:cNvPr id="42" name="Rectangle 41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endParaRPr lang="en-GB" sz="2400" dirty="0" smtClean="0"/>
          </a:p>
          <a:p>
            <a:pPr marL="468000"/>
            <a:r>
              <a:rPr lang="en-GB" sz="3600" dirty="0" smtClean="0"/>
              <a:t>Feedforward</a:t>
            </a:r>
          </a:p>
        </p:txBody>
      </p:sp>
      <p:sp>
        <p:nvSpPr>
          <p:cNvPr id="43" name="Rectangle 42"/>
          <p:cNvSpPr/>
          <p:nvPr/>
        </p:nvSpPr>
        <p:spPr>
          <a:xfrm>
            <a:off x="4716016" y="2013621"/>
            <a:ext cx="4176464" cy="42956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Ins="90000" rtlCol="0" anchor="t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ysClr val="windowText" lastClr="000000"/>
                </a:solidFill>
              </a:rPr>
              <a:t>Use position at P2 &amp; P3 to correct position at IPB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ysClr val="windowText" lastClr="000000"/>
                </a:solidFill>
              </a:rPr>
              <a:t>Correction calculated locally, then sent along 60 meters of cable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ysClr val="windowText" lastClr="000000"/>
                </a:solidFill>
              </a:rPr>
              <a:t>Latency: </a:t>
            </a:r>
            <a:r>
              <a:rPr lang="en-GB" sz="2800" dirty="0">
                <a:solidFill>
                  <a:sysClr val="windowText" lastClr="000000"/>
                </a:solidFill>
              </a:rPr>
              <a:t>202 </a:t>
            </a:r>
            <a:r>
              <a:rPr lang="en-GB" sz="2800" dirty="0" smtClean="0">
                <a:solidFill>
                  <a:sysClr val="windowText" lastClr="000000"/>
                </a:solidFill>
              </a:rPr>
              <a:t>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ysClr val="windowText" lastClr="000000"/>
                </a:solidFill>
              </a:rPr>
              <a:t>Effect measured </a:t>
            </a:r>
            <a:r>
              <a:rPr lang="en-GB" sz="2800" dirty="0">
                <a:solidFill>
                  <a:sysClr val="windowText" lastClr="000000"/>
                </a:solidFill>
              </a:rPr>
              <a:t>at </a:t>
            </a:r>
            <a:r>
              <a:rPr lang="en-GB" sz="2800" dirty="0" smtClean="0">
                <a:solidFill>
                  <a:sysClr val="windowText" lastClr="000000"/>
                </a:solidFill>
              </a:rPr>
              <a:t>IPB</a:t>
            </a:r>
            <a:endParaRPr lang="en-GB" sz="200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6719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Kraljevic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26</a:t>
            </a:fld>
            <a:endParaRPr lang="en-GB" sz="16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3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3568" y="1645763"/>
            <a:ext cx="7776864" cy="393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12"/>
          <p:cNvSpPr txBox="1">
            <a:spLocks noChangeArrowheads="1"/>
          </p:cNvSpPr>
          <p:nvPr/>
        </p:nvSpPr>
        <p:spPr bwMode="auto">
          <a:xfrm>
            <a:off x="1259632" y="5622339"/>
            <a:ext cx="309634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GB" altLang="en-US" sz="2000" dirty="0" smtClean="0">
                <a:solidFill>
                  <a:srgbClr val="0000E1"/>
                </a:solidFill>
                <a:latin typeface="+mj-lt"/>
              </a:rPr>
              <a:t>FF </a:t>
            </a:r>
            <a:r>
              <a:rPr lang="en-GB" altLang="en-US" sz="2000" dirty="0">
                <a:solidFill>
                  <a:srgbClr val="0000E1"/>
                </a:solidFill>
                <a:latin typeface="+mj-lt"/>
              </a:rPr>
              <a:t>Off Jitter: </a:t>
            </a:r>
            <a:r>
              <a:rPr lang="en-GB" altLang="en-US" sz="2000" dirty="0" smtClean="0">
                <a:solidFill>
                  <a:srgbClr val="0000E1"/>
                </a:solidFill>
                <a:latin typeface="+mj-lt"/>
              </a:rPr>
              <a:t>160 </a:t>
            </a:r>
            <a:r>
              <a:rPr lang="en-GB" altLang="en-US" sz="2000" dirty="0">
                <a:solidFill>
                  <a:srgbClr val="0000E1"/>
                </a:solidFill>
                <a:latin typeface="+mj-lt"/>
              </a:rPr>
              <a:t>± </a:t>
            </a:r>
            <a:r>
              <a:rPr lang="en-GB" altLang="en-US" sz="2000" dirty="0" smtClean="0">
                <a:solidFill>
                  <a:srgbClr val="0000E1"/>
                </a:solidFill>
                <a:latin typeface="+mj-lt"/>
              </a:rPr>
              <a:t>10 nm</a:t>
            </a:r>
            <a:endParaRPr lang="en-GB" altLang="en-US" sz="2000" dirty="0">
              <a:solidFill>
                <a:srgbClr val="0000E1"/>
              </a:solidFill>
              <a:latin typeface="+mj-lt"/>
            </a:endParaRPr>
          </a:p>
          <a:p>
            <a:pPr algn="ctr"/>
            <a:r>
              <a:rPr lang="en-GB" altLang="en-US" sz="2000" dirty="0" smtClean="0">
                <a:solidFill>
                  <a:srgbClr val="E10000"/>
                </a:solidFill>
                <a:latin typeface="+mj-lt"/>
              </a:rPr>
              <a:t>FF </a:t>
            </a:r>
            <a:r>
              <a:rPr lang="en-GB" altLang="en-US" sz="2000" dirty="0">
                <a:solidFill>
                  <a:srgbClr val="E10000"/>
                </a:solidFill>
                <a:latin typeface="+mj-lt"/>
              </a:rPr>
              <a:t>On Jitter: </a:t>
            </a:r>
            <a:r>
              <a:rPr lang="en-GB" altLang="en-US" sz="2000" dirty="0" smtClean="0">
                <a:solidFill>
                  <a:srgbClr val="E10000"/>
                </a:solidFill>
                <a:latin typeface="+mj-lt"/>
              </a:rPr>
              <a:t>106 </a:t>
            </a:r>
            <a:r>
              <a:rPr lang="en-GB" altLang="en-US" sz="2000" dirty="0">
                <a:solidFill>
                  <a:srgbClr val="E10000"/>
                </a:solidFill>
                <a:latin typeface="+mj-lt"/>
              </a:rPr>
              <a:t>± </a:t>
            </a:r>
            <a:r>
              <a:rPr lang="en-GB" altLang="en-US" sz="2000" dirty="0" smtClean="0">
                <a:solidFill>
                  <a:srgbClr val="E10000"/>
                </a:solidFill>
                <a:latin typeface="+mj-lt"/>
              </a:rPr>
              <a:t>10 nm</a:t>
            </a:r>
            <a:endParaRPr lang="en-GB" altLang="en-US" sz="2000" dirty="0">
              <a:solidFill>
                <a:srgbClr val="E10000"/>
              </a:solidFill>
              <a:latin typeface="+mj-lt"/>
            </a:endParaRPr>
          </a:p>
        </p:txBody>
      </p:sp>
      <p:sp>
        <p:nvSpPr>
          <p:cNvPr id="9" name="TextBox 12"/>
          <p:cNvSpPr txBox="1">
            <a:spLocks noChangeArrowheads="1"/>
          </p:cNvSpPr>
          <p:nvPr/>
        </p:nvSpPr>
        <p:spPr bwMode="auto">
          <a:xfrm>
            <a:off x="5220072" y="5622339"/>
            <a:ext cx="302433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GB" altLang="en-US" sz="2000" dirty="0" smtClean="0">
                <a:solidFill>
                  <a:srgbClr val="0000E1"/>
                </a:solidFill>
                <a:latin typeface="+mj-lt"/>
              </a:rPr>
              <a:t>FF </a:t>
            </a:r>
            <a:r>
              <a:rPr lang="en-GB" altLang="en-US" sz="2000" dirty="0">
                <a:solidFill>
                  <a:srgbClr val="0000E1"/>
                </a:solidFill>
                <a:latin typeface="+mj-lt"/>
              </a:rPr>
              <a:t>Off </a:t>
            </a:r>
            <a:r>
              <a:rPr lang="en-GB" altLang="en-US" sz="2000" dirty="0" smtClean="0">
                <a:solidFill>
                  <a:srgbClr val="0000E1"/>
                </a:solidFill>
                <a:latin typeface="+mj-lt"/>
              </a:rPr>
              <a:t>Correlation: 73 %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endParaRPr lang="en-GB" sz="2400" dirty="0" smtClean="0"/>
          </a:p>
          <a:p>
            <a:pPr marL="468000"/>
            <a:r>
              <a:rPr lang="en-GB" sz="3600" dirty="0" smtClean="0"/>
              <a:t>Feedforward</a:t>
            </a:r>
          </a:p>
        </p:txBody>
      </p:sp>
      <p:pic>
        <p:nvPicPr>
          <p:cNvPr id="11" name="Content Placeholder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32" t="12135" r="48562" b="16371"/>
          <a:stretch/>
        </p:blipFill>
        <p:spPr bwMode="auto">
          <a:xfrm rot="5400000">
            <a:off x="2648516" y="3972396"/>
            <a:ext cx="280392" cy="281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2994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Kraljevic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27</a:t>
            </a:fld>
            <a:endParaRPr lang="en-GB" sz="16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TextBox 12"/>
          <p:cNvSpPr txBox="1">
            <a:spLocks noChangeArrowheads="1"/>
          </p:cNvSpPr>
          <p:nvPr/>
        </p:nvSpPr>
        <p:spPr bwMode="auto">
          <a:xfrm>
            <a:off x="1259632" y="5622339"/>
            <a:ext cx="309634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GB" altLang="en-US" sz="2000" dirty="0" smtClean="0">
                <a:solidFill>
                  <a:srgbClr val="0000E1"/>
                </a:solidFill>
                <a:latin typeface="+mj-lt"/>
              </a:rPr>
              <a:t>FF </a:t>
            </a:r>
            <a:r>
              <a:rPr lang="en-GB" altLang="en-US" sz="2000" dirty="0">
                <a:solidFill>
                  <a:srgbClr val="0000E1"/>
                </a:solidFill>
                <a:latin typeface="+mj-lt"/>
              </a:rPr>
              <a:t>Off Jitter: </a:t>
            </a:r>
            <a:r>
              <a:rPr lang="en-GB" altLang="en-US" sz="2000" dirty="0" smtClean="0">
                <a:solidFill>
                  <a:srgbClr val="0000E1"/>
                </a:solidFill>
                <a:latin typeface="+mj-lt"/>
              </a:rPr>
              <a:t>160 </a:t>
            </a:r>
            <a:r>
              <a:rPr lang="en-GB" altLang="en-US" sz="2000" dirty="0">
                <a:solidFill>
                  <a:srgbClr val="0000E1"/>
                </a:solidFill>
                <a:latin typeface="+mj-lt"/>
              </a:rPr>
              <a:t>± </a:t>
            </a:r>
            <a:r>
              <a:rPr lang="en-GB" altLang="en-US" sz="2000" dirty="0" smtClean="0">
                <a:solidFill>
                  <a:srgbClr val="0000E1"/>
                </a:solidFill>
                <a:latin typeface="+mj-lt"/>
              </a:rPr>
              <a:t>10 nm</a:t>
            </a:r>
            <a:endParaRPr lang="en-GB" altLang="en-US" sz="2000" dirty="0">
              <a:solidFill>
                <a:srgbClr val="0000E1"/>
              </a:solidFill>
              <a:latin typeface="+mj-lt"/>
            </a:endParaRPr>
          </a:p>
          <a:p>
            <a:pPr algn="ctr"/>
            <a:r>
              <a:rPr lang="en-GB" altLang="en-US" sz="2000" dirty="0" smtClean="0">
                <a:solidFill>
                  <a:srgbClr val="E10000"/>
                </a:solidFill>
                <a:latin typeface="+mj-lt"/>
              </a:rPr>
              <a:t>FF </a:t>
            </a:r>
            <a:r>
              <a:rPr lang="en-GB" altLang="en-US" sz="2000" dirty="0">
                <a:solidFill>
                  <a:srgbClr val="E10000"/>
                </a:solidFill>
                <a:latin typeface="+mj-lt"/>
              </a:rPr>
              <a:t>On Jitter: </a:t>
            </a:r>
            <a:r>
              <a:rPr lang="en-GB" altLang="en-US" sz="2000" dirty="0" smtClean="0">
                <a:solidFill>
                  <a:srgbClr val="E10000"/>
                </a:solidFill>
                <a:latin typeface="+mj-lt"/>
              </a:rPr>
              <a:t>106 </a:t>
            </a:r>
            <a:r>
              <a:rPr lang="en-GB" altLang="en-US" sz="2000" dirty="0">
                <a:solidFill>
                  <a:srgbClr val="E10000"/>
                </a:solidFill>
                <a:latin typeface="+mj-lt"/>
              </a:rPr>
              <a:t>± </a:t>
            </a:r>
            <a:r>
              <a:rPr lang="en-GB" altLang="en-US" sz="2000" dirty="0" smtClean="0">
                <a:solidFill>
                  <a:srgbClr val="E10000"/>
                </a:solidFill>
                <a:latin typeface="+mj-lt"/>
              </a:rPr>
              <a:t>10 nm</a:t>
            </a:r>
            <a:endParaRPr lang="en-GB" altLang="en-US" sz="2000" dirty="0">
              <a:solidFill>
                <a:srgbClr val="E10000"/>
              </a:solidFill>
              <a:latin typeface="+mj-lt"/>
            </a:endParaRPr>
          </a:p>
        </p:txBody>
      </p:sp>
      <p:pic>
        <p:nvPicPr>
          <p:cNvPr id="13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4128" y="1646046"/>
            <a:ext cx="7775744" cy="3935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2"/>
          <p:cNvSpPr txBox="1">
            <a:spLocks noChangeArrowheads="1"/>
          </p:cNvSpPr>
          <p:nvPr/>
        </p:nvSpPr>
        <p:spPr bwMode="auto">
          <a:xfrm>
            <a:off x="5220072" y="5622339"/>
            <a:ext cx="302433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GB" altLang="en-US" sz="2000" dirty="0" smtClean="0">
                <a:solidFill>
                  <a:srgbClr val="0000E1"/>
                </a:solidFill>
                <a:latin typeface="+mj-lt"/>
              </a:rPr>
              <a:t>FF </a:t>
            </a:r>
            <a:r>
              <a:rPr lang="en-GB" altLang="en-US" sz="2000" dirty="0">
                <a:solidFill>
                  <a:srgbClr val="0000E1"/>
                </a:solidFill>
                <a:latin typeface="+mj-lt"/>
              </a:rPr>
              <a:t>Off </a:t>
            </a:r>
            <a:r>
              <a:rPr lang="en-GB" altLang="en-US" sz="2000" dirty="0" smtClean="0">
                <a:solidFill>
                  <a:srgbClr val="0000E1"/>
                </a:solidFill>
                <a:latin typeface="+mj-lt"/>
              </a:rPr>
              <a:t>Correlation: 73 %</a:t>
            </a:r>
            <a:endParaRPr lang="en-GB" altLang="en-US" sz="2000" dirty="0">
              <a:solidFill>
                <a:srgbClr val="0000E1"/>
              </a:solidFill>
              <a:latin typeface="+mj-lt"/>
            </a:endParaRPr>
          </a:p>
          <a:p>
            <a:pPr algn="ctr"/>
            <a:r>
              <a:rPr lang="en-GB" altLang="en-US" sz="2000" dirty="0" smtClean="0">
                <a:solidFill>
                  <a:srgbClr val="E10000"/>
                </a:solidFill>
                <a:latin typeface="+mj-lt"/>
              </a:rPr>
              <a:t>FF </a:t>
            </a:r>
            <a:r>
              <a:rPr lang="en-GB" altLang="en-US" sz="2000" dirty="0">
                <a:solidFill>
                  <a:srgbClr val="E10000"/>
                </a:solidFill>
                <a:latin typeface="+mj-lt"/>
              </a:rPr>
              <a:t>On </a:t>
            </a:r>
            <a:r>
              <a:rPr lang="en-GB" altLang="en-US" sz="2000" dirty="0" smtClean="0">
                <a:solidFill>
                  <a:srgbClr val="E10000"/>
                </a:solidFill>
                <a:latin typeface="+mj-lt"/>
              </a:rPr>
              <a:t>Correlation: 23 %</a:t>
            </a:r>
            <a:endParaRPr lang="en-GB" altLang="en-US" sz="2000" dirty="0">
              <a:solidFill>
                <a:srgbClr val="E10000"/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endParaRPr lang="en-GB" sz="2400" dirty="0" smtClean="0"/>
          </a:p>
          <a:p>
            <a:pPr marL="468000"/>
            <a:r>
              <a:rPr lang="en-GB" sz="3600" dirty="0" smtClean="0"/>
              <a:t>Feedforward</a:t>
            </a:r>
          </a:p>
        </p:txBody>
      </p:sp>
      <p:pic>
        <p:nvPicPr>
          <p:cNvPr id="10" name="Content Placeholder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32" t="12135" r="48562" b="16371"/>
          <a:stretch/>
        </p:blipFill>
        <p:spPr bwMode="auto">
          <a:xfrm rot="5400000">
            <a:off x="2648516" y="3972396"/>
            <a:ext cx="280392" cy="281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8606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Kraljevic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28</a:t>
            </a:fld>
            <a:endParaRPr lang="en-GB" sz="1600" dirty="0"/>
          </a:p>
        </p:txBody>
      </p:sp>
      <p:pic>
        <p:nvPicPr>
          <p:cNvPr id="13" name="Content Placeholder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9" t="9010" r="8932" b="5581"/>
          <a:stretch/>
        </p:blipFill>
        <p:spPr bwMode="auto">
          <a:xfrm>
            <a:off x="2452340" y="1431780"/>
            <a:ext cx="4279900" cy="5063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endParaRPr lang="en-GB" sz="2400" dirty="0" smtClean="0"/>
          </a:p>
          <a:p>
            <a:pPr marL="468000"/>
            <a:r>
              <a:rPr lang="en-GB" sz="3600" dirty="0" smtClean="0"/>
              <a:t>Feedforward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1979712" y="1700808"/>
            <a:ext cx="0" cy="4392488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12"/>
          <p:cNvSpPr txBox="1">
            <a:spLocks noChangeArrowheads="1"/>
          </p:cNvSpPr>
          <p:nvPr/>
        </p:nvSpPr>
        <p:spPr bwMode="auto">
          <a:xfrm rot="16200000">
            <a:off x="-570476" y="3543109"/>
            <a:ext cx="439248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GB" altLang="en-US" sz="2000" dirty="0">
                <a:latin typeface="+mj-lt"/>
              </a:rPr>
              <a:t>6 </a:t>
            </a:r>
            <a:r>
              <a:rPr lang="el-GR" altLang="en-US" sz="2000" dirty="0" smtClean="0">
                <a:latin typeface="+mj-lt"/>
              </a:rPr>
              <a:t>μ</a:t>
            </a:r>
            <a:r>
              <a:rPr lang="en-GB" altLang="en-US" sz="2000" dirty="0" smtClean="0">
                <a:latin typeface="+mj-lt"/>
              </a:rPr>
              <a:t>m</a:t>
            </a:r>
            <a:br>
              <a:rPr lang="en-GB" altLang="en-US" sz="2000" dirty="0" smtClean="0">
                <a:latin typeface="+mj-lt"/>
              </a:rPr>
            </a:br>
            <a:r>
              <a:rPr lang="en-GB" altLang="en-US" sz="2000" dirty="0" smtClean="0">
                <a:latin typeface="+mj-lt"/>
              </a:rPr>
              <a:t>incoming beam position </a:t>
            </a:r>
            <a:r>
              <a:rPr lang="en-GB" altLang="en-US" sz="2000" dirty="0">
                <a:latin typeface="+mj-lt"/>
              </a:rPr>
              <a:t>scan</a:t>
            </a:r>
          </a:p>
        </p:txBody>
      </p:sp>
      <p:sp>
        <p:nvSpPr>
          <p:cNvPr id="16" name="TextBox 12"/>
          <p:cNvSpPr txBox="1">
            <a:spLocks noChangeArrowheads="1"/>
          </p:cNvSpPr>
          <p:nvPr/>
        </p:nvSpPr>
        <p:spPr bwMode="auto">
          <a:xfrm>
            <a:off x="6876256" y="1504742"/>
            <a:ext cx="212423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GB" altLang="en-US" sz="2000" dirty="0" smtClean="0">
                <a:solidFill>
                  <a:srgbClr val="0000E1"/>
                </a:solidFill>
                <a:latin typeface="+mj-lt"/>
              </a:rPr>
              <a:t>first bunch uncorrected</a:t>
            </a:r>
            <a:endParaRPr lang="en-GB" altLang="en-US" sz="2000" dirty="0">
              <a:latin typeface="+mj-lt"/>
            </a:endParaRPr>
          </a:p>
        </p:txBody>
      </p:sp>
      <p:sp>
        <p:nvSpPr>
          <p:cNvPr id="17" name="TextBox 12"/>
          <p:cNvSpPr txBox="1">
            <a:spLocks noChangeArrowheads="1"/>
          </p:cNvSpPr>
          <p:nvPr/>
        </p:nvSpPr>
        <p:spPr bwMode="auto">
          <a:xfrm>
            <a:off x="6876256" y="4161274"/>
            <a:ext cx="212423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GB" altLang="en-US" sz="2000" dirty="0">
                <a:solidFill>
                  <a:srgbClr val="E10000"/>
                </a:solidFill>
                <a:latin typeface="+mj-lt"/>
              </a:rPr>
              <a:t>second bunch corrected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6300192" y="1700808"/>
            <a:ext cx="936104" cy="157877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5292080" y="3897052"/>
            <a:ext cx="1872208" cy="46805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4042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2357638" y="2085629"/>
            <a:ext cx="368983" cy="356875"/>
          </a:xfrm>
          <a:prstGeom prst="rect">
            <a:avLst/>
          </a:prstGeom>
          <a:solidFill>
            <a:srgbClr val="4F81B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P3</a:t>
            </a:r>
            <a:endParaRPr lang="en-GB" sz="2000" b="1" dirty="0"/>
          </a:p>
        </p:txBody>
      </p:sp>
      <p:sp>
        <p:nvSpPr>
          <p:cNvPr id="58" name="Rectangle 57"/>
          <p:cNvSpPr/>
          <p:nvPr/>
        </p:nvSpPr>
        <p:spPr>
          <a:xfrm>
            <a:off x="2780743" y="2085629"/>
            <a:ext cx="368983" cy="356875"/>
          </a:xfrm>
          <a:prstGeom prst="rect">
            <a:avLst/>
          </a:prstGeom>
          <a:solidFill>
            <a:srgbClr val="4F81B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P2</a:t>
            </a:r>
            <a:endParaRPr lang="en-GB" sz="2000" b="1" dirty="0"/>
          </a:p>
        </p:txBody>
      </p:sp>
      <p:sp>
        <p:nvSpPr>
          <p:cNvPr id="62" name="Rectangle 61"/>
          <p:cNvSpPr/>
          <p:nvPr/>
        </p:nvSpPr>
        <p:spPr>
          <a:xfrm>
            <a:off x="3203848" y="2085629"/>
            <a:ext cx="368983" cy="356875"/>
          </a:xfrm>
          <a:prstGeom prst="rect">
            <a:avLst/>
          </a:prstGeom>
          <a:solidFill>
            <a:srgbClr val="C0504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K2</a:t>
            </a:r>
            <a:endParaRPr lang="en-GB" sz="2000" b="1" dirty="0"/>
          </a:p>
        </p:txBody>
      </p:sp>
      <p:sp>
        <p:nvSpPr>
          <p:cNvPr id="30" name="Rectangle 29"/>
          <p:cNvSpPr/>
          <p:nvPr/>
        </p:nvSpPr>
        <p:spPr>
          <a:xfrm>
            <a:off x="3626953" y="2085629"/>
            <a:ext cx="368983" cy="356875"/>
          </a:xfrm>
          <a:prstGeom prst="rect">
            <a:avLst/>
          </a:prstGeom>
          <a:solidFill>
            <a:srgbClr val="C0504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K1</a:t>
            </a:r>
            <a:endParaRPr lang="en-GB" sz="2000" b="1" dirty="0"/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Kraljevic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29</a:t>
            </a:fld>
            <a:endParaRPr lang="en-GB" sz="16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323528" y="2264066"/>
            <a:ext cx="3816424" cy="0"/>
          </a:xfrm>
          <a:prstGeom prst="line">
            <a:avLst/>
          </a:prstGeom>
          <a:ln w="38100">
            <a:headEnd type="triangle" w="lg" len="lg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2541619" y="2445669"/>
            <a:ext cx="0" cy="60216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 rot="16200000">
            <a:off x="1910292" y="3492739"/>
            <a:ext cx="1262654" cy="356875"/>
          </a:xfrm>
          <a:prstGeom prst="rect">
            <a:avLst/>
          </a:prstGeom>
          <a:solidFill>
            <a:srgbClr val="4F81B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cxnSp>
        <p:nvCxnSpPr>
          <p:cNvPr id="28" name="Straight Connector 27"/>
          <p:cNvCxnSpPr/>
          <p:nvPr/>
        </p:nvCxnSpPr>
        <p:spPr>
          <a:xfrm>
            <a:off x="2543226" y="4302504"/>
            <a:ext cx="0" cy="61108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2964724" y="2445669"/>
            <a:ext cx="0" cy="60216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 rot="16200000">
            <a:off x="2333397" y="3492739"/>
            <a:ext cx="1262654" cy="356875"/>
          </a:xfrm>
          <a:prstGeom prst="rect">
            <a:avLst/>
          </a:prstGeom>
          <a:solidFill>
            <a:srgbClr val="4F81B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cxnSp>
        <p:nvCxnSpPr>
          <p:cNvPr id="61" name="Straight Connector 60"/>
          <p:cNvCxnSpPr/>
          <p:nvPr/>
        </p:nvCxnSpPr>
        <p:spPr>
          <a:xfrm>
            <a:off x="2966331" y="4302504"/>
            <a:ext cx="0" cy="61108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3387829" y="2445669"/>
            <a:ext cx="0" cy="60216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 rot="16200000">
            <a:off x="2756502" y="3492739"/>
            <a:ext cx="1262654" cy="356875"/>
          </a:xfrm>
          <a:prstGeom prst="rect">
            <a:avLst/>
          </a:prstGeom>
          <a:solidFill>
            <a:srgbClr val="C0504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Amplifier</a:t>
            </a:r>
            <a:endParaRPr lang="en-GB" sz="2000" b="1" dirty="0"/>
          </a:p>
        </p:txBody>
      </p:sp>
      <p:cxnSp>
        <p:nvCxnSpPr>
          <p:cNvPr id="65" name="Straight Connector 64"/>
          <p:cNvCxnSpPr/>
          <p:nvPr/>
        </p:nvCxnSpPr>
        <p:spPr>
          <a:xfrm>
            <a:off x="3389436" y="4302504"/>
            <a:ext cx="0" cy="61108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1236532" y="2445669"/>
            <a:ext cx="0" cy="602160"/>
          </a:xfrm>
          <a:prstGeom prst="line">
            <a:avLst/>
          </a:prstGeom>
          <a:ln w="19050">
            <a:solidFill>
              <a:srgbClr val="00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 79"/>
          <p:cNvSpPr/>
          <p:nvPr/>
        </p:nvSpPr>
        <p:spPr>
          <a:xfrm rot="16200000">
            <a:off x="605205" y="3492739"/>
            <a:ext cx="1262654" cy="356875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Amplifier</a:t>
            </a:r>
            <a:endParaRPr lang="en-GB" sz="2000" b="1" dirty="0"/>
          </a:p>
        </p:txBody>
      </p:sp>
      <p:cxnSp>
        <p:nvCxnSpPr>
          <p:cNvPr id="81" name="Straight Connector 80"/>
          <p:cNvCxnSpPr/>
          <p:nvPr/>
        </p:nvCxnSpPr>
        <p:spPr>
          <a:xfrm>
            <a:off x="1205510" y="4302504"/>
            <a:ext cx="0" cy="611080"/>
          </a:xfrm>
          <a:prstGeom prst="line">
            <a:avLst/>
          </a:prstGeom>
          <a:ln w="19050">
            <a:solidFill>
              <a:srgbClr val="00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3810934" y="2445669"/>
            <a:ext cx="0" cy="60216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 rot="16200000">
            <a:off x="3179607" y="3492739"/>
            <a:ext cx="1262654" cy="356875"/>
          </a:xfrm>
          <a:prstGeom prst="rect">
            <a:avLst/>
          </a:prstGeom>
          <a:solidFill>
            <a:srgbClr val="C0504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Amplifier</a:t>
            </a:r>
            <a:endParaRPr lang="en-GB" sz="2000" b="1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3812541" y="4302504"/>
            <a:ext cx="0" cy="61108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795541" y="2445669"/>
            <a:ext cx="0" cy="602160"/>
          </a:xfrm>
          <a:prstGeom prst="line">
            <a:avLst/>
          </a:prstGeom>
          <a:ln w="190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 rot="16200000">
            <a:off x="164214" y="3492739"/>
            <a:ext cx="1262654" cy="356875"/>
          </a:xfrm>
          <a:prstGeom prst="rect">
            <a:avLst/>
          </a:prstGeom>
          <a:solidFill>
            <a:srgbClr val="4F81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cxnSp>
        <p:nvCxnSpPr>
          <p:cNvPr id="41" name="Straight Connector 40"/>
          <p:cNvCxnSpPr/>
          <p:nvPr/>
        </p:nvCxnSpPr>
        <p:spPr>
          <a:xfrm>
            <a:off x="797148" y="4302504"/>
            <a:ext cx="0" cy="611080"/>
          </a:xfrm>
          <a:prstGeom prst="line">
            <a:avLst/>
          </a:prstGeom>
          <a:ln w="190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611560" y="4907295"/>
            <a:ext cx="803409" cy="346686"/>
          </a:xfrm>
          <a:prstGeom prst="rect">
            <a:avLst/>
          </a:prstGeom>
          <a:solidFill>
            <a:srgbClr val="4F62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Board</a:t>
            </a:r>
            <a:endParaRPr lang="en-GB" sz="2000" b="1" dirty="0"/>
          </a:p>
        </p:txBody>
      </p:sp>
      <p:sp>
        <p:nvSpPr>
          <p:cNvPr id="46" name="Rectangle 45"/>
          <p:cNvSpPr/>
          <p:nvPr/>
        </p:nvSpPr>
        <p:spPr>
          <a:xfrm>
            <a:off x="2357639" y="4907295"/>
            <a:ext cx="1631734" cy="346686"/>
          </a:xfrm>
          <a:prstGeom prst="rect">
            <a:avLst/>
          </a:prstGeom>
          <a:solidFill>
            <a:srgbClr val="4F6228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Board</a:t>
            </a:r>
            <a:endParaRPr lang="en-GB" sz="2000" b="1" dirty="0"/>
          </a:p>
        </p:txBody>
      </p:sp>
      <p:cxnSp>
        <p:nvCxnSpPr>
          <p:cNvPr id="47" name="Straight Connector 46"/>
          <p:cNvCxnSpPr>
            <a:stCxn id="46" idx="1"/>
          </p:cNvCxnSpPr>
          <p:nvPr/>
        </p:nvCxnSpPr>
        <p:spPr>
          <a:xfrm flipH="1" flipV="1">
            <a:off x="1475655" y="5079535"/>
            <a:ext cx="881984" cy="1103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1277518" y="4301911"/>
            <a:ext cx="0" cy="55080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1475655" y="4850506"/>
            <a:ext cx="1" cy="227927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>
            <a:off x="1277519" y="4850506"/>
            <a:ext cx="198137" cy="1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4572000" y="1412776"/>
            <a:ext cx="4572000" cy="5112568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8" name="Rectangle 77"/>
          <p:cNvSpPr/>
          <p:nvPr/>
        </p:nvSpPr>
        <p:spPr>
          <a:xfrm>
            <a:off x="1052551" y="2085629"/>
            <a:ext cx="368983" cy="356875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IPK</a:t>
            </a:r>
            <a:endParaRPr lang="en-GB" sz="2000" b="1" dirty="0"/>
          </a:p>
        </p:txBody>
      </p:sp>
      <p:sp>
        <p:nvSpPr>
          <p:cNvPr id="38" name="Rectangle 37"/>
          <p:cNvSpPr/>
          <p:nvPr/>
        </p:nvSpPr>
        <p:spPr>
          <a:xfrm>
            <a:off x="611560" y="2085629"/>
            <a:ext cx="368983" cy="356875"/>
          </a:xfrm>
          <a:prstGeom prst="rect">
            <a:avLst/>
          </a:prstGeom>
          <a:solidFill>
            <a:srgbClr val="4F81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IPB</a:t>
            </a:r>
            <a:endParaRPr lang="en-GB" sz="2000" b="1" dirty="0"/>
          </a:p>
        </p:txBody>
      </p:sp>
      <p:sp>
        <p:nvSpPr>
          <p:cNvPr id="42" name="Rectangle 41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endParaRPr lang="en-GB" sz="2400" dirty="0" smtClean="0"/>
          </a:p>
          <a:p>
            <a:pPr marL="468000"/>
            <a:r>
              <a:rPr lang="en-GB" sz="3600" dirty="0" smtClean="0"/>
              <a:t>Interaction Point Feedback</a:t>
            </a:r>
          </a:p>
        </p:txBody>
      </p:sp>
      <p:sp>
        <p:nvSpPr>
          <p:cNvPr id="43" name="Rectangle 42"/>
          <p:cNvSpPr/>
          <p:nvPr/>
        </p:nvSpPr>
        <p:spPr>
          <a:xfrm>
            <a:off x="4716016" y="2013621"/>
            <a:ext cx="4176464" cy="42956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Ins="90000" rtlCol="0" anchor="t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ysClr val="windowText" lastClr="000000"/>
                </a:solidFill>
              </a:rPr>
              <a:t>IPB position is used to drive the local kicker IPK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ysClr val="windowText" lastClr="000000"/>
                </a:solidFill>
              </a:rPr>
              <a:t>Latency: </a:t>
            </a:r>
            <a:r>
              <a:rPr lang="en-GB" sz="2800" dirty="0">
                <a:solidFill>
                  <a:sysClr val="windowText" lastClr="000000"/>
                </a:solidFill>
              </a:rPr>
              <a:t>212 </a:t>
            </a:r>
            <a:r>
              <a:rPr lang="en-GB" sz="2800" dirty="0" smtClean="0">
                <a:solidFill>
                  <a:sysClr val="windowText" lastClr="000000"/>
                </a:solidFill>
              </a:rPr>
              <a:t>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ysClr val="windowText" lastClr="000000"/>
                </a:solidFill>
              </a:rPr>
              <a:t>Effect measured at </a:t>
            </a:r>
            <a:r>
              <a:rPr lang="en-GB" sz="2800" dirty="0" smtClean="0">
                <a:solidFill>
                  <a:sysClr val="windowText" lastClr="000000"/>
                </a:solidFill>
              </a:rPr>
              <a:t>IPB</a:t>
            </a:r>
            <a:endParaRPr lang="en-GB" sz="200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737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 smtClean="0"/>
              <a:t>Introduction</a:t>
            </a:r>
          </a:p>
          <a:p>
            <a:pPr marL="468000"/>
            <a:r>
              <a:rPr lang="en-GB" sz="3600" dirty="0" smtClean="0"/>
              <a:t>Feedback at a Linear Collider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itchFamily="34" charset="0"/>
              <a:buChar char="•"/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Kraljevic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3</a:t>
            </a:fld>
            <a:endParaRPr lang="en-GB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/>
            <a:r>
              <a:rPr lang="en-GB" dirty="0" smtClean="0">
                <a:solidFill>
                  <a:schemeClr val="tx1"/>
                </a:solidFill>
              </a:rPr>
              <a:t>Successful collision of bunches at a linear collider is critical</a:t>
            </a:r>
          </a:p>
          <a:p>
            <a:pPr marL="457200" indent="-457200"/>
            <a:r>
              <a:rPr lang="en-GB" dirty="0" smtClean="0">
                <a:solidFill>
                  <a:schemeClr val="tx1"/>
                </a:solidFill>
              </a:rPr>
              <a:t>A fast position feedback system is required</a:t>
            </a:r>
            <a:endParaRPr lang="en-GB" dirty="0"/>
          </a:p>
        </p:txBody>
      </p:sp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560" y="3735250"/>
            <a:ext cx="4574835" cy="228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ounded Rectangle 12"/>
          <p:cNvSpPr/>
          <p:nvPr/>
        </p:nvSpPr>
        <p:spPr>
          <a:xfrm>
            <a:off x="5292080" y="3436524"/>
            <a:ext cx="3394720" cy="997330"/>
          </a:xfrm>
          <a:prstGeom prst="round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Misaligned beams at interaction point (IP) cause beam-beam deflection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 rot="20225515">
            <a:off x="2461650" y="3823067"/>
            <a:ext cx="1008112" cy="4605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 rot="1461176">
            <a:off x="2317859" y="5348734"/>
            <a:ext cx="1008112" cy="4605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Freeform 13"/>
          <p:cNvSpPr/>
          <p:nvPr/>
        </p:nvSpPr>
        <p:spPr>
          <a:xfrm>
            <a:off x="2051720" y="4033633"/>
            <a:ext cx="3169920" cy="1638300"/>
          </a:xfrm>
          <a:custGeom>
            <a:avLst/>
            <a:gdLst>
              <a:gd name="connsiteX0" fmla="*/ 0 w 3169920"/>
              <a:gd name="connsiteY0" fmla="*/ 807720 h 1638300"/>
              <a:gd name="connsiteX1" fmla="*/ 1767840 w 3169920"/>
              <a:gd name="connsiteY1" fmla="*/ 1615440 h 1638300"/>
              <a:gd name="connsiteX2" fmla="*/ 3169920 w 3169920"/>
              <a:gd name="connsiteY2" fmla="*/ 1638300 h 1638300"/>
              <a:gd name="connsiteX3" fmla="*/ 3154680 w 3169920"/>
              <a:gd name="connsiteY3" fmla="*/ 0 h 1638300"/>
              <a:gd name="connsiteX4" fmla="*/ 1699260 w 3169920"/>
              <a:gd name="connsiteY4" fmla="*/ 15240 h 1638300"/>
              <a:gd name="connsiteX5" fmla="*/ 0 w 3169920"/>
              <a:gd name="connsiteY5" fmla="*/ 807720 h 163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69920" h="1638300">
                <a:moveTo>
                  <a:pt x="0" y="807720"/>
                </a:moveTo>
                <a:lnTo>
                  <a:pt x="1767840" y="1615440"/>
                </a:lnTo>
                <a:lnTo>
                  <a:pt x="3169920" y="1638300"/>
                </a:lnTo>
                <a:lnTo>
                  <a:pt x="3154680" y="0"/>
                </a:lnTo>
                <a:lnTo>
                  <a:pt x="1699260" y="15240"/>
                </a:lnTo>
                <a:lnTo>
                  <a:pt x="0" y="8077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 rot="20225515">
            <a:off x="2416244" y="3823067"/>
            <a:ext cx="1008112" cy="4605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490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Kraljevic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30</a:t>
            </a:fld>
            <a:endParaRPr lang="en-GB" sz="16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TextBox 12"/>
          <p:cNvSpPr txBox="1">
            <a:spLocks noChangeArrowheads="1"/>
          </p:cNvSpPr>
          <p:nvPr/>
        </p:nvSpPr>
        <p:spPr bwMode="auto">
          <a:xfrm>
            <a:off x="1187624" y="5622339"/>
            <a:ext cx="316835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GB" altLang="en-US" sz="2000" dirty="0">
                <a:solidFill>
                  <a:srgbClr val="0000E1"/>
                </a:solidFill>
                <a:latin typeface="+mj-lt"/>
              </a:rPr>
              <a:t>FB Off Jitter: </a:t>
            </a:r>
            <a:r>
              <a:rPr lang="en-GB" altLang="en-US" sz="2000" dirty="0" smtClean="0">
                <a:solidFill>
                  <a:srgbClr val="0000E1"/>
                </a:solidFill>
                <a:latin typeface="+mj-lt"/>
              </a:rPr>
              <a:t>168 ± 7 nm</a:t>
            </a:r>
            <a:endParaRPr lang="en-GB" altLang="en-US" sz="2000" dirty="0">
              <a:solidFill>
                <a:srgbClr val="0000E1"/>
              </a:solidFill>
              <a:latin typeface="+mj-lt"/>
            </a:endParaRPr>
          </a:p>
          <a:p>
            <a:pPr algn="ctr"/>
            <a:r>
              <a:rPr lang="en-GB" altLang="en-US" sz="2000" dirty="0">
                <a:solidFill>
                  <a:srgbClr val="E10000"/>
                </a:solidFill>
                <a:latin typeface="+mj-lt"/>
              </a:rPr>
              <a:t>FB On Jitter: </a:t>
            </a:r>
            <a:r>
              <a:rPr lang="en-GB" altLang="en-US" sz="2000" dirty="0" smtClean="0">
                <a:solidFill>
                  <a:srgbClr val="E10000"/>
                </a:solidFill>
                <a:latin typeface="+mj-lt"/>
              </a:rPr>
              <a:t>98 </a:t>
            </a:r>
            <a:r>
              <a:rPr lang="en-GB" altLang="en-US" sz="2000" dirty="0">
                <a:solidFill>
                  <a:srgbClr val="E10000"/>
                </a:solidFill>
                <a:latin typeface="+mj-lt"/>
              </a:rPr>
              <a:t>± </a:t>
            </a:r>
            <a:r>
              <a:rPr lang="en-GB" altLang="en-US" sz="2000" dirty="0" smtClean="0">
                <a:solidFill>
                  <a:srgbClr val="E10000"/>
                </a:solidFill>
                <a:latin typeface="+mj-lt"/>
              </a:rPr>
              <a:t>5 nm</a:t>
            </a:r>
            <a:endParaRPr lang="en-GB" altLang="en-US" sz="2000" dirty="0">
              <a:solidFill>
                <a:srgbClr val="E10000"/>
              </a:solidFill>
              <a:latin typeface="+mj-lt"/>
            </a:endParaRPr>
          </a:p>
        </p:txBody>
      </p:sp>
      <p:pic>
        <p:nvPicPr>
          <p:cNvPr id="13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3568" y="1643892"/>
            <a:ext cx="7776864" cy="3940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2"/>
          <p:cNvSpPr txBox="1">
            <a:spLocks noChangeArrowheads="1"/>
          </p:cNvSpPr>
          <p:nvPr/>
        </p:nvSpPr>
        <p:spPr bwMode="auto">
          <a:xfrm>
            <a:off x="5148064" y="5622339"/>
            <a:ext cx="316835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GB" altLang="en-US" sz="2000" dirty="0">
                <a:solidFill>
                  <a:srgbClr val="0000E1"/>
                </a:solidFill>
                <a:latin typeface="+mj-lt"/>
              </a:rPr>
              <a:t>FB Off </a:t>
            </a:r>
            <a:r>
              <a:rPr lang="en-GB" altLang="en-US" sz="2000" dirty="0" smtClean="0">
                <a:solidFill>
                  <a:srgbClr val="0000E1"/>
                </a:solidFill>
                <a:latin typeface="+mj-lt"/>
              </a:rPr>
              <a:t>Correlation: 81 %</a:t>
            </a:r>
            <a:endParaRPr lang="en-GB" altLang="en-US" sz="2000" dirty="0">
              <a:solidFill>
                <a:srgbClr val="0000E1"/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endParaRPr lang="en-GB" sz="2400" dirty="0" smtClean="0"/>
          </a:p>
          <a:p>
            <a:pPr marL="468000"/>
            <a:r>
              <a:rPr lang="en-GB" sz="3600" dirty="0"/>
              <a:t>Interaction Point Feedback</a:t>
            </a:r>
          </a:p>
        </p:txBody>
      </p:sp>
      <p:pic>
        <p:nvPicPr>
          <p:cNvPr id="8" name="Content Placeholder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32" t="12135" r="48562" b="16371"/>
          <a:stretch/>
        </p:blipFill>
        <p:spPr bwMode="auto">
          <a:xfrm rot="5400000">
            <a:off x="2648516" y="3972396"/>
            <a:ext cx="280392" cy="281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2994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Kraljevic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31</a:t>
            </a:fld>
            <a:endParaRPr lang="en-GB" sz="16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3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4128" y="1644176"/>
            <a:ext cx="7775744" cy="3939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12"/>
          <p:cNvSpPr txBox="1">
            <a:spLocks noChangeArrowheads="1"/>
          </p:cNvSpPr>
          <p:nvPr/>
        </p:nvSpPr>
        <p:spPr bwMode="auto">
          <a:xfrm>
            <a:off x="1187624" y="5622339"/>
            <a:ext cx="316835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GB" altLang="en-US" sz="2000" dirty="0">
                <a:solidFill>
                  <a:srgbClr val="0000E1"/>
                </a:solidFill>
                <a:latin typeface="+mj-lt"/>
              </a:rPr>
              <a:t>FB Off Jitter: </a:t>
            </a:r>
            <a:r>
              <a:rPr lang="en-GB" altLang="en-US" sz="2000" dirty="0" smtClean="0">
                <a:solidFill>
                  <a:srgbClr val="0000E1"/>
                </a:solidFill>
                <a:latin typeface="+mj-lt"/>
              </a:rPr>
              <a:t>168 ± 7 nm</a:t>
            </a:r>
            <a:endParaRPr lang="en-GB" altLang="en-US" sz="2000" dirty="0">
              <a:solidFill>
                <a:srgbClr val="0000E1"/>
              </a:solidFill>
              <a:latin typeface="+mj-lt"/>
            </a:endParaRPr>
          </a:p>
          <a:p>
            <a:pPr algn="ctr"/>
            <a:r>
              <a:rPr lang="en-GB" altLang="en-US" sz="2000" dirty="0">
                <a:solidFill>
                  <a:srgbClr val="E10000"/>
                </a:solidFill>
                <a:latin typeface="+mj-lt"/>
              </a:rPr>
              <a:t>FB On Jitter: </a:t>
            </a:r>
            <a:r>
              <a:rPr lang="en-GB" altLang="en-US" sz="2000" dirty="0" smtClean="0">
                <a:solidFill>
                  <a:srgbClr val="E10000"/>
                </a:solidFill>
                <a:latin typeface="+mj-lt"/>
              </a:rPr>
              <a:t>98 </a:t>
            </a:r>
            <a:r>
              <a:rPr lang="en-GB" altLang="en-US" sz="2000" dirty="0">
                <a:solidFill>
                  <a:srgbClr val="E10000"/>
                </a:solidFill>
                <a:latin typeface="+mj-lt"/>
              </a:rPr>
              <a:t>± 5</a:t>
            </a:r>
            <a:r>
              <a:rPr lang="en-GB" altLang="en-US" sz="2000" dirty="0" smtClean="0">
                <a:solidFill>
                  <a:srgbClr val="E10000"/>
                </a:solidFill>
                <a:latin typeface="+mj-lt"/>
              </a:rPr>
              <a:t> nm</a:t>
            </a:r>
            <a:endParaRPr lang="en-GB" altLang="en-US" sz="2000" dirty="0">
              <a:solidFill>
                <a:srgbClr val="E10000"/>
              </a:solidFill>
              <a:latin typeface="+mj-lt"/>
            </a:endParaRPr>
          </a:p>
        </p:txBody>
      </p:sp>
      <p:sp>
        <p:nvSpPr>
          <p:cNvPr id="9" name="TextBox 12"/>
          <p:cNvSpPr txBox="1">
            <a:spLocks noChangeArrowheads="1"/>
          </p:cNvSpPr>
          <p:nvPr/>
        </p:nvSpPr>
        <p:spPr bwMode="auto">
          <a:xfrm>
            <a:off x="5148064" y="5622339"/>
            <a:ext cx="316835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GB" altLang="en-US" sz="2000" dirty="0">
                <a:solidFill>
                  <a:srgbClr val="0000E1"/>
                </a:solidFill>
                <a:latin typeface="+mj-lt"/>
              </a:rPr>
              <a:t>FB Off </a:t>
            </a:r>
            <a:r>
              <a:rPr lang="en-GB" altLang="en-US" sz="2000" dirty="0" smtClean="0">
                <a:solidFill>
                  <a:srgbClr val="0000E1"/>
                </a:solidFill>
                <a:latin typeface="+mj-lt"/>
              </a:rPr>
              <a:t>Correlation: 81 %</a:t>
            </a:r>
          </a:p>
          <a:p>
            <a:pPr algn="ctr"/>
            <a:r>
              <a:rPr lang="en-GB" altLang="en-US" sz="2000" dirty="0">
                <a:solidFill>
                  <a:srgbClr val="E10000"/>
                </a:solidFill>
                <a:latin typeface="+mj-lt"/>
              </a:rPr>
              <a:t>FB On </a:t>
            </a:r>
            <a:r>
              <a:rPr lang="en-GB" altLang="en-US" sz="2000" dirty="0" smtClean="0">
                <a:solidFill>
                  <a:srgbClr val="E10000"/>
                </a:solidFill>
                <a:latin typeface="+mj-lt"/>
              </a:rPr>
              <a:t>Correlation: -16 %</a:t>
            </a:r>
            <a:endParaRPr lang="en-GB" altLang="en-US" sz="2000" dirty="0">
              <a:solidFill>
                <a:srgbClr val="E10000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endParaRPr lang="en-GB" sz="2400" dirty="0" smtClean="0"/>
          </a:p>
          <a:p>
            <a:pPr marL="468000"/>
            <a:r>
              <a:rPr lang="en-GB" sz="3600" dirty="0"/>
              <a:t>Interaction Point Feedback</a:t>
            </a:r>
          </a:p>
        </p:txBody>
      </p:sp>
      <p:pic>
        <p:nvPicPr>
          <p:cNvPr id="11" name="Content Placeholder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32" t="12135" r="48562" b="16371"/>
          <a:stretch/>
        </p:blipFill>
        <p:spPr bwMode="auto">
          <a:xfrm rot="5400000">
            <a:off x="2648516" y="3972396"/>
            <a:ext cx="280392" cy="281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8606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Kraljevic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32</a:t>
            </a:fld>
            <a:endParaRPr lang="en-GB" sz="1600" dirty="0"/>
          </a:p>
        </p:txBody>
      </p:sp>
      <p:pic>
        <p:nvPicPr>
          <p:cNvPr id="13" name="Content Placeholder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9" t="9560" r="7449" b="5262"/>
          <a:stretch/>
        </p:blipFill>
        <p:spPr bwMode="auto">
          <a:xfrm>
            <a:off x="1926725" y="1504742"/>
            <a:ext cx="5237563" cy="4948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endParaRPr lang="en-GB" sz="2400" dirty="0" smtClean="0"/>
          </a:p>
          <a:p>
            <a:pPr marL="468000"/>
            <a:r>
              <a:rPr lang="en-GB" sz="3600" dirty="0" smtClean="0"/>
              <a:t>Interaction Point Feedback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1691680" y="1700808"/>
            <a:ext cx="0" cy="4392488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12"/>
          <p:cNvSpPr txBox="1">
            <a:spLocks noChangeArrowheads="1"/>
          </p:cNvSpPr>
          <p:nvPr/>
        </p:nvSpPr>
        <p:spPr bwMode="auto">
          <a:xfrm rot="16200000">
            <a:off x="-858508" y="3543109"/>
            <a:ext cx="439248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GB" altLang="en-US" sz="2000" dirty="0" smtClean="0">
                <a:latin typeface="+mj-lt"/>
              </a:rPr>
              <a:t>10 </a:t>
            </a:r>
            <a:r>
              <a:rPr lang="el-GR" altLang="en-US" sz="2000" dirty="0" smtClean="0">
                <a:latin typeface="+mj-lt"/>
              </a:rPr>
              <a:t>μ</a:t>
            </a:r>
            <a:r>
              <a:rPr lang="en-GB" altLang="en-US" sz="2000" dirty="0" smtClean="0">
                <a:latin typeface="+mj-lt"/>
              </a:rPr>
              <a:t>m</a:t>
            </a:r>
            <a:br>
              <a:rPr lang="en-GB" altLang="en-US" sz="2000" dirty="0" smtClean="0">
                <a:latin typeface="+mj-lt"/>
              </a:rPr>
            </a:br>
            <a:r>
              <a:rPr lang="en-GB" altLang="en-US" sz="2000" dirty="0" smtClean="0">
                <a:latin typeface="+mj-lt"/>
              </a:rPr>
              <a:t>incoming beam </a:t>
            </a:r>
            <a:r>
              <a:rPr lang="en-GB" altLang="en-US" sz="2000" dirty="0">
                <a:latin typeface="+mj-lt"/>
              </a:rPr>
              <a:t>position scan</a:t>
            </a:r>
          </a:p>
        </p:txBody>
      </p:sp>
      <p:sp>
        <p:nvSpPr>
          <p:cNvPr id="16" name="TextBox 12"/>
          <p:cNvSpPr txBox="1">
            <a:spLocks noChangeArrowheads="1"/>
          </p:cNvSpPr>
          <p:nvPr/>
        </p:nvSpPr>
        <p:spPr bwMode="auto">
          <a:xfrm>
            <a:off x="6948264" y="1504742"/>
            <a:ext cx="205222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GB" altLang="en-US" sz="2000" dirty="0" smtClean="0">
                <a:solidFill>
                  <a:srgbClr val="0000E1"/>
                </a:solidFill>
                <a:latin typeface="+mj-lt"/>
              </a:rPr>
              <a:t>first bunch uncorrected</a:t>
            </a:r>
            <a:endParaRPr lang="en-GB" altLang="en-US" sz="2000" dirty="0">
              <a:latin typeface="+mj-lt"/>
            </a:endParaRPr>
          </a:p>
        </p:txBody>
      </p:sp>
      <p:sp>
        <p:nvSpPr>
          <p:cNvPr id="17" name="TextBox 12"/>
          <p:cNvSpPr txBox="1">
            <a:spLocks noChangeArrowheads="1"/>
          </p:cNvSpPr>
          <p:nvPr/>
        </p:nvSpPr>
        <p:spPr bwMode="auto">
          <a:xfrm>
            <a:off x="6948264" y="4161274"/>
            <a:ext cx="205222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GB" altLang="en-US" sz="2000" dirty="0">
                <a:solidFill>
                  <a:srgbClr val="E10000"/>
                </a:solidFill>
                <a:latin typeface="+mj-lt"/>
              </a:rPr>
              <a:t>second bunch corrected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3635896" y="1700808"/>
            <a:ext cx="3600400" cy="157877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4788024" y="3356992"/>
            <a:ext cx="2376264" cy="100811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8567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 smtClean="0"/>
              <a:t> </a:t>
            </a:r>
          </a:p>
          <a:p>
            <a:pPr marL="468000"/>
            <a:r>
              <a:rPr lang="en-GB" sz="3600" dirty="0" smtClean="0"/>
              <a:t>Conclusion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itchFamily="34" charset="0"/>
              <a:buChar char="•"/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Kraljevic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33</a:t>
            </a:fld>
            <a:endParaRPr lang="en-GB" sz="1600" dirty="0"/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Demonstrated low-latency</a:t>
            </a:r>
            <a:r>
              <a:rPr lang="en-GB" dirty="0"/>
              <a:t>, high-precision, intra-train feedback </a:t>
            </a:r>
            <a:r>
              <a:rPr lang="en-GB" dirty="0" smtClean="0"/>
              <a:t>systems</a:t>
            </a:r>
            <a:endParaRPr lang="en-GB" dirty="0"/>
          </a:p>
          <a:p>
            <a:r>
              <a:rPr lang="en-GB" dirty="0" smtClean="0"/>
              <a:t>Cavity BPM feedback latency: 212 ns</a:t>
            </a:r>
          </a:p>
          <a:p>
            <a:r>
              <a:rPr lang="en-GB" dirty="0" smtClean="0"/>
              <a:t>Achieved </a:t>
            </a:r>
            <a:r>
              <a:rPr lang="en-GB" dirty="0"/>
              <a:t>beam stabilisation at the ATF IP </a:t>
            </a:r>
            <a:r>
              <a:rPr lang="en-GB" dirty="0" smtClean="0"/>
              <a:t>in</a:t>
            </a:r>
            <a:br>
              <a:rPr lang="en-GB" dirty="0" smtClean="0"/>
            </a:br>
            <a:r>
              <a:rPr lang="en-GB" dirty="0" smtClean="0"/>
              <a:t>2 modes:</a:t>
            </a:r>
          </a:p>
          <a:p>
            <a:pPr lvl="1"/>
            <a:r>
              <a:rPr lang="en-GB" dirty="0" smtClean="0"/>
              <a:t>Feedforward: ~100 nm</a:t>
            </a:r>
          </a:p>
          <a:p>
            <a:pPr lvl="1"/>
            <a:r>
              <a:rPr lang="en-GB" dirty="0" smtClean="0"/>
              <a:t>IP feedback: ~100 nm</a:t>
            </a:r>
            <a:endParaRPr lang="en-GB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798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endParaRPr lang="en-GB" sz="2400" dirty="0" smtClean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Thank you for your attention!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Kraljevic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34</a:t>
            </a:fld>
            <a:endParaRPr lang="en-GB" sz="160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2800" i="1" dirty="0" smtClean="0">
                <a:solidFill>
                  <a:schemeClr val="bg1"/>
                </a:solidFill>
              </a:rPr>
              <a:t>We thank the ATF collaboration and</a:t>
            </a:r>
            <a:br>
              <a:rPr lang="en-GB" sz="2800" i="1" dirty="0" smtClean="0">
                <a:solidFill>
                  <a:schemeClr val="bg1"/>
                </a:solidFill>
              </a:rPr>
            </a:br>
            <a:r>
              <a:rPr lang="en-GB" sz="2800" i="1" dirty="0" smtClean="0">
                <a:solidFill>
                  <a:schemeClr val="bg1"/>
                </a:solidFill>
              </a:rPr>
              <a:t>the ATF operations team for their support</a:t>
            </a:r>
            <a:endParaRPr lang="en-GB" sz="28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105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 smtClean="0"/>
              <a:t> </a:t>
            </a:r>
          </a:p>
          <a:p>
            <a:pPr marL="468000"/>
            <a:r>
              <a:rPr lang="en-GB" sz="3600" dirty="0" smtClean="0"/>
              <a:t>Ground Motion vs. Frequency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itchFamily="34" charset="0"/>
              <a:buChar char="•"/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Kraljevic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35</a:t>
            </a:fld>
            <a:endParaRPr lang="en-GB" sz="16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5575" y="2461144"/>
            <a:ext cx="5452850" cy="3632152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457200" y="1556792"/>
            <a:ext cx="8229600" cy="864096"/>
          </a:xfrm>
          <a:prstGeom prst="round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</a:rPr>
              <a:t>Vertical ground motion power spectral density integrated up from a range of cut-off frequencies to give the RMS ground motion as a function of frequency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508104" y="6021288"/>
            <a:ext cx="31786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/>
              <a:t>R. Amirikas et al.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22818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 smtClean="0"/>
              <a:t> </a:t>
            </a:r>
          </a:p>
          <a:p>
            <a:pPr marL="468000"/>
            <a:r>
              <a:rPr lang="en-GB" sz="3600" dirty="0" smtClean="0"/>
              <a:t>Monopole and Dipole Cavity Modes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itchFamily="34" charset="0"/>
              <a:buChar char="•"/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Kraljevic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36</a:t>
            </a:fld>
            <a:endParaRPr lang="en-GB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5508104" y="6021288"/>
            <a:ext cx="31786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/>
              <a:t>Y. Inoue et al.</a:t>
            </a:r>
            <a:endParaRPr lang="en-GB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1857" y="1602423"/>
            <a:ext cx="4178375" cy="4634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/>
          <p:cNvSpPr/>
          <p:nvPr/>
        </p:nvSpPr>
        <p:spPr>
          <a:xfrm>
            <a:off x="601216" y="1602423"/>
            <a:ext cx="2448272" cy="864096"/>
          </a:xfrm>
          <a:prstGeom prst="round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Monopole mode</a:t>
            </a:r>
          </a:p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TM</a:t>
            </a:r>
            <a:r>
              <a:rPr lang="en-GB" sz="2000" i="1" baseline="-25000" dirty="0" smtClean="0">
                <a:solidFill>
                  <a:schemeClr val="tx1"/>
                </a:solidFill>
              </a:rPr>
              <a:t>r</a:t>
            </a:r>
            <a:r>
              <a:rPr lang="el-GR" sz="2000" i="1" baseline="-25000" dirty="0" smtClean="0">
                <a:solidFill>
                  <a:schemeClr val="tx1"/>
                </a:solidFill>
              </a:rPr>
              <a:t>φ</a:t>
            </a:r>
            <a:r>
              <a:rPr lang="en-GB" sz="2000" i="1" baseline="-25000" dirty="0" smtClean="0">
                <a:solidFill>
                  <a:schemeClr val="tx1"/>
                </a:solidFill>
              </a:rPr>
              <a:t>z</a:t>
            </a:r>
            <a:r>
              <a:rPr lang="en-GB" sz="2000" dirty="0" smtClean="0">
                <a:solidFill>
                  <a:schemeClr val="tx1"/>
                </a:solidFill>
              </a:rPr>
              <a:t> = TM</a:t>
            </a:r>
            <a:r>
              <a:rPr lang="en-GB" sz="2000" baseline="-25000" dirty="0" smtClean="0">
                <a:solidFill>
                  <a:schemeClr val="tx1"/>
                </a:solidFill>
              </a:rPr>
              <a:t>010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611560" y="3995798"/>
            <a:ext cx="2448272" cy="864096"/>
          </a:xfrm>
          <a:prstGeom prst="round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Dipole mode</a:t>
            </a:r>
          </a:p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TM</a:t>
            </a:r>
            <a:r>
              <a:rPr lang="en-GB" sz="2000" i="1" baseline="-25000" dirty="0" smtClean="0">
                <a:solidFill>
                  <a:schemeClr val="tx1"/>
                </a:solidFill>
              </a:rPr>
              <a:t>r</a:t>
            </a:r>
            <a:r>
              <a:rPr lang="el-GR" sz="2000" i="1" baseline="-25000" dirty="0" smtClean="0">
                <a:solidFill>
                  <a:schemeClr val="tx1"/>
                </a:solidFill>
              </a:rPr>
              <a:t>φ</a:t>
            </a:r>
            <a:r>
              <a:rPr lang="en-GB" sz="2000" i="1" baseline="-25000" dirty="0" smtClean="0">
                <a:solidFill>
                  <a:schemeClr val="tx1"/>
                </a:solidFill>
              </a:rPr>
              <a:t>z</a:t>
            </a:r>
            <a:r>
              <a:rPr lang="en-GB" sz="2000" dirty="0" smtClean="0">
                <a:solidFill>
                  <a:schemeClr val="tx1"/>
                </a:solidFill>
              </a:rPr>
              <a:t> = TM</a:t>
            </a:r>
            <a:r>
              <a:rPr lang="en-GB" sz="2000" baseline="-25000" dirty="0" smtClean="0">
                <a:solidFill>
                  <a:schemeClr val="tx1"/>
                </a:solidFill>
              </a:rPr>
              <a:t>110</a:t>
            </a:r>
            <a:endParaRPr lang="en-GB" sz="2000" dirty="0">
              <a:solidFill>
                <a:schemeClr val="tx1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6135856" y="2564904"/>
            <a:ext cx="0" cy="43204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5796136" y="4797152"/>
            <a:ext cx="288032" cy="43204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6135856" y="2636914"/>
            <a:ext cx="884416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ounded Rectangle 20"/>
          <p:cNvSpPr/>
          <p:nvPr/>
        </p:nvSpPr>
        <p:spPr>
          <a:xfrm>
            <a:off x="6444208" y="2327672"/>
            <a:ext cx="2592288" cy="86409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Electric field</a:t>
            </a:r>
            <a:br>
              <a:rPr lang="en-GB" sz="2000" dirty="0" smtClean="0">
                <a:solidFill>
                  <a:schemeClr val="tx1"/>
                </a:solidFill>
              </a:rPr>
            </a:br>
            <a:r>
              <a:rPr lang="en-GB" sz="2000" dirty="0" smtClean="0">
                <a:solidFill>
                  <a:schemeClr val="tx1"/>
                </a:solidFill>
              </a:rPr>
              <a:t>position independent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6444208" y="4602336"/>
            <a:ext cx="2592288" cy="86409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Electric field</a:t>
            </a:r>
            <a:br>
              <a:rPr lang="en-GB" sz="2000" dirty="0" smtClean="0">
                <a:solidFill>
                  <a:schemeClr val="tx1"/>
                </a:solidFill>
              </a:rPr>
            </a:br>
            <a:r>
              <a:rPr lang="en-GB" sz="2000" dirty="0" smtClean="0">
                <a:solidFill>
                  <a:schemeClr val="tx1"/>
                </a:solidFill>
              </a:rPr>
              <a:t>proportional to position</a:t>
            </a:r>
            <a:endParaRPr lang="en-GB" sz="2000" dirty="0">
              <a:solidFill>
                <a:schemeClr val="tx1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6084168" y="4869161"/>
            <a:ext cx="9361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3739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77"/>
          <p:cNvSpPr/>
          <p:nvPr/>
        </p:nvSpPr>
        <p:spPr>
          <a:xfrm>
            <a:off x="1052551" y="2085629"/>
            <a:ext cx="368983" cy="356875"/>
          </a:xfrm>
          <a:prstGeom prst="rect">
            <a:avLst/>
          </a:prstGeom>
          <a:solidFill>
            <a:srgbClr val="C0504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IPK</a:t>
            </a:r>
            <a:endParaRPr lang="en-GB" sz="2000" b="1" dirty="0"/>
          </a:p>
        </p:txBody>
      </p:sp>
      <p:sp>
        <p:nvSpPr>
          <p:cNvPr id="38" name="Rectangle 37"/>
          <p:cNvSpPr/>
          <p:nvPr/>
        </p:nvSpPr>
        <p:spPr>
          <a:xfrm>
            <a:off x="611560" y="2085629"/>
            <a:ext cx="368983" cy="356875"/>
          </a:xfrm>
          <a:prstGeom prst="rect">
            <a:avLst/>
          </a:prstGeom>
          <a:solidFill>
            <a:srgbClr val="4F81B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IPB</a:t>
            </a:r>
            <a:endParaRPr lang="en-GB" sz="2000" b="1" dirty="0"/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Kraljevic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37</a:t>
            </a:fld>
            <a:endParaRPr lang="en-GB" sz="16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323528" y="2264066"/>
            <a:ext cx="3816424" cy="0"/>
          </a:xfrm>
          <a:prstGeom prst="line">
            <a:avLst/>
          </a:prstGeom>
          <a:ln w="38100">
            <a:headEnd type="triangle" w="lg" len="lg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357638" y="2085629"/>
            <a:ext cx="368983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P3</a:t>
            </a:r>
            <a:endParaRPr lang="en-GB" sz="2000" b="1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2541619" y="2445669"/>
            <a:ext cx="0" cy="60216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 rot="16200000">
            <a:off x="1910292" y="3492739"/>
            <a:ext cx="1262654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cxnSp>
        <p:nvCxnSpPr>
          <p:cNvPr id="28" name="Straight Connector 27"/>
          <p:cNvCxnSpPr/>
          <p:nvPr/>
        </p:nvCxnSpPr>
        <p:spPr>
          <a:xfrm>
            <a:off x="2543226" y="4302504"/>
            <a:ext cx="0" cy="61108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2780743" y="2085629"/>
            <a:ext cx="368983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P2</a:t>
            </a:r>
            <a:endParaRPr lang="en-GB" sz="2000" b="1" dirty="0"/>
          </a:p>
        </p:txBody>
      </p:sp>
      <p:cxnSp>
        <p:nvCxnSpPr>
          <p:cNvPr id="59" name="Straight Connector 58"/>
          <p:cNvCxnSpPr/>
          <p:nvPr/>
        </p:nvCxnSpPr>
        <p:spPr>
          <a:xfrm>
            <a:off x="2964724" y="2445669"/>
            <a:ext cx="0" cy="60216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 rot="16200000">
            <a:off x="2333397" y="3492739"/>
            <a:ext cx="1262654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cxnSp>
        <p:nvCxnSpPr>
          <p:cNvPr id="61" name="Straight Connector 60"/>
          <p:cNvCxnSpPr/>
          <p:nvPr/>
        </p:nvCxnSpPr>
        <p:spPr>
          <a:xfrm>
            <a:off x="2966331" y="4302504"/>
            <a:ext cx="0" cy="61108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>
            <a:off x="3203848" y="2085629"/>
            <a:ext cx="368983" cy="356875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K2</a:t>
            </a:r>
            <a:endParaRPr lang="en-GB" sz="2000" b="1" dirty="0"/>
          </a:p>
        </p:txBody>
      </p:sp>
      <p:cxnSp>
        <p:nvCxnSpPr>
          <p:cNvPr id="63" name="Straight Connector 62"/>
          <p:cNvCxnSpPr/>
          <p:nvPr/>
        </p:nvCxnSpPr>
        <p:spPr>
          <a:xfrm>
            <a:off x="3387829" y="2445669"/>
            <a:ext cx="0" cy="602160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 rot="16200000">
            <a:off x="2756502" y="3492739"/>
            <a:ext cx="1262654" cy="356875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Amplifier</a:t>
            </a:r>
            <a:endParaRPr lang="en-GB" sz="2000" b="1" dirty="0"/>
          </a:p>
        </p:txBody>
      </p:sp>
      <p:cxnSp>
        <p:nvCxnSpPr>
          <p:cNvPr id="65" name="Straight Connector 64"/>
          <p:cNvCxnSpPr/>
          <p:nvPr/>
        </p:nvCxnSpPr>
        <p:spPr>
          <a:xfrm>
            <a:off x="3389436" y="4302504"/>
            <a:ext cx="0" cy="611080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1236532" y="2445669"/>
            <a:ext cx="0" cy="60216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 79"/>
          <p:cNvSpPr/>
          <p:nvPr/>
        </p:nvSpPr>
        <p:spPr>
          <a:xfrm rot="16200000">
            <a:off x="605205" y="3492739"/>
            <a:ext cx="1262654" cy="356875"/>
          </a:xfrm>
          <a:prstGeom prst="rect">
            <a:avLst/>
          </a:prstGeom>
          <a:solidFill>
            <a:srgbClr val="C0504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Amplifier</a:t>
            </a:r>
            <a:endParaRPr lang="en-GB" sz="2000" b="1" dirty="0"/>
          </a:p>
        </p:txBody>
      </p:sp>
      <p:cxnSp>
        <p:nvCxnSpPr>
          <p:cNvPr id="81" name="Straight Connector 80"/>
          <p:cNvCxnSpPr/>
          <p:nvPr/>
        </p:nvCxnSpPr>
        <p:spPr>
          <a:xfrm>
            <a:off x="1205510" y="4302504"/>
            <a:ext cx="0" cy="61108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3626953" y="2085629"/>
            <a:ext cx="368983" cy="356875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K1</a:t>
            </a:r>
            <a:endParaRPr lang="en-GB" sz="2000" b="1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3810934" y="2445669"/>
            <a:ext cx="0" cy="602160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 rot="16200000">
            <a:off x="3179607" y="3492739"/>
            <a:ext cx="1262654" cy="356875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Amplifier</a:t>
            </a:r>
            <a:endParaRPr lang="en-GB" sz="2000" b="1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3812541" y="4302504"/>
            <a:ext cx="0" cy="611080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795541" y="2445669"/>
            <a:ext cx="0" cy="60216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 rot="16200000">
            <a:off x="164214" y="3492739"/>
            <a:ext cx="1262654" cy="356875"/>
          </a:xfrm>
          <a:prstGeom prst="rect">
            <a:avLst/>
          </a:prstGeom>
          <a:solidFill>
            <a:srgbClr val="4F81B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cxnSp>
        <p:nvCxnSpPr>
          <p:cNvPr id="41" name="Straight Connector 40"/>
          <p:cNvCxnSpPr/>
          <p:nvPr/>
        </p:nvCxnSpPr>
        <p:spPr>
          <a:xfrm>
            <a:off x="797148" y="4302504"/>
            <a:ext cx="0" cy="61108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611560" y="4907295"/>
            <a:ext cx="803409" cy="346686"/>
          </a:xfrm>
          <a:prstGeom prst="rect">
            <a:avLst/>
          </a:prstGeom>
          <a:solidFill>
            <a:srgbClr val="4F6228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Board</a:t>
            </a:r>
            <a:endParaRPr lang="en-GB" sz="2000" b="1" dirty="0"/>
          </a:p>
        </p:txBody>
      </p:sp>
      <p:sp>
        <p:nvSpPr>
          <p:cNvPr id="46" name="Rectangle 45"/>
          <p:cNvSpPr/>
          <p:nvPr/>
        </p:nvSpPr>
        <p:spPr>
          <a:xfrm>
            <a:off x="2357639" y="4907295"/>
            <a:ext cx="1631734" cy="346686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Board</a:t>
            </a:r>
            <a:endParaRPr lang="en-GB" sz="2000" b="1" dirty="0"/>
          </a:p>
        </p:txBody>
      </p:sp>
      <p:cxnSp>
        <p:nvCxnSpPr>
          <p:cNvPr id="47" name="Straight Connector 46"/>
          <p:cNvCxnSpPr>
            <a:stCxn id="46" idx="1"/>
          </p:cNvCxnSpPr>
          <p:nvPr/>
        </p:nvCxnSpPr>
        <p:spPr>
          <a:xfrm flipH="1" flipV="1">
            <a:off x="1475655" y="5079535"/>
            <a:ext cx="881984" cy="1103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1277518" y="4301911"/>
            <a:ext cx="0" cy="55080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1475655" y="4850506"/>
            <a:ext cx="1" cy="227927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>
            <a:off x="1277519" y="4850506"/>
            <a:ext cx="198137" cy="1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4572000" y="1412776"/>
            <a:ext cx="4572000" cy="5112568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7" name="Rectangle 36"/>
          <p:cNvSpPr/>
          <p:nvPr/>
        </p:nvSpPr>
        <p:spPr>
          <a:xfrm>
            <a:off x="4716016" y="2013621"/>
            <a:ext cx="4176464" cy="42956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Ins="90000" rtlCol="0" anchor="t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ysClr val="windowText" lastClr="000000"/>
                </a:solidFill>
              </a:rPr>
              <a:t>Coupled-loop feedback system allows correction of both position &amp; angle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ysClr val="windowText" lastClr="000000"/>
                </a:solidFill>
              </a:rPr>
              <a:t>Latency: 134 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ysClr val="windowText" lastClr="000000"/>
                </a:solidFill>
              </a:rPr>
              <a:t>Effect measured at </a:t>
            </a:r>
            <a:r>
              <a:rPr lang="en-GB" sz="2800" dirty="0" smtClean="0">
                <a:solidFill>
                  <a:sysClr val="windowText" lastClr="000000"/>
                </a:solidFill>
              </a:rPr>
              <a:t>IPB, located 60 meters downstream from P3</a:t>
            </a:r>
            <a:endParaRPr lang="en-GB" sz="2000" dirty="0">
              <a:solidFill>
                <a:sysClr val="windowText" lastClr="000000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endParaRPr lang="en-GB" sz="2400" dirty="0" smtClean="0"/>
          </a:p>
          <a:p>
            <a:pPr marL="468000"/>
            <a:r>
              <a:rPr lang="en-GB" sz="3600" dirty="0" smtClean="0"/>
              <a:t>Upstream Feedback</a:t>
            </a:r>
          </a:p>
        </p:txBody>
      </p:sp>
    </p:spTree>
    <p:extLst>
      <p:ext uri="{BB962C8B-B14F-4D97-AF65-F5344CB8AC3E}">
        <p14:creationId xmlns:p14="http://schemas.microsoft.com/office/powerpoint/2010/main" val="204007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Kraljevic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38</a:t>
            </a:fld>
            <a:endParaRPr lang="en-GB" sz="16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TextBox 12"/>
          <p:cNvSpPr txBox="1">
            <a:spLocks noChangeArrowheads="1"/>
          </p:cNvSpPr>
          <p:nvPr/>
        </p:nvSpPr>
        <p:spPr bwMode="auto">
          <a:xfrm>
            <a:off x="1187624" y="5622339"/>
            <a:ext cx="331236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GB" altLang="en-US" sz="2000" dirty="0">
                <a:solidFill>
                  <a:srgbClr val="0000E1"/>
                </a:solidFill>
                <a:latin typeface="+mj-lt"/>
              </a:rPr>
              <a:t>FB Off Jitter: </a:t>
            </a:r>
            <a:r>
              <a:rPr lang="en-GB" altLang="en-US" sz="2000" dirty="0" smtClean="0">
                <a:solidFill>
                  <a:srgbClr val="0000E1"/>
                </a:solidFill>
                <a:latin typeface="+mj-lt"/>
              </a:rPr>
              <a:t>0.35 </a:t>
            </a:r>
            <a:r>
              <a:rPr lang="en-GB" altLang="en-US" sz="2000" dirty="0">
                <a:solidFill>
                  <a:srgbClr val="0000E1"/>
                </a:solidFill>
                <a:latin typeface="+mj-lt"/>
              </a:rPr>
              <a:t>± 0.02 </a:t>
            </a:r>
            <a:r>
              <a:rPr lang="el-GR" altLang="en-US" sz="2000" dirty="0">
                <a:solidFill>
                  <a:srgbClr val="0000E1"/>
                </a:solidFill>
                <a:latin typeface="+mj-lt"/>
              </a:rPr>
              <a:t>μ</a:t>
            </a:r>
            <a:r>
              <a:rPr lang="en-GB" altLang="en-US" sz="2000" dirty="0">
                <a:solidFill>
                  <a:srgbClr val="0000E1"/>
                </a:solidFill>
                <a:latin typeface="+mj-lt"/>
              </a:rPr>
              <a:t>m</a:t>
            </a:r>
          </a:p>
          <a:p>
            <a:pPr algn="ctr"/>
            <a:r>
              <a:rPr lang="en-GB" altLang="en-US" sz="2000" dirty="0">
                <a:solidFill>
                  <a:srgbClr val="E10000"/>
                </a:solidFill>
                <a:latin typeface="+mj-lt"/>
              </a:rPr>
              <a:t>FB On Jitter: 0.30 ± 0.01 </a:t>
            </a:r>
            <a:r>
              <a:rPr lang="el-GR" altLang="en-US" sz="2000" dirty="0">
                <a:solidFill>
                  <a:srgbClr val="E10000"/>
                </a:solidFill>
                <a:latin typeface="+mj-lt"/>
              </a:rPr>
              <a:t>μ</a:t>
            </a:r>
            <a:r>
              <a:rPr lang="en-GB" altLang="en-US" sz="2000" dirty="0">
                <a:solidFill>
                  <a:srgbClr val="E10000"/>
                </a:solidFill>
                <a:latin typeface="+mj-lt"/>
              </a:rPr>
              <a:t>m</a:t>
            </a:r>
          </a:p>
        </p:txBody>
      </p:sp>
      <p:pic>
        <p:nvPicPr>
          <p:cNvPr id="13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06248"/>
            <a:ext cx="7776864" cy="4015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2"/>
          <p:cNvSpPr txBox="1">
            <a:spLocks noChangeArrowheads="1"/>
          </p:cNvSpPr>
          <p:nvPr/>
        </p:nvSpPr>
        <p:spPr bwMode="auto">
          <a:xfrm>
            <a:off x="5220072" y="5622339"/>
            <a:ext cx="324036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GB" altLang="en-US" sz="2000" dirty="0">
                <a:solidFill>
                  <a:srgbClr val="0000E1"/>
                </a:solidFill>
                <a:latin typeface="+mj-lt"/>
              </a:rPr>
              <a:t>FB Off </a:t>
            </a:r>
            <a:r>
              <a:rPr lang="en-GB" altLang="en-US" sz="2000" dirty="0" smtClean="0">
                <a:solidFill>
                  <a:srgbClr val="0000E1"/>
                </a:solidFill>
                <a:latin typeface="+mj-lt"/>
              </a:rPr>
              <a:t>Correlation: 79 %</a:t>
            </a:r>
            <a:endParaRPr lang="en-GB" altLang="en-US" sz="2000" dirty="0">
              <a:solidFill>
                <a:srgbClr val="0000E1"/>
              </a:solidFill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endParaRPr lang="en-GB" sz="2400" dirty="0" smtClean="0"/>
          </a:p>
          <a:p>
            <a:pPr marL="468000"/>
            <a:r>
              <a:rPr lang="en-GB" sz="3600" dirty="0" smtClean="0"/>
              <a:t>Upstream Feedback</a:t>
            </a:r>
          </a:p>
        </p:txBody>
      </p:sp>
      <p:pic>
        <p:nvPicPr>
          <p:cNvPr id="8" name="Content Placeholder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32" t="12135" r="48562" b="16371"/>
          <a:stretch/>
        </p:blipFill>
        <p:spPr bwMode="auto">
          <a:xfrm rot="5400000">
            <a:off x="2648516" y="4013036"/>
            <a:ext cx="280392" cy="281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4143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Kraljevic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39</a:t>
            </a:fld>
            <a:endParaRPr lang="en-GB" sz="16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TextBox 12"/>
          <p:cNvSpPr txBox="1">
            <a:spLocks noChangeArrowheads="1"/>
          </p:cNvSpPr>
          <p:nvPr/>
        </p:nvSpPr>
        <p:spPr bwMode="auto">
          <a:xfrm>
            <a:off x="1187624" y="5622339"/>
            <a:ext cx="331236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GB" altLang="en-US" sz="2000" dirty="0">
                <a:solidFill>
                  <a:srgbClr val="0000E1"/>
                </a:solidFill>
                <a:latin typeface="+mj-lt"/>
              </a:rPr>
              <a:t>FB Off Jitter: 0.35 ± 0.02 </a:t>
            </a:r>
            <a:r>
              <a:rPr lang="el-GR" altLang="en-US" sz="2000" dirty="0">
                <a:solidFill>
                  <a:srgbClr val="0000E1"/>
                </a:solidFill>
                <a:latin typeface="+mj-lt"/>
              </a:rPr>
              <a:t>μ</a:t>
            </a:r>
            <a:r>
              <a:rPr lang="en-GB" altLang="en-US" sz="2000" dirty="0">
                <a:solidFill>
                  <a:srgbClr val="0000E1"/>
                </a:solidFill>
                <a:latin typeface="+mj-lt"/>
              </a:rPr>
              <a:t>m</a:t>
            </a:r>
          </a:p>
          <a:p>
            <a:pPr algn="ctr"/>
            <a:r>
              <a:rPr lang="en-GB" altLang="en-US" sz="2000" dirty="0">
                <a:solidFill>
                  <a:srgbClr val="E10000"/>
                </a:solidFill>
                <a:latin typeface="+mj-lt"/>
              </a:rPr>
              <a:t>FB On Jitter: 0.30 ± 0.01 </a:t>
            </a:r>
            <a:r>
              <a:rPr lang="el-GR" altLang="en-US" sz="2000" dirty="0">
                <a:solidFill>
                  <a:srgbClr val="E10000"/>
                </a:solidFill>
                <a:latin typeface="+mj-lt"/>
              </a:rPr>
              <a:t>μ</a:t>
            </a:r>
            <a:r>
              <a:rPr lang="en-GB" altLang="en-US" sz="2000" dirty="0">
                <a:solidFill>
                  <a:srgbClr val="E10000"/>
                </a:solidFill>
                <a:latin typeface="+mj-lt"/>
              </a:rPr>
              <a:t>m</a:t>
            </a:r>
          </a:p>
        </p:txBody>
      </p:sp>
      <p:pic>
        <p:nvPicPr>
          <p:cNvPr id="13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4128" y="1606248"/>
            <a:ext cx="7775744" cy="4015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2"/>
          <p:cNvSpPr txBox="1">
            <a:spLocks noChangeArrowheads="1"/>
          </p:cNvSpPr>
          <p:nvPr/>
        </p:nvSpPr>
        <p:spPr bwMode="auto">
          <a:xfrm>
            <a:off x="5220072" y="5622339"/>
            <a:ext cx="324036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GB" altLang="en-US" sz="2000" dirty="0">
                <a:solidFill>
                  <a:srgbClr val="0000E1"/>
                </a:solidFill>
                <a:latin typeface="+mj-lt"/>
              </a:rPr>
              <a:t>FB Off </a:t>
            </a:r>
            <a:r>
              <a:rPr lang="en-GB" altLang="en-US" sz="2000" dirty="0" smtClean="0">
                <a:solidFill>
                  <a:srgbClr val="0000E1"/>
                </a:solidFill>
                <a:latin typeface="+mj-lt"/>
              </a:rPr>
              <a:t>Correlation: 79 %</a:t>
            </a:r>
            <a:endParaRPr lang="en-GB" altLang="en-US" sz="2000" dirty="0">
              <a:solidFill>
                <a:srgbClr val="0000E1"/>
              </a:solidFill>
              <a:latin typeface="+mj-lt"/>
            </a:endParaRPr>
          </a:p>
          <a:p>
            <a:pPr algn="ctr"/>
            <a:r>
              <a:rPr lang="en-GB" altLang="en-US" sz="2000" dirty="0">
                <a:solidFill>
                  <a:srgbClr val="E10000"/>
                </a:solidFill>
                <a:latin typeface="+mj-lt"/>
              </a:rPr>
              <a:t>FB On </a:t>
            </a:r>
            <a:r>
              <a:rPr lang="en-GB" altLang="en-US" sz="2000" dirty="0" smtClean="0">
                <a:solidFill>
                  <a:srgbClr val="E10000"/>
                </a:solidFill>
                <a:latin typeface="+mj-lt"/>
              </a:rPr>
              <a:t>Correlation: 14 %</a:t>
            </a:r>
            <a:endParaRPr lang="en-GB" altLang="en-US" sz="2000" dirty="0">
              <a:solidFill>
                <a:srgbClr val="E10000"/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endParaRPr lang="en-GB" sz="2400" dirty="0" smtClean="0"/>
          </a:p>
          <a:p>
            <a:pPr marL="468000"/>
            <a:r>
              <a:rPr lang="en-GB" sz="3600" dirty="0" smtClean="0"/>
              <a:t>Upstream Feedback</a:t>
            </a:r>
          </a:p>
        </p:txBody>
      </p:sp>
      <p:pic>
        <p:nvPicPr>
          <p:cNvPr id="9" name="Content Placeholder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32" t="12135" r="48562" b="16371"/>
          <a:stretch/>
        </p:blipFill>
        <p:spPr bwMode="auto">
          <a:xfrm rot="5400000">
            <a:off x="2648516" y="4013036"/>
            <a:ext cx="280392" cy="281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1945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itchFamily="34" charset="0"/>
              <a:buChar char="•"/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Kraljevic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4</a:t>
            </a:fld>
            <a:endParaRPr lang="en-GB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/>
            <a:r>
              <a:rPr lang="en-GB" dirty="0"/>
              <a:t>Successful collision of bunches at a linear collider is critical</a:t>
            </a:r>
          </a:p>
          <a:p>
            <a:pPr marL="457200" indent="-457200"/>
            <a:r>
              <a:rPr lang="en-GB" dirty="0" smtClean="0">
                <a:solidFill>
                  <a:schemeClr val="tx1"/>
                </a:solidFill>
              </a:rPr>
              <a:t>A fast position feedback system is required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 smtClean="0"/>
              <a:t>Introduction</a:t>
            </a:r>
          </a:p>
          <a:p>
            <a:pPr marL="468000"/>
            <a:r>
              <a:rPr lang="en-GB" sz="3600" dirty="0"/>
              <a:t>Feedback at a Linear Collider</a:t>
            </a:r>
          </a:p>
        </p:txBody>
      </p:sp>
      <p:pic>
        <p:nvPicPr>
          <p:cNvPr id="20" name="Picture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560" y="3735250"/>
            <a:ext cx="4574835" cy="228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Rounded Rectangle 20"/>
          <p:cNvSpPr/>
          <p:nvPr/>
        </p:nvSpPr>
        <p:spPr>
          <a:xfrm>
            <a:off x="5292080" y="3436524"/>
            <a:ext cx="3394720" cy="997330"/>
          </a:xfrm>
          <a:prstGeom prst="round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Misaligned beams at interaction point (IP) cause beam-beam deflection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5292080" y="4509120"/>
            <a:ext cx="3394720" cy="720080"/>
          </a:xfrm>
          <a:prstGeom prst="round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Measure deflection on</a:t>
            </a:r>
            <a:br>
              <a:rPr lang="en-GB" sz="2000" dirty="0" smtClean="0">
                <a:solidFill>
                  <a:schemeClr val="tx1"/>
                </a:solidFill>
              </a:rPr>
            </a:br>
            <a:r>
              <a:rPr lang="en-GB" sz="2000" dirty="0" smtClean="0">
                <a:solidFill>
                  <a:schemeClr val="tx1"/>
                </a:solidFill>
              </a:rPr>
              <a:t>one of outgoing beams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1187624" y="5589240"/>
            <a:ext cx="3322712" cy="43204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 smtClean="0">
                <a:solidFill>
                  <a:schemeClr val="tx1"/>
                </a:solidFill>
              </a:rPr>
              <a:t>(beam position monitor)</a:t>
            </a:r>
            <a:endParaRPr lang="en-GB" sz="1600" b="1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0225515">
            <a:off x="2461650" y="3823067"/>
            <a:ext cx="1008112" cy="4605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Freeform 11"/>
          <p:cNvSpPr/>
          <p:nvPr/>
        </p:nvSpPr>
        <p:spPr>
          <a:xfrm>
            <a:off x="2076103" y="4056856"/>
            <a:ext cx="3116580" cy="1638300"/>
          </a:xfrm>
          <a:custGeom>
            <a:avLst/>
            <a:gdLst>
              <a:gd name="connsiteX0" fmla="*/ 0 w 3169920"/>
              <a:gd name="connsiteY0" fmla="*/ 807720 h 1638300"/>
              <a:gd name="connsiteX1" fmla="*/ 1767840 w 3169920"/>
              <a:gd name="connsiteY1" fmla="*/ 1615440 h 1638300"/>
              <a:gd name="connsiteX2" fmla="*/ 3169920 w 3169920"/>
              <a:gd name="connsiteY2" fmla="*/ 1638300 h 1638300"/>
              <a:gd name="connsiteX3" fmla="*/ 3154680 w 3169920"/>
              <a:gd name="connsiteY3" fmla="*/ 0 h 1638300"/>
              <a:gd name="connsiteX4" fmla="*/ 1699260 w 3169920"/>
              <a:gd name="connsiteY4" fmla="*/ 15240 h 1638300"/>
              <a:gd name="connsiteX5" fmla="*/ 0 w 3169920"/>
              <a:gd name="connsiteY5" fmla="*/ 807720 h 1638300"/>
              <a:gd name="connsiteX0" fmla="*/ 0 w 3169920"/>
              <a:gd name="connsiteY0" fmla="*/ 807720 h 1638300"/>
              <a:gd name="connsiteX1" fmla="*/ 1901190 w 3169920"/>
              <a:gd name="connsiteY1" fmla="*/ 1615440 h 1638300"/>
              <a:gd name="connsiteX2" fmla="*/ 3169920 w 3169920"/>
              <a:gd name="connsiteY2" fmla="*/ 1638300 h 1638300"/>
              <a:gd name="connsiteX3" fmla="*/ 3154680 w 3169920"/>
              <a:gd name="connsiteY3" fmla="*/ 0 h 1638300"/>
              <a:gd name="connsiteX4" fmla="*/ 1699260 w 3169920"/>
              <a:gd name="connsiteY4" fmla="*/ 15240 h 1638300"/>
              <a:gd name="connsiteX5" fmla="*/ 0 w 3169920"/>
              <a:gd name="connsiteY5" fmla="*/ 807720 h 1638300"/>
              <a:gd name="connsiteX0" fmla="*/ 0 w 3169920"/>
              <a:gd name="connsiteY0" fmla="*/ 807720 h 1638300"/>
              <a:gd name="connsiteX1" fmla="*/ 76547 w 3169920"/>
              <a:gd name="connsiteY1" fmla="*/ 763905 h 1638300"/>
              <a:gd name="connsiteX2" fmla="*/ 1901190 w 3169920"/>
              <a:gd name="connsiteY2" fmla="*/ 1615440 h 1638300"/>
              <a:gd name="connsiteX3" fmla="*/ 3169920 w 3169920"/>
              <a:gd name="connsiteY3" fmla="*/ 1638300 h 1638300"/>
              <a:gd name="connsiteX4" fmla="*/ 3154680 w 3169920"/>
              <a:gd name="connsiteY4" fmla="*/ 0 h 1638300"/>
              <a:gd name="connsiteX5" fmla="*/ 1699260 w 3169920"/>
              <a:gd name="connsiteY5" fmla="*/ 15240 h 1638300"/>
              <a:gd name="connsiteX6" fmla="*/ 0 w 3169920"/>
              <a:gd name="connsiteY6" fmla="*/ 807720 h 1638300"/>
              <a:gd name="connsiteX0" fmla="*/ 0 w 3169920"/>
              <a:gd name="connsiteY0" fmla="*/ 807720 h 1638300"/>
              <a:gd name="connsiteX1" fmla="*/ 124172 w 3169920"/>
              <a:gd name="connsiteY1" fmla="*/ 773430 h 1638300"/>
              <a:gd name="connsiteX2" fmla="*/ 1901190 w 3169920"/>
              <a:gd name="connsiteY2" fmla="*/ 1615440 h 1638300"/>
              <a:gd name="connsiteX3" fmla="*/ 3169920 w 3169920"/>
              <a:gd name="connsiteY3" fmla="*/ 1638300 h 1638300"/>
              <a:gd name="connsiteX4" fmla="*/ 3154680 w 3169920"/>
              <a:gd name="connsiteY4" fmla="*/ 0 h 1638300"/>
              <a:gd name="connsiteX5" fmla="*/ 1699260 w 3169920"/>
              <a:gd name="connsiteY5" fmla="*/ 15240 h 1638300"/>
              <a:gd name="connsiteX6" fmla="*/ 0 w 3169920"/>
              <a:gd name="connsiteY6" fmla="*/ 807720 h 1638300"/>
              <a:gd name="connsiteX0" fmla="*/ 0 w 3169920"/>
              <a:gd name="connsiteY0" fmla="*/ 807720 h 1638300"/>
              <a:gd name="connsiteX1" fmla="*/ 124172 w 3169920"/>
              <a:gd name="connsiteY1" fmla="*/ 773430 h 1638300"/>
              <a:gd name="connsiteX2" fmla="*/ 1929765 w 3169920"/>
              <a:gd name="connsiteY2" fmla="*/ 1586865 h 1638300"/>
              <a:gd name="connsiteX3" fmla="*/ 3169920 w 3169920"/>
              <a:gd name="connsiteY3" fmla="*/ 1638300 h 1638300"/>
              <a:gd name="connsiteX4" fmla="*/ 3154680 w 3169920"/>
              <a:gd name="connsiteY4" fmla="*/ 0 h 1638300"/>
              <a:gd name="connsiteX5" fmla="*/ 1699260 w 3169920"/>
              <a:gd name="connsiteY5" fmla="*/ 15240 h 1638300"/>
              <a:gd name="connsiteX6" fmla="*/ 0 w 3169920"/>
              <a:gd name="connsiteY6" fmla="*/ 807720 h 1638300"/>
              <a:gd name="connsiteX0" fmla="*/ 0 w 3055620"/>
              <a:gd name="connsiteY0" fmla="*/ 760095 h 1638300"/>
              <a:gd name="connsiteX1" fmla="*/ 9872 w 3055620"/>
              <a:gd name="connsiteY1" fmla="*/ 773430 h 1638300"/>
              <a:gd name="connsiteX2" fmla="*/ 1815465 w 3055620"/>
              <a:gd name="connsiteY2" fmla="*/ 1586865 h 1638300"/>
              <a:gd name="connsiteX3" fmla="*/ 3055620 w 3055620"/>
              <a:gd name="connsiteY3" fmla="*/ 1638300 h 1638300"/>
              <a:gd name="connsiteX4" fmla="*/ 3040380 w 3055620"/>
              <a:gd name="connsiteY4" fmla="*/ 0 h 1638300"/>
              <a:gd name="connsiteX5" fmla="*/ 1584960 w 3055620"/>
              <a:gd name="connsiteY5" fmla="*/ 15240 h 1638300"/>
              <a:gd name="connsiteX6" fmla="*/ 0 w 3055620"/>
              <a:gd name="connsiteY6" fmla="*/ 760095 h 1638300"/>
              <a:gd name="connsiteX0" fmla="*/ 0 w 3100070"/>
              <a:gd name="connsiteY0" fmla="*/ 785495 h 1638300"/>
              <a:gd name="connsiteX1" fmla="*/ 54322 w 3100070"/>
              <a:gd name="connsiteY1" fmla="*/ 773430 h 1638300"/>
              <a:gd name="connsiteX2" fmla="*/ 1859915 w 3100070"/>
              <a:gd name="connsiteY2" fmla="*/ 1586865 h 1638300"/>
              <a:gd name="connsiteX3" fmla="*/ 3100070 w 3100070"/>
              <a:gd name="connsiteY3" fmla="*/ 1638300 h 1638300"/>
              <a:gd name="connsiteX4" fmla="*/ 3084830 w 3100070"/>
              <a:gd name="connsiteY4" fmla="*/ 0 h 1638300"/>
              <a:gd name="connsiteX5" fmla="*/ 1629410 w 3100070"/>
              <a:gd name="connsiteY5" fmla="*/ 15240 h 1638300"/>
              <a:gd name="connsiteX6" fmla="*/ 0 w 3100070"/>
              <a:gd name="connsiteY6" fmla="*/ 785495 h 1638300"/>
              <a:gd name="connsiteX0" fmla="*/ 1575088 w 3045748"/>
              <a:gd name="connsiteY0" fmla="*/ 15240 h 1638300"/>
              <a:gd name="connsiteX1" fmla="*/ 0 w 3045748"/>
              <a:gd name="connsiteY1" fmla="*/ 773430 h 1638300"/>
              <a:gd name="connsiteX2" fmla="*/ 1805593 w 3045748"/>
              <a:gd name="connsiteY2" fmla="*/ 1586865 h 1638300"/>
              <a:gd name="connsiteX3" fmla="*/ 3045748 w 3045748"/>
              <a:gd name="connsiteY3" fmla="*/ 1638300 h 1638300"/>
              <a:gd name="connsiteX4" fmla="*/ 3030508 w 3045748"/>
              <a:gd name="connsiteY4" fmla="*/ 0 h 1638300"/>
              <a:gd name="connsiteX5" fmla="*/ 1575088 w 3045748"/>
              <a:gd name="connsiteY5" fmla="*/ 15240 h 1638300"/>
              <a:gd name="connsiteX0" fmla="*/ 1638588 w 3109248"/>
              <a:gd name="connsiteY0" fmla="*/ 15240 h 1638300"/>
              <a:gd name="connsiteX1" fmla="*/ 0 w 3109248"/>
              <a:gd name="connsiteY1" fmla="*/ 779780 h 1638300"/>
              <a:gd name="connsiteX2" fmla="*/ 1869093 w 3109248"/>
              <a:gd name="connsiteY2" fmla="*/ 1586865 h 1638300"/>
              <a:gd name="connsiteX3" fmla="*/ 3109248 w 3109248"/>
              <a:gd name="connsiteY3" fmla="*/ 1638300 h 1638300"/>
              <a:gd name="connsiteX4" fmla="*/ 3094008 w 3109248"/>
              <a:gd name="connsiteY4" fmla="*/ 0 h 1638300"/>
              <a:gd name="connsiteX5" fmla="*/ 1638588 w 3109248"/>
              <a:gd name="connsiteY5" fmla="*/ 15240 h 163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09248" h="1638300">
                <a:moveTo>
                  <a:pt x="1638588" y="15240"/>
                </a:moveTo>
                <a:lnTo>
                  <a:pt x="0" y="779780"/>
                </a:lnTo>
                <a:lnTo>
                  <a:pt x="1869093" y="1586865"/>
                </a:lnTo>
                <a:lnTo>
                  <a:pt x="3109248" y="1638300"/>
                </a:lnTo>
                <a:lnTo>
                  <a:pt x="3094008" y="0"/>
                </a:lnTo>
                <a:lnTo>
                  <a:pt x="1638588" y="152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4653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Kraljevic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40</a:t>
            </a:fld>
            <a:endParaRPr lang="en-GB" sz="1600" dirty="0"/>
          </a:p>
        </p:txBody>
      </p:sp>
      <p:pic>
        <p:nvPicPr>
          <p:cNvPr id="13" name="Content Placeholder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86" t="8877" r="8976" b="5051"/>
          <a:stretch/>
        </p:blipFill>
        <p:spPr bwMode="auto">
          <a:xfrm>
            <a:off x="2051721" y="1464023"/>
            <a:ext cx="4968551" cy="5044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endParaRPr lang="en-GB" sz="2400" dirty="0" smtClean="0"/>
          </a:p>
          <a:p>
            <a:pPr marL="468000"/>
            <a:r>
              <a:rPr lang="en-GB" sz="3600" dirty="0"/>
              <a:t>Interaction Point Feedback</a:t>
            </a:r>
          </a:p>
        </p:txBody>
      </p:sp>
      <p:sp>
        <p:nvSpPr>
          <p:cNvPr id="11" name="TextBox 12"/>
          <p:cNvSpPr txBox="1">
            <a:spLocks noChangeArrowheads="1"/>
          </p:cNvSpPr>
          <p:nvPr/>
        </p:nvSpPr>
        <p:spPr bwMode="auto">
          <a:xfrm>
            <a:off x="6876256" y="1504742"/>
            <a:ext cx="212423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GB" altLang="en-US" sz="2000" dirty="0" smtClean="0">
                <a:solidFill>
                  <a:srgbClr val="0000E1"/>
                </a:solidFill>
                <a:latin typeface="+mj-lt"/>
              </a:rPr>
              <a:t>first bunch uncorrected</a:t>
            </a:r>
            <a:endParaRPr lang="en-GB" altLang="en-US" sz="2000" dirty="0">
              <a:latin typeface="+mj-lt"/>
            </a:endParaRPr>
          </a:p>
        </p:txBody>
      </p:sp>
      <p:sp>
        <p:nvSpPr>
          <p:cNvPr id="12" name="TextBox 12"/>
          <p:cNvSpPr txBox="1">
            <a:spLocks noChangeArrowheads="1"/>
          </p:cNvSpPr>
          <p:nvPr/>
        </p:nvSpPr>
        <p:spPr bwMode="auto">
          <a:xfrm>
            <a:off x="6876256" y="4161274"/>
            <a:ext cx="212423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GB" altLang="en-US" sz="2000" dirty="0">
                <a:solidFill>
                  <a:srgbClr val="E10000"/>
                </a:solidFill>
                <a:latin typeface="+mj-lt"/>
              </a:rPr>
              <a:t>second bunch corrected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5580112" y="1700808"/>
            <a:ext cx="1656184" cy="36004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4932040" y="2212628"/>
            <a:ext cx="2232248" cy="215247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1691680" y="1700808"/>
            <a:ext cx="0" cy="4392488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2"/>
          <p:cNvSpPr txBox="1">
            <a:spLocks noChangeArrowheads="1"/>
          </p:cNvSpPr>
          <p:nvPr/>
        </p:nvSpPr>
        <p:spPr bwMode="auto">
          <a:xfrm rot="16200000">
            <a:off x="-704620" y="3696997"/>
            <a:ext cx="43924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GB" altLang="en-US" sz="2000" dirty="0" smtClean="0">
                <a:latin typeface="+mj-lt"/>
              </a:rPr>
              <a:t>Beam waist scan</a:t>
            </a:r>
            <a:endParaRPr lang="en-GB" altLang="en-US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8541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itchFamily="34" charset="0"/>
              <a:buChar char="•"/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Kraljevic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5</a:t>
            </a:fld>
            <a:endParaRPr lang="en-GB" sz="1600" dirty="0"/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560" y="3735250"/>
            <a:ext cx="4574835" cy="228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/>
            <a:r>
              <a:rPr lang="en-GB" dirty="0"/>
              <a:t>Successful collision of bunches at a linear collider is critical</a:t>
            </a:r>
          </a:p>
          <a:p>
            <a:pPr marL="457200" indent="-457200"/>
            <a:r>
              <a:rPr lang="en-GB" dirty="0" smtClean="0">
                <a:solidFill>
                  <a:schemeClr val="tx1"/>
                </a:solidFill>
              </a:rPr>
              <a:t>A fast position feedback system is required</a:t>
            </a:r>
            <a:endParaRPr lang="en-GB" dirty="0"/>
          </a:p>
        </p:txBody>
      </p:sp>
      <p:sp>
        <p:nvSpPr>
          <p:cNvPr id="7" name="Rounded Rectangle 6"/>
          <p:cNvSpPr/>
          <p:nvPr/>
        </p:nvSpPr>
        <p:spPr>
          <a:xfrm>
            <a:off x="5292080" y="3436524"/>
            <a:ext cx="3394720" cy="997330"/>
          </a:xfrm>
          <a:prstGeom prst="round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Misaligned beams at interaction point (IP) cause beam-beam deflection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5292080" y="4509120"/>
            <a:ext cx="3394720" cy="720080"/>
          </a:xfrm>
          <a:prstGeom prst="round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Measure deflection on</a:t>
            </a:r>
            <a:br>
              <a:rPr lang="en-GB" sz="2000" dirty="0" smtClean="0">
                <a:solidFill>
                  <a:schemeClr val="tx1"/>
                </a:solidFill>
              </a:rPr>
            </a:br>
            <a:r>
              <a:rPr lang="en-GB" sz="2000" dirty="0" smtClean="0">
                <a:solidFill>
                  <a:schemeClr val="tx1"/>
                </a:solidFill>
              </a:rPr>
              <a:t>one of outgoing beams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292080" y="5301207"/>
            <a:ext cx="3394720" cy="1008113"/>
          </a:xfrm>
          <a:prstGeom prst="round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Correct orbit of next bunch (correlated to previous bunch due to short bunch spacing) 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187624" y="5589240"/>
            <a:ext cx="3322712" cy="43204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 smtClean="0">
                <a:solidFill>
                  <a:schemeClr val="tx1"/>
                </a:solidFill>
              </a:rPr>
              <a:t>(beam position monitor)</a:t>
            </a:r>
            <a:endParaRPr lang="en-GB" sz="1600" b="1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 smtClean="0"/>
              <a:t>Introduction</a:t>
            </a:r>
          </a:p>
          <a:p>
            <a:pPr marL="468000"/>
            <a:r>
              <a:rPr lang="en-GB" sz="3600" dirty="0"/>
              <a:t>Feedback at a Linear Collider</a:t>
            </a:r>
          </a:p>
        </p:txBody>
      </p:sp>
    </p:spTree>
    <p:extLst>
      <p:ext uri="{BB962C8B-B14F-4D97-AF65-F5344CB8AC3E}">
        <p14:creationId xmlns:p14="http://schemas.microsoft.com/office/powerpoint/2010/main" val="2394653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 smtClean="0"/>
              <a:t>Introduction</a:t>
            </a:r>
          </a:p>
          <a:p>
            <a:pPr marL="468000"/>
            <a:r>
              <a:rPr lang="en-GB" sz="3600" dirty="0" smtClean="0"/>
              <a:t>International Linear Collider (ILC)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itchFamily="34" charset="0"/>
              <a:buChar char="•"/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Kraljevic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6</a:t>
            </a:fld>
            <a:endParaRPr lang="en-GB" sz="1600" dirty="0"/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/>
            <a:r>
              <a:rPr lang="en-GB" dirty="0" smtClean="0">
                <a:solidFill>
                  <a:schemeClr val="tx1"/>
                </a:solidFill>
              </a:rPr>
              <a:t>Proposed linear electron-positron collider</a:t>
            </a:r>
          </a:p>
          <a:p>
            <a:pPr marL="457200" indent="-457200"/>
            <a:r>
              <a:rPr lang="en-GB" dirty="0" smtClean="0">
                <a:solidFill>
                  <a:schemeClr val="tx1"/>
                </a:solidFill>
              </a:rPr>
              <a:t>Centre-of-mass energy: 250-1000 GeV</a:t>
            </a:r>
            <a:endParaRPr lang="en-GB" dirty="0" smtClean="0"/>
          </a:p>
          <a:p>
            <a:pPr marL="457200" indent="-457200"/>
            <a:r>
              <a:rPr lang="en-GB" dirty="0" smtClean="0">
                <a:solidFill>
                  <a:schemeClr val="tx1"/>
                </a:solidFill>
              </a:rPr>
              <a:t>Vertical beamsize: 5.9 nm</a:t>
            </a:r>
          </a:p>
          <a:p>
            <a:pPr marL="457200" indent="-457200"/>
            <a:r>
              <a:rPr lang="en-GB" dirty="0" smtClean="0"/>
              <a:t>Bunch separation: 554 ns</a:t>
            </a:r>
            <a:endParaRPr lang="en-GB" dirty="0" smtClean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3863180"/>
            <a:ext cx="6663425" cy="266216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508104" y="6021288"/>
            <a:ext cx="31786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/>
              <a:t>(ILC Technical Design Report)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832362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 smtClean="0"/>
              <a:t>Introduction</a:t>
            </a:r>
          </a:p>
          <a:p>
            <a:pPr marL="468000"/>
            <a:r>
              <a:rPr lang="en-GB" sz="3600" dirty="0" smtClean="0"/>
              <a:t>Accelerator Test Facility (ATF) at KEK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Kraljevic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7</a:t>
            </a:fld>
            <a:endParaRPr lang="en-GB" sz="1600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Test bed for the International Linear Collider</a:t>
            </a:r>
          </a:p>
          <a:p>
            <a:r>
              <a:rPr lang="en-GB" dirty="0" smtClean="0"/>
              <a:t>Facility located at KEK in Tsukuba, Japan</a:t>
            </a:r>
          </a:p>
          <a:p>
            <a:r>
              <a:rPr lang="en-GB" dirty="0" smtClean="0"/>
              <a:t>Goals:</a:t>
            </a:r>
          </a:p>
          <a:p>
            <a:pPr lvl="1"/>
            <a:r>
              <a:rPr lang="en-GB" dirty="0" smtClean="0"/>
              <a:t>37 nm vertical spot size at final focus</a:t>
            </a:r>
          </a:p>
          <a:p>
            <a:pPr lvl="1"/>
            <a:r>
              <a:rPr lang="en-GB" dirty="0" smtClean="0"/>
              <a:t>Nanometre level vertical beam stability</a:t>
            </a:r>
          </a:p>
          <a:p>
            <a:endParaRPr lang="en-GB" dirty="0" smtClean="0"/>
          </a:p>
          <a:p>
            <a:pPr lvl="1"/>
            <a:endParaRPr lang="en-GB" dirty="0"/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88" b="30632"/>
          <a:stretch/>
        </p:blipFill>
        <p:spPr>
          <a:xfrm>
            <a:off x="0" y="4503504"/>
            <a:ext cx="9144000" cy="2021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971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 smtClean="0"/>
              <a:t>Introduction</a:t>
            </a:r>
          </a:p>
          <a:p>
            <a:pPr marL="468000"/>
            <a:r>
              <a:rPr lang="en-GB" sz="3600" dirty="0" smtClean="0"/>
              <a:t>Accelerator Test Facility (ATF) at KEK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Kraljevic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8</a:t>
            </a:fld>
            <a:endParaRPr lang="en-GB" sz="1600" dirty="0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98" y="2289651"/>
            <a:ext cx="8750190" cy="3638724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1216579" y="4718517"/>
            <a:ext cx="2635341" cy="400110"/>
          </a:xfrm>
          <a:prstGeom prst="rect">
            <a:avLst/>
          </a:prstGeom>
          <a:noFill/>
        </p:spPr>
        <p:txBody>
          <a:bodyPr wrap="square" lIns="54000" rtlCol="0">
            <a:spAutoFit/>
          </a:bodyPr>
          <a:lstStyle/>
          <a:p>
            <a:r>
              <a:rPr lang="en-GB" sz="2000" dirty="0" smtClean="0"/>
              <a:t>Electron source</a:t>
            </a:r>
            <a:endParaRPr lang="en-GB" sz="2000" dirty="0"/>
          </a:p>
        </p:txBody>
      </p:sp>
      <p:cxnSp>
        <p:nvCxnSpPr>
          <p:cNvPr id="36" name="Straight Connector 35"/>
          <p:cNvCxnSpPr/>
          <p:nvPr/>
        </p:nvCxnSpPr>
        <p:spPr>
          <a:xfrm flipH="1">
            <a:off x="929541" y="4923116"/>
            <a:ext cx="287038" cy="703366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/>
          <p:cNvCxnSpPr/>
          <p:nvPr/>
        </p:nvCxnSpPr>
        <p:spPr>
          <a:xfrm>
            <a:off x="929541" y="6237312"/>
            <a:ext cx="6666795" cy="0"/>
          </a:xfrm>
          <a:prstGeom prst="straightConnector1">
            <a:avLst/>
          </a:prstGeom>
          <a:ln w="9525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29541" y="5909210"/>
            <a:ext cx="6666795" cy="400110"/>
          </a:xfrm>
          <a:prstGeom prst="rect">
            <a:avLst/>
          </a:prstGeom>
          <a:noFill/>
        </p:spPr>
        <p:txBody>
          <a:bodyPr wrap="square" lIns="54000" rtlCol="0">
            <a:spAutoFit/>
          </a:bodyPr>
          <a:lstStyle/>
          <a:p>
            <a:pPr algn="ctr"/>
            <a:r>
              <a:rPr lang="en-GB" sz="2000" dirty="0" smtClean="0"/>
              <a:t>90 meters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83226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 smtClean="0"/>
              <a:t>Introduction</a:t>
            </a:r>
          </a:p>
          <a:p>
            <a:pPr marL="468000"/>
            <a:r>
              <a:rPr lang="en-GB" sz="3600" dirty="0" smtClean="0"/>
              <a:t>Accelerator Test Facility (ATF) at KEK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Kraljevic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9</a:t>
            </a:fld>
            <a:endParaRPr lang="en-GB" sz="1600" dirty="0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98" y="2289651"/>
            <a:ext cx="8750190" cy="3638724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1467149" y="5189130"/>
            <a:ext cx="43223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1.28 GeV linear accelerator</a:t>
            </a:r>
            <a:endParaRPr lang="en-GB" sz="2000" dirty="0"/>
          </a:p>
        </p:txBody>
      </p:sp>
      <p:sp>
        <p:nvSpPr>
          <p:cNvPr id="35" name="TextBox 34"/>
          <p:cNvSpPr txBox="1"/>
          <p:nvPr/>
        </p:nvSpPr>
        <p:spPr>
          <a:xfrm>
            <a:off x="1216579" y="4718517"/>
            <a:ext cx="2635341" cy="400110"/>
          </a:xfrm>
          <a:prstGeom prst="rect">
            <a:avLst/>
          </a:prstGeom>
          <a:noFill/>
        </p:spPr>
        <p:txBody>
          <a:bodyPr wrap="square" lIns="54000" rtlCol="0">
            <a:spAutoFit/>
          </a:bodyPr>
          <a:lstStyle/>
          <a:p>
            <a:r>
              <a:rPr lang="en-GB" sz="2000" dirty="0" smtClean="0"/>
              <a:t>Electron source</a:t>
            </a:r>
            <a:endParaRPr lang="en-GB" sz="2000" dirty="0"/>
          </a:p>
        </p:txBody>
      </p:sp>
      <p:cxnSp>
        <p:nvCxnSpPr>
          <p:cNvPr id="36" name="Straight Connector 35"/>
          <p:cNvCxnSpPr/>
          <p:nvPr/>
        </p:nvCxnSpPr>
        <p:spPr>
          <a:xfrm flipH="1">
            <a:off x="929541" y="4923116"/>
            <a:ext cx="287038" cy="703366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929541" y="6237312"/>
            <a:ext cx="6666795" cy="0"/>
          </a:xfrm>
          <a:prstGeom prst="straightConnector1">
            <a:avLst/>
          </a:prstGeom>
          <a:ln w="9525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929541" y="5909210"/>
            <a:ext cx="6666795" cy="400110"/>
          </a:xfrm>
          <a:prstGeom prst="rect">
            <a:avLst/>
          </a:prstGeom>
          <a:noFill/>
        </p:spPr>
        <p:txBody>
          <a:bodyPr wrap="square" lIns="54000" rtlCol="0">
            <a:spAutoFit/>
          </a:bodyPr>
          <a:lstStyle/>
          <a:p>
            <a:pPr algn="ctr"/>
            <a:r>
              <a:rPr lang="en-GB" sz="2000" dirty="0" smtClean="0"/>
              <a:t>90 meters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83226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2533</TotalTime>
  <Words>1321</Words>
  <Application>Microsoft Office PowerPoint</Application>
  <PresentationFormat>On-screen Show (4:3)</PresentationFormat>
  <Paragraphs>385</Paragraphs>
  <Slides>40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3" baseType="lpstr">
      <vt:lpstr>Arial</vt:lpstr>
      <vt:lpstr>Calibri</vt:lpstr>
      <vt:lpstr>Office Theme</vt:lpstr>
      <vt:lpstr>Development of a Low-latency, High-precision, Intra-train Beam Feedback System Based on Cavity Beam Position Monitors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your attention!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138</cp:revision>
  <dcterms:created xsi:type="dcterms:W3CDTF">2013-07-02T13:40:58Z</dcterms:created>
  <dcterms:modified xsi:type="dcterms:W3CDTF">2014-06-18T12:48:08Z</dcterms:modified>
</cp:coreProperties>
</file>