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83" r:id="rId3"/>
    <p:sldId id="284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82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6" r:id="rId31"/>
    <p:sldId id="285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590" autoAdjust="0"/>
  </p:normalViewPr>
  <p:slideViewPr>
    <p:cSldViewPr>
      <p:cViewPr>
        <p:scale>
          <a:sx n="66" d="100"/>
          <a:sy n="66" d="100"/>
        </p:scale>
        <p:origin x="-1506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0.png"/><Relationship Id="rId5" Type="http://schemas.openxmlformats.org/officeDocument/2006/relationships/image" Target="../media/image210.png"/><Relationship Id="rId4" Type="http://schemas.openxmlformats.org/officeDocument/2006/relationships/image" Target="../media/image20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D. R. Bett</a:t>
            </a:r>
            <a:endParaRPr lang="en-US"/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Shift Report - 19 June 2014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D. R. </a:t>
            </a:r>
            <a:r>
              <a:rPr lang="en-GB" dirty="0" err="1" smtClean="0"/>
              <a:t>Bett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IPFByCal2_0dB (b1)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5" t="2679" r="7500" b="1817"/>
          <a:stretch/>
        </p:blipFill>
        <p:spPr>
          <a:xfrm>
            <a:off x="598065" y="1648172"/>
            <a:ext cx="7943850" cy="4229100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4788024" y="1556792"/>
            <a:ext cx="3888432" cy="230425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228184" y="119675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</a:t>
            </a:r>
            <a:r>
              <a:rPr lang="en-GB" dirty="0" smtClean="0">
                <a:solidFill>
                  <a:srgbClr val="FF0000"/>
                </a:solidFill>
              </a:rPr>
              <a:t>oor fit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93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IPFByCal2_0dB (b2)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" t="2645" r="7499" b="1831"/>
          <a:stretch/>
        </p:blipFill>
        <p:spPr>
          <a:xfrm>
            <a:off x="590400" y="1648800"/>
            <a:ext cx="7945200" cy="42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01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IPFBxCal2_10dB (b1)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" t="2645" r="7499" b="1831"/>
          <a:stretch/>
        </p:blipFill>
        <p:spPr>
          <a:xfrm>
            <a:off x="590400" y="1648800"/>
            <a:ext cx="7945200" cy="42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61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IPFBxCal2_10dB (b2)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" t="2645" r="7499" b="1831"/>
          <a:stretch/>
        </p:blipFill>
        <p:spPr>
          <a:xfrm>
            <a:off x="590400" y="1648800"/>
            <a:ext cx="7945200" cy="42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83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jitRun10</a:t>
            </a:r>
            <a:endParaRPr lang="en-GB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07950" y="6453188"/>
            <a:ext cx="1295400" cy="288925"/>
          </a:xfrm>
        </p:spPr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</p:spPr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9788" y="6453188"/>
            <a:ext cx="503237" cy="288925"/>
          </a:xfrm>
        </p:spPr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8378572" cy="465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207403" y="262389"/>
            <a:ext cx="1685077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QD0FF	137.1</a:t>
            </a:r>
          </a:p>
          <a:p>
            <a:r>
              <a:rPr lang="en-GB" dirty="0" smtClean="0"/>
              <a:t>Mover0	3.15</a:t>
            </a:r>
          </a:p>
          <a:p>
            <a:r>
              <a:rPr lang="en-GB" dirty="0" smtClean="0"/>
              <a:t>Mover1	3.15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730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jitRun11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1555200"/>
            <a:ext cx="8442858" cy="465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07403" y="262389"/>
            <a:ext cx="16850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QD0FF	137.1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Mover0	1.56</a:t>
            </a:r>
          </a:p>
          <a:p>
            <a:r>
              <a:rPr lang="en-GB" dirty="0" smtClean="0"/>
              <a:t>Mover1	3.15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762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jitRun12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1555200"/>
            <a:ext cx="8442858" cy="465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207403" y="262389"/>
            <a:ext cx="1685077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QD0FF	137.1</a:t>
            </a:r>
          </a:p>
          <a:p>
            <a:r>
              <a:rPr lang="en-GB" dirty="0" smtClean="0"/>
              <a:t>Mover0	1.56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Mover1	3.10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22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jitRun13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14" y="1555200"/>
            <a:ext cx="8442858" cy="465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07403" y="262389"/>
            <a:ext cx="16850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QD0FF	137.1</a:t>
            </a:r>
          </a:p>
          <a:p>
            <a:r>
              <a:rPr lang="en-GB" dirty="0" smtClean="0"/>
              <a:t>Mover0	1.56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Mover1	3.20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27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jitRun14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1555200"/>
            <a:ext cx="8442858" cy="465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07403" y="262389"/>
            <a:ext cx="16850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QD0FF	136.9</a:t>
            </a:r>
          </a:p>
          <a:p>
            <a:r>
              <a:rPr lang="en-GB" dirty="0" smtClean="0"/>
              <a:t>Mover0	1.56</a:t>
            </a:r>
          </a:p>
          <a:p>
            <a:r>
              <a:rPr lang="en-GB" dirty="0" smtClean="0"/>
              <a:t>Mover1	3.20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9513" y="188639"/>
            <a:ext cx="24482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move the waist away</a:t>
            </a:r>
            <a:br>
              <a:rPr lang="en-GB" dirty="0" smtClean="0"/>
            </a:br>
            <a:r>
              <a:rPr lang="en-GB" dirty="0" smtClean="0"/>
              <a:t>from IPB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819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jitRun15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1555200"/>
            <a:ext cx="8442858" cy="465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07403" y="262389"/>
            <a:ext cx="16850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QD0FF	136.9</a:t>
            </a:r>
          </a:p>
          <a:p>
            <a:r>
              <a:rPr lang="en-GB" dirty="0" smtClean="0"/>
              <a:t>Mover0	1.56</a:t>
            </a:r>
          </a:p>
          <a:p>
            <a:r>
              <a:rPr lang="en-GB" dirty="0" smtClean="0"/>
              <a:t>Mover1	3.20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79513" y="188639"/>
            <a:ext cx="24482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</a:t>
            </a:r>
            <a:r>
              <a:rPr lang="en-GB" dirty="0" smtClean="0"/>
              <a:t>epeat of previous run after adjusting P3 scan delay to prevent two cycle jumps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615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 feedback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Most of this shift devoted to Oscar and Alexis’ BPM alignment studies</a:t>
                </a:r>
              </a:p>
              <a:p>
                <a:r>
                  <a:rPr lang="en-GB" dirty="0" smtClean="0"/>
                  <a:t>At ~0500, access taken to restore the IP feedback channel assignment and the necessary delay cables</a:t>
                </a:r>
                <a:br>
                  <a:rPr lang="en-GB" dirty="0" smtClean="0"/>
                </a:br>
                <a:r>
                  <a:rPr lang="en-GB" dirty="0"/>
                  <a:t>(ADC5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IPB</m:t>
                        </m:r>
                      </m:sub>
                    </m:sSub>
                  </m:oMath>
                </a14:m>
                <a:r>
                  <a:rPr lang="en-GB" dirty="0"/>
                  <a:t>, ADC8 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IPB</m:t>
                        </m:r>
                      </m:sub>
                    </m:sSub>
                  </m:oMath>
                </a14:m>
                <a:r>
                  <a:rPr lang="en-GB" dirty="0"/>
                  <a:t>, ADC6/9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P</m:t>
                        </m:r>
                        <m:r>
                          <a:rPr lang="en-GB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/>
                  <a:t>)</a:t>
                </a:r>
                <a:endParaRPr lang="en-GB" dirty="0" smtClean="0"/>
              </a:p>
              <a:p>
                <a:r>
                  <a:rPr lang="en-GB" dirty="0" smtClean="0"/>
                  <a:t>A second access had to be taken when no signal could be observed on ADC9; as no cabling defect was found, splitter replaced</a:t>
                </a:r>
                <a:br>
                  <a:rPr lang="en-GB" dirty="0" smtClean="0"/>
                </a:b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r="-2222" b="-76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3856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jitRun16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1555200"/>
            <a:ext cx="8442858" cy="465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07403" y="262389"/>
            <a:ext cx="16850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QD0FF	136.7</a:t>
            </a:r>
          </a:p>
          <a:p>
            <a:r>
              <a:rPr lang="en-GB" dirty="0" smtClean="0"/>
              <a:t>Mover0	1.56</a:t>
            </a:r>
          </a:p>
          <a:p>
            <a:r>
              <a:rPr lang="en-GB" dirty="0" smtClean="0"/>
              <a:t>Mover1	3.20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9513" y="188639"/>
            <a:ext cx="2448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</a:t>
            </a:r>
            <a:r>
              <a:rPr lang="en-GB" dirty="0" smtClean="0"/>
              <a:t>ove further off-waist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4139952" y="3559064"/>
            <a:ext cx="1440160" cy="37919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58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4505325" y="5661248"/>
            <a:ext cx="2302863" cy="657364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ounded Rectangle 2"/>
          <p:cNvSpPr/>
          <p:nvPr/>
        </p:nvSpPr>
        <p:spPr>
          <a:xfrm>
            <a:off x="1083588" y="5661248"/>
            <a:ext cx="2840340" cy="657364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IPKCal1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3" r="6042"/>
          <a:stretch/>
        </p:blipFill>
        <p:spPr>
          <a:xfrm>
            <a:off x="419100" y="1196752"/>
            <a:ext cx="8172450" cy="442818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1043608" y="5651956"/>
                <a:ext cx="25332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𝐼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≡−</m:t>
                      </m:r>
                      <m:sSup>
                        <m:s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𝐻</m:t>
                          </m:r>
                        </m:e>
                        <m:sup>
                          <m:r>
                            <a:rPr lang="en-GB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func>
                        <m:func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func>
                      <m:r>
                        <a:rPr lang="en-GB" b="0" i="1" smtClean="0">
                          <a:latin typeface="Cambria Math"/>
                        </a:rPr>
                        <m:t>=59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5651956"/>
                <a:ext cx="2533258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038844" y="5949280"/>
                <a:ext cx="2885084" cy="3938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𝑄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≡−</m:t>
                      </m:r>
                      <m:sSup>
                        <m:s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𝐻</m:t>
                          </m:r>
                        </m:e>
                        <m:sup>
                          <m:r>
                            <a:rPr lang="en-GB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func>
                        <m:func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func>
                      <m:r>
                        <a:rPr lang="en-GB" b="0" i="1" smtClean="0">
                          <a:latin typeface="Cambria Math"/>
                        </a:rPr>
                        <m:t>=−104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8844" y="5949280"/>
                <a:ext cx="2885084" cy="393826"/>
              </a:xfrm>
              <a:prstGeom prst="rect">
                <a:avLst/>
              </a:prstGeom>
              <a:blipFill rotWithShape="1">
                <a:blip r:embed="rId4"/>
                <a:stretch>
                  <a:fillRect b="-46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487014" y="5661248"/>
                <a:ext cx="20068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𝐻</m:t>
                          </m:r>
                        </m:e>
                        <m:sup>
                          <m:r>
                            <a:rPr lang="en-GB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func>
                        <m:func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func>
                      <m:r>
                        <a:rPr lang="en-GB" b="0" i="1" smtClean="0">
                          <a:latin typeface="Cambria Math"/>
                        </a:rPr>
                        <m:t>=33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7014" y="5661248"/>
                <a:ext cx="2006831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499992" y="5949280"/>
                <a:ext cx="23081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𝐻</m:t>
                          </m:r>
                        </m:e>
                        <m:sup>
                          <m:r>
                            <a:rPr lang="en-GB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func>
                        <m:func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func>
                      <m:r>
                        <a:rPr lang="en-GB" b="0" i="1" smtClean="0">
                          <a:latin typeface="Cambria Math"/>
                        </a:rPr>
                        <m:t>=−116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5949280"/>
                <a:ext cx="2308196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287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feedback runs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04568255"/>
                  </p:ext>
                </p:extLst>
              </p:nvPr>
            </p:nvGraphicFramePr>
            <p:xfrm>
              <a:off x="467538" y="2163151"/>
              <a:ext cx="8280926" cy="237626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76580"/>
                    <a:gridCol w="862330"/>
                    <a:gridCol w="570168"/>
                    <a:gridCol w="570168"/>
                    <a:gridCol w="570168"/>
                    <a:gridCol w="570168"/>
                    <a:gridCol w="570168"/>
                    <a:gridCol w="570168"/>
                    <a:gridCol w="570168"/>
                    <a:gridCol w="570168"/>
                    <a:gridCol w="570168"/>
                    <a:gridCol w="570168"/>
                    <a:gridCol w="570168"/>
                    <a:gridCol w="570168"/>
                  </a:tblGrid>
                  <a:tr h="360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Run</a:t>
                          </a:r>
                          <a:endParaRPr lang="en-GB" sz="1400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QD0FF </a:t>
                          </a:r>
                          <a:endParaRPr lang="en-GB" sz="1400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1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𝝁</m:t>
                                    </m:r>
                                  </m:e>
                                  <m:sub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1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1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𝝁</m:t>
                                    </m:r>
                                  </m:e>
                                  <m:sub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1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400" b="1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𝝁</m:t>
                                    </m:r>
                                  </m:e>
                                  <m:sub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  <m:sup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∗ 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400" b="1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  <m:sup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∗ 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400" b="1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𝝁</m:t>
                                    </m:r>
                                  </m:e>
                                  <m:sub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  <m:sup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∗ 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400" b="1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  <m:sup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∗ 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1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𝝆</m:t>
                                    </m:r>
                                  </m:e>
                                  <m:sub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𝟏𝟐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400" b="1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𝝆</m:t>
                                    </m:r>
                                  </m:e>
                                  <m:sub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𝟏𝟐</m:t>
                                    </m:r>
                                  </m:sub>
                                  <m:sup>
                                    <m:r>
                                      <a:rPr lang="en-GB" sz="1400" b="1" i="1" smtClean="0">
                                        <a:latin typeface="Cambria Math"/>
                                      </a:rPr>
                                      <m:t>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1" i="1" smtClean="0">
                                    <a:latin typeface="Cambria Math"/>
                                  </a:rPr>
                                  <m:t>𝒅</m:t>
                                </m:r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1" i="1" smtClean="0">
                                    <a:latin typeface="Cambria Math"/>
                                  </a:rPr>
                                  <m:t>𝒇</m:t>
                                </m:r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136.7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1.06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0.324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-2.28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0.328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1.14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0.329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-0.82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0.618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0.92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0.98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2.60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1.88</a:t>
                          </a:r>
                          <a:endParaRPr lang="en-GB" sz="1200" dirty="0"/>
                        </a:p>
                      </a:txBody>
                      <a:tcPr/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2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136.7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1.22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0.212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-2.15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0.192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1.23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0.191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-3.63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0.080</a:t>
                          </a:r>
                          <a:endParaRPr lang="en-GB" sz="1200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0.87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-0.23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-0.26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0.42</a:t>
                          </a:r>
                          <a:endParaRPr lang="en-GB" sz="1200" dirty="0"/>
                        </a:p>
                      </a:txBody>
                      <a:tcPr/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3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136.7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1.10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0.210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-2.27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0.212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1.15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0.188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-3.64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0.087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0.89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-0.21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-0.22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0.46</a:t>
                          </a:r>
                          <a:endParaRPr lang="en-GB" sz="1200" dirty="0"/>
                        </a:p>
                      </a:txBody>
                      <a:tcPr/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4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136.5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-0.10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0.660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-4.08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0.508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-0.08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0.639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-4.46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0.103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0.98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-0.09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-0.31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0.16</a:t>
                          </a:r>
                          <a:endParaRPr lang="en-GB" sz="1200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5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136.9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2.65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0.176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-0.05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0.185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2.66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0.166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-2.74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0.090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0.87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-0.18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-0.03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0.54</a:t>
                          </a:r>
                          <a:endParaRPr lang="en-GB" sz="1200" dirty="0"/>
                        </a:p>
                      </a:txBody>
                      <a:tcPr/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6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137.1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4.23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0.079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2.20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0.081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4.22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0.085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-1.66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0.079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0.21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-0.59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0.36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0.93</a:t>
                          </a:r>
                          <a:endParaRPr lang="en-GB" sz="1200" dirty="0"/>
                        </a:p>
                      </a:txBody>
                      <a:tcPr/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7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136.9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-0.37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0.257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-0.06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0.249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-0.35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0.249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-0.10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0.089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0.93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-0.24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-0.38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0.36</a:t>
                          </a:r>
                          <a:endParaRPr lang="en-GB" sz="1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04568255"/>
                  </p:ext>
                </p:extLst>
              </p:nvPr>
            </p:nvGraphicFramePr>
            <p:xfrm>
              <a:off x="467538" y="2163151"/>
              <a:ext cx="8280926" cy="237626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76580"/>
                    <a:gridCol w="862330"/>
                    <a:gridCol w="570168"/>
                    <a:gridCol w="570168"/>
                    <a:gridCol w="570168"/>
                    <a:gridCol w="570168"/>
                    <a:gridCol w="570168"/>
                    <a:gridCol w="570168"/>
                    <a:gridCol w="570168"/>
                    <a:gridCol w="570168"/>
                    <a:gridCol w="570168"/>
                    <a:gridCol w="570168"/>
                    <a:gridCol w="570168"/>
                    <a:gridCol w="570168"/>
                  </a:tblGrid>
                  <a:tr h="360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Run</a:t>
                          </a:r>
                          <a:endParaRPr lang="en-GB" sz="1400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QD0FF </a:t>
                          </a:r>
                          <a:endParaRPr lang="en-GB" sz="1400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54839" t="-1695" r="-1107527" b="-5677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51064" t="-1695" r="-995745" b="-5677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55914" t="-1695" r="-906452" b="-5677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50000" t="-1695" r="-796809" b="-5677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656989" t="-1695" r="-705376" b="-5677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748936" t="-1695" r="-597872" b="-5677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858065" t="-1695" r="-504301" b="-5677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947872" t="-1695" r="-398936" b="-5677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59140" t="-1695" r="-303226" b="-5677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146809" t="-1695" r="-200000" b="-5677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260215" t="-1695" r="-102151" b="-5677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345745" t="-1695" r="-1064" b="-567797"/>
                          </a:stretch>
                        </a:blipFill>
                      </a:tcPr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136.7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1.06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0.324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-2.28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0.328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1.14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0.329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-0.82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0.618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0.92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0.98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2.60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1.88</a:t>
                          </a:r>
                          <a:endParaRPr lang="en-GB" sz="1200" dirty="0"/>
                        </a:p>
                      </a:txBody>
                      <a:tcPr/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2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136.7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1.22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0.212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-2.15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0.192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1.23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0.191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-3.63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0.080</a:t>
                          </a:r>
                          <a:endParaRPr lang="en-GB" sz="1200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0.87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-0.23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-0.26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0.42</a:t>
                          </a:r>
                          <a:endParaRPr lang="en-GB" sz="1200" dirty="0"/>
                        </a:p>
                      </a:txBody>
                      <a:tcPr/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3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136.7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1.10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0.210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-2.27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0.212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1.15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0.188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-3.64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0.087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0.89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-0.21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-0.22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0.46</a:t>
                          </a:r>
                          <a:endParaRPr lang="en-GB" sz="1200" dirty="0"/>
                        </a:p>
                      </a:txBody>
                      <a:tcPr/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4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136.5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-0.10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0.660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-4.08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0.508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-0.08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0.639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-4.46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0.103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0.98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-0.09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-0.31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0.16</a:t>
                          </a:r>
                          <a:endParaRPr lang="en-GB" sz="1200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5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136.9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2.65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0.176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-0.05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0.185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2.66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0.166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-2.74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0.090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0.87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-0.18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-0.03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0.54</a:t>
                          </a:r>
                          <a:endParaRPr lang="en-GB" sz="1200" dirty="0"/>
                        </a:p>
                      </a:txBody>
                      <a:tcPr/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6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137.1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4.23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0.079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2.20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0.081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4.22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0.085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-1.66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0.079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0.21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-0.59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0.36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0.93</a:t>
                          </a:r>
                          <a:endParaRPr lang="en-GB" sz="1200" dirty="0"/>
                        </a:p>
                      </a:txBody>
                      <a:tcPr/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7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136.9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-0.37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0.257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-0.06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0.249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-0.35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0.249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-0.10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0.089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0.93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-0.24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-0.38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0.36</a:t>
                          </a:r>
                          <a:endParaRPr lang="en-GB" sz="1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812360" y="4702711"/>
                <a:ext cx="923009" cy="6705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𝑓</m:t>
                      </m:r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/>
                                </a:rPr>
                                <m:t>∗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2360" y="4702711"/>
                <a:ext cx="923009" cy="67050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220072" y="4853297"/>
                <a:ext cx="21301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𝑑</m:t>
                      </m:r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−</m:t>
                      </m:r>
                      <m:sSubSup>
                        <m:sSub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GB" b="0" i="1" smtClean="0">
                              <a:latin typeface="Cambria Math"/>
                            </a:rPr>
                            <m:t>∗</m:t>
                          </m:r>
                        </m:sup>
                      </m:sSub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4853297"/>
                <a:ext cx="2130135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2339752" y="1803111"/>
            <a:ext cx="1437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feedback off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644008" y="1803111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feedback on</a:t>
            </a:r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1907704" y="1803111"/>
            <a:ext cx="0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907704" y="1803111"/>
            <a:ext cx="45365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175956" y="1803111"/>
            <a:ext cx="0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444208" y="1803111"/>
            <a:ext cx="0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134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fbRun1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1555200"/>
            <a:ext cx="8085715" cy="467142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79512" y="188640"/>
            <a:ext cx="19543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</a:t>
            </a:r>
            <a:r>
              <a:rPr lang="en-GB" dirty="0" smtClean="0"/>
              <a:t>ouble Gaussian</a:t>
            </a:r>
            <a:br>
              <a:rPr lang="en-GB" dirty="0" smtClean="0"/>
            </a:br>
            <a:r>
              <a:rPr lang="en-GB" dirty="0" smtClean="0"/>
              <a:t>structure caused</a:t>
            </a:r>
            <a:br>
              <a:rPr lang="en-GB" dirty="0" smtClean="0"/>
            </a:br>
            <a:r>
              <a:rPr lang="en-GB" dirty="0" smtClean="0"/>
              <a:t>by step change</a:t>
            </a:r>
            <a:br>
              <a:rPr lang="en-GB" dirty="0" smtClean="0"/>
            </a:br>
            <a:r>
              <a:rPr lang="en-GB" dirty="0" smtClean="0"/>
              <a:t>in mean position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207403" y="26238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QD0FF	</a:t>
            </a:r>
            <a:r>
              <a:rPr lang="en-GB" dirty="0" smtClean="0"/>
              <a:t>136.7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9313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fbRun2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1555200"/>
            <a:ext cx="8085715" cy="46714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07403" y="26238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QD0FF	</a:t>
            </a:r>
            <a:r>
              <a:rPr lang="en-GB" dirty="0" smtClean="0"/>
              <a:t>136.7</a:t>
            </a:r>
            <a:endParaRPr lang="en-GB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179512" y="188640"/>
                <a:ext cx="2016224" cy="665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s</a:t>
                </a:r>
                <a:r>
                  <a:rPr lang="en-GB" b="0" dirty="0" smtClean="0"/>
                  <a:t>ign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en-GB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GB" dirty="0" smtClean="0"/>
                  <a:t> inverted</a:t>
                </a:r>
                <a:endParaRPr lang="en-GB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88640"/>
                <a:ext cx="2016224" cy="665888"/>
              </a:xfrm>
              <a:prstGeom prst="rect">
                <a:avLst/>
              </a:prstGeom>
              <a:blipFill rotWithShape="1">
                <a:blip r:embed="rId3"/>
                <a:stretch>
                  <a:fillRect l="-2417" t="-4587" b="-146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683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fbRun3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1555200"/>
            <a:ext cx="8085715" cy="46714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07403" y="26238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QD0FF	</a:t>
            </a:r>
            <a:r>
              <a:rPr lang="en-GB" dirty="0" smtClean="0"/>
              <a:t>136.7</a:t>
            </a:r>
            <a:endParaRPr lang="en-GB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79512" y="188640"/>
            <a:ext cx="2172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</a:t>
            </a:r>
            <a:r>
              <a:rPr lang="en-GB" dirty="0" smtClean="0"/>
              <a:t>epeat previous run</a:t>
            </a:r>
            <a:br>
              <a:rPr lang="en-GB" dirty="0" smtClean="0"/>
            </a:br>
            <a:r>
              <a:rPr lang="en-GB" dirty="0" smtClean="0"/>
              <a:t>with more triggers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423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fbRun4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1555200"/>
            <a:ext cx="8085715" cy="46714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07403" y="26238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QD0FF	</a:t>
            </a:r>
            <a:r>
              <a:rPr lang="en-GB" dirty="0" smtClean="0">
                <a:solidFill>
                  <a:srgbClr val="FF0000"/>
                </a:solidFill>
              </a:rPr>
              <a:t>136.5</a:t>
            </a:r>
            <a:endParaRPr lang="en-GB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46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fbRun5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1555200"/>
            <a:ext cx="8085715" cy="46714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07403" y="26238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QD0FF	</a:t>
            </a:r>
            <a:r>
              <a:rPr lang="en-GB" dirty="0" smtClean="0">
                <a:solidFill>
                  <a:srgbClr val="FF0000"/>
                </a:solidFill>
              </a:rPr>
              <a:t>136.9</a:t>
            </a:r>
            <a:endParaRPr lang="en-GB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2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fbRun6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1555200"/>
            <a:ext cx="8085715" cy="46714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07403" y="26238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QD0FF	</a:t>
            </a:r>
            <a:r>
              <a:rPr lang="en-GB" dirty="0" smtClean="0">
                <a:solidFill>
                  <a:srgbClr val="FF0000"/>
                </a:solidFill>
              </a:rPr>
              <a:t>137.1</a:t>
            </a:r>
            <a:endParaRPr lang="en-GB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85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fbRun7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1555200"/>
            <a:ext cx="8085715" cy="46714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07403" y="26238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QD0FF	</a:t>
            </a:r>
            <a:r>
              <a:rPr lang="en-GB" dirty="0" smtClean="0">
                <a:solidFill>
                  <a:srgbClr val="FF0000"/>
                </a:solidFill>
              </a:rPr>
              <a:t>136.9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188640"/>
            <a:ext cx="19415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</a:t>
            </a:r>
            <a:r>
              <a:rPr lang="en-GB" dirty="0" smtClean="0"/>
              <a:t>xtraction kicker</a:t>
            </a:r>
            <a:br>
              <a:rPr lang="en-GB" dirty="0" smtClean="0"/>
            </a:br>
            <a:r>
              <a:rPr lang="en-GB" dirty="0" smtClean="0"/>
              <a:t>delay changed to</a:t>
            </a:r>
            <a:br>
              <a:rPr lang="en-GB" dirty="0" smtClean="0"/>
            </a:br>
            <a:r>
              <a:rPr lang="en-GB" dirty="0" smtClean="0"/>
              <a:t>4.325 µs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352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 smtClean="0"/>
                  <a:t>Significant skew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𝑞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𝑄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53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41684"/>
            <a:ext cx="8460432" cy="47236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68144" y="1796623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 sample delay between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i="1" dirty="0" smtClean="0"/>
              <a:t> </a:t>
            </a:r>
            <a:r>
              <a:rPr lang="en-GB" dirty="0" smtClean="0"/>
              <a:t>and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GB" dirty="0"/>
              <a:t> </a:t>
            </a:r>
            <a:r>
              <a:rPr lang="en-GB" dirty="0" smtClean="0"/>
              <a:t>required for feedback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47357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Predicted performance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48" y="1621674"/>
            <a:ext cx="8244408" cy="43276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75656" y="2478382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136.7</a:t>
            </a:r>
            <a:endParaRPr lang="en-GB" sz="14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857760" y="2262358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136.7</a:t>
            </a:r>
            <a:endParaRPr lang="en-GB" sz="14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283968" y="1700808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136.5</a:t>
            </a:r>
            <a:endParaRPr lang="en-GB" sz="14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8100392" y="2348880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136.9</a:t>
            </a:r>
            <a:endParaRPr lang="en-GB" sz="14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697316" y="2147370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136.9</a:t>
            </a:r>
            <a:endParaRPr lang="en-GB" sz="14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7108448" y="2545159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137.1</a:t>
            </a:r>
            <a:endParaRPr lang="en-GB" sz="1400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6516216" y="2348880"/>
            <a:ext cx="1224136" cy="3096344"/>
          </a:xfrm>
          <a:prstGeom prst="rect">
            <a:avLst/>
          </a:prstGeom>
          <a:solidFill>
            <a:schemeClr val="accent3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9821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Some room for improvement:</a:t>
                </a:r>
              </a:p>
              <a:p>
                <a:pPr lvl="1"/>
                <a:r>
                  <a:rPr lang="en-GB" dirty="0" smtClean="0"/>
                  <a:t>Non-skewed charge for normalization of </a:t>
                </a:r>
                <a:r>
                  <a:rPr lang="en-GB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</a:p>
              <a:p>
                <a:pPr lvl="1"/>
                <a:r>
                  <a:rPr lang="en-GB" dirty="0" smtClean="0">
                    <a:latin typeface="+mj-lt"/>
                    <a:cs typeface="Times New Roman" panose="02020603050405020304" pitchFamily="18" charset="0"/>
                  </a:rPr>
                  <a:t>Gain parameters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GB" i="1" dirty="0" smtClean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66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IPFByCal1_0dB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6" t="2464" r="7916" b="1817"/>
          <a:stretch/>
        </p:blipFill>
        <p:spPr>
          <a:xfrm>
            <a:off x="602306" y="1688181"/>
            <a:ext cx="7858126" cy="4238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24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IPFBxCal1_10dB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2" t="2482" r="7934" b="1831"/>
          <a:stretch/>
        </p:blipFill>
        <p:spPr>
          <a:xfrm>
            <a:off x="601200" y="1688400"/>
            <a:ext cx="7858800" cy="42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24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jitRun7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2" r="7291"/>
          <a:stretch/>
        </p:blipFill>
        <p:spPr>
          <a:xfrm>
            <a:off x="560014" y="1412776"/>
            <a:ext cx="7972426" cy="442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6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QF1FFzScan1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4" t="4399" r="5938"/>
          <a:stretch/>
        </p:blipFill>
        <p:spPr>
          <a:xfrm>
            <a:off x="467544" y="1556792"/>
            <a:ext cx="8134351" cy="423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99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QD0FFzScan1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8" t="4392" r="5945" b="2"/>
          <a:stretch/>
        </p:blipFill>
        <p:spPr>
          <a:xfrm>
            <a:off x="540456" y="1555200"/>
            <a:ext cx="8136000" cy="42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85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jitRun8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27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4" t="-856" r="7303" b="-1283"/>
          <a:stretch/>
        </p:blipFill>
        <p:spPr>
          <a:xfrm>
            <a:off x="466725" y="1340768"/>
            <a:ext cx="8068875" cy="452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26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1016</TotalTime>
  <Words>827</Words>
  <Application>Microsoft Office PowerPoint</Application>
  <PresentationFormat>On-screen Show (4:3)</PresentationFormat>
  <Paragraphs>295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Default Design</vt:lpstr>
      <vt:lpstr>Shift Report - 19 June 2014</vt:lpstr>
      <vt:lpstr>IP feedback</vt:lpstr>
      <vt:lpstr>Significant skew on q_Q</vt:lpstr>
      <vt:lpstr>IPFByCal1_0dB</vt:lpstr>
      <vt:lpstr>IPFBxCal1_10dB</vt:lpstr>
      <vt:lpstr>jitRun7</vt:lpstr>
      <vt:lpstr>QF1FFzScan1</vt:lpstr>
      <vt:lpstr>QD0FFzScan1</vt:lpstr>
      <vt:lpstr>jitRun8</vt:lpstr>
      <vt:lpstr>IPFByCal2_0dB (b1)</vt:lpstr>
      <vt:lpstr>IPFByCal2_0dB (b2)</vt:lpstr>
      <vt:lpstr>IPFBxCal2_10dB (b1)</vt:lpstr>
      <vt:lpstr>IPFBxCal2_10dB (b2)</vt:lpstr>
      <vt:lpstr>jitRun10</vt:lpstr>
      <vt:lpstr>jitRun11</vt:lpstr>
      <vt:lpstr>jitRun12</vt:lpstr>
      <vt:lpstr>jitRun13</vt:lpstr>
      <vt:lpstr>jitRun14</vt:lpstr>
      <vt:lpstr>jitRun15</vt:lpstr>
      <vt:lpstr>jitRun16</vt:lpstr>
      <vt:lpstr>IPKCal1</vt:lpstr>
      <vt:lpstr>Summary of feedback runs</vt:lpstr>
      <vt:lpstr>fbRun1</vt:lpstr>
      <vt:lpstr>fbRun2</vt:lpstr>
      <vt:lpstr>fbRun3</vt:lpstr>
      <vt:lpstr>fbRun4</vt:lpstr>
      <vt:lpstr>fbRun5</vt:lpstr>
      <vt:lpstr>fbRun6</vt:lpstr>
      <vt:lpstr>fbRun7</vt:lpstr>
      <vt:lpstr>Predicted performance</vt:lpstr>
      <vt:lpstr>Conclusions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78</cp:revision>
  <dcterms:created xsi:type="dcterms:W3CDTF">2009-05-21T13:39:04Z</dcterms:created>
  <dcterms:modified xsi:type="dcterms:W3CDTF">2014-06-27T13:53:08Z</dcterms:modified>
</cp:coreProperties>
</file>