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6" r:id="rId2"/>
    <p:sldMasterId id="2147483708" r:id="rId3"/>
    <p:sldMasterId id="2147483720" r:id="rId4"/>
    <p:sldMasterId id="2147483732" r:id="rId5"/>
  </p:sldMasterIdLst>
  <p:notesMasterIdLst>
    <p:notesMasterId r:id="rId19"/>
  </p:notesMasterIdLst>
  <p:handoutMasterIdLst>
    <p:handoutMasterId r:id="rId20"/>
  </p:handoutMasterIdLst>
  <p:sldIdLst>
    <p:sldId id="259" r:id="rId6"/>
    <p:sldId id="269" r:id="rId7"/>
    <p:sldId id="276" r:id="rId8"/>
    <p:sldId id="263" r:id="rId9"/>
    <p:sldId id="264" r:id="rId10"/>
    <p:sldId id="265" r:id="rId11"/>
    <p:sldId id="267" r:id="rId12"/>
    <p:sldId id="260" r:id="rId13"/>
    <p:sldId id="274" r:id="rId14"/>
    <p:sldId id="270" r:id="rId15"/>
    <p:sldId id="272" r:id="rId16"/>
    <p:sldId id="273" r:id="rId17"/>
    <p:sldId id="275" r:id="rId18"/>
  </p:sldIdLst>
  <p:sldSz cx="10058400" cy="7543800"/>
  <p:notesSz cx="6858000" cy="9144000"/>
  <p:defaultTextStyle>
    <a:defPPr>
      <a:defRPr lang="en-US"/>
    </a:defPPr>
    <a:lvl1pPr algn="l" defTabSz="501499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501499" indent="-44437" algn="l" defTabSz="501499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1004586" indent="-90461" algn="l" defTabSz="501499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507673" indent="-136484" algn="l" defTabSz="501499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2010760" indent="-182508" algn="l" defTabSz="501499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5315" algn="l" defTabSz="914126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2378" algn="l" defTabSz="914126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199440" algn="l" defTabSz="914126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6503" algn="l" defTabSz="914126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88" autoAdjust="0"/>
  </p:normalViewPr>
  <p:slideViewPr>
    <p:cSldViewPr snapToGrid="0" snapToObjects="1">
      <p:cViewPr varScale="1">
        <p:scale>
          <a:sx n="131" d="100"/>
          <a:sy n="131" d="100"/>
        </p:scale>
        <p:origin x="-1424" y="-104"/>
      </p:cViewPr>
      <p:guideLst>
        <p:guide orient="horz" pos="237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8BE6F48F-D8B6-4B5B-848D-FF440404C60A}" type="datetime1">
              <a:rPr lang="en-US"/>
              <a:pPr/>
              <a:t>2014/07/01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DC74F1B3-4871-475E-A3CC-0B0149C6F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2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79724E64-7266-4E5A-BE4F-6BA7153EDD1F}" type="datetime1">
              <a:rPr lang="en-US"/>
              <a:pPr/>
              <a:t>2014/07/01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08C4028-E87E-414C-85A6-08C266675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1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1499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501499" algn="l" defTabSz="501499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1004586" algn="l" defTabSz="501499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507673" algn="l" defTabSz="501499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2010760" algn="l" defTabSz="501499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513844" algn="l" defTabSz="50276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6616" algn="l" defTabSz="50276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9384" algn="l" defTabSz="50276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2152" algn="l" defTabSz="50276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beam</a:t>
            </a:r>
            <a:r>
              <a:rPr kumimoji="1" lang="en-US" altLang="ja-JP" baseline="0" dirty="0" smtClean="0"/>
              <a:t> intensity dependence on the 174-degree mode was realized after the shielding the gaps of bellows and pumping ports.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C29CF-EEA0-014B-B1B1-04E46D47499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184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3" y="2888932"/>
            <a:ext cx="8229601" cy="1927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3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6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9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2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97" y="0"/>
            <a:ext cx="10071100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4380" y="2343471"/>
            <a:ext cx="8549640" cy="161702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8760" y="4274820"/>
            <a:ext cx="7040880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3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6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9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2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12806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000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4544" y="4847594"/>
            <a:ext cx="8549640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4544" y="3197388"/>
            <a:ext cx="8549640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7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5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30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0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38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66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93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21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07316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2920" y="1760224"/>
            <a:ext cx="4442460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3020" y="1760224"/>
            <a:ext cx="4442460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20546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2921" y="1688624"/>
            <a:ext cx="4444207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768" indent="0">
              <a:buNone/>
              <a:defRPr sz="2200" b="1"/>
            </a:lvl2pPr>
            <a:lvl3pPr marL="1005540" indent="0">
              <a:buNone/>
              <a:defRPr sz="2000" b="1"/>
            </a:lvl3pPr>
            <a:lvl4pPr marL="1508308" indent="0">
              <a:buNone/>
              <a:defRPr sz="1800" b="1"/>
            </a:lvl4pPr>
            <a:lvl5pPr marL="2011076" indent="0">
              <a:buNone/>
              <a:defRPr sz="1800" b="1"/>
            </a:lvl5pPr>
            <a:lvl6pPr marL="2513844" indent="0">
              <a:buNone/>
              <a:defRPr sz="1800" b="1"/>
            </a:lvl6pPr>
            <a:lvl7pPr marL="3016616" indent="0">
              <a:buNone/>
              <a:defRPr sz="1800" b="1"/>
            </a:lvl7pPr>
            <a:lvl8pPr marL="3519384" indent="0">
              <a:buNone/>
              <a:defRPr sz="1800" b="1"/>
            </a:lvl8pPr>
            <a:lvl9pPr marL="4022152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1" y="2392362"/>
            <a:ext cx="4444207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9531" y="1688624"/>
            <a:ext cx="444595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768" indent="0">
              <a:buNone/>
              <a:defRPr sz="2200" b="1"/>
            </a:lvl2pPr>
            <a:lvl3pPr marL="1005540" indent="0">
              <a:buNone/>
              <a:defRPr sz="2000" b="1"/>
            </a:lvl3pPr>
            <a:lvl4pPr marL="1508308" indent="0">
              <a:buNone/>
              <a:defRPr sz="1800" b="1"/>
            </a:lvl4pPr>
            <a:lvl5pPr marL="2011076" indent="0">
              <a:buNone/>
              <a:defRPr sz="1800" b="1"/>
            </a:lvl5pPr>
            <a:lvl6pPr marL="2513844" indent="0">
              <a:buNone/>
              <a:defRPr sz="1800" b="1"/>
            </a:lvl6pPr>
            <a:lvl7pPr marL="3016616" indent="0">
              <a:buNone/>
              <a:defRPr sz="1800" b="1"/>
            </a:lvl7pPr>
            <a:lvl8pPr marL="3519384" indent="0">
              <a:buNone/>
              <a:defRPr sz="1800" b="1"/>
            </a:lvl8pPr>
            <a:lvl9pPr marL="4022152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9531" y="2392362"/>
            <a:ext cx="444595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4058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72513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49215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4" y="300355"/>
            <a:ext cx="3309144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2555" y="300359"/>
            <a:ext cx="5622925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2924" y="1578614"/>
            <a:ext cx="3309144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768" indent="0">
              <a:buNone/>
              <a:defRPr sz="1300"/>
            </a:lvl2pPr>
            <a:lvl3pPr marL="1005540" indent="0">
              <a:buNone/>
              <a:defRPr sz="1100"/>
            </a:lvl3pPr>
            <a:lvl4pPr marL="1508308" indent="0">
              <a:buNone/>
              <a:defRPr sz="1000"/>
            </a:lvl4pPr>
            <a:lvl5pPr marL="2011076" indent="0">
              <a:buNone/>
              <a:defRPr sz="1000"/>
            </a:lvl5pPr>
            <a:lvl6pPr marL="2513844" indent="0">
              <a:buNone/>
              <a:defRPr sz="1000"/>
            </a:lvl6pPr>
            <a:lvl7pPr marL="3016616" indent="0">
              <a:buNone/>
              <a:defRPr sz="1000"/>
            </a:lvl7pPr>
            <a:lvl8pPr marL="3519384" indent="0">
              <a:buNone/>
              <a:defRPr sz="1000"/>
            </a:lvl8pPr>
            <a:lvl9pPr marL="4022152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18244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1517" y="5280660"/>
            <a:ext cx="6035040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1517" y="674053"/>
            <a:ext cx="6035040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768" indent="0">
              <a:buNone/>
              <a:defRPr sz="3100"/>
            </a:lvl2pPr>
            <a:lvl3pPr marL="1005540" indent="0">
              <a:buNone/>
              <a:defRPr sz="2600"/>
            </a:lvl3pPr>
            <a:lvl4pPr marL="1508308" indent="0">
              <a:buNone/>
              <a:defRPr sz="2200"/>
            </a:lvl4pPr>
            <a:lvl5pPr marL="2011076" indent="0">
              <a:buNone/>
              <a:defRPr sz="2200"/>
            </a:lvl5pPr>
            <a:lvl6pPr marL="2513844" indent="0">
              <a:buNone/>
              <a:defRPr sz="2200"/>
            </a:lvl6pPr>
            <a:lvl7pPr marL="3016616" indent="0">
              <a:buNone/>
              <a:defRPr sz="2200"/>
            </a:lvl7pPr>
            <a:lvl8pPr marL="3519384" indent="0">
              <a:buNone/>
              <a:defRPr sz="2200"/>
            </a:lvl8pPr>
            <a:lvl9pPr marL="4022152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1517" y="5904072"/>
            <a:ext cx="6035040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768" indent="0">
              <a:buNone/>
              <a:defRPr sz="1300"/>
            </a:lvl2pPr>
            <a:lvl3pPr marL="1005540" indent="0">
              <a:buNone/>
              <a:defRPr sz="1100"/>
            </a:lvl3pPr>
            <a:lvl4pPr marL="1508308" indent="0">
              <a:buNone/>
              <a:defRPr sz="1000"/>
            </a:lvl4pPr>
            <a:lvl5pPr marL="2011076" indent="0">
              <a:buNone/>
              <a:defRPr sz="1000"/>
            </a:lvl5pPr>
            <a:lvl6pPr marL="2513844" indent="0">
              <a:buNone/>
              <a:defRPr sz="1000"/>
            </a:lvl6pPr>
            <a:lvl7pPr marL="3016616" indent="0">
              <a:buNone/>
              <a:defRPr sz="1000"/>
            </a:lvl7pPr>
            <a:lvl8pPr marL="3519384" indent="0">
              <a:buNone/>
              <a:defRPr sz="1000"/>
            </a:lvl8pPr>
            <a:lvl9pPr marL="4022152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8960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3" y="1968502"/>
            <a:ext cx="8229601" cy="4229100"/>
          </a:xfrm>
          <a:prstGeom prst="rect">
            <a:avLst/>
          </a:prstGeom>
        </p:spPr>
        <p:txBody>
          <a:bodyPr/>
          <a:lstStyle>
            <a:lvl2pPr marL="457063" indent="-457063">
              <a:defRPr sz="2400">
                <a:latin typeface="Arial"/>
                <a:cs typeface="Arial"/>
              </a:defRPr>
            </a:lvl2pPr>
            <a:lvl3pPr marL="804621" indent="-347560">
              <a:defRPr sz="2000">
                <a:latin typeface="Arial"/>
                <a:cs typeface="Arial"/>
              </a:defRPr>
            </a:lvl3pPr>
            <a:lvl4pPr marL="1142657" indent="-3380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187" indent="-228532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3" y="1126071"/>
            <a:ext cx="8229601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27383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92340" y="302102"/>
            <a:ext cx="2263140" cy="643667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2920" y="302102"/>
            <a:ext cx="6621780" cy="643667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37860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4380" y="2343470"/>
            <a:ext cx="8549640" cy="161702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8760" y="4274820"/>
            <a:ext cx="7040880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2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545403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74965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4544" y="4847593"/>
            <a:ext cx="8549640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4544" y="3197387"/>
            <a:ext cx="8549640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8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6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45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2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0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691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973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25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910746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2920" y="1760223"/>
            <a:ext cx="4442460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3020" y="1760223"/>
            <a:ext cx="4442460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42550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2921" y="1688624"/>
            <a:ext cx="4444207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819" indent="0">
              <a:buNone/>
              <a:defRPr sz="2200" b="1"/>
            </a:lvl2pPr>
            <a:lvl3pPr marL="1005640" indent="0">
              <a:buNone/>
              <a:defRPr sz="2000" b="1"/>
            </a:lvl3pPr>
            <a:lvl4pPr marL="1508459" indent="0">
              <a:buNone/>
              <a:defRPr sz="1800" b="1"/>
            </a:lvl4pPr>
            <a:lvl5pPr marL="2011277" indent="0">
              <a:buNone/>
              <a:defRPr sz="1800" b="1"/>
            </a:lvl5pPr>
            <a:lvl6pPr marL="2514096" indent="0">
              <a:buNone/>
              <a:defRPr sz="1800" b="1"/>
            </a:lvl6pPr>
            <a:lvl7pPr marL="3016917" indent="0">
              <a:buNone/>
              <a:defRPr sz="1800" b="1"/>
            </a:lvl7pPr>
            <a:lvl8pPr marL="3519736" indent="0">
              <a:buNone/>
              <a:defRPr sz="1800" b="1"/>
            </a:lvl8pPr>
            <a:lvl9pPr marL="4022555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1" y="2392362"/>
            <a:ext cx="4444207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9530" y="1688624"/>
            <a:ext cx="444595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819" indent="0">
              <a:buNone/>
              <a:defRPr sz="2200" b="1"/>
            </a:lvl2pPr>
            <a:lvl3pPr marL="1005640" indent="0">
              <a:buNone/>
              <a:defRPr sz="2000" b="1"/>
            </a:lvl3pPr>
            <a:lvl4pPr marL="1508459" indent="0">
              <a:buNone/>
              <a:defRPr sz="1800" b="1"/>
            </a:lvl4pPr>
            <a:lvl5pPr marL="2011277" indent="0">
              <a:buNone/>
              <a:defRPr sz="1800" b="1"/>
            </a:lvl5pPr>
            <a:lvl6pPr marL="2514096" indent="0">
              <a:buNone/>
              <a:defRPr sz="1800" b="1"/>
            </a:lvl6pPr>
            <a:lvl7pPr marL="3016917" indent="0">
              <a:buNone/>
              <a:defRPr sz="1800" b="1"/>
            </a:lvl7pPr>
            <a:lvl8pPr marL="3519736" indent="0">
              <a:buNone/>
              <a:defRPr sz="1800" b="1"/>
            </a:lvl8pPr>
            <a:lvl9pPr marL="4022555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9530" y="2392362"/>
            <a:ext cx="444595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992697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540985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72516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3" y="300355"/>
            <a:ext cx="3309144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2555" y="300358"/>
            <a:ext cx="5622925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2923" y="1578613"/>
            <a:ext cx="3309144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819" indent="0">
              <a:buNone/>
              <a:defRPr sz="1300"/>
            </a:lvl2pPr>
            <a:lvl3pPr marL="1005640" indent="0">
              <a:buNone/>
              <a:defRPr sz="1100"/>
            </a:lvl3pPr>
            <a:lvl4pPr marL="1508459" indent="0">
              <a:buNone/>
              <a:defRPr sz="1000"/>
            </a:lvl4pPr>
            <a:lvl5pPr marL="2011277" indent="0">
              <a:buNone/>
              <a:defRPr sz="1000"/>
            </a:lvl5pPr>
            <a:lvl6pPr marL="2514096" indent="0">
              <a:buNone/>
              <a:defRPr sz="1000"/>
            </a:lvl6pPr>
            <a:lvl7pPr marL="3016917" indent="0">
              <a:buNone/>
              <a:defRPr sz="1000"/>
            </a:lvl7pPr>
            <a:lvl8pPr marL="3519736" indent="0">
              <a:buNone/>
              <a:defRPr sz="1000"/>
            </a:lvl8pPr>
            <a:lvl9pPr marL="4022555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6090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3" y="3197388"/>
            <a:ext cx="8267700" cy="16502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7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5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30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0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38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66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93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21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3" y="1126068"/>
            <a:ext cx="8229601" cy="143933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1517" y="5280660"/>
            <a:ext cx="6035040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1517" y="674053"/>
            <a:ext cx="6035040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819" indent="0">
              <a:buNone/>
              <a:defRPr sz="3100"/>
            </a:lvl2pPr>
            <a:lvl3pPr marL="1005640" indent="0">
              <a:buNone/>
              <a:defRPr sz="2600"/>
            </a:lvl3pPr>
            <a:lvl4pPr marL="1508459" indent="0">
              <a:buNone/>
              <a:defRPr sz="2200"/>
            </a:lvl4pPr>
            <a:lvl5pPr marL="2011277" indent="0">
              <a:buNone/>
              <a:defRPr sz="2200"/>
            </a:lvl5pPr>
            <a:lvl6pPr marL="2514096" indent="0">
              <a:buNone/>
              <a:defRPr sz="2200"/>
            </a:lvl6pPr>
            <a:lvl7pPr marL="3016917" indent="0">
              <a:buNone/>
              <a:defRPr sz="2200"/>
            </a:lvl7pPr>
            <a:lvl8pPr marL="3519736" indent="0">
              <a:buNone/>
              <a:defRPr sz="2200"/>
            </a:lvl8pPr>
            <a:lvl9pPr marL="4022555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1517" y="5904072"/>
            <a:ext cx="6035040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819" indent="0">
              <a:buNone/>
              <a:defRPr sz="1300"/>
            </a:lvl2pPr>
            <a:lvl3pPr marL="1005640" indent="0">
              <a:buNone/>
              <a:defRPr sz="1100"/>
            </a:lvl3pPr>
            <a:lvl4pPr marL="1508459" indent="0">
              <a:buNone/>
              <a:defRPr sz="1000"/>
            </a:lvl4pPr>
            <a:lvl5pPr marL="2011277" indent="0">
              <a:buNone/>
              <a:defRPr sz="1000"/>
            </a:lvl5pPr>
            <a:lvl6pPr marL="2514096" indent="0">
              <a:buNone/>
              <a:defRPr sz="1000"/>
            </a:lvl6pPr>
            <a:lvl7pPr marL="3016917" indent="0">
              <a:buNone/>
              <a:defRPr sz="1000"/>
            </a:lvl7pPr>
            <a:lvl8pPr marL="3519736" indent="0">
              <a:buNone/>
              <a:defRPr sz="1000"/>
            </a:lvl8pPr>
            <a:lvl9pPr marL="4022555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206256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128506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92340" y="302102"/>
            <a:ext cx="2263140" cy="643667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2920" y="302102"/>
            <a:ext cx="6621780" cy="643667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65826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4380" y="2343468"/>
            <a:ext cx="8549640" cy="161702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8760" y="4274820"/>
            <a:ext cx="7040880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211894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915090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4544" y="4847590"/>
            <a:ext cx="8549640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4544" y="3197385"/>
            <a:ext cx="8549640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183769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2920" y="1760221"/>
            <a:ext cx="4442460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3020" y="1760221"/>
            <a:ext cx="4442460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00915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2920" y="1688624"/>
            <a:ext cx="4444207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" y="2392362"/>
            <a:ext cx="4444207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9528" y="1688624"/>
            <a:ext cx="444595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9528" y="2392362"/>
            <a:ext cx="444595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60827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88490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196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1126071"/>
            <a:ext cx="8229601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11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1" y="300355"/>
            <a:ext cx="3309144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32555" y="300356"/>
            <a:ext cx="5622925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2921" y="1578611"/>
            <a:ext cx="3309144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856680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1517" y="5280660"/>
            <a:ext cx="6035040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1517" y="674053"/>
            <a:ext cx="6035040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1517" y="5904072"/>
            <a:ext cx="6035040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510534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5570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92340" y="302102"/>
            <a:ext cx="2263140" cy="643667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2920" y="302102"/>
            <a:ext cx="6621780" cy="643667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70350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" y="0"/>
            <a:ext cx="10063639" cy="7536815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0381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754380" y="1861503"/>
            <a:ext cx="8549640" cy="1910398"/>
          </a:xfrm>
        </p:spPr>
        <p:txBody>
          <a:bodyPr anchor="b"/>
          <a:lstStyle>
            <a:lvl1pPr>
              <a:defRPr sz="59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0381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08760" y="4274820"/>
            <a:ext cx="7040880" cy="192786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56527-CB94-1745-BFE1-BD821788B91D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783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920F4-1EE4-D540-A15A-AAC1DF9E94DB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860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4544" y="4847590"/>
            <a:ext cx="8549640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94544" y="3197385"/>
            <a:ext cx="8549640" cy="1650206"/>
          </a:xfrm>
        </p:spPr>
        <p:txBody>
          <a:bodyPr anchor="b"/>
          <a:lstStyle>
            <a:lvl1pPr marL="0" indent="0">
              <a:buNone/>
              <a:defRPr sz="2200"/>
            </a:lvl1pPr>
            <a:lvl2pPr marL="502920" indent="0">
              <a:buNone/>
              <a:defRPr sz="2000"/>
            </a:lvl2pPr>
            <a:lvl3pPr marL="1005840" indent="0">
              <a:buNone/>
              <a:defRPr sz="1800"/>
            </a:lvl3pPr>
            <a:lvl4pPr marL="1508760" indent="0">
              <a:buNone/>
              <a:defRPr sz="1500"/>
            </a:lvl4pPr>
            <a:lvl5pPr marL="2011680" indent="0">
              <a:buNone/>
              <a:defRPr sz="1500"/>
            </a:lvl5pPr>
            <a:lvl6pPr marL="2514600" indent="0">
              <a:buNone/>
              <a:defRPr sz="1500"/>
            </a:lvl6pPr>
            <a:lvl7pPr marL="3017520" indent="0">
              <a:buNone/>
              <a:defRPr sz="1500"/>
            </a:lvl7pPr>
            <a:lvl8pPr marL="3520440" indent="0">
              <a:buNone/>
              <a:defRPr sz="1500"/>
            </a:lvl8pPr>
            <a:lvl9pPr marL="4023360" indent="0">
              <a:buNone/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65446A-0756-D94A-8409-770C776614E6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7912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02920" y="1760220"/>
            <a:ext cx="4442460" cy="498379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113020" y="1760220"/>
            <a:ext cx="4442460" cy="498379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B974C-1E1C-D349-8FE2-D3FCA3760A4E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48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302102"/>
            <a:ext cx="9052560" cy="12573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02920" y="1688624"/>
            <a:ext cx="4444207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02920" y="2392362"/>
            <a:ext cx="4444207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109528" y="1688624"/>
            <a:ext cx="444595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109528" y="2392362"/>
            <a:ext cx="444595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6A9BB-DB4A-6B47-8D88-A9AFC2F31B81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91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4A167A-6E1D-384E-A0ED-9928D9A281F0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3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29640" y="2032003"/>
            <a:ext cx="3931920" cy="4280746"/>
          </a:xfrm>
          <a:prstGeom prst="rect">
            <a:avLst/>
          </a:prstGeom>
        </p:spPr>
        <p:txBody>
          <a:bodyPr/>
          <a:lstStyle>
            <a:lvl2pPr marL="457063" indent="-457063">
              <a:defRPr sz="2400">
                <a:latin typeface="Arial"/>
                <a:cs typeface="Arial"/>
              </a:defRPr>
            </a:lvl2pPr>
            <a:lvl3pPr marL="917300" indent="-341211">
              <a:defRPr sz="2000">
                <a:latin typeface="Arial"/>
                <a:cs typeface="Arial"/>
              </a:defRPr>
            </a:lvl3pPr>
            <a:lvl4pPr marL="1201378" indent="-287252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216" indent="-228532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99383" y="2032003"/>
            <a:ext cx="3931920" cy="4280746"/>
          </a:xfrm>
          <a:prstGeom prst="rect">
            <a:avLst/>
          </a:prstGeom>
        </p:spPr>
        <p:txBody>
          <a:bodyPr/>
          <a:lstStyle>
            <a:lvl2pPr marL="457063" indent="-457063">
              <a:defRPr sz="2400">
                <a:latin typeface="Arial"/>
                <a:cs typeface="Arial"/>
              </a:defRPr>
            </a:lvl2pPr>
            <a:lvl3pPr marL="804621" indent="-347560">
              <a:defRPr sz="2000">
                <a:latin typeface="Arial"/>
                <a:cs typeface="Arial"/>
              </a:defRPr>
            </a:lvl3pPr>
            <a:lvl4pPr marL="1142657" indent="-3380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187" indent="-228532" defTabSz="36819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3" y="1126071"/>
            <a:ext cx="8229601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BD57E-5127-244B-95CC-D69C9F12A85E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041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1" y="300355"/>
            <a:ext cx="3309144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32555" y="300356"/>
            <a:ext cx="5622925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02921" y="1578611"/>
            <a:ext cx="3309144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A4D24B-9E5D-5C49-A12D-8027198BC257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907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1517" y="5280660"/>
            <a:ext cx="6035040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971517" y="674053"/>
            <a:ext cx="6035040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71517" y="5904072"/>
            <a:ext cx="6035040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77A03-93AD-A44D-A4F5-6E75D34379D9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070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2B42A2-57E6-7942-AB45-01F7EDA85651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434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92340" y="305594"/>
            <a:ext cx="2263140" cy="643842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305594"/>
            <a:ext cx="6621780" cy="643842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FE3624-AEC9-B149-9A93-7BDEE76E9EDE}" type="slidenum">
              <a:rPr lang="es-ES" altLang="ja-JP">
                <a:solidFill>
                  <a:srgbClr val="FFFFFF"/>
                </a:solidFill>
              </a:rPr>
              <a:pPr/>
              <a:t>‹#›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3" y="1869639"/>
            <a:ext cx="4038601" cy="51747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768" indent="0">
              <a:buNone/>
              <a:defRPr sz="2200" b="1"/>
            </a:lvl2pPr>
            <a:lvl3pPr marL="1005540" indent="0">
              <a:buNone/>
              <a:defRPr sz="2000" b="1"/>
            </a:lvl3pPr>
            <a:lvl4pPr marL="1508308" indent="0">
              <a:buNone/>
              <a:defRPr sz="1800" b="1"/>
            </a:lvl4pPr>
            <a:lvl5pPr marL="2011076" indent="0">
              <a:buNone/>
              <a:defRPr sz="1800" b="1"/>
            </a:lvl5pPr>
            <a:lvl6pPr marL="2513844" indent="0">
              <a:buNone/>
              <a:defRPr sz="1800" b="1"/>
            </a:lvl6pPr>
            <a:lvl7pPr marL="3016616" indent="0">
              <a:buNone/>
              <a:defRPr sz="1800" b="1"/>
            </a:lvl7pPr>
            <a:lvl8pPr marL="3519384" indent="0">
              <a:buNone/>
              <a:defRPr sz="1800" b="1"/>
            </a:lvl8pPr>
            <a:lvl9pPr marL="4022152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7"/>
            <a:ext cx="3970868" cy="51744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768" indent="0">
              <a:buNone/>
              <a:defRPr sz="2200" b="1"/>
            </a:lvl2pPr>
            <a:lvl3pPr marL="1005540" indent="0">
              <a:buNone/>
              <a:defRPr sz="2000" b="1"/>
            </a:lvl3pPr>
            <a:lvl4pPr marL="1508308" indent="0">
              <a:buNone/>
              <a:defRPr sz="1800" b="1"/>
            </a:lvl4pPr>
            <a:lvl5pPr marL="2011076" indent="0">
              <a:buNone/>
              <a:defRPr sz="1800" b="1"/>
            </a:lvl5pPr>
            <a:lvl6pPr marL="2513844" indent="0">
              <a:buNone/>
              <a:defRPr sz="1800" b="1"/>
            </a:lvl6pPr>
            <a:lvl7pPr marL="3016616" indent="0">
              <a:buNone/>
              <a:defRPr sz="1800" b="1"/>
            </a:lvl7pPr>
            <a:lvl8pPr marL="3519384" indent="0">
              <a:buNone/>
              <a:defRPr sz="1800" b="1"/>
            </a:lvl8pPr>
            <a:lvl9pPr marL="4022152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14403" y="2565401"/>
            <a:ext cx="4038601" cy="3852332"/>
          </a:xfrm>
          <a:prstGeom prst="rect">
            <a:avLst/>
          </a:prstGeom>
        </p:spPr>
        <p:txBody>
          <a:bodyPr/>
          <a:lstStyle>
            <a:lvl2pPr marL="457063" indent="-457063">
              <a:defRPr sz="2400">
                <a:latin typeface="Arial"/>
                <a:cs typeface="Arial"/>
              </a:defRPr>
            </a:lvl2pPr>
            <a:lvl3pPr marL="917300" indent="-341211">
              <a:defRPr sz="2000">
                <a:latin typeface="Arial"/>
                <a:cs typeface="Arial"/>
              </a:defRPr>
            </a:lvl3pPr>
            <a:lvl4pPr marL="1201378" indent="-287252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216" indent="-228532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173133" y="2565404"/>
            <a:ext cx="3970868" cy="3852331"/>
          </a:xfrm>
          <a:prstGeom prst="rect">
            <a:avLst/>
          </a:prstGeom>
        </p:spPr>
        <p:txBody>
          <a:bodyPr/>
          <a:lstStyle>
            <a:lvl2pPr marL="457063" indent="-457063">
              <a:defRPr sz="2400">
                <a:latin typeface="Arial"/>
                <a:cs typeface="Arial"/>
              </a:defRPr>
            </a:lvl2pPr>
            <a:lvl3pPr marL="804621" indent="-347560">
              <a:defRPr sz="2000">
                <a:latin typeface="Arial"/>
                <a:cs typeface="Arial"/>
              </a:defRPr>
            </a:lvl3pPr>
            <a:lvl4pPr marL="1142657" indent="-3380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187" indent="-228532" defTabSz="36819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3" y="1126071"/>
            <a:ext cx="8229601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1134534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9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768" indent="0">
              <a:buNone/>
              <a:defRPr sz="1300"/>
            </a:lvl2pPr>
            <a:lvl3pPr marL="1005540" indent="0">
              <a:buNone/>
              <a:defRPr sz="1100"/>
            </a:lvl3pPr>
            <a:lvl4pPr marL="1508308" indent="0">
              <a:buNone/>
              <a:defRPr sz="1000"/>
            </a:lvl4pPr>
            <a:lvl5pPr marL="2011076" indent="0">
              <a:buNone/>
              <a:defRPr sz="1000"/>
            </a:lvl5pPr>
            <a:lvl6pPr marL="2513844" indent="0">
              <a:buNone/>
              <a:defRPr sz="1000"/>
            </a:lvl6pPr>
            <a:lvl7pPr marL="3016616" indent="0">
              <a:buNone/>
              <a:defRPr sz="1000"/>
            </a:lvl7pPr>
            <a:lvl8pPr marL="3519384" indent="0">
              <a:buNone/>
              <a:defRPr sz="1000"/>
            </a:lvl8pPr>
            <a:lvl9pPr marL="4022152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6"/>
            <a:ext cx="6035040" cy="38946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2768" indent="0">
              <a:buNone/>
              <a:defRPr sz="3100"/>
            </a:lvl2pPr>
            <a:lvl3pPr marL="1005540" indent="0">
              <a:buNone/>
              <a:defRPr sz="2600"/>
            </a:lvl3pPr>
            <a:lvl4pPr marL="1508308" indent="0">
              <a:buNone/>
              <a:defRPr sz="2200"/>
            </a:lvl4pPr>
            <a:lvl5pPr marL="2011076" indent="0">
              <a:buNone/>
              <a:defRPr sz="2200"/>
            </a:lvl5pPr>
            <a:lvl6pPr marL="2513844" indent="0">
              <a:buNone/>
              <a:defRPr sz="2200"/>
            </a:lvl6pPr>
            <a:lvl7pPr marL="3016616" indent="0">
              <a:buNone/>
              <a:defRPr sz="2200"/>
            </a:lvl7pPr>
            <a:lvl8pPr marL="3519384" indent="0">
              <a:buNone/>
              <a:defRPr sz="2200"/>
            </a:lvl8pPr>
            <a:lvl9pPr marL="4022152" indent="0">
              <a:buNone/>
              <a:defRPr sz="2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768" indent="0">
              <a:buNone/>
              <a:defRPr sz="1300"/>
            </a:lvl2pPr>
            <a:lvl3pPr marL="1005540" indent="0">
              <a:buNone/>
              <a:defRPr sz="1100"/>
            </a:lvl3pPr>
            <a:lvl4pPr marL="1508308" indent="0">
              <a:buNone/>
              <a:defRPr sz="1000"/>
            </a:lvl4pPr>
            <a:lvl5pPr marL="2011076" indent="0">
              <a:buNone/>
              <a:defRPr sz="1000"/>
            </a:lvl5pPr>
            <a:lvl6pPr marL="2513844" indent="0">
              <a:buNone/>
              <a:defRPr sz="1000"/>
            </a:lvl6pPr>
            <a:lvl7pPr marL="3016616" indent="0">
              <a:buNone/>
              <a:defRPr sz="1000"/>
            </a:lvl7pPr>
            <a:lvl8pPr marL="3519384" indent="0">
              <a:buNone/>
              <a:defRPr sz="1000"/>
            </a:lvl8pPr>
            <a:lvl9pPr marL="4022152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4" y="6991353"/>
            <a:ext cx="1935163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3" y="6991353"/>
            <a:ext cx="1803401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3" y="6991353"/>
            <a:ext cx="2346325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339A1DDC-10C7-4B4B-849E-8ACE4C366D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914403" y="1143000"/>
            <a:ext cx="8229601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17488"/>
            <a:ext cx="270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3" y="698500"/>
            <a:ext cx="8229601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/>
  <p:txStyles>
    <p:titleStyle>
      <a:lvl1pPr algn="ctr" defTabSz="501499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501499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501499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501499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501499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063" algn="ctr" defTabSz="501499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914126" algn="ctr" defTabSz="501499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371187" algn="ctr" defTabSz="501499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828252" algn="ctr" defTabSz="501499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76125" indent="-376125" algn="l" defTabSz="50149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815730" indent="-314229" algn="l" defTabSz="50149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256924" indent="-250749" algn="l" defTabSz="501499" rtl="0" eaLnBrk="0" fontAlgn="base" hangingPunct="0">
        <a:spcBef>
          <a:spcPct val="20000"/>
        </a:spcBef>
        <a:spcAft>
          <a:spcPct val="0"/>
        </a:spcAft>
        <a:buFont typeface="Lucida Grande" pitchFamily="-1" charset="0"/>
        <a:buChar char="‒"/>
        <a:defRPr sz="24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758423" indent="-250749" algn="l" defTabSz="50149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261509" indent="-250749" algn="l" defTabSz="50149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765232" indent="-251384" algn="l" defTabSz="502768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000" indent="-251384" algn="l" defTabSz="502768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0768" indent="-251384" algn="l" defTabSz="502768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3536" indent="-251384" algn="l" defTabSz="502768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768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540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308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076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4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6616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9384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2152" algn="l" defTabSz="50276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2920" y="302102"/>
            <a:ext cx="9052560" cy="1257300"/>
          </a:xfrm>
          <a:prstGeom prst="rect">
            <a:avLst/>
          </a:prstGeom>
        </p:spPr>
        <p:txBody>
          <a:bodyPr vert="horz" lIns="100554" tIns="50277" rIns="100554" bIns="50277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2920" y="1760224"/>
            <a:ext cx="9052560" cy="4978559"/>
          </a:xfrm>
          <a:prstGeom prst="rect">
            <a:avLst/>
          </a:prstGeom>
        </p:spPr>
        <p:txBody>
          <a:bodyPr vert="horz" lIns="100554" tIns="50277" rIns="100554" bIns="50277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2920" y="6991985"/>
            <a:ext cx="2346960" cy="401638"/>
          </a:xfrm>
          <a:prstGeom prst="rect">
            <a:avLst/>
          </a:prstGeom>
        </p:spPr>
        <p:txBody>
          <a:bodyPr vert="horz" lIns="100554" tIns="50277" rIns="100554" bIns="5027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36620" y="6991985"/>
            <a:ext cx="3185160" cy="401638"/>
          </a:xfrm>
          <a:prstGeom prst="rect">
            <a:avLst/>
          </a:prstGeom>
        </p:spPr>
        <p:txBody>
          <a:bodyPr vert="horz" lIns="100554" tIns="50277" rIns="100554" bIns="5027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08520" y="6991985"/>
            <a:ext cx="2346960" cy="401638"/>
          </a:xfrm>
          <a:prstGeom prst="rect">
            <a:avLst/>
          </a:prstGeom>
        </p:spPr>
        <p:txBody>
          <a:bodyPr vert="horz" lIns="100554" tIns="50277" rIns="100554" bIns="5027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fld id="{84AE4CA6-35CE-4DC3-9818-0A3509B23033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100554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8236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defTabSz="1005540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078" indent="-377078" algn="l" defTabSz="10055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001" indent="-314229" algn="l" defTabSz="10055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6924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9692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2460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5232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000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0768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3536" indent="-251384" algn="l" defTabSz="10055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768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540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308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076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4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6616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9384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2152" algn="l" defTabSz="10055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2920" y="302102"/>
            <a:ext cx="9052560" cy="1257300"/>
          </a:xfrm>
          <a:prstGeom prst="rect">
            <a:avLst/>
          </a:prstGeom>
        </p:spPr>
        <p:txBody>
          <a:bodyPr vert="horz" lIns="100564" tIns="50282" rIns="100564" bIns="5028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2920" y="1760223"/>
            <a:ext cx="9052560" cy="4978559"/>
          </a:xfrm>
          <a:prstGeom prst="rect">
            <a:avLst/>
          </a:prstGeom>
        </p:spPr>
        <p:txBody>
          <a:bodyPr vert="horz" lIns="100564" tIns="50282" rIns="100564" bIns="5028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2920" y="6991985"/>
            <a:ext cx="2346960" cy="401638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6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36620" y="6991985"/>
            <a:ext cx="3185160" cy="401638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64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08520" y="6991985"/>
            <a:ext cx="2346960" cy="401638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640" fontAlgn="auto">
              <a:spcBef>
                <a:spcPts val="0"/>
              </a:spcBef>
              <a:spcAft>
                <a:spcPts val="0"/>
              </a:spcAft>
            </a:pPr>
            <a:fld id="{84AE4CA6-35CE-4DC3-9818-0A3509B23033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100564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9611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ctr" defTabSz="1005640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15" indent="-377115" algn="l" defTabSz="1005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082" indent="-314261" algn="l" defTabSz="1005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049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9868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2687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5508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327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145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3964" indent="-251409" algn="l" defTabSz="1005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819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640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459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277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6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6917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9736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2555" algn="l" defTabSz="10056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2920" y="302102"/>
            <a:ext cx="9052560" cy="1257300"/>
          </a:xfrm>
          <a:prstGeom prst="rect">
            <a:avLst/>
          </a:prstGeom>
        </p:spPr>
        <p:txBody>
          <a:bodyPr vert="horz" lIns="100584" tIns="50292" rIns="100584" bIns="5029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2920" y="1760221"/>
            <a:ext cx="9052560" cy="4978559"/>
          </a:xfrm>
          <a:prstGeom prst="rect">
            <a:avLst/>
          </a:prstGeom>
        </p:spPr>
        <p:txBody>
          <a:bodyPr vert="horz" lIns="100584" tIns="50292" rIns="100584" bIns="5029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2920" y="6991985"/>
            <a:ext cx="2346960" cy="401638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8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36620" y="6991985"/>
            <a:ext cx="3185160" cy="401638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84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08520" y="6991985"/>
            <a:ext cx="2346960" cy="401638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5840" fontAlgn="auto">
              <a:spcBef>
                <a:spcPts val="0"/>
              </a:spcBef>
              <a:spcAft>
                <a:spcPts val="0"/>
              </a:spcAft>
            </a:pPr>
            <a:fld id="{84AE4CA6-35CE-4DC3-9818-0A3509B23033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100584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0812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/>
  <p:txStyles>
    <p:titleStyle>
      <a:lvl1pPr algn="ctr" defTabSz="1005840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10058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245" indent="-314325" algn="l" defTabSz="10058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747" y="0"/>
            <a:ext cx="10063638" cy="7536815"/>
            <a:chOff x="1" y="0"/>
            <a:chExt cx="5763" cy="4316"/>
          </a:xfrm>
        </p:grpSpPr>
        <p:sp>
          <p:nvSpPr>
            <p:cNvPr id="20275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5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5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0275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6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7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7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GB" sz="1800" smtClean="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20277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7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GB" sz="1800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8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8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8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0278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8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8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8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278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>
                  <a:defRPr/>
                </a:pPr>
                <a:endParaRPr lang="en-GB" sz="1800">
                  <a:solidFill>
                    <a:srgbClr val="FFFFFF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20278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279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GB" sz="180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0279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305595"/>
            <a:ext cx="9052560" cy="125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84" tIns="50292" rIns="100584" bIns="50292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20279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868002"/>
            <a:ext cx="2346960" cy="50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84" tIns="50292" rIns="100584" bIns="50292" numCol="1" anchor="t" anchorCtr="0" compatLnSpc="1">
            <a:prstTxWarp prst="textNoShape">
              <a:avLst/>
            </a:prstTxWarp>
          </a:bodyPr>
          <a:lstStyle>
            <a:lvl1pPr>
              <a:defRPr sz="11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defTabSz="914400"/>
            <a:r>
              <a:rPr lang="en-US" altLang="ja-JP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rPr>
              <a:t>2014/07/01</a:t>
            </a:r>
            <a:endParaRPr lang="ja-JP" altLang="en-US" smtClean="0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279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873240"/>
            <a:ext cx="3185160" cy="50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84" tIns="50292" rIns="100584" bIns="50292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defTabSz="914400"/>
            <a:endParaRPr lang="ja-JP" altLang="en-US" smtClean="0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279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868002"/>
            <a:ext cx="2346960" cy="50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84" tIns="50292" rIns="100584" bIns="50292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defTabSz="914400"/>
            <a:fld id="{EB62EC69-540B-CC48-9912-C2942A12AF4E}" type="slidenum">
              <a:rPr lang="es-ES" altLang="ja-JP" smtClean="0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rPr>
              <a:pPr defTabSz="914400"/>
              <a:t>‹#›</a:t>
            </a:fld>
            <a:endParaRPr lang="es-ES" altLang="ja-JP" smtClean="0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279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760220"/>
            <a:ext cx="9052560" cy="4983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84" tIns="50292" rIns="100584" bIns="502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0288952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5pPr>
      <a:lvl6pPr marL="50292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100584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50876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201168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77190" indent="-37719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3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17245" indent="-3143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257300" indent="-25146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n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60220" indent="-25146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263140" indent="-25146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0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766060" indent="-25146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3268980" indent="-25146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771900" indent="-25146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4274820" indent="-25146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s-ES_tradnl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0.emf"/><Relationship Id="rId3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7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oleObject" Target="../embeddings/oleObject3.bin"/><Relationship Id="rId6" Type="http://schemas.openxmlformats.org/officeDocument/2006/relationships/image" Target="../media/image12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1126625" y="2292320"/>
            <a:ext cx="7652757" cy="3575368"/>
          </a:xfrm>
        </p:spPr>
        <p:txBody>
          <a:bodyPr>
            <a:noAutofit/>
          </a:bodyPr>
          <a:lstStyle/>
          <a:p>
            <a:r>
              <a:rPr kumimoji="1" lang="en-US" altLang="ja-JP" sz="4000" dirty="0" smtClean="0"/>
              <a:t>ATF2 Status</a:t>
            </a:r>
          </a:p>
          <a:p>
            <a:r>
              <a:rPr kumimoji="1" lang="en-US" altLang="ja-JP" sz="2800" dirty="0" smtClean="0"/>
              <a:t>- M</a:t>
            </a:r>
            <a:r>
              <a:rPr kumimoji="1" lang="en-US" altLang="ja-JP" sz="2800" dirty="0" smtClean="0"/>
              <a:t>ost of them will be presented at ICHEP14 -</a:t>
            </a:r>
          </a:p>
          <a:p>
            <a:endParaRPr kumimoji="1" lang="en-US" altLang="ja-JP" sz="4400" dirty="0"/>
          </a:p>
          <a:p>
            <a:r>
              <a:rPr kumimoji="1" lang="en-US" altLang="ja-JP" dirty="0" err="1" smtClean="0"/>
              <a:t>N.Terunuma</a:t>
            </a:r>
            <a:r>
              <a:rPr kumimoji="1" lang="en-US" altLang="ja-JP" dirty="0" smtClean="0"/>
              <a:t>, KEK</a:t>
            </a:r>
            <a:endParaRPr kumimoji="1" lang="ja-JP" altLang="en-US" dirty="0"/>
          </a:p>
        </p:txBody>
      </p:sp>
      <p:sp>
        <p:nvSpPr>
          <p:cNvPr id="16388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20346" indent="-3746328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126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18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252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630822"/>
                </a:solidFill>
              </a:rPr>
              <a:t>2014/07/01</a:t>
            </a:r>
            <a:endParaRPr lang="en-US" sz="1200">
              <a:solidFill>
                <a:srgbClr val="63082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20346" indent="-37463283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126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18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252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eaLnBrk="1" hangingPunct="1"/>
            <a:fld id="{56658168-808C-4E47-8FD3-CD88D327B49D}" type="slidenum">
              <a:rPr lang="en-US" sz="1200">
                <a:solidFill>
                  <a:srgbClr val="630822"/>
                </a:solidFill>
              </a:rPr>
              <a:pPr eaLnBrk="1" hangingPunct="1"/>
              <a:t>1</a:t>
            </a:fld>
            <a:endParaRPr lang="en-US" sz="1200">
              <a:solidFill>
                <a:srgbClr val="63082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5086827" y="1624013"/>
            <a:ext cx="883603" cy="501174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584" tIns="50292" rIns="100584" bIns="50292"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34818" name="図 13" descr="ATF2-layout-IPAC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873"/>
            <a:ext cx="10058400" cy="202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10058400" cy="981393"/>
          </a:xfrm>
          <a:solidFill>
            <a:srgbClr val="1F497D"/>
          </a:solidFill>
        </p:spPr>
        <p:txBody>
          <a:bodyPr/>
          <a:lstStyle/>
          <a:p>
            <a:r>
              <a:rPr lang="en-US" altLang="ja-JP" b="1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Multi-OTR Monitor at ATF2</a:t>
            </a:r>
            <a:endParaRPr lang="ja-JP" altLang="en-US" b="1" i="1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9942" name="Text Box 1036"/>
          <p:cNvSpPr txBox="1">
            <a:spLocks noChangeArrowheads="1"/>
          </p:cNvSpPr>
          <p:nvPr/>
        </p:nvSpPr>
        <p:spPr bwMode="auto">
          <a:xfrm>
            <a:off x="3897630" y="2914492"/>
            <a:ext cx="6160770" cy="382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584" tIns="50292" rIns="100584" bIns="5029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altLang="ja-JP" sz="2200" b="1" i="1" dirty="0"/>
              <a:t>OTR (Optical Transition Radiation) monitor developed at ATF </a:t>
            </a:r>
            <a:r>
              <a:rPr lang="en-GB" altLang="ja-JP" sz="2200" b="1" i="1" dirty="0">
                <a:solidFill>
                  <a:srgbClr val="0000FF"/>
                </a:solidFill>
              </a:rPr>
              <a:t>demonstrated the ability to measure a 5.5 μm beam size in one pulse.</a:t>
            </a:r>
          </a:p>
          <a:p>
            <a:pPr>
              <a:defRPr/>
            </a:pPr>
            <a:endParaRPr lang="en-GB" altLang="ja-JP" sz="2200" i="1" dirty="0"/>
          </a:p>
          <a:p>
            <a:pPr>
              <a:defRPr/>
            </a:pPr>
            <a:r>
              <a:rPr lang="en-GB" altLang="ja-JP" sz="2200" b="1" i="1" dirty="0"/>
              <a:t>Multiple OTR monitors for the ATF2</a:t>
            </a:r>
          </a:p>
          <a:p>
            <a:pPr marL="377190" indent="-377190">
              <a:buFont typeface="Arial"/>
              <a:buChar char="•"/>
              <a:defRPr/>
            </a:pPr>
            <a:r>
              <a:rPr lang="en-GB" altLang="ja-JP" sz="2200" b="1" i="1" dirty="0">
                <a:solidFill>
                  <a:srgbClr val="FF0000"/>
                </a:solidFill>
              </a:rPr>
              <a:t>Realize the fast emittance measurement</a:t>
            </a:r>
          </a:p>
          <a:p>
            <a:pPr marL="377190" indent="-377190">
              <a:buFont typeface="Arial"/>
              <a:buChar char="•"/>
              <a:defRPr/>
            </a:pPr>
            <a:r>
              <a:rPr lang="en-GB" altLang="ja-JP" sz="2200" b="1" i="1" dirty="0">
                <a:solidFill>
                  <a:srgbClr val="0000FF"/>
                </a:solidFill>
              </a:rPr>
              <a:t>Four OTR monitors with the Wire Scanners</a:t>
            </a:r>
          </a:p>
          <a:p>
            <a:pPr marL="377190" indent="-377190">
              <a:buFont typeface="Arial"/>
              <a:buChar char="•"/>
              <a:defRPr/>
            </a:pPr>
            <a:r>
              <a:rPr lang="en-GB" altLang="ja-JP" sz="2200" i="1" dirty="0"/>
              <a:t>Improved resolution of about 2 μm</a:t>
            </a:r>
          </a:p>
          <a:p>
            <a:pPr marL="377190" indent="-377190">
              <a:buFont typeface="Arial"/>
              <a:buChar char="•"/>
              <a:defRPr/>
            </a:pPr>
            <a:r>
              <a:rPr lang="en-GB" altLang="ja-JP" sz="2200" i="1" dirty="0" err="1"/>
              <a:t>Aluminum</a:t>
            </a:r>
            <a:r>
              <a:rPr lang="en-GB" altLang="ja-JP" sz="2200" i="1" dirty="0"/>
              <a:t> or Aluminized Mylar target</a:t>
            </a:r>
          </a:p>
          <a:p>
            <a:pPr marL="377190" indent="-377190">
              <a:buFont typeface="Arial"/>
              <a:buChar char="•"/>
              <a:defRPr/>
            </a:pPr>
            <a:r>
              <a:rPr lang="en-GB" altLang="ja-JP" sz="2200" i="1" dirty="0"/>
              <a:t>Installed in summer 2010</a:t>
            </a:r>
          </a:p>
        </p:txBody>
      </p:sp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2729390" y="5142707"/>
            <a:ext cx="1168241" cy="37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584" tIns="50292" rIns="100584" bIns="50292">
            <a:spAutoFit/>
          </a:bodyPr>
          <a:lstStyle/>
          <a:p>
            <a:pPr algn="ctr">
              <a:defRPr/>
            </a:pPr>
            <a:r>
              <a:rPr lang="en-US" altLang="ja-JP" sz="1800" b="1" i="1" dirty="0">
                <a:solidFill>
                  <a:schemeClr val="tx2">
                    <a:lumMod val="50000"/>
                  </a:schemeClr>
                </a:solidFill>
                <a:ea typeface="ＭＳ Ｐゴシック" charset="-128"/>
                <a:cs typeface="ＭＳ Ｐゴシック" charset="-128"/>
              </a:rPr>
              <a:t>ATF2</a:t>
            </a:r>
          </a:p>
        </p:txBody>
      </p:sp>
      <p:sp>
        <p:nvSpPr>
          <p:cNvPr id="34822" name="Text Box 3"/>
          <p:cNvSpPr txBox="1">
            <a:spLocks noChangeArrowheads="1"/>
          </p:cNvSpPr>
          <p:nvPr/>
        </p:nvSpPr>
        <p:spPr bwMode="auto">
          <a:xfrm>
            <a:off x="6267292" y="981393"/>
            <a:ext cx="3791108" cy="7107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584" tIns="50292" rIns="100584" bIns="5029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2000" b="1" i="1">
                <a:solidFill>
                  <a:srgbClr val="0070C0"/>
                </a:solidFill>
              </a:rPr>
              <a:t>IFIC (CSIC-UV)/SLAC/KEK</a:t>
            </a:r>
          </a:p>
          <a:p>
            <a:pPr algn="ctr"/>
            <a:endParaRPr lang="en-US" altLang="ja-JP" sz="2000" b="1" i="1">
              <a:solidFill>
                <a:srgbClr val="0070C0"/>
              </a:solidFill>
            </a:endParaRPr>
          </a:p>
        </p:txBody>
      </p:sp>
      <p:pic>
        <p:nvPicPr>
          <p:cNvPr id="34823" name="図 1" descr="otr-pi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8" y="2914492"/>
            <a:ext cx="3492500" cy="393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8032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0" y="302102"/>
            <a:ext cx="9052560" cy="76469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ATF2 OTR monitor (4 units)</a:t>
            </a:r>
            <a:endParaRPr kumimoji="1" lang="ja-JP" altLang="en-US" dirty="0"/>
          </a:p>
        </p:txBody>
      </p:sp>
      <p:pic>
        <p:nvPicPr>
          <p:cNvPr id="3" name="Picture 6" descr="target holder original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/>
          <a:stretch>
            <a:fillRect/>
          </a:stretch>
        </p:blipFill>
        <p:spPr bwMode="auto">
          <a:xfrm>
            <a:off x="251802" y="2127588"/>
            <a:ext cx="8544081" cy="54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104870" y="1165702"/>
            <a:ext cx="8413481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Target is inserted during the measurement of a beam profile.</a:t>
            </a:r>
          </a:p>
          <a:p>
            <a:r>
              <a:rPr kumimoji="1" lang="en-US" altLang="ja-JP" sz="2400" dirty="0" smtClean="0"/>
              <a:t>There are a lot of holes, asymmetric in vertical.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29173" y="6202653"/>
            <a:ext cx="202373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Hole for a target </a:t>
            </a:r>
          </a:p>
          <a:p>
            <a:r>
              <a:rPr kumimoji="1" lang="en-US" altLang="ja-JP" dirty="0" smtClean="0"/>
              <a:t>positioner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29173" y="3259049"/>
            <a:ext cx="218053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Hole for an optics </a:t>
            </a:r>
          </a:p>
          <a:p>
            <a:r>
              <a:rPr kumimoji="1" lang="en-US" altLang="ja-JP" dirty="0" smtClean="0"/>
              <a:t>path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64168" y="2728696"/>
            <a:ext cx="28505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Hole for target insertion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64168" y="6023496"/>
            <a:ext cx="1633781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Side hole for </a:t>
            </a:r>
          </a:p>
          <a:p>
            <a:r>
              <a:rPr kumimoji="1" lang="en-US" altLang="ja-JP" dirty="0" smtClean="0"/>
              <a:t>a viewport</a:t>
            </a:r>
            <a:endParaRPr kumimoji="1" lang="ja-JP" altLang="en-US" dirty="0"/>
          </a:p>
        </p:txBody>
      </p:sp>
      <p:pic>
        <p:nvPicPr>
          <p:cNvPr id="9" name="図 1" descr="otr-pi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308" y="3612992"/>
            <a:ext cx="3492500" cy="393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図 9" descr="From Spain Four OTR bodyI-1（ドラッグされました）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47" y="1873588"/>
            <a:ext cx="2998953" cy="306496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13796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34817" y="473393"/>
            <a:ext cx="9052560" cy="47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574" tIns="50287" rIns="100574" bIns="50287" anchor="ctr"/>
          <a:lstStyle/>
          <a:p>
            <a:pPr algn="ctr" defTabSz="1005840"/>
            <a:r>
              <a:rPr lang="es-ES" altLang="ja-JP" sz="4800" dirty="0" err="1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ＭＳ Ｐゴシック" charset="0"/>
              </a:rPr>
              <a:t>Current</a:t>
            </a:r>
            <a:r>
              <a:rPr lang="es-ES" altLang="ja-JP" sz="4800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ＭＳ Ｐゴシック" charset="0"/>
              </a:rPr>
              <a:t> target </a:t>
            </a:r>
            <a:r>
              <a:rPr lang="es-ES" altLang="ja-JP" sz="4800" dirty="0" err="1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ＭＳ Ｐゴシック" charset="0"/>
              </a:rPr>
              <a:t>holder</a:t>
            </a:r>
            <a:endParaRPr lang="es-ES" altLang="ja-JP" sz="4800" dirty="0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0"/>
              <a:cs typeface="ＭＳ Ｐゴシック" charset="0"/>
            </a:endParaRPr>
          </a:p>
        </p:txBody>
      </p:sp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78582" y="1791654"/>
            <a:ext cx="5663088" cy="273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574" tIns="50287" rIns="100574" bIns="5028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1005840" eaLnBrk="1" hangingPunct="1">
              <a:spcBef>
                <a:spcPct val="50000"/>
              </a:spcBef>
              <a:buFontTx/>
              <a:buChar char="-"/>
            </a:pPr>
            <a:r>
              <a:rPr lang="en-GB" sz="1800" b="1">
                <a:solidFill>
                  <a:srgbClr val="FFFFFF"/>
                </a:solidFill>
                <a:latin typeface="Arial" charset="0"/>
              </a:rPr>
              <a:t>The target is fixed to the holder by a screw in the back.</a:t>
            </a:r>
          </a:p>
          <a:p>
            <a:pPr defTabSz="1005840" eaLnBrk="1" hangingPunct="1">
              <a:spcBef>
                <a:spcPct val="50000"/>
              </a:spcBef>
              <a:buFontTx/>
              <a:buChar char="-"/>
            </a:pPr>
            <a:r>
              <a:rPr lang="en-GB" sz="1800" b="1">
                <a:solidFill>
                  <a:srgbClr val="FFFFFF"/>
                </a:solidFill>
                <a:latin typeface="Arial" charset="0"/>
              </a:rPr>
              <a:t>It places the target about 7mm from the center of the beam pipe when it is inserted.</a:t>
            </a:r>
          </a:p>
          <a:p>
            <a:pPr defTabSz="1005840" eaLnBrk="1" hangingPunct="1">
              <a:spcBef>
                <a:spcPct val="50000"/>
              </a:spcBef>
              <a:buFontTx/>
              <a:buChar char="-"/>
            </a:pPr>
            <a:r>
              <a:rPr lang="en-GB" sz="1800" b="1">
                <a:solidFill>
                  <a:srgbClr val="FFFFFF"/>
                </a:solidFill>
                <a:latin typeface="Arial" charset="0"/>
              </a:rPr>
              <a:t>The beam is in the center of the beam pipe when the OTR is in not measuring position (not lowered).</a:t>
            </a:r>
          </a:p>
          <a:p>
            <a:pPr defTabSz="1005840" eaLnBrk="1" hangingPunct="1">
              <a:spcBef>
                <a:spcPct val="50000"/>
              </a:spcBef>
            </a:pPr>
            <a:endParaRPr lang="en-GB" sz="18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3317" name="Picture 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94" t="61160" r="35922" b="9343"/>
          <a:stretch>
            <a:fillRect/>
          </a:stretch>
        </p:blipFill>
        <p:spPr bwMode="auto">
          <a:xfrm>
            <a:off x="8039736" y="1475582"/>
            <a:ext cx="1596073" cy="253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6" descr="holder and targ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2" t="18745" r="32045" b="23204"/>
          <a:stretch>
            <a:fillRect/>
          </a:stretch>
        </p:blipFill>
        <p:spPr bwMode="auto">
          <a:xfrm>
            <a:off x="6138071" y="1475582"/>
            <a:ext cx="1608296" cy="253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7" descr="holder and target and OT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4" t="19559" r="2068"/>
          <a:stretch>
            <a:fillRect/>
          </a:stretch>
        </p:blipFill>
        <p:spPr bwMode="auto">
          <a:xfrm>
            <a:off x="5345273" y="4728845"/>
            <a:ext cx="4515803" cy="260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68" descr="holder and target ou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0" t="12640"/>
          <a:stretch>
            <a:fillRect/>
          </a:stretch>
        </p:blipFill>
        <p:spPr bwMode="auto">
          <a:xfrm>
            <a:off x="515146" y="4721862"/>
            <a:ext cx="4515803" cy="257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 Box 69"/>
          <p:cNvSpPr txBox="1">
            <a:spLocks noChangeArrowheads="1"/>
          </p:cNvSpPr>
          <p:nvPr/>
        </p:nvSpPr>
        <p:spPr bwMode="auto">
          <a:xfrm>
            <a:off x="6532723" y="4327209"/>
            <a:ext cx="2298065" cy="40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574" tIns="50287" rIns="100574" bIns="5028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1005840" eaLnBrk="1" hangingPunct="1">
              <a:spcBef>
                <a:spcPct val="50000"/>
              </a:spcBef>
            </a:pPr>
            <a:r>
              <a:rPr lang="es-ES" altLang="ja-JP" sz="2000">
                <a:solidFill>
                  <a:srgbClr val="FFFFFF"/>
                </a:solidFill>
              </a:rPr>
              <a:t>Target inserted</a:t>
            </a:r>
          </a:p>
        </p:txBody>
      </p:sp>
      <p:sp>
        <p:nvSpPr>
          <p:cNvPr id="13322" name="Text Box 70"/>
          <p:cNvSpPr txBox="1">
            <a:spLocks noChangeArrowheads="1"/>
          </p:cNvSpPr>
          <p:nvPr/>
        </p:nvSpPr>
        <p:spPr bwMode="auto">
          <a:xfrm>
            <a:off x="2018666" y="4318478"/>
            <a:ext cx="1664177" cy="40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574" tIns="50287" rIns="100574" bIns="5028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1005840" eaLnBrk="1" hangingPunct="1">
              <a:spcBef>
                <a:spcPct val="50000"/>
              </a:spcBef>
            </a:pPr>
            <a:r>
              <a:rPr lang="es-ES" altLang="ja-JP" sz="2000">
                <a:solidFill>
                  <a:srgbClr val="FFFFFF"/>
                </a:solidFill>
              </a:rPr>
              <a:t>Target out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FFFFFF"/>
                </a:solidFill>
              </a:rPr>
              <a:t>2014/07/01</a:t>
            </a: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167A-6E1D-384E-A0ED-9928D9A281F0}" type="slidenum">
              <a:rPr lang="es-ES" altLang="ja-JP" smtClean="0">
                <a:solidFill>
                  <a:srgbClr val="FFFFFF"/>
                </a:solidFill>
              </a:rPr>
              <a:pPr/>
              <a:t>12</a:t>
            </a:fld>
            <a:endParaRPr lang="es-E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527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914403" y="1968502"/>
            <a:ext cx="8229601" cy="4724398"/>
          </a:xfrm>
        </p:spPr>
        <p:txBody>
          <a:bodyPr/>
          <a:lstStyle/>
          <a:p>
            <a:r>
              <a:rPr kumimoji="1" lang="en-US" altLang="ja-JP" b="0" dirty="0" smtClean="0"/>
              <a:t>The 44 nm beam size was observed when an OTR monitor shifted about 6 mm.</a:t>
            </a:r>
          </a:p>
          <a:p>
            <a:r>
              <a:rPr kumimoji="1" lang="en-US" altLang="ja-JP" b="0" dirty="0" smtClean="0"/>
              <a:t>It was not recovered well after the OTRs removal but the intensity dependence was improved significantly.</a:t>
            </a:r>
          </a:p>
          <a:p>
            <a:r>
              <a:rPr kumimoji="1" lang="en-US" altLang="ja-JP" b="0" dirty="0" smtClean="0"/>
              <a:t>We suspect other wakefield source that OTR cancels.</a:t>
            </a:r>
            <a:r>
              <a:rPr kumimoji="1" lang="en-US" altLang="ja-JP" b="0" dirty="0"/>
              <a:t> </a:t>
            </a:r>
            <a:r>
              <a:rPr kumimoji="1" lang="en-US" altLang="ja-JP" b="0" dirty="0" smtClean="0"/>
              <a:t>Gate Valves?</a:t>
            </a:r>
          </a:p>
          <a:p>
            <a:r>
              <a:rPr kumimoji="1" lang="en-US" altLang="ja-JP" b="0" dirty="0" smtClean="0"/>
              <a:t>Now in the summer shutdown, will be back in October.</a:t>
            </a:r>
            <a:endParaRPr kumimoji="1" lang="ja-JP" altLang="en-US" b="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Present Status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65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989551" y="200822"/>
            <a:ext cx="7372724" cy="575542"/>
          </a:xfrm>
          <a:prstGeom prst="rect">
            <a:avLst/>
          </a:prstGeom>
          <a:noFill/>
        </p:spPr>
        <p:txBody>
          <a:bodyPr wrap="none" lIns="100574" tIns="50287" rIns="100574" bIns="50287" rtlCol="0">
            <a:spAutoFit/>
          </a:bodyPr>
          <a:lstStyle/>
          <a:p>
            <a:pPr defTabSz="10057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sz="31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History of measured minimum beam size</a:t>
            </a:r>
            <a:endParaRPr kumimoji="1" lang="ja-JP" altLang="en-US" sz="31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759780"/>
              </p:ext>
            </p:extLst>
          </p:nvPr>
        </p:nvGraphicFramePr>
        <p:xfrm>
          <a:off x="-1" y="992909"/>
          <a:ext cx="10002785" cy="530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KGPlot" r:id="rId3" imgW="9144000" imgH="4851360" progId="KGraph_Plot">
                  <p:embed/>
                </p:oleObj>
              </mc:Choice>
              <mc:Fallback>
                <p:oleObj name="KGPlot" r:id="rId3" imgW="9144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992909"/>
                        <a:ext cx="10002785" cy="530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7903" y="1784998"/>
            <a:ext cx="2989580" cy="782320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8" name="直線矢印コネクタ 7"/>
          <p:cNvCxnSpPr/>
          <p:nvPr/>
        </p:nvCxnSpPr>
        <p:spPr>
          <a:xfrm flipH="1">
            <a:off x="5266826" y="2656294"/>
            <a:ext cx="158418" cy="1663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3662" y="2814712"/>
            <a:ext cx="3101340" cy="768350"/>
          </a:xfrm>
          <a:prstGeom prst="rect">
            <a:avLst/>
          </a:prstGeom>
        </p:spPr>
      </p:pic>
      <p:cxnSp>
        <p:nvCxnSpPr>
          <p:cNvPr id="10" name="直線矢印コネクタ 9"/>
          <p:cNvCxnSpPr/>
          <p:nvPr/>
        </p:nvCxnSpPr>
        <p:spPr>
          <a:xfrm flipH="1">
            <a:off x="5662870" y="3686009"/>
            <a:ext cx="158418" cy="9505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0497" y="3686009"/>
            <a:ext cx="2821940" cy="279400"/>
          </a:xfrm>
          <a:prstGeom prst="rect">
            <a:avLst/>
          </a:prstGeom>
        </p:spPr>
      </p:pic>
      <p:cxnSp>
        <p:nvCxnSpPr>
          <p:cNvPr id="14" name="直線矢印コネクタ 13"/>
          <p:cNvCxnSpPr/>
          <p:nvPr/>
        </p:nvCxnSpPr>
        <p:spPr>
          <a:xfrm flipH="1">
            <a:off x="6375750" y="3923635"/>
            <a:ext cx="237626" cy="12673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920279" y="5745438"/>
            <a:ext cx="3877997" cy="717109"/>
          </a:xfrm>
          <a:prstGeom prst="rect">
            <a:avLst/>
          </a:prstGeom>
          <a:noFill/>
        </p:spPr>
        <p:txBody>
          <a:bodyPr wrap="none" lIns="100574" tIns="50287" rIns="100574" bIns="50287" rtlCol="0">
            <a:spAutoFit/>
          </a:bodyPr>
          <a:lstStyle/>
          <a:p>
            <a:pPr defTabSz="10057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srgbClr val="FF0000"/>
                </a:solidFill>
                <a:latin typeface="Calibri"/>
                <a:ea typeface="ＭＳ Ｐゴシック"/>
              </a:rPr>
              <a:t>Wake field mitigation,</a:t>
            </a:r>
          </a:p>
          <a:p>
            <a:pPr defTabSz="10057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b="1" dirty="0">
                <a:solidFill>
                  <a:prstClr val="black"/>
                </a:solidFill>
                <a:latin typeface="Calibri"/>
                <a:ea typeface="ＭＳ Ｐゴシック"/>
              </a:rPr>
              <a:t>Stabilization of laser and e beam,..</a:t>
            </a:r>
            <a:endParaRPr kumimoji="1" lang="ja-JP" altLang="en-US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6692585" y="5349394"/>
            <a:ext cx="633670" cy="633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742079" y="6379110"/>
            <a:ext cx="3166308" cy="710964"/>
          </a:xfrm>
          <a:prstGeom prst="rect">
            <a:avLst/>
          </a:prstGeom>
          <a:noFill/>
        </p:spPr>
        <p:txBody>
          <a:bodyPr wrap="none" lIns="100574" tIns="50287" rIns="100574" bIns="50287" rtlCol="0">
            <a:spAutoFit/>
          </a:bodyPr>
          <a:lstStyle/>
          <a:p>
            <a:pPr defTabSz="10057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b="1" dirty="0">
                <a:solidFill>
                  <a:srgbClr val="FF0000"/>
                </a:solidFill>
                <a:latin typeface="Calibri"/>
                <a:ea typeface="ＭＳ Ｐゴシック"/>
              </a:rPr>
              <a:t>Wake field mitigation</a:t>
            </a:r>
          </a:p>
          <a:p>
            <a:pPr defTabSz="10057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srgbClr val="0000FF"/>
                </a:solidFill>
                <a:latin typeface="Calibri"/>
                <a:ea typeface="ＭＳ Ｐゴシック"/>
              </a:rPr>
              <a:t>Removal of SF5( electrically )</a:t>
            </a:r>
            <a:endParaRPr kumimoji="1" lang="ja-JP" altLang="en-US" dirty="0">
              <a:solidFill>
                <a:srgbClr val="0000FF"/>
              </a:solidFill>
              <a:latin typeface="Calibri"/>
              <a:ea typeface="ＭＳ Ｐゴシック"/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7722299" y="5587021"/>
            <a:ext cx="475253" cy="871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209773" y="7143719"/>
            <a:ext cx="8747778" cy="4000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lIns="91413" tIns="45706" rIns="91413" bIns="45706" rtlCol="0">
            <a:spAutoFit/>
          </a:bodyPr>
          <a:lstStyle/>
          <a:p>
            <a:r>
              <a:rPr kumimoji="1" lang="en-US" altLang="ja-JP" dirty="0" smtClean="0"/>
              <a:t>To be presented at ICHEP14 by 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(KEK), same as </a:t>
            </a:r>
            <a:r>
              <a:rPr kumimoji="1" lang="en-US" altLang="ja-JP" dirty="0" smtClean="0"/>
              <a:t>IPAC14 (</a:t>
            </a:r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0937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71500" y="1651006"/>
            <a:ext cx="9016999" cy="5232398"/>
          </a:xfrm>
        </p:spPr>
        <p:txBody>
          <a:bodyPr/>
          <a:lstStyle/>
          <a:p>
            <a:r>
              <a:rPr kumimoji="1" lang="en-US" altLang="ja-JP" sz="2800" b="0" dirty="0" smtClean="0"/>
              <a:t>Suppress the beam orbit drift by slow feedback (software, selection of corrector and BPM)		</a:t>
            </a:r>
            <a:r>
              <a:rPr kumimoji="1" lang="en-US" altLang="ja-JP" sz="2800" dirty="0" smtClean="0">
                <a:solidFill>
                  <a:srgbClr val="800000"/>
                </a:solidFill>
                <a:sym typeface="Wingdings"/>
              </a:rPr>
              <a:t> 50nm</a:t>
            </a:r>
            <a:endParaRPr kumimoji="1" lang="en-US" altLang="ja-JP" sz="2800" dirty="0" smtClean="0">
              <a:solidFill>
                <a:srgbClr val="800000"/>
              </a:solidFill>
            </a:endParaRPr>
          </a:p>
          <a:p>
            <a:r>
              <a:rPr kumimoji="1" lang="en-US" altLang="ja-JP" sz="2800" b="0" dirty="0" smtClean="0"/>
              <a:t>The </a:t>
            </a:r>
            <a:r>
              <a:rPr kumimoji="1" lang="en-US" altLang="ja-JP" sz="2800" dirty="0" smtClean="0"/>
              <a:t>wakefield mitigation </a:t>
            </a:r>
            <a:r>
              <a:rPr kumimoji="1" lang="en-US" altLang="ja-JP" sz="2800" b="0" dirty="0" smtClean="0"/>
              <a:t>has been tried especially for the high-beta region but no clear improvements were observed.</a:t>
            </a:r>
          </a:p>
          <a:p>
            <a:r>
              <a:rPr kumimoji="1" lang="en-US" altLang="ja-JP" sz="2800" b="0" dirty="0" smtClean="0"/>
              <a:t>Moving to the low-beta region; </a:t>
            </a:r>
            <a:r>
              <a:rPr kumimoji="1" lang="en-US" altLang="ja-JP" sz="2800" b="0" dirty="0"/>
              <a:t>r</a:t>
            </a:r>
            <a:r>
              <a:rPr kumimoji="1" lang="en-US" altLang="ja-JP" sz="2800" b="0" dirty="0" smtClean="0"/>
              <a:t>emoving low priority devices (LW, wire scanners) then finally shift the vertical position of OTR beam-profile 			</a:t>
            </a:r>
            <a:r>
              <a:rPr kumimoji="1" lang="en-US" altLang="ja-JP" sz="2800" dirty="0" smtClean="0">
                <a:solidFill>
                  <a:srgbClr val="FF0000"/>
                </a:solidFill>
                <a:sym typeface="Wingdings"/>
              </a:rPr>
              <a:t> 44nm</a:t>
            </a:r>
          </a:p>
          <a:p>
            <a:r>
              <a:rPr kumimoji="1" lang="en-US" altLang="ja-JP" sz="2800" b="0" dirty="0" smtClean="0"/>
              <a:t>Removed all OTRs with a hope of further improvements but the beam was so much different at downstream of OTR; i.e., orbit, dispersion, matching…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914403" y="999071"/>
            <a:ext cx="8229601" cy="550333"/>
          </a:xfrm>
        </p:spPr>
        <p:txBody>
          <a:bodyPr/>
          <a:lstStyle/>
          <a:p>
            <a:r>
              <a:rPr kumimoji="1" lang="en-US" altLang="ja-JP" dirty="0" smtClean="0"/>
              <a:t>What was done since AWLC14 (55nm)?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2014/07/01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1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147969" y="524343"/>
            <a:ext cx="7920880" cy="1194163"/>
          </a:xfrm>
          <a:prstGeom prst="rect">
            <a:avLst/>
          </a:prstGeom>
        </p:spPr>
        <p:txBody>
          <a:bodyPr wrap="square" lIns="100554" tIns="50277" rIns="100554" bIns="50277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31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Tuning after 3 days shutdown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 beam (~60 nm) observed 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                ~16 hours from operation start</a:t>
            </a:r>
            <a:endParaRPr kumimoji="1" lang="ja-JP" altLang="en-US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741580"/>
              </p:ext>
            </p:extLst>
          </p:nvPr>
        </p:nvGraphicFramePr>
        <p:xfrm>
          <a:off x="1147969" y="1540040"/>
          <a:ext cx="7166610" cy="5280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KGPlot" r:id="rId3" imgW="8686800" imgH="6400800" progId="KGraph_Plot">
                  <p:embed/>
                </p:oleObj>
              </mc:Choice>
              <mc:Fallback>
                <p:oleObj name="KGPlot" r:id="rId3" imgW="8686800" imgH="6400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7969" y="1540040"/>
                        <a:ext cx="7166610" cy="5280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6977716" y="6613332"/>
            <a:ext cx="2247337" cy="409343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Week 2014 April 14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18343" y="6940252"/>
            <a:ext cx="1726626" cy="406265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 err="1">
                <a:solidFill>
                  <a:prstClr val="black"/>
                </a:solidFill>
                <a:latin typeface="Calibri"/>
                <a:ea typeface="ＭＳ Ｐゴシック"/>
              </a:rPr>
              <a:t>K.Kubo</a:t>
            </a: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 IPAC14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0934" y="6952046"/>
            <a:ext cx="4513846" cy="400081"/>
          </a:xfrm>
          <a:prstGeom prst="rect">
            <a:avLst/>
          </a:prstGeom>
          <a:solidFill>
            <a:srgbClr val="FFFF00"/>
          </a:solidFill>
        </p:spPr>
        <p:txBody>
          <a:bodyPr wrap="none" lIns="91413" tIns="45706" rIns="91413" bIns="45706" rtlCol="0">
            <a:spAutoFit/>
          </a:bodyPr>
          <a:lstStyle/>
          <a:p>
            <a:r>
              <a:rPr kumimoji="1" lang="en-US" altLang="ja-JP" dirty="0"/>
              <a:t>P</a:t>
            </a:r>
            <a:r>
              <a:rPr kumimoji="1" lang="en-US" altLang="ja-JP" dirty="0" smtClean="0"/>
              <a:t>resented at IPAC14 by </a:t>
            </a:r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(KEK)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26143" y="3548446"/>
            <a:ext cx="3718826" cy="1200300"/>
          </a:xfrm>
          <a:prstGeom prst="rect">
            <a:avLst/>
          </a:prstGeom>
          <a:solidFill>
            <a:srgbClr val="FFFF00"/>
          </a:solidFill>
        </p:spPr>
        <p:txBody>
          <a:bodyPr wrap="square" lIns="91413" tIns="45706" rIns="91413" bIns="45706" rtlCol="0">
            <a:spAutoFit/>
          </a:bodyPr>
          <a:lstStyle/>
          <a:p>
            <a:r>
              <a:rPr kumimoji="1" lang="en-US" altLang="ja-JP" sz="2400" dirty="0" smtClean="0"/>
              <a:t>Repeatability of the beam size tuning is good as reported at AWLC14.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5267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8801"/>
            <a:ext cx="5808646" cy="435648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385595" y="128299"/>
            <a:ext cx="7988116" cy="1049518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sz="31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Example of vertical beam size measurement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sz="31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(On-Line Fringe Phase Scan)</a:t>
            </a:r>
            <a:endParaRPr kumimoji="1" lang="ja-JP" altLang="en-US" sz="3100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93507" y="5435285"/>
            <a:ext cx="9239804" cy="1929760"/>
          </a:xfrm>
          <a:prstGeom prst="rect">
            <a:avLst/>
          </a:prstGeom>
          <a:noFill/>
        </p:spPr>
        <p:txBody>
          <a:bodyPr wrap="squar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There must be some systematic errors, jitter/drift of beam position/monitor’s laser, etc., which tend to reduce modulation and make apparent beam size larger.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Off-line analysis is on-going about monitor systematics and errors.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Study for fast electron beam orbit FB is also on-going( goal 2 ).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Study for magnets vibration </a:t>
            </a:r>
            <a:r>
              <a:rPr kumimoji="1" lang="en-US" altLang="ja-JP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planned.</a:t>
            </a:r>
            <a:endParaRPr kumimoji="1" lang="ja-JP" altLang="en-US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42079" y="1633266"/>
            <a:ext cx="4594110" cy="1486561"/>
          </a:xfrm>
          <a:prstGeom prst="rect">
            <a:avLst/>
          </a:prstGeom>
          <a:noFill/>
        </p:spPr>
        <p:txBody>
          <a:bodyPr wrap="squar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sz="18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on April 17, 2014. 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sz="18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with a crossing angle of 174 degrees. Bunch charge ~0.16 </a:t>
            </a:r>
            <a:r>
              <a:rPr kumimoji="1" lang="en-GB" altLang="ja-JP" sz="1800" dirty="0" err="1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nC</a:t>
            </a:r>
            <a:r>
              <a:rPr kumimoji="1" lang="en-GB" altLang="ja-JP" sz="18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sz="18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Fitted modulation is 0.44, evaluated beam size 54 nm</a:t>
            </a:r>
            <a:endParaRPr kumimoji="1" lang="ja-JP" altLang="en-US" sz="1800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44554" y="7143719"/>
            <a:ext cx="4513846" cy="400081"/>
          </a:xfrm>
          <a:prstGeom prst="rect">
            <a:avLst/>
          </a:prstGeom>
          <a:solidFill>
            <a:srgbClr val="FFFF00"/>
          </a:solidFill>
        </p:spPr>
        <p:txBody>
          <a:bodyPr wrap="none" lIns="91413" tIns="45706" rIns="91413" bIns="45706" rtlCol="0">
            <a:spAutoFit/>
          </a:bodyPr>
          <a:lstStyle/>
          <a:p>
            <a:r>
              <a:rPr kumimoji="1" lang="en-US" altLang="ja-JP" dirty="0"/>
              <a:t>P</a:t>
            </a:r>
            <a:r>
              <a:rPr kumimoji="1" lang="en-US" altLang="ja-JP" dirty="0" smtClean="0"/>
              <a:t>resented at IPAC14 by </a:t>
            </a:r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(KEK)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6989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54" y="2029306"/>
            <a:ext cx="4435693" cy="443569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108515"/>
            <a:ext cx="4298694" cy="429869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is stable for 30 – 60 min. without tuning.</a:t>
            </a:r>
            <a:br>
              <a:rPr lang="en-GB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GB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Examples of consecutive beam size measurements </a:t>
            </a:r>
            <a:br>
              <a:rPr lang="en-GB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GB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of 12</a:t>
            </a:r>
            <a:r>
              <a:rPr lang="en-US" altLang="ja-JP" sz="2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June 2014)</a:t>
            </a:r>
            <a:endParaRPr lang="ja-JP" altLang="en-US" sz="2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54960" y="2504560"/>
            <a:ext cx="2512835" cy="717119"/>
          </a:xfrm>
          <a:prstGeom prst="rect">
            <a:avLst/>
          </a:prstGeom>
          <a:solidFill>
            <a:schemeClr val="bg1"/>
          </a:solidFill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Mean:            44 nm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Standard dev.: 3 nm</a:t>
            </a:r>
            <a:endParaRPr kumimoji="1" lang="ja-JP" altLang="en-US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69219" y="1691774"/>
            <a:ext cx="4784919" cy="710964"/>
          </a:xfrm>
          <a:prstGeom prst="rect">
            <a:avLst/>
          </a:prstGeom>
          <a:noFill/>
        </p:spPr>
        <p:txBody>
          <a:bodyPr wrap="squar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Evaluated from Modulation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(no systematic error assumed)</a:t>
            </a:r>
            <a:endParaRPr kumimoji="1" lang="ja-JP" altLang="en-US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81639" y="2504560"/>
            <a:ext cx="2441826" cy="717119"/>
          </a:xfrm>
          <a:prstGeom prst="rect">
            <a:avLst/>
          </a:prstGeom>
          <a:solidFill>
            <a:schemeClr val="bg1"/>
          </a:solidFill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Mean:              0.58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Standard dev.: 0.05</a:t>
            </a:r>
            <a:endParaRPr kumimoji="1" lang="ja-JP" altLang="en-US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1843" y="1653039"/>
            <a:ext cx="3695712" cy="710964"/>
          </a:xfrm>
          <a:prstGeom prst="rect">
            <a:avLst/>
          </a:prstGeom>
          <a:noFill/>
        </p:spPr>
        <p:txBody>
          <a:bodyPr wrap="squar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 Modulation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(174 degree Crossing angle)</a:t>
            </a:r>
            <a:endParaRPr kumimoji="1" lang="ja-JP" altLang="en-US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29002" y="6260332"/>
            <a:ext cx="2694905" cy="409333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Bunch charge ~ 0.16 </a:t>
            </a:r>
            <a:r>
              <a:rPr kumimoji="1" lang="en-US" altLang="ja-JP" dirty="0" err="1">
                <a:solidFill>
                  <a:prstClr val="black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nC</a:t>
            </a:r>
            <a:r>
              <a:rPr kumimoji="1" lang="en-US" altLang="ja-JP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endParaRPr kumimoji="1" lang="ja-JP" altLang="en-US" dirty="0">
              <a:solidFill>
                <a:prstClr val="black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81881" y="7128554"/>
            <a:ext cx="8676519" cy="4000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lIns="91413" tIns="45706" rIns="91413" bIns="45706" rtlCol="0">
            <a:spAutoFit/>
          </a:bodyPr>
          <a:lstStyle/>
          <a:p>
            <a:r>
              <a:rPr kumimoji="1" lang="en-US" altLang="ja-JP" dirty="0" smtClean="0"/>
              <a:t>To be presented at ICHEP14 by 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(KEK), same as </a:t>
            </a:r>
            <a:r>
              <a:rPr kumimoji="1" lang="en-US" altLang="ja-JP" dirty="0" smtClean="0"/>
              <a:t>IPAC14(</a:t>
            </a:r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3109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44013" y="4484780"/>
            <a:ext cx="7287210" cy="717119"/>
          </a:xfrm>
          <a:prstGeom prst="rect">
            <a:avLst/>
          </a:prstGeom>
          <a:noFill/>
        </p:spPr>
        <p:txBody>
          <a:bodyPr wrap="squar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GB" altLang="ja-JP" dirty="0">
                <a:solidFill>
                  <a:prstClr val="black"/>
                </a:solidFill>
                <a:latin typeface="Calibri"/>
                <a:ea typeface="ＭＳ Ｐゴシック"/>
              </a:rPr>
              <a:t>IPBSM modulation as function of bunch population. Measured with crossing angle 174 degrees (left) and 30 degrees (right).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991" y="603548"/>
            <a:ext cx="3771900" cy="37719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386" y="603548"/>
            <a:ext cx="3771900" cy="37719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306390" y="365925"/>
            <a:ext cx="8146815" cy="643253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35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Depends on Bunch Intensity</a:t>
            </a:r>
            <a:endParaRPr kumimoji="1" lang="ja-JP" altLang="en-US" sz="3500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07788"/>
              </p:ext>
            </p:extLst>
          </p:nvPr>
        </p:nvGraphicFramePr>
        <p:xfrm>
          <a:off x="1464804" y="5276867"/>
          <a:ext cx="7250430" cy="1299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数式" r:id="rId5" imgW="6591240" imgH="1180800" progId="Equation.3">
                  <p:embed/>
                </p:oleObj>
              </mc:Choice>
              <mc:Fallback>
                <p:oleObj name="数式" r:id="rId5" imgW="659124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4804" y="5276867"/>
                        <a:ext cx="7250430" cy="129921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8331774" y="6940252"/>
            <a:ext cx="1726626" cy="406265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 err="1">
                <a:solidFill>
                  <a:prstClr val="black"/>
                </a:solidFill>
                <a:latin typeface="Calibri"/>
                <a:ea typeface="ＭＳ Ｐゴシック"/>
              </a:rPr>
              <a:t>K.Kubo</a:t>
            </a: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 IPAC14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3511" y="6702629"/>
            <a:ext cx="7443571" cy="717119"/>
          </a:xfrm>
          <a:prstGeom prst="rect">
            <a:avLst/>
          </a:prstGeom>
          <a:noFill/>
        </p:spPr>
        <p:txBody>
          <a:bodyPr wrap="none" lIns="100554" tIns="50277" rIns="100554" bIns="50277" rtlCol="0">
            <a:spAutoFit/>
          </a:bodyPr>
          <a:lstStyle/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srgbClr val="0000FF"/>
                </a:solidFill>
                <a:latin typeface="Calibri"/>
                <a:ea typeface="ＭＳ Ｐゴシック"/>
              </a:rPr>
              <a:t>The effect is bigger than wake field calculation of </a:t>
            </a:r>
            <a:r>
              <a:rPr kumimoji="1" lang="en-US" altLang="ja-JP" dirty="0" err="1">
                <a:solidFill>
                  <a:srgbClr val="0000FF"/>
                </a:solidFill>
                <a:latin typeface="Calibri"/>
                <a:ea typeface="ＭＳ Ｐゴシック"/>
              </a:rPr>
              <a:t>Cav.BPM</a:t>
            </a:r>
            <a:r>
              <a:rPr kumimoji="1" lang="en-US" altLang="ja-JP" dirty="0">
                <a:solidFill>
                  <a:srgbClr val="0000FF"/>
                </a:solidFill>
                <a:latin typeface="Calibri"/>
                <a:ea typeface="ＭＳ Ｐゴシック"/>
              </a:rPr>
              <a:t>, bellows,…</a:t>
            </a:r>
          </a:p>
          <a:p>
            <a:pPr defTabSz="10055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srgbClr val="0000FF"/>
                </a:solidFill>
                <a:latin typeface="Calibri"/>
                <a:ea typeface="ＭＳ Ｐゴシック"/>
              </a:rPr>
              <a:t>                 </a:t>
            </a:r>
            <a:r>
              <a:rPr kumimoji="1" lang="en-US" altLang="ja-JP" dirty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kumimoji="1" lang="en-US" altLang="ja-JP" dirty="0">
                <a:solidFill>
                  <a:srgbClr val="0000FF"/>
                </a:solidFill>
                <a:latin typeface="Calibri"/>
                <a:ea typeface="ＭＳ Ｐゴシック"/>
                <a:sym typeface="Wingdings"/>
              </a:rPr>
              <a:t> Need to find out sources</a:t>
            </a:r>
            <a:r>
              <a:rPr kumimoji="1" lang="en-US" altLang="ja-JP" dirty="0">
                <a:solidFill>
                  <a:srgbClr val="0000FF"/>
                </a:solidFill>
                <a:latin typeface="Calibri"/>
                <a:ea typeface="ＭＳ Ｐゴシック"/>
              </a:rPr>
              <a:t> </a:t>
            </a:r>
            <a:endParaRPr kumimoji="1" lang="ja-JP" altLang="en-US" dirty="0">
              <a:solidFill>
                <a:srgbClr val="0000FF"/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44554" y="7092919"/>
            <a:ext cx="4513846" cy="400081"/>
          </a:xfrm>
          <a:prstGeom prst="rect">
            <a:avLst/>
          </a:prstGeom>
          <a:solidFill>
            <a:srgbClr val="FFFF00"/>
          </a:solidFill>
        </p:spPr>
        <p:txBody>
          <a:bodyPr wrap="none" lIns="91413" tIns="45706" rIns="91413" bIns="45706" rtlCol="0">
            <a:spAutoFit/>
          </a:bodyPr>
          <a:lstStyle/>
          <a:p>
            <a:r>
              <a:rPr kumimoji="1" lang="en-US" altLang="ja-JP" dirty="0"/>
              <a:t>P</a:t>
            </a:r>
            <a:r>
              <a:rPr kumimoji="1" lang="en-US" altLang="ja-JP" dirty="0" smtClean="0"/>
              <a:t>resented at IPAC14 by </a:t>
            </a:r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(KEK)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14771" y="2250949"/>
            <a:ext cx="20329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2014 Apr</a:t>
            </a:r>
            <a:endParaRPr kumimoji="1" lang="ja-JP" altLang="en-US" sz="3600" dirty="0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94162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692691"/>
            <a:ext cx="4039649" cy="289619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035" y="3692691"/>
            <a:ext cx="4198066" cy="29687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72716" y="39349"/>
            <a:ext cx="8549640" cy="801831"/>
          </a:xfrm>
        </p:spPr>
        <p:txBody>
          <a:bodyPr>
            <a:normAutofit/>
          </a:bodyPr>
          <a:lstStyle/>
          <a:p>
            <a:r>
              <a:rPr lang="en-US" altLang="ja-JP" sz="4000" dirty="0"/>
              <a:t>Operation in the Last Week June 2014</a:t>
            </a:r>
            <a:endParaRPr lang="ja-JP" altLang="en-US" sz="40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4553947" y="920383"/>
            <a:ext cx="4990154" cy="871297"/>
          </a:xfrm>
        </p:spPr>
        <p:txBody>
          <a:bodyPr>
            <a:normAutofit/>
          </a:bodyPr>
          <a:lstStyle/>
          <a:p>
            <a:pPr algn="l"/>
            <a:r>
              <a:rPr lang="en-US" altLang="ja-JP" sz="2200" dirty="0">
                <a:solidFill>
                  <a:srgbClr val="000000"/>
                </a:solidFill>
              </a:rPr>
              <a:t> We observed strong dependence on OTR position( 174deg mode, I=3e9 )</a:t>
            </a:r>
            <a:endParaRPr lang="ja-JP" altLang="en-US" sz="2200" dirty="0">
              <a:solidFill>
                <a:srgbClr val="00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674" y="682757"/>
            <a:ext cx="4043937" cy="2217846"/>
          </a:xfrm>
          <a:prstGeom prst="rect">
            <a:avLst/>
          </a:prstGeom>
        </p:spPr>
      </p:pic>
      <p:sp>
        <p:nvSpPr>
          <p:cNvPr id="6" name="サブタイトル 4"/>
          <p:cNvSpPr txBox="1">
            <a:spLocks/>
          </p:cNvSpPr>
          <p:nvPr/>
        </p:nvSpPr>
        <p:spPr>
          <a:xfrm>
            <a:off x="355881" y="2821394"/>
            <a:ext cx="9346638" cy="871297"/>
          </a:xfrm>
          <a:prstGeom prst="rect">
            <a:avLst/>
          </a:prstGeom>
        </p:spPr>
        <p:txBody>
          <a:bodyPr vert="horz" lIns="100544" tIns="50272" rIns="100544" bIns="50272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altLang="ja-JP" sz="2200" b="1" dirty="0">
                <a:solidFill>
                  <a:srgbClr val="FF0000"/>
                </a:solidFill>
                <a:latin typeface="Calibri"/>
                <a:ea typeface="ＭＳ Ｐゴシック"/>
              </a:rPr>
              <a:t>All the OTR stations were uninstalled.</a:t>
            </a:r>
          </a:p>
          <a:p>
            <a:pPr algn="l" fontAlgn="auto">
              <a:spcAft>
                <a:spcPts val="0"/>
              </a:spcAft>
            </a:pPr>
            <a:r>
              <a:rPr lang="en-US" altLang="ja-JP" sz="2200" b="1" dirty="0">
                <a:solidFill>
                  <a:srgbClr val="FF0000"/>
                </a:solidFill>
                <a:latin typeface="Calibri"/>
                <a:ea typeface="ＭＳ Ｐゴシック"/>
              </a:rPr>
              <a:t>	Situation has completely changed( orbit, dispersion, matching,…)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4157903" y="5197663"/>
            <a:ext cx="1188132" cy="20591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999491" y="4167949"/>
            <a:ext cx="1551067" cy="710964"/>
          </a:xfrm>
          <a:prstGeom prst="rect">
            <a:avLst/>
          </a:prstGeom>
          <a:noFill/>
        </p:spPr>
        <p:txBody>
          <a:bodyPr wrap="none" lIns="100544" tIns="50272" rIns="100544" bIns="50272" rtlCol="0">
            <a:spAutoFit/>
          </a:bodyPr>
          <a:lstStyle/>
          <a:p>
            <a:pPr defTabSz="10054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30 </a:t>
            </a:r>
            <a:r>
              <a:rPr kumimoji="1" lang="en-US" altLang="ja-JP" dirty="0" err="1">
                <a:solidFill>
                  <a:prstClr val="black"/>
                </a:solidFill>
                <a:latin typeface="Calibri"/>
                <a:ea typeface="ＭＳ Ｐゴシック"/>
              </a:rPr>
              <a:t>deg</a:t>
            </a: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 mode</a:t>
            </a:r>
          </a:p>
          <a:p>
            <a:pPr defTabSz="10054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modulation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99490" y="5752120"/>
            <a:ext cx="1616283" cy="406265"/>
          </a:xfrm>
          <a:prstGeom prst="rect">
            <a:avLst/>
          </a:prstGeom>
          <a:noFill/>
        </p:spPr>
        <p:txBody>
          <a:bodyPr wrap="none" lIns="100544" tIns="50272" rIns="100544" bIns="50272" rtlCol="0">
            <a:spAutoFit/>
          </a:bodyPr>
          <a:lstStyle/>
          <a:p>
            <a:pPr defTabSz="10054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OTR removed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3512" y="5672911"/>
            <a:ext cx="687283" cy="406265"/>
          </a:xfrm>
          <a:prstGeom prst="rect">
            <a:avLst/>
          </a:prstGeom>
          <a:noFill/>
        </p:spPr>
        <p:txBody>
          <a:bodyPr wrap="none" lIns="100544" tIns="50272" rIns="100544" bIns="50272" rtlCol="0">
            <a:spAutoFit/>
          </a:bodyPr>
          <a:lstStyle/>
          <a:p>
            <a:pPr defTabSz="10054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4/16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17337" y="5593707"/>
            <a:ext cx="687283" cy="406265"/>
          </a:xfrm>
          <a:prstGeom prst="rect">
            <a:avLst/>
          </a:prstGeom>
          <a:noFill/>
        </p:spPr>
        <p:txBody>
          <a:bodyPr wrap="none" lIns="100544" tIns="50272" rIns="100544" bIns="50272" rtlCol="0">
            <a:spAutoFit/>
          </a:bodyPr>
          <a:lstStyle/>
          <a:p>
            <a:pPr defTabSz="100544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6/21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5" name="サブタイトル 4"/>
          <p:cNvSpPr txBox="1">
            <a:spLocks/>
          </p:cNvSpPr>
          <p:nvPr/>
        </p:nvSpPr>
        <p:spPr>
          <a:xfrm>
            <a:off x="355881" y="6464999"/>
            <a:ext cx="9346638" cy="871297"/>
          </a:xfrm>
          <a:prstGeom prst="rect">
            <a:avLst/>
          </a:prstGeom>
        </p:spPr>
        <p:txBody>
          <a:bodyPr vert="horz" lIns="100544" tIns="50272" rIns="100544" bIns="50272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altLang="ja-JP" sz="2200" dirty="0">
                <a:solidFill>
                  <a:srgbClr val="000000"/>
                </a:solidFill>
                <a:latin typeface="Calibri"/>
                <a:ea typeface="ＭＳ Ｐゴシック"/>
              </a:rPr>
              <a:t>Beam time was so short for complete beam tuning.</a:t>
            </a:r>
          </a:p>
          <a:p>
            <a:pPr algn="l" fontAlgn="auto">
              <a:spcAft>
                <a:spcPts val="0"/>
              </a:spcAft>
            </a:pPr>
            <a:r>
              <a:rPr lang="en-US" altLang="ja-JP" sz="2200" dirty="0">
                <a:solidFill>
                  <a:srgbClr val="000000"/>
                </a:solidFill>
                <a:latin typeface="Calibri"/>
                <a:ea typeface="ＭＳ Ｐゴシック"/>
              </a:rPr>
              <a:t>Possibility of OTR cancelling the effect from other source.  Need to confirm in the next operation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441934" y="7152087"/>
            <a:ext cx="5616466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lIns="91413" tIns="45706" rIns="91413" bIns="45706" rtlCol="0">
            <a:spAutoFit/>
          </a:bodyPr>
          <a:lstStyle/>
          <a:p>
            <a:r>
              <a:rPr kumimoji="1" lang="en-US" altLang="ja-JP" dirty="0" smtClean="0"/>
              <a:t>To be presented at ICHEP14 by 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(KEK)</a:t>
            </a:r>
            <a:endParaRPr kumimoji="1" lang="ja-JP" altLang="en-US" dirty="0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46658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529038" y="233069"/>
            <a:ext cx="9052560" cy="1053334"/>
          </a:xfrm>
        </p:spPr>
        <p:txBody>
          <a:bodyPr/>
          <a:lstStyle/>
          <a:p>
            <a:r>
              <a:rPr kumimoji="1" lang="en-US" altLang="ja-JP" dirty="0" smtClean="0"/>
              <a:t>Beam Intensity Dependence</a:t>
            </a:r>
            <a:endParaRPr kumimoji="1" lang="ja-JP" altLang="en-US" dirty="0"/>
          </a:p>
        </p:txBody>
      </p:sp>
      <p:pic>
        <p:nvPicPr>
          <p:cNvPr id="10" name="図 9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88" y="1798954"/>
            <a:ext cx="4527130" cy="5744846"/>
          </a:xfrm>
          <a:prstGeom prst="rect">
            <a:avLst/>
          </a:prstGeom>
        </p:spPr>
      </p:pic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291919" y="1454772"/>
            <a:ext cx="3617769" cy="507832"/>
          </a:xfrm>
          <a:prstGeom prst="rect">
            <a:avLst/>
          </a:prstGeom>
          <a:solidFill>
            <a:srgbClr val="DBEEF4"/>
          </a:solidFill>
          <a:ln>
            <a:noFill/>
          </a:ln>
          <a:extLst/>
        </p:spPr>
        <p:txBody>
          <a:bodyPr wrap="none" lIns="100584" tIns="50292" rIns="100584" bIns="50292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600" dirty="0"/>
              <a:t>30-deg mode: </a:t>
            </a:r>
            <a:r>
              <a:rPr lang="en-US" altLang="ja-JP" sz="2600" b="1" dirty="0"/>
              <a:t>2014 4/16</a:t>
            </a:r>
            <a:endParaRPr lang="ja-JP" altLang="en-US" sz="2600" dirty="0"/>
          </a:p>
        </p:txBody>
      </p:sp>
      <p:pic>
        <p:nvPicPr>
          <p:cNvPr id="3" name="図 2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18" y="1691252"/>
            <a:ext cx="3984944" cy="3655363"/>
          </a:xfrm>
          <a:prstGeom prst="rect">
            <a:avLst/>
          </a:prstGeom>
        </p:spPr>
      </p:pic>
      <p:sp>
        <p:nvSpPr>
          <p:cNvPr id="15" name="テキスト ボックス 4"/>
          <p:cNvSpPr txBox="1">
            <a:spLocks noChangeArrowheads="1"/>
          </p:cNvSpPr>
          <p:nvPr/>
        </p:nvSpPr>
        <p:spPr bwMode="auto">
          <a:xfrm>
            <a:off x="5364668" y="1454772"/>
            <a:ext cx="3824717" cy="532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lIns="100584" tIns="50292" rIns="100584" bIns="50292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800" dirty="0"/>
              <a:t>30-deg mode: </a:t>
            </a:r>
            <a:r>
              <a:rPr lang="en-US" altLang="ja-JP" sz="2800" b="1" dirty="0"/>
              <a:t>2014 6/21</a:t>
            </a:r>
            <a:endParaRPr lang="ja-JP" altLang="en-US" sz="28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1686485" y="2864258"/>
            <a:ext cx="2894649" cy="1276353"/>
          </a:xfrm>
          <a:prstGeom prst="line">
            <a:avLst/>
          </a:prstGeom>
          <a:ln>
            <a:solidFill>
              <a:srgbClr val="FFCC6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3988133" y="3226059"/>
            <a:ext cx="2281546" cy="5527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280830" y="5555998"/>
            <a:ext cx="4230194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Weaker dependence was</a:t>
            </a:r>
          </a:p>
          <a:p>
            <a:r>
              <a:rPr kumimoji="1" lang="en-US" altLang="ja-JP" sz="2800" dirty="0" smtClean="0"/>
              <a:t>observed </a:t>
            </a:r>
            <a:r>
              <a:rPr kumimoji="1" lang="en-US" altLang="ja-JP" sz="2800" b="1" dirty="0" smtClean="0"/>
              <a:t>after removing </a:t>
            </a:r>
          </a:p>
          <a:p>
            <a:r>
              <a:rPr kumimoji="1" lang="en-US" altLang="ja-JP" sz="2800" b="1" dirty="0" smtClean="0"/>
              <a:t>four OTRs.</a:t>
            </a:r>
            <a:endParaRPr kumimoji="1" lang="ja-JP" altLang="en-US" sz="2800" b="1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2014/07/01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E4CA6-35CE-4DC3-9818-0A3509B2303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14893523"/>
      </p:ext>
    </p:extLst>
  </p:cSld>
  <p:clrMapOvr>
    <a:masterClrMapping/>
  </p:clrMapOvr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</TotalTime>
  <Words>852</Words>
  <Application>Microsoft Macintosh PowerPoint</Application>
  <PresentationFormat>ユーザー設定</PresentationFormat>
  <Paragraphs>128</Paragraphs>
  <Slides>13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5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Draft_LLC_PowerPoint_template_021513</vt:lpstr>
      <vt:lpstr>Office ​​テーマ</vt:lpstr>
      <vt:lpstr>1_Office ​​テーマ</vt:lpstr>
      <vt:lpstr>2_Office ​​テーマ</vt:lpstr>
      <vt:lpstr>Globo</vt:lpstr>
      <vt:lpstr>KGPlot</vt:lpstr>
      <vt:lpstr>数式</vt:lpstr>
      <vt:lpstr>PowerPoint プレゼンテーション</vt:lpstr>
      <vt:lpstr>PowerPoint プレゼンテーション</vt:lpstr>
      <vt:lpstr>What was done since AWLC14 (55nm)?</vt:lpstr>
      <vt:lpstr>PowerPoint プレゼンテーション</vt:lpstr>
      <vt:lpstr>PowerPoint プレゼンテーション</vt:lpstr>
      <vt:lpstr>Beam is stable for 30 – 60 min. without tuning.   Examples of consecutive beam size measurements  (Data of 12th June 2014)</vt:lpstr>
      <vt:lpstr>PowerPoint プレゼンテーション</vt:lpstr>
      <vt:lpstr>Operation in the Last Week June 2014</vt:lpstr>
      <vt:lpstr>Beam Intensity Dependence</vt:lpstr>
      <vt:lpstr>Multi-OTR Monitor at ATF2</vt:lpstr>
      <vt:lpstr>ATF2 OTR monitor (4 units)</vt:lpstr>
      <vt:lpstr>PowerPoint プレゼンテーション</vt:lpstr>
      <vt:lpstr>Present Status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Nobuhiro Terunuma</cp:lastModifiedBy>
  <cp:revision>24</cp:revision>
  <dcterms:created xsi:type="dcterms:W3CDTF">2013-03-22T17:34:51Z</dcterms:created>
  <dcterms:modified xsi:type="dcterms:W3CDTF">2014-07-01T12:47:41Z</dcterms:modified>
</cp:coreProperties>
</file>