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341" r:id="rId3"/>
    <p:sldId id="386" r:id="rId4"/>
    <p:sldId id="393" r:id="rId5"/>
    <p:sldId id="391" r:id="rId6"/>
    <p:sldId id="387" r:id="rId7"/>
    <p:sldId id="388" r:id="rId8"/>
    <p:sldId id="389" r:id="rId9"/>
    <p:sldId id="39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9A4A7"/>
    <a:srgbClr val="BCE292"/>
    <a:srgbClr val="C9E7A7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45" autoAdjust="0"/>
  </p:normalViewPr>
  <p:slideViewPr>
    <p:cSldViewPr>
      <p:cViewPr varScale="1">
        <p:scale>
          <a:sx n="97" d="100"/>
          <a:sy n="97" d="100"/>
        </p:scale>
        <p:origin x="-11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Effect of IPK at IPB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874" cy="4525963"/>
          </a:xfrm>
        </p:spPr>
        <p:txBody>
          <a:bodyPr/>
          <a:lstStyle/>
          <a:p>
            <a:r>
              <a:rPr lang="en-GB" dirty="0" smtClean="0"/>
              <a:t>Effect of IPK at IPB in June 2012</a:t>
            </a:r>
            <a:br>
              <a:rPr lang="en-GB" dirty="0" smtClean="0"/>
            </a:br>
            <a:r>
              <a:rPr lang="en-GB" dirty="0" smtClean="0"/>
              <a:t>(operating IPK from S-band hut)</a:t>
            </a:r>
          </a:p>
          <a:p>
            <a:r>
              <a:rPr lang="en-GB" dirty="0" smtClean="0"/>
              <a:t>Effect of IPK at IPB in January 2013 (operating IPK via the feedforward cable)</a:t>
            </a:r>
          </a:p>
          <a:p>
            <a:r>
              <a:rPr lang="en-GB" dirty="0" smtClean="0"/>
              <a:t>Effect of IPK at IPB in June 2014 (operating IPK with a local board at the IP) with effective bunch spacing of:</a:t>
            </a:r>
          </a:p>
          <a:p>
            <a:pPr lvl="1"/>
            <a:r>
              <a:rPr lang="en-GB" dirty="0" smtClean="0"/>
              <a:t>116 buckets</a:t>
            </a:r>
          </a:p>
          <a:p>
            <a:pPr lvl="1"/>
            <a:r>
              <a:rPr lang="en-GB" dirty="0" smtClean="0"/>
              <a:t>77 buckets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45703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23528" y="260702"/>
            <a:ext cx="8496944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Our first tests using the IPK </a:t>
            </a:r>
            <a:r>
              <a:rPr lang="en-GB" sz="2000" dirty="0" smtClean="0">
                <a:solidFill>
                  <a:schemeClr val="tx1"/>
                </a:solidFill>
              </a:rPr>
              <a:t>kicker in June 2012</a:t>
            </a:r>
            <a:r>
              <a:rPr lang="en-GB" sz="2000" dirty="0" smtClean="0">
                <a:solidFill>
                  <a:schemeClr val="tx1"/>
                </a:solidFill>
              </a:rPr>
              <a:t/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showed that we could obtain a kick of ± 7 um at IPB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IPKickerSc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91" y="1484784"/>
            <a:ext cx="76200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12 June 2012 FONT Twiki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1091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23528" y="260702"/>
            <a:ext cx="8496944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Our next tests using the IPK </a:t>
            </a:r>
            <a:r>
              <a:rPr lang="en-GB" sz="2000" dirty="0" smtClean="0">
                <a:solidFill>
                  <a:schemeClr val="tx1"/>
                </a:solidFill>
              </a:rPr>
              <a:t>kicker in June 2012</a:t>
            </a:r>
            <a:r>
              <a:rPr lang="en-GB" sz="2000" dirty="0" smtClean="0">
                <a:solidFill>
                  <a:schemeClr val="tx1"/>
                </a:solidFill>
              </a:rPr>
              <a:t/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showed that we could obtain a kick in excess of ± 10 um at IPB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15 June 2012 ATF Operation Meeting report, by Doug</a:t>
            </a:r>
            <a:endParaRPr lang="en-GB" sz="1400" dirty="0"/>
          </a:p>
        </p:txBody>
      </p:sp>
      <p:pic>
        <p:nvPicPr>
          <p:cNvPr id="9" name="Picture 5" descr="IP_kicker_sc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406" y="1544843"/>
            <a:ext cx="5329187" cy="398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30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3" y="1338439"/>
            <a:ext cx="6624737" cy="4969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323528" y="260702"/>
            <a:ext cx="8496944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In January 2013,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we used to get -0.007 um/DAC kick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and a linear range from -1000 to 1000 DAC counts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17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3" y="1338439"/>
            <a:ext cx="6624736" cy="4969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323528" y="260702"/>
            <a:ext cx="8496944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Now in June 2014 with a bunch 1 strobe 116 samples before the bunch,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we have a linear range much smaller than -1000 to 1000 DAC</a:t>
            </a:r>
            <a:br>
              <a:rPr lang="en-GB" sz="2000" dirty="0" smtClean="0">
                <a:solidFill>
                  <a:schemeClr val="tx1"/>
                </a:solidFill>
              </a:rPr>
            </a:b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7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3" y="1338439"/>
            <a:ext cx="6624736" cy="4969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323528" y="260702"/>
            <a:ext cx="8496944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Now in June 2014 with a bunch 1 strobe 116 samples before the bunch,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we have a linear range much smaller than -1000 to 1000 DAC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but a larger effect  with -0.012 um/DAC in the linear range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89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23528" y="260702"/>
            <a:ext cx="8496944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Now in June 2014 with 77 bucket bunch spacing,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the linear range is still smaller than -1000 to 1000 DAC counts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and the kicker’s effect is reduced to -0.008 um/DAC in the linear range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" r="6042"/>
          <a:stretch/>
        </p:blipFill>
        <p:spPr>
          <a:xfrm>
            <a:off x="395536" y="1484784"/>
            <a:ext cx="8280920" cy="44869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IPKcal1 on 190614, from Doug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2085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874" cy="4525963"/>
          </a:xfrm>
        </p:spPr>
        <p:txBody>
          <a:bodyPr/>
          <a:lstStyle/>
          <a:p>
            <a:r>
              <a:rPr lang="en-GB" dirty="0" smtClean="0"/>
              <a:t>Shorter bunch spacing may yield weaker um/DAC kick (slides 7 &amp; 8)</a:t>
            </a:r>
            <a:r>
              <a:rPr lang="en-GB" dirty="0"/>
              <a:t> </a:t>
            </a:r>
          </a:p>
          <a:p>
            <a:r>
              <a:rPr lang="en-GB" dirty="0" smtClean="0"/>
              <a:t>Kicker saturation appears at lower DAC settings when IPK driven by local board compared to when driven from S-band hut or via feedforward cable</a:t>
            </a:r>
            <a:r>
              <a:rPr lang="en-GB" dirty="0"/>
              <a:t> </a:t>
            </a:r>
            <a:r>
              <a:rPr lang="en-GB" dirty="0" smtClean="0"/>
              <a:t>(slides 3, </a:t>
            </a:r>
            <a:r>
              <a:rPr lang="en-GB" dirty="0" smtClean="0"/>
              <a:t>5 </a:t>
            </a:r>
            <a:r>
              <a:rPr lang="en-GB" dirty="0" smtClean="0"/>
              <a:t>&amp; 6)</a:t>
            </a: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maximum kick of IPK at IPB </a:t>
            </a:r>
            <a:r>
              <a:rPr lang="en-GB" dirty="0" smtClean="0"/>
              <a:t>was in excess of ± 10 um in June </a:t>
            </a:r>
            <a:r>
              <a:rPr lang="en-GB" dirty="0" smtClean="0"/>
              <a:t>2012, </a:t>
            </a:r>
            <a:r>
              <a:rPr lang="en-GB" dirty="0" smtClean="0"/>
              <a:t>but only</a:t>
            </a:r>
            <a:br>
              <a:rPr lang="en-GB" dirty="0" smtClean="0"/>
            </a:br>
            <a:r>
              <a:rPr lang="en-GB" dirty="0" smtClean="0"/>
              <a:t>± 7 um in June 2014 (slides 4 &amp; 6</a:t>
            </a:r>
            <a:r>
              <a:rPr lang="en-GB" dirty="0" smtClean="0"/>
              <a:t>)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95525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1880</TotalTime>
  <Words>171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Default Design</vt:lpstr>
      <vt:lpstr>Effect of IPK at IPB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141</cp:revision>
  <dcterms:created xsi:type="dcterms:W3CDTF">2009-05-21T13:39:04Z</dcterms:created>
  <dcterms:modified xsi:type="dcterms:W3CDTF">2014-07-11T08:46:01Z</dcterms:modified>
</cp:coreProperties>
</file>