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2"/>
  </p:notesMasterIdLst>
  <p:sldIdLst>
    <p:sldId id="256" r:id="rId2"/>
    <p:sldId id="341" r:id="rId3"/>
    <p:sldId id="421" r:id="rId4"/>
    <p:sldId id="408" r:id="rId5"/>
    <p:sldId id="409" r:id="rId6"/>
    <p:sldId id="410" r:id="rId7"/>
    <p:sldId id="411" r:id="rId8"/>
    <p:sldId id="412" r:id="rId9"/>
    <p:sldId id="41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434" r:id="rId21"/>
    <p:sldId id="435" r:id="rId22"/>
    <p:sldId id="436" r:id="rId23"/>
    <p:sldId id="437" r:id="rId24"/>
    <p:sldId id="438" r:id="rId25"/>
    <p:sldId id="439" r:id="rId26"/>
    <p:sldId id="440" r:id="rId27"/>
    <p:sldId id="423" r:id="rId28"/>
    <p:sldId id="414" r:id="rId29"/>
    <p:sldId id="441" r:id="rId30"/>
    <p:sldId id="386" r:id="rId31"/>
    <p:sldId id="442" r:id="rId32"/>
    <p:sldId id="415" r:id="rId33"/>
    <p:sldId id="444" r:id="rId34"/>
    <p:sldId id="417" r:id="rId35"/>
    <p:sldId id="443" r:id="rId36"/>
    <p:sldId id="418" r:id="rId37"/>
    <p:sldId id="419" r:id="rId38"/>
    <p:sldId id="446" r:id="rId39"/>
    <p:sldId id="445" r:id="rId40"/>
    <p:sldId id="420" r:id="rId41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43"/>
      <p:bold r:id="rId44"/>
      <p:italic r:id="rId45"/>
      <p:boldItalic r:id="rId46"/>
    </p:embeddedFont>
    <p:embeddedFont>
      <p:font typeface="Cambria Math" panose="02040503050406030204" pitchFamily="18" charset="0"/>
      <p:regular r:id="rId4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FFFF"/>
    <a:srgbClr val="66FFFF"/>
    <a:srgbClr val="FFFF66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3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Honda electronics</a:t>
            </a:r>
            <a:br>
              <a:rPr lang="en-GB" altLang="en-US" dirty="0" smtClean="0"/>
            </a:br>
            <a:r>
              <a:rPr lang="en-GB" altLang="en-US" dirty="0" smtClean="0"/>
              <a:t>and IP kicker results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Waveforms over calibration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IPB (Y) mover scan</a:t>
            </a:r>
          </a:p>
          <a:p>
            <a:r>
              <a:rPr lang="en-GB" altLang="en-US" dirty="0" smtClean="0"/>
              <a:t>IPB (Y) variable attenuator at 0 dB</a:t>
            </a:r>
          </a:p>
          <a:p>
            <a:r>
              <a:rPr lang="en-GB" altLang="en-US" dirty="0" smtClean="0"/>
              <a:t>Waveform gradually shifts with mover position but significant superimposed structure present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3593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03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4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81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7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95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2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39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2" cy="60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2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10" cy="60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00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Limiter in LO for Honda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stage</a:t>
            </a:r>
          </a:p>
          <a:p>
            <a:r>
              <a:rPr lang="en-GB" altLang="en-US" dirty="0" smtClean="0"/>
              <a:t>Waveforms over IP BPM calibration</a:t>
            </a:r>
          </a:p>
          <a:p>
            <a:r>
              <a:rPr lang="en-GB" altLang="en-US" dirty="0" smtClean="0"/>
              <a:t>Jitter (resolution) vs. beam position</a:t>
            </a:r>
          </a:p>
          <a:p>
            <a:r>
              <a:rPr lang="en-GB" altLang="en-US" dirty="0" smtClean="0"/>
              <a:t>Jitter (resolution) vs. charge</a:t>
            </a:r>
          </a:p>
          <a:p>
            <a:r>
              <a:rPr lang="en-GB" altLang="en-US" dirty="0" smtClean="0"/>
              <a:t>IP feedback latency</a:t>
            </a:r>
          </a:p>
          <a:p>
            <a:r>
              <a:rPr lang="en-GB" altLang="en-US" dirty="0" smtClean="0"/>
              <a:t>IP kicker range and strength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10" cy="604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09" cy="604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27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09" cy="6047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17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08" cy="6047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06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2" y="260702"/>
            <a:ext cx="8061308" cy="604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7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0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6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0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Jitter vs. beam position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Jitter scales with beam position over IP BPM mover scan</a:t>
            </a:r>
          </a:p>
          <a:p>
            <a:r>
              <a:rPr lang="en-GB" altLang="en-US" dirty="0" smtClean="0"/>
              <a:t>As we believe to be resolution-limited, the resolution scales with beam position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9148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64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Jitter vs.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Resolution scales with charge</a:t>
                </a:r>
              </a:p>
              <a:p>
                <a:r>
                  <a:rPr lang="en-GB" altLang="en-US" dirty="0" smtClean="0"/>
                  <a:t>Expect: resolution ~ 1/charge</a:t>
                </a:r>
              </a:p>
              <a:p>
                <a:r>
                  <a:rPr lang="en-GB" altLang="en-US" dirty="0" smtClean="0"/>
                  <a:t>If jitter at lowest charge is resolution, then resolution at highest charge (0.45 x 10</a:t>
                </a:r>
                <a:r>
                  <a:rPr lang="en-GB" altLang="en-US" baseline="30000" dirty="0" smtClean="0"/>
                  <a:t>10</a:t>
                </a:r>
                <a:r>
                  <a:rPr lang="en-GB" altLang="en-US" dirty="0" smtClean="0"/>
                  <a:t>) is 43 nm</a:t>
                </a:r>
              </a:p>
              <a:p>
                <a:r>
                  <a:rPr lang="en-GB" altLang="en-US" dirty="0" smtClean="0"/>
                  <a:t>Measured jitter of 60 nm at </a:t>
                </a:r>
                <a:r>
                  <a:rPr lang="en-GB" altLang="en-US" dirty="0"/>
                  <a:t>0.45 x </a:t>
                </a:r>
                <a:r>
                  <a:rPr lang="en-GB" altLang="en-US" dirty="0" smtClean="0"/>
                  <a:t>10</a:t>
                </a:r>
                <a:r>
                  <a:rPr lang="en-GB" altLang="en-US" baseline="30000" dirty="0" smtClean="0"/>
                  <a:t>10 </a:t>
                </a:r>
                <a:r>
                  <a:rPr lang="en-GB" altLang="en-US" dirty="0" smtClean="0"/>
                  <a:t>charge consistent with 43 nm resolution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en-US" b="0" i="0" smtClean="0">
                        <a:latin typeface="Cambria Math"/>
                      </a:rPr>
                      <m:t>real</m:t>
                    </m:r>
                    <m:r>
                      <a:rPr lang="en-GB" alt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b="0" i="0" smtClean="0">
                        <a:latin typeface="Cambria Math"/>
                      </a:rPr>
                      <m:t>jitter</m:t>
                    </m:r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(60</m:t>
                            </m:r>
                            <m:r>
                              <a:rPr lang="en-GB" altLang="en-US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nm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GB" alt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altLang="en-US" b="0" i="1" smtClean="0">
                            <a:latin typeface="Cambria Math"/>
                          </a:rPr>
                          <m:t>−(</m:t>
                        </m:r>
                        <m:sSup>
                          <m:sSup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43</m:t>
                            </m:r>
                            <m:r>
                              <a:rPr lang="en-GB" altLang="en-US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nm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GB" alt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altLang="en-US" b="0" i="1" smtClean="0">
                        <a:latin typeface="Cambria Math"/>
                      </a:rPr>
                      <m:t>=42</m:t>
                    </m:r>
                    <m:r>
                      <a:rPr lang="en-GB" alt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b="0" i="0" smtClean="0">
                        <a:latin typeface="Cambria Math"/>
                      </a:rPr>
                      <m:t>nm</m:t>
                    </m:r>
                  </m:oMath>
                </a14:m>
                <a:endParaRPr lang="en-GB" altLang="en-US" dirty="0" smtClean="0"/>
              </a:p>
            </p:txBody>
          </p:sp>
        </mc:Choice>
        <mc:Fallback xmlns=""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 r="-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20786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LO for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stage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Limiter output is LO for Honda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stage</a:t>
            </a:r>
            <a:endParaRPr lang="en-GB" altLang="en-US" dirty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r>
              <a:rPr lang="en-GB" altLang="en-US" dirty="0" smtClean="0"/>
              <a:t>With Oscar, bunch charge was varied and the 4 outputs of the limiter were monitored</a:t>
            </a:r>
          </a:p>
          <a:p>
            <a:r>
              <a:rPr lang="en-GB" altLang="en-US" dirty="0" smtClean="0"/>
              <a:t>Performed with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</a:t>
            </a:r>
            <a:r>
              <a:rPr lang="en-GB" altLang="en-US" dirty="0"/>
              <a:t>stage in S-band </a:t>
            </a:r>
            <a:r>
              <a:rPr lang="en-GB" altLang="en-US" dirty="0" smtClean="0"/>
              <a:t>hut</a:t>
            </a:r>
          </a:p>
          <a:p>
            <a:r>
              <a:rPr lang="en-GB" altLang="en-US" dirty="0"/>
              <a:t>Limiter output appears limited as intended for duration longer than BPM decay </a:t>
            </a:r>
            <a:r>
              <a:rPr lang="en-GB" altLang="en-US" dirty="0" smtClean="0"/>
              <a:t>time </a:t>
            </a:r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7824" y="2780928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2780928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6176" y="2780928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Straight Arrow Connector 9"/>
          <p:cNvCxnSpPr>
            <a:stCxn id="7" idx="3"/>
            <a:endCxn id="8" idx="1"/>
          </p:cNvCxnSpPr>
          <p:nvPr/>
        </p:nvCxnSpPr>
        <p:spPr>
          <a:xfrm>
            <a:off x="4355976" y="2997317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40152" y="2996952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524328" y="2996587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95536" y="2781658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2771800" y="2998047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95536" y="2276872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2771800" y="2491801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740352" y="2277602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87823" y="2278332"/>
            <a:ext cx="4536503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delay cable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5391" y="5301208"/>
            <a:ext cx="90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43 nm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5391" y="4921423"/>
            <a:ext cx="90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60 nm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3861048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Resolution = 1/charge assuming jitter = resolution at lowest charge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5661646" y="4005064"/>
            <a:ext cx="648072" cy="2253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37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feedback latency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Effect of a constant kick of 2000 DAC counts (driving kicker into saturation) studied as a function of effective bunch spacing</a:t>
            </a:r>
          </a:p>
          <a:p>
            <a:r>
              <a:rPr lang="en-GB" altLang="en-US" dirty="0" smtClean="0"/>
              <a:t>Study does not involve changing the ATF bunch spacing; only the time that the DAC out is issued is varied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6155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267744" y="5320258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347864" y="3995539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889259" y="5425479"/>
            <a:ext cx="90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nominal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9379" y="4177541"/>
            <a:ext cx="900985" cy="4370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400" dirty="0" smtClean="0">
                <a:solidFill>
                  <a:srgbClr val="FF0000"/>
                </a:solidFill>
              </a:rPr>
              <a:t>IP feedback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kicker range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kicker maximum range at IPB is ± 8 um</a:t>
            </a:r>
          </a:p>
          <a:p>
            <a:r>
              <a:rPr lang="en-GB" altLang="en-US" dirty="0" smtClean="0"/>
              <a:t>Operated into kicker amplifier saturation</a:t>
            </a:r>
          </a:p>
          <a:p>
            <a:r>
              <a:rPr lang="en-GB" altLang="en-US" dirty="0" smtClean="0"/>
              <a:t>Data taken on 13</a:t>
            </a:r>
            <a:r>
              <a:rPr lang="en-GB" altLang="en-US" baseline="30000" dirty="0" smtClean="0"/>
              <a:t>th</a:t>
            </a:r>
            <a:r>
              <a:rPr lang="en-GB" altLang="en-US" dirty="0" smtClean="0"/>
              <a:t> June 2014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524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254" y="260702"/>
            <a:ext cx="8059488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3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kicker strength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kicker strength in um/DAC is strongest when bunch spacing is longest as kicker amplifier is fully driving the kicker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0074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254" y="261388"/>
            <a:ext cx="8059488" cy="60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211960" y="1268760"/>
            <a:ext cx="4389783" cy="936104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Effective bunch spacing: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116 buckets of 2.8 ns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058419" y="4816202"/>
            <a:ext cx="129614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5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254" y="261388"/>
            <a:ext cx="8059487" cy="60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211960" y="1268760"/>
            <a:ext cx="4389783" cy="936104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spacing: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77 buckets of 2.8 ns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58419" y="4816202"/>
            <a:ext cx="129614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Limiter in LO for Honda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stage limits OK</a:t>
            </a:r>
          </a:p>
          <a:p>
            <a:r>
              <a:rPr lang="en-GB" altLang="en-US" dirty="0" smtClean="0"/>
              <a:t>IP BPM calibration linear but waveform has superimposed oscillatory structure</a:t>
            </a:r>
          </a:p>
          <a:p>
            <a:r>
              <a:rPr lang="en-GB" altLang="en-US" dirty="0" smtClean="0"/>
              <a:t>Resolution limited with beam offset</a:t>
            </a:r>
          </a:p>
          <a:p>
            <a:r>
              <a:rPr lang="en-GB" altLang="en-US" dirty="0" smtClean="0"/>
              <a:t>Resolution limited with charge to 40 nm at 0.5 x 10</a:t>
            </a:r>
            <a:r>
              <a:rPr lang="en-GB" altLang="en-US" baseline="30000" dirty="0" smtClean="0"/>
              <a:t>10</a:t>
            </a:r>
          </a:p>
          <a:p>
            <a:r>
              <a:rPr lang="en-GB" altLang="en-US" dirty="0" smtClean="0"/>
              <a:t>IP feedback bunch spacing ≥ 77 buckets</a:t>
            </a:r>
          </a:p>
          <a:p>
            <a:r>
              <a:rPr lang="en-GB" altLang="en-US" dirty="0" smtClean="0"/>
              <a:t>IP kicker range is ± 8 um at IPB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321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39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Appendix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IPK kicker scan in June 2012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5269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5" y="260702"/>
            <a:ext cx="8001046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0.066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5 %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752" y="1046788"/>
            <a:ext cx="292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FFFF"/>
                </a:solidFill>
              </a:rPr>
              <a:t>IPA (Y) pre-2</a:t>
            </a:r>
            <a:r>
              <a:rPr lang="en-GB" baseline="30000" dirty="0" smtClean="0">
                <a:solidFill>
                  <a:srgbClr val="00FFFF"/>
                </a:solidFill>
              </a:rPr>
              <a:t>nd</a:t>
            </a:r>
            <a:r>
              <a:rPr lang="en-GB" dirty="0" smtClean="0">
                <a:solidFill>
                  <a:srgbClr val="00FFFF"/>
                </a:solidFill>
              </a:rPr>
              <a:t> stage mixer</a:t>
            </a:r>
            <a:endParaRPr lang="en-GB" dirty="0">
              <a:solidFill>
                <a:srgbClr val="00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221088"/>
            <a:ext cx="3663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LO for 2</a:t>
            </a:r>
            <a:r>
              <a:rPr lang="en-GB" baseline="30000" dirty="0" smtClean="0">
                <a:solidFill>
                  <a:srgbClr val="FFFF00"/>
                </a:solidFill>
              </a:rPr>
              <a:t>nd</a:t>
            </a:r>
            <a:r>
              <a:rPr lang="en-GB" dirty="0" smtClean="0">
                <a:solidFill>
                  <a:srgbClr val="FFFF00"/>
                </a:solidFill>
              </a:rPr>
              <a:t> stage mixer (channel 1)</a:t>
            </a:r>
          </a:p>
        </p:txBody>
      </p:sp>
    </p:spTree>
    <p:extLst>
      <p:ext uri="{BB962C8B-B14F-4D97-AF65-F5344CB8AC3E}">
        <p14:creationId xmlns:p14="http://schemas.microsoft.com/office/powerpoint/2010/main" val="41524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IPK kicker tests in June 2012 showed a kick in excess of ± 10 um at IPB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Data was only taken using SLAC electronics via EPICS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15 June 2012 ATF Operation Meeting report, by Doug Bett</a:t>
            </a:r>
            <a:endParaRPr lang="en-GB" sz="1400" dirty="0"/>
          </a:p>
        </p:txBody>
      </p:sp>
      <p:pic>
        <p:nvPicPr>
          <p:cNvPr id="8" name="Picture 5" descr="IP_kicker_sc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06" y="1544843"/>
            <a:ext cx="5329187" cy="398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5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5" y="260702"/>
            <a:ext cx="800104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0.046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20 %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4221088"/>
            <a:ext cx="416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 for 2</a:t>
            </a:r>
            <a:r>
              <a:rPr lang="en-GB" baseline="30000" dirty="0" smtClean="0">
                <a:solidFill>
                  <a:schemeClr val="bg1"/>
                </a:solidFill>
              </a:rPr>
              <a:t>nd</a:t>
            </a:r>
            <a:r>
              <a:rPr lang="en-GB" dirty="0" smtClean="0">
                <a:solidFill>
                  <a:schemeClr val="bg1"/>
                </a:solidFill>
              </a:rPr>
              <a:t> stage mixer (channels 1–4)</a:t>
            </a:r>
          </a:p>
        </p:txBody>
      </p:sp>
    </p:spTree>
    <p:extLst>
      <p:ext uri="{BB962C8B-B14F-4D97-AF65-F5344CB8AC3E}">
        <p14:creationId xmlns:p14="http://schemas.microsoft.com/office/powerpoint/2010/main" val="115328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5" y="260702"/>
            <a:ext cx="8001045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0.102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10 %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4221088"/>
            <a:ext cx="416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 for 2</a:t>
            </a:r>
            <a:r>
              <a:rPr lang="en-GB" baseline="30000" dirty="0" smtClean="0">
                <a:solidFill>
                  <a:schemeClr val="bg1"/>
                </a:solidFill>
              </a:rPr>
              <a:t>nd</a:t>
            </a:r>
            <a:r>
              <a:rPr lang="en-GB" dirty="0" smtClean="0">
                <a:solidFill>
                  <a:schemeClr val="bg1"/>
                </a:solidFill>
              </a:rPr>
              <a:t> stage mixer (channels 1–4)</a:t>
            </a:r>
          </a:p>
        </p:txBody>
      </p:sp>
    </p:spTree>
    <p:extLst>
      <p:ext uri="{BB962C8B-B14F-4D97-AF65-F5344CB8AC3E}">
        <p14:creationId xmlns:p14="http://schemas.microsoft.com/office/powerpoint/2010/main" val="30592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5" y="260702"/>
            <a:ext cx="8001045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0.206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6 %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221088"/>
            <a:ext cx="416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 for 2</a:t>
            </a:r>
            <a:r>
              <a:rPr lang="en-GB" baseline="30000" dirty="0" smtClean="0">
                <a:solidFill>
                  <a:schemeClr val="bg1"/>
                </a:solidFill>
              </a:rPr>
              <a:t>nd</a:t>
            </a:r>
            <a:r>
              <a:rPr lang="en-GB" dirty="0" smtClean="0">
                <a:solidFill>
                  <a:schemeClr val="bg1"/>
                </a:solidFill>
              </a:rPr>
              <a:t> stage mixer (channels 1–4)</a:t>
            </a:r>
          </a:p>
        </p:txBody>
      </p:sp>
    </p:spTree>
    <p:extLst>
      <p:ext uri="{BB962C8B-B14F-4D97-AF65-F5344CB8AC3E}">
        <p14:creationId xmlns:p14="http://schemas.microsoft.com/office/powerpoint/2010/main" val="33873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5" y="260702"/>
            <a:ext cx="8001045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0.406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2 %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221088"/>
            <a:ext cx="416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 for 2</a:t>
            </a:r>
            <a:r>
              <a:rPr lang="en-GB" baseline="30000" dirty="0" smtClean="0">
                <a:solidFill>
                  <a:schemeClr val="bg1"/>
                </a:solidFill>
              </a:rPr>
              <a:t>nd</a:t>
            </a:r>
            <a:r>
              <a:rPr lang="en-GB" dirty="0" smtClean="0">
                <a:solidFill>
                  <a:schemeClr val="bg1"/>
                </a:solidFill>
              </a:rPr>
              <a:t> stage mixer (channels 1–4)</a:t>
            </a:r>
          </a:p>
        </p:txBody>
      </p:sp>
    </p:spTree>
    <p:extLst>
      <p:ext uri="{BB962C8B-B14F-4D97-AF65-F5344CB8AC3E}">
        <p14:creationId xmlns:p14="http://schemas.microsoft.com/office/powerpoint/2010/main" val="11923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ATF IP BPM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6" y="260702"/>
            <a:ext cx="8001043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571475" y="260648"/>
            <a:ext cx="800104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 ICT charge: 0.504 x 10</a:t>
            </a:r>
            <a:r>
              <a:rPr lang="en-GB" sz="3200" b="1" baseline="30000" dirty="0" smtClean="0">
                <a:solidFill>
                  <a:sysClr val="windowText" lastClr="000000"/>
                </a:solidFill>
                <a:latin typeface="Arial Narrow" pitchFamily="34" charset="0"/>
              </a:rPr>
              <a:t>10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 ± 3 % 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221088"/>
            <a:ext cx="416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 for 2</a:t>
            </a:r>
            <a:r>
              <a:rPr lang="en-GB" baseline="30000" dirty="0" smtClean="0">
                <a:solidFill>
                  <a:schemeClr val="bg1"/>
                </a:solidFill>
              </a:rPr>
              <a:t>nd</a:t>
            </a:r>
            <a:r>
              <a:rPr lang="en-GB" dirty="0" smtClean="0">
                <a:solidFill>
                  <a:schemeClr val="bg1"/>
                </a:solidFill>
              </a:rPr>
              <a:t> stage mixer (channels 1–4)</a:t>
            </a:r>
          </a:p>
        </p:txBody>
      </p:sp>
    </p:spTree>
    <p:extLst>
      <p:ext uri="{BB962C8B-B14F-4D97-AF65-F5344CB8AC3E}">
        <p14:creationId xmlns:p14="http://schemas.microsoft.com/office/powerpoint/2010/main" val="421993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1024</Words>
  <Application>Microsoft Office PowerPoint</Application>
  <PresentationFormat>On-screen Show (4:3)</PresentationFormat>
  <Paragraphs>248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Arial Narrow</vt:lpstr>
      <vt:lpstr>Cambria Math</vt:lpstr>
      <vt:lpstr>Default Design</vt:lpstr>
      <vt:lpstr>Honda electronics and IP kicker results</vt:lpstr>
      <vt:lpstr>Contents</vt:lpstr>
      <vt:lpstr>LO for 2nd stage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Waveforms over calibration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Jitter vs. beam position</vt:lpstr>
      <vt:lpstr>PowerPoint Presentation</vt:lpstr>
      <vt:lpstr>Jitter vs. charge</vt:lpstr>
      <vt:lpstr>PowerPoint Presentation</vt:lpstr>
      <vt:lpstr>IP feedback latency</vt:lpstr>
      <vt:lpstr>PowerPoint Presentation</vt:lpstr>
      <vt:lpstr>IP kicker range</vt:lpstr>
      <vt:lpstr>PowerPoint Presentation</vt:lpstr>
      <vt:lpstr>IP kicker strength</vt:lpstr>
      <vt:lpstr>PowerPoint Presentation</vt:lpstr>
      <vt:lpstr>PowerPoint Presentation</vt:lpstr>
      <vt:lpstr>Conclusions</vt:lpstr>
      <vt:lpstr>Appendix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228</cp:revision>
  <dcterms:created xsi:type="dcterms:W3CDTF">2009-05-21T13:39:04Z</dcterms:created>
  <dcterms:modified xsi:type="dcterms:W3CDTF">2014-07-15T13:48:15Z</dcterms:modified>
</cp:coreProperties>
</file>