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2" r:id="rId15"/>
    <p:sldId id="273" r:id="rId16"/>
    <p:sldId id="274" r:id="rId17"/>
    <p:sldId id="275" r:id="rId18"/>
    <p:sldId id="276" r:id="rId19"/>
    <p:sldId id="278" r:id="rId20"/>
    <p:sldId id="279" r:id="rId21"/>
    <p:sldId id="280" r:id="rId22"/>
    <p:sldId id="281" r:id="rId23"/>
    <p:sldId id="28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C031-9A34-4163-A473-69BE459DA217}" type="datetimeFigureOut">
              <a:rPr lang="en-GB" smtClean="0"/>
              <a:t>16/07/2014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5D6CF-2E02-4B7B-99EE-5641271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935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C031-9A34-4163-A473-69BE459DA217}" type="datetimeFigureOut">
              <a:rPr lang="en-GB" smtClean="0"/>
              <a:t>16/07/2014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5D6CF-2E02-4B7B-99EE-5641271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012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C031-9A34-4163-A473-69BE459DA217}" type="datetimeFigureOut">
              <a:rPr lang="en-GB" smtClean="0"/>
              <a:t>16/07/2014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5D6CF-2E02-4B7B-99EE-5641271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250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C031-9A34-4163-A473-69BE459DA217}" type="datetimeFigureOut">
              <a:rPr lang="en-GB" smtClean="0"/>
              <a:t>16/07/2014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5D6CF-2E02-4B7B-99EE-5641271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601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C031-9A34-4163-A473-69BE459DA217}" type="datetimeFigureOut">
              <a:rPr lang="en-GB" smtClean="0"/>
              <a:t>16/07/2014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5D6CF-2E02-4B7B-99EE-5641271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5468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C031-9A34-4163-A473-69BE459DA217}" type="datetimeFigureOut">
              <a:rPr lang="en-GB" smtClean="0"/>
              <a:t>16/07/2014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5D6CF-2E02-4B7B-99EE-5641271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928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C031-9A34-4163-A473-69BE459DA217}" type="datetimeFigureOut">
              <a:rPr lang="en-GB" smtClean="0"/>
              <a:t>16/07/2014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5D6CF-2E02-4B7B-99EE-5641271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546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C031-9A34-4163-A473-69BE459DA217}" type="datetimeFigureOut">
              <a:rPr lang="en-GB" smtClean="0"/>
              <a:t>16/07/2014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5D6CF-2E02-4B7B-99EE-5641271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767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C031-9A34-4163-A473-69BE459DA217}" type="datetimeFigureOut">
              <a:rPr lang="en-GB" smtClean="0"/>
              <a:t>16/07/2014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5D6CF-2E02-4B7B-99EE-5641271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487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C031-9A34-4163-A473-69BE459DA217}" type="datetimeFigureOut">
              <a:rPr lang="en-GB" smtClean="0"/>
              <a:t>16/07/2014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5D6CF-2E02-4B7B-99EE-5641271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422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C031-9A34-4163-A473-69BE459DA217}" type="datetimeFigureOut">
              <a:rPr lang="en-GB" smtClean="0"/>
              <a:t>16/07/2014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5D6CF-2E02-4B7B-99EE-5641271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434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BC031-9A34-4163-A473-69BE459DA217}" type="datetimeFigureOut">
              <a:rPr lang="en-GB" smtClean="0"/>
              <a:t>16/07/2014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5D6CF-2E02-4B7B-99EE-5641271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76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Feed forward orbit corrections for the CLIC RTML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R. Apsimon, A. Latina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06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Optics considerations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79512" y="1124744"/>
                <a:ext cx="8712968" cy="4486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normalised coordinates, the sensitivity of a phase space measurement can be expressed in terms of the optics and BPM resolution: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GB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GB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GB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1,2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GB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𝜇</m:t>
                                  </m:r>
                                </m:e>
                              </m:func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GB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/>
                                          <a:ea typeface="Cambria Math"/>
                                          <a:cs typeface="Times New Roman" panose="020206030504050203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/>
                                          <a:ea typeface="Cambria Math"/>
                                          <a:cs typeface="Times New Roman" panose="020206030504050203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rad>
                            </m:den>
                          </m:f>
                        </m:e>
                      </m:d>
                      <m:f>
                        <m:fPr>
                          <m:ctrlPr>
                            <a:rPr lang="en-GB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𝐵𝑃𝑀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𝑔𝑒𝑜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GB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𝜇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second term vanishes when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 an odd multiple. The first term is minimised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according to the arithmetic to geometric mean inequality theorem.</a:t>
                </a:r>
              </a:p>
              <a:p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Converting back into normal phase space it can be shown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endParaRPr lang="en-GB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conclusion: need a periodic lattice between BPMs</a:t>
                </a:r>
              </a:p>
              <a:p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90</a:t>
                </a:r>
                <a:r>
                  <a:rPr lang="en-GB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FODO cells for the BPM and kicker regions.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  <m:r>
                      <a:rPr lang="en-GB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num>
                      <m:den>
                        <m:func>
                          <m:funcPr>
                            <m:ctrlPr>
                              <a:rPr lang="en-GB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sin</m:t>
                            </m:r>
                          </m:fName>
                          <m:e>
                            <m:f>
                              <m:fPr>
                                <m:ctrlPr>
                                  <a:rPr lang="en-GB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𝜇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func>
                      </m:den>
                    </m:f>
                    <m:rad>
                      <m:radPr>
                        <m:degHide m:val="on"/>
                        <m:ctrlP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1+</m:t>
                            </m:r>
                            <m:func>
                              <m:funcPr>
                                <m:ctrlPr>
                                  <a:rPr lang="en-GB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sin</m:t>
                                </m:r>
                              </m:fName>
                              <m:e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𝜇</m:t>
                                    </m:r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func>
                          </m:num>
                          <m:den>
                            <m:r>
                              <a:rPr lang="en-GB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1−</m:t>
                            </m:r>
                            <m:func>
                              <m:funcPr>
                                <m:ctrlPr>
                                  <a:rPr lang="en-GB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sin</m:t>
                                </m:r>
                              </m:fName>
                              <m:e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𝜇</m:t>
                                    </m:r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func>
                          </m:den>
                        </m:f>
                      </m:e>
                    </m:rad>
                    <m:r>
                      <a:rPr lang="en-GB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≈3.41</m:t>
                    </m:r>
                    <m:r>
                      <a:rPr lang="en-GB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𝐿</m:t>
                    </m:r>
                  </m:oMath>
                </a14:m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GB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num>
                      <m:den>
                        <m:func>
                          <m:funcPr>
                            <m:ctrlPr>
                              <a:rPr lang="en-GB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sin</m:t>
                            </m:r>
                          </m:fName>
                          <m:e>
                            <m:f>
                              <m:fPr>
                                <m:ctrlPr>
                                  <a:rPr lang="en-GB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𝜇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func>
                      </m:den>
                    </m:f>
                    <m:rad>
                      <m:radPr>
                        <m:degHide m:val="on"/>
                        <m:ctrlP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1−</m:t>
                            </m:r>
                            <m:func>
                              <m:funcPr>
                                <m:ctrlPr>
                                  <a:rPr lang="en-GB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sin</m:t>
                                </m:r>
                              </m:fName>
                              <m:e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𝜇</m:t>
                                    </m:r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func>
                          </m:num>
                          <m:den>
                            <m:r>
                              <a:rPr lang="en-GB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1+</m:t>
                            </m:r>
                            <m:func>
                              <m:funcPr>
                                <m:ctrlPr>
                                  <a:rPr lang="en-GB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sin</m:t>
                                </m:r>
                              </m:fName>
                              <m:e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𝜇</m:t>
                                    </m:r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func>
                          </m:den>
                        </m:f>
                      </m:e>
                    </m:rad>
                    <m:r>
                      <a:rPr lang="en-GB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≈0.58</m:t>
                    </m:r>
                    <m:r>
                      <a:rPr lang="en-GB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𝐿</m:t>
                    </m:r>
                  </m:oMath>
                </a14:m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  <a:cs typeface="Times New Roman" panose="02020603050405020304" pitchFamily="18" charset="0"/>
                      </a:rPr>
                      <m:t>𝑘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𝑙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𝑞</m:t>
                        </m:r>
                      </m:sub>
                    </m:sSub>
                    <m:r>
                      <a:rPr lang="en-GB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  <m:func>
                          <m:funcPr>
                            <m:ctrlPr>
                              <a:rPr lang="en-GB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sin</m:t>
                            </m:r>
                          </m:fName>
                          <m:e>
                            <m:f>
                              <m:fPr>
                                <m:ctrlPr>
                                  <a:rPr lang="en-GB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𝜇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func>
                      </m:num>
                      <m:den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den>
                    </m:f>
                    <m:r>
                      <a:rPr lang="en-GB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GB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den>
                    </m:f>
                  </m:oMath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124744"/>
                <a:ext cx="8712968" cy="4486998"/>
              </a:xfrm>
              <a:prstGeom prst="rect">
                <a:avLst/>
              </a:prstGeom>
              <a:blipFill rotWithShape="1">
                <a:blip r:embed="rId2"/>
                <a:stretch>
                  <a:fillRect l="-559" t="-679" r="-1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7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Tracking simulations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196752"/>
            <a:ext cx="84969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studies undertaken: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Ideal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beam stability through RTML with and without feed forward corrections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Perfect BPM resolution and alignment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Initial beam offset at start of RTML varied to simulate DR extraction errors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Precision study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Impact of BPM resolution of feed forward performance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Perfect BPM alignment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 beam offset at start of RTML varied to simulate DR extraction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errors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Accuracy study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Impact of BPM alignment errors on feed forward performance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Perfect BPM resolution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Perfectly extracted beam at start of RTML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368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260648"/>
                <a:ext cx="8229600" cy="114300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GB" dirty="0" smtClean="0"/>
                  <a:t>Tracking results: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Ideal system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260648"/>
                <a:ext cx="8229600" cy="1143000"/>
              </a:xfrm>
              <a:blipFill rotWithShape="1">
                <a:blip r:embed="rId3"/>
                <a:stretch>
                  <a:fillRect t="-17112" b="-304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5" t="9071" r="8819" b="3622"/>
          <a:stretch/>
        </p:blipFill>
        <p:spPr bwMode="auto">
          <a:xfrm>
            <a:off x="683568" y="1484784"/>
            <a:ext cx="7221600" cy="49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16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260648"/>
                <a:ext cx="8229600" cy="114300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GB" dirty="0" smtClean="0"/>
                  <a:t>Tracking results: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Precision study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260648"/>
                <a:ext cx="8229600" cy="1143000"/>
              </a:xfrm>
              <a:blipFill rotWithShape="1">
                <a:blip r:embed="rId3"/>
                <a:stretch>
                  <a:fillRect t="-17112" b="-304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6" t="9071" r="8898" b="3371"/>
          <a:stretch/>
        </p:blipFill>
        <p:spPr bwMode="auto">
          <a:xfrm>
            <a:off x="611560" y="1484784"/>
            <a:ext cx="7279200" cy="50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60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260648"/>
                <a:ext cx="8229600" cy="114300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GB" dirty="0" smtClean="0"/>
                  <a:t>Tracking results: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Accuracy </a:t>
                </a:r>
                <a:r>
                  <a:rPr lang="en-GB" dirty="0" smtClean="0"/>
                  <a:t>study</a:t>
                </a:r>
                <a:endParaRPr lang="en-GB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260648"/>
                <a:ext cx="8229600" cy="1143000"/>
              </a:xfrm>
              <a:blipFill rotWithShape="1">
                <a:blip r:embed="rId2"/>
                <a:stretch>
                  <a:fillRect t="-17112" b="-304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pic>
        <p:nvPicPr>
          <p:cNvPr id="11272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7" t="8693" r="9213" b="3623"/>
          <a:stretch/>
        </p:blipFill>
        <p:spPr bwMode="auto">
          <a:xfrm>
            <a:off x="684368" y="1442136"/>
            <a:ext cx="7200000" cy="50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7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260648"/>
                <a:ext cx="8229600" cy="114300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GB" dirty="0" smtClean="0"/>
                  <a:t>Tracking results: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Ideal system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260648"/>
                <a:ext cx="8229600" cy="1143000"/>
              </a:xfrm>
              <a:blipFill rotWithShape="1">
                <a:blip r:embed="rId3"/>
                <a:stretch>
                  <a:fillRect t="-17112" b="-304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2" t="9324" r="9291" b="3621"/>
          <a:stretch/>
        </p:blipFill>
        <p:spPr bwMode="auto">
          <a:xfrm>
            <a:off x="720368" y="1478136"/>
            <a:ext cx="7164000" cy="497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93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260648"/>
                <a:ext cx="8229600" cy="114300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GB" dirty="0" smtClean="0"/>
                  <a:t>Tracking results: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Precision study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260648"/>
                <a:ext cx="8229600" cy="1143000"/>
              </a:xfrm>
              <a:blipFill rotWithShape="1">
                <a:blip r:embed="rId3"/>
                <a:stretch>
                  <a:fillRect t="-17112" b="-304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8" t="9323" r="8661" b="2992"/>
          <a:stretch/>
        </p:blipFill>
        <p:spPr bwMode="auto">
          <a:xfrm>
            <a:off x="467544" y="1484784"/>
            <a:ext cx="7315200" cy="50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41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260648"/>
                <a:ext cx="8229600" cy="114300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GB" dirty="0" smtClean="0"/>
                  <a:t>Tracking results: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Ideal system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260648"/>
                <a:ext cx="8229600" cy="1143000"/>
              </a:xfrm>
              <a:blipFill rotWithShape="1">
                <a:blip r:embed="rId3"/>
                <a:stretch>
                  <a:fillRect t="-18717" b="-326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9" t="9323" r="9134" b="3496"/>
          <a:stretch/>
        </p:blipFill>
        <p:spPr bwMode="auto">
          <a:xfrm>
            <a:off x="669968" y="1484784"/>
            <a:ext cx="7214400" cy="498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76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260648"/>
                <a:ext cx="8229600" cy="114300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GB" dirty="0" smtClean="0"/>
                  <a:t>Tracking results: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Precision study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260648"/>
                <a:ext cx="8229600" cy="1143000"/>
              </a:xfrm>
              <a:blipFill rotWithShape="1">
                <a:blip r:embed="rId3"/>
                <a:stretch>
                  <a:fillRect t="-18717" b="-326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pic>
        <p:nvPicPr>
          <p:cNvPr id="4109" name="Picture 1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0" t="8692" r="9134" b="3119"/>
          <a:stretch/>
        </p:blipFill>
        <p:spPr bwMode="auto">
          <a:xfrm>
            <a:off x="662768" y="1412776"/>
            <a:ext cx="7221600" cy="50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27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260648"/>
                <a:ext cx="8229600" cy="114300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GB" dirty="0" smtClean="0"/>
                  <a:t>Tracking results: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Accuracy </a:t>
                </a:r>
                <a:r>
                  <a:rPr lang="en-GB" dirty="0" smtClean="0"/>
                  <a:t>study</a:t>
                </a:r>
                <a:endParaRPr lang="en-GB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260648"/>
                <a:ext cx="8229600" cy="1143000"/>
              </a:xfrm>
              <a:blipFill rotWithShape="1">
                <a:blip r:embed="rId2"/>
                <a:stretch>
                  <a:fillRect t="-18717" b="-326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pic>
        <p:nvPicPr>
          <p:cNvPr id="14347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1" t="10584" r="9370" b="2992"/>
          <a:stretch/>
        </p:blipFill>
        <p:spPr bwMode="auto">
          <a:xfrm>
            <a:off x="611560" y="1658152"/>
            <a:ext cx="7207200" cy="493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37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Emittance growth from </a:t>
            </a:r>
            <a:r>
              <a:rPr lang="en-GB" dirty="0" err="1" smtClean="0"/>
              <a:t>betatron</a:t>
            </a:r>
            <a:r>
              <a:rPr lang="en-GB" dirty="0" smtClean="0"/>
              <a:t> collimation</a:t>
            </a:r>
          </a:p>
          <a:p>
            <a:pPr lvl="1"/>
            <a:r>
              <a:rPr lang="en-GB" dirty="0" smtClean="0"/>
              <a:t>Strongly dependent on orbit jitter in collimators</a:t>
            </a:r>
          </a:p>
          <a:p>
            <a:endParaRPr lang="en-GB" dirty="0"/>
          </a:p>
          <a:p>
            <a:r>
              <a:rPr lang="en-GB" dirty="0" smtClean="0"/>
              <a:t>Damping ring extraction stability</a:t>
            </a:r>
          </a:p>
          <a:p>
            <a:pPr lvl="1"/>
            <a:r>
              <a:rPr lang="en-GB" dirty="0" smtClean="0"/>
              <a:t>Kicker and septa stability extremely stringent</a:t>
            </a:r>
          </a:p>
          <a:p>
            <a:pPr lvl="1"/>
            <a:r>
              <a:rPr lang="en-GB" dirty="0" smtClean="0"/>
              <a:t>FF systems relax requirements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17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260648"/>
                <a:ext cx="8229600" cy="114300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GB" dirty="0" smtClean="0"/>
                  <a:t>Tracking results: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Ideal system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260648"/>
                <a:ext cx="8229600" cy="1143000"/>
              </a:xfrm>
              <a:blipFill rotWithShape="1">
                <a:blip r:embed="rId3"/>
                <a:stretch>
                  <a:fillRect t="-18717" b="-326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pic>
        <p:nvPicPr>
          <p:cNvPr id="7181" name="Picture 1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0" t="9071" r="9527" b="3118"/>
          <a:stretch/>
        </p:blipFill>
        <p:spPr bwMode="auto">
          <a:xfrm>
            <a:off x="611560" y="1578952"/>
            <a:ext cx="7185600" cy="501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68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260648"/>
                <a:ext cx="8229600" cy="114300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GB" dirty="0" smtClean="0"/>
                  <a:t>Tracking results: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Precision study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260648"/>
                <a:ext cx="8229600" cy="1143000"/>
              </a:xfrm>
              <a:blipFill rotWithShape="1">
                <a:blip r:embed="rId3"/>
                <a:stretch>
                  <a:fillRect t="-18717" b="-326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pic>
        <p:nvPicPr>
          <p:cNvPr id="8205" name="Picture 1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8" t="9324" r="9054" b="2866"/>
          <a:stretch/>
        </p:blipFill>
        <p:spPr bwMode="auto">
          <a:xfrm>
            <a:off x="539552" y="1578952"/>
            <a:ext cx="7214400" cy="501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27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tracking results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268760"/>
            <a:ext cx="864096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Horizontal emittance growth: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 0f ~4 reduction in emittance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1-2 </a:t>
            </a:r>
            <a:r>
              <a:rPr lang="el-G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 resolution has a negligible effect on FF performance compared to perfect BPMs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 ±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l-G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 alignment tolerance 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Horizontal jitter amplification: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 of ~7.5 reduction in jitter amplification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1-2 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resolution has a negligible effect on FF performance compared to perfect 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BPMs</a:t>
            </a:r>
          </a:p>
          <a:p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emittance growth: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Factor 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~1.5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 in emittance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1-2 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resolution has 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tolerable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 on FF performance compared to perfect BPMs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±2-5 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alignment tolerance 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jitter amplification: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Factor of 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~6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 in jitter amplification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1-2 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resolution has a negligible effect on FF performance compared to perfect 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BPMs</a:t>
            </a:r>
            <a:endParaRPr lang="en-GB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22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268760"/>
            <a:ext cx="856895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of the feed forward hardware has been based on existing technology and the required performance has been experimentally demonstrated (FONT feedback system at ATF2); thus confirming the feasibility of the system.</a:t>
            </a:r>
          </a:p>
          <a:p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optics of the BPM and kicker regions have been studied analytically to ensure a global optimisation.</a:t>
            </a:r>
          </a:p>
          <a:p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Tracking simulations have shown a good performance of the feed forward systems, including resolution and misalignment 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errors.</a:t>
            </a:r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069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RTML FF systems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40" y="1520704"/>
            <a:ext cx="8228920" cy="1548256"/>
          </a:xfrm>
        </p:spPr>
      </p:pic>
      <p:sp>
        <p:nvSpPr>
          <p:cNvPr id="5" name="TextBox 4"/>
          <p:cNvSpPr txBox="1"/>
          <p:nvPr/>
        </p:nvSpPr>
        <p:spPr>
          <a:xfrm>
            <a:off x="395536" y="3284984"/>
            <a:ext cx="8424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EC1: first energy collimator system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EC2: second energy collimator system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BC: </a:t>
            </a:r>
            <a:r>
              <a:rPr lang="en-GB" dirty="0" err="1" smtClean="0">
                <a:solidFill>
                  <a:srgbClr val="FF0000"/>
                </a:solidFill>
              </a:rPr>
              <a:t>betatron</a:t>
            </a:r>
            <a:r>
              <a:rPr lang="en-GB" dirty="0" smtClean="0">
                <a:solidFill>
                  <a:srgbClr val="FF0000"/>
                </a:solidFill>
              </a:rPr>
              <a:t> collimation system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00B050"/>
                </a:solidFill>
              </a:rPr>
              <a:t>eFF1: first feed forward system in electron RTML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eFF2: second feed forward system in electron RTML</a:t>
            </a:r>
          </a:p>
          <a:p>
            <a:endParaRPr lang="en-GB" dirty="0">
              <a:solidFill>
                <a:srgbClr val="00B050"/>
              </a:solidFill>
            </a:endParaRPr>
          </a:p>
          <a:p>
            <a:r>
              <a:rPr lang="en-GB" dirty="0" smtClean="0">
                <a:solidFill>
                  <a:srgbClr val="00B050"/>
                </a:solidFill>
              </a:rPr>
              <a:t>pFF1: first feed forward system in positron RTML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pFF2: second feed forward system in positron RTML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40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 considerations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Hardware:</a:t>
            </a:r>
          </a:p>
          <a:p>
            <a:pPr lvl="1"/>
            <a:r>
              <a:rPr lang="en-GB" dirty="0" smtClean="0"/>
              <a:t>BPM design, resolution and signal processing</a:t>
            </a:r>
          </a:p>
          <a:p>
            <a:pPr lvl="1"/>
            <a:r>
              <a:rPr lang="en-GB" dirty="0" smtClean="0"/>
              <a:t>Transmission cable speed and latency budget</a:t>
            </a:r>
          </a:p>
          <a:p>
            <a:pPr lvl="1"/>
            <a:r>
              <a:rPr lang="en-GB" dirty="0" smtClean="0"/>
              <a:t>Kicker design and stability</a:t>
            </a:r>
          </a:p>
          <a:p>
            <a:pPr lvl="1"/>
            <a:r>
              <a:rPr lang="en-GB" dirty="0" smtClean="0"/>
              <a:t>Digital feed forward electronics</a:t>
            </a:r>
          </a:p>
          <a:p>
            <a:pPr lvl="1"/>
            <a:r>
              <a:rPr lang="en-GB" dirty="0" smtClean="0"/>
              <a:t>Machine protection</a:t>
            </a:r>
          </a:p>
          <a:p>
            <a:r>
              <a:rPr lang="en-GB" dirty="0" smtClean="0"/>
              <a:t>Optics</a:t>
            </a:r>
          </a:p>
          <a:p>
            <a:pPr lvl="1"/>
            <a:r>
              <a:rPr lang="en-GB" dirty="0" smtClean="0"/>
              <a:t>Optics designs of BPM and kicker regions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82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BPM design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268760"/>
            <a:ext cx="3479351" cy="27179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95535" y="1329727"/>
                <a:ext cx="8303887" cy="47804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stripline BPMs for high bandwidth and</a:t>
                </a: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reasonably low resolution.</a:t>
                </a:r>
              </a:p>
              <a:p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Position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~</m:t>
                    </m:r>
                    <m:f>
                      <m:fPr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/>
                                <a:ea typeface="Cambria Math"/>
                              </a:rPr>
                              <m:t>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/>
                                <a:ea typeface="Cambria Math"/>
                              </a:rPr>
                              <m:t>Σ</m:t>
                            </m:r>
                          </m:sub>
                        </m:sSub>
                      </m:den>
                    </m:f>
                  </m:oMath>
                </a14:m>
                <a:endParaRPr lang="en-GB" dirty="0" smtClean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Δ</m:t>
                        </m:r>
                      </m:sub>
                    </m:sSub>
                  </m:oMath>
                </a14:m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Σ</m:t>
                        </m:r>
                      </m:sub>
                    </m:sSub>
                  </m:oMath>
                </a14:m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the difference and sum</a:t>
                </a: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opposing stripline signals.</a:t>
                </a:r>
              </a:p>
              <a:p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Resolution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𝑅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/>
                                <a:ea typeface="Cambria Math"/>
                              </a:rPr>
                              <m:t>Σ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𝑑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𝑠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  <m:r>
                      <a:rPr lang="en-GB" i="1" smtClean="0">
                        <a:latin typeface="Cambria Math"/>
                        <a:ea typeface="Cambria Math"/>
                      </a:rPr>
                      <m:t>∝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𝑅</m:t>
                    </m:r>
                  </m:oMath>
                </a14:m>
                <a:endParaRPr lang="en-GB" dirty="0" smtClean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𝑑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𝑠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gain ratio between difference and sum channels on the digital electronics,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electrical noise on the BPM system and R is the BPM resolution.</a:t>
                </a:r>
              </a:p>
              <a:p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FONT BPMs consistently achieve resolutions ~1.6 times thermal limit of noise.</a:t>
                </a: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CLIC RTML BPMs aim for ~1.3 times thermal limit by digitising BPM signals immediately after analogue processing. RTML BPM radius is 6 cm, so expect resolutions ~ 1.4</a:t>
                </a:r>
                <a:r>
                  <a:rPr lang="el-GR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</a:t>
                </a: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5" y="1329727"/>
                <a:ext cx="8303887" cy="4780411"/>
              </a:xfrm>
              <a:prstGeom prst="rect">
                <a:avLst/>
              </a:prstGeom>
              <a:blipFill rotWithShape="1">
                <a:blip r:embed="rId3"/>
                <a:stretch>
                  <a:fillRect l="-661" t="-638" b="-11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36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Transmission speed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3528" y="1268760"/>
                <a:ext cx="8568952" cy="487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minimum timing latency,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00B05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rgbClr val="00B05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00B05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𝑚𝑖𝑛</m:t>
                        </m:r>
                      </m:sub>
                    </m:sSub>
                    <m:r>
                      <a:rPr lang="en-GB" b="0" i="1" smtClean="0">
                        <a:solidFill>
                          <a:srgbClr val="00B05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=150 </m:t>
                    </m:r>
                    <m:r>
                      <a:rPr lang="en-GB" b="0" i="1" smtClean="0">
                        <a:solidFill>
                          <a:srgbClr val="00B05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𝑛𝑠</m:t>
                    </m:r>
                  </m:oMath>
                </a14:m>
                <a:r>
                  <a:rPr lang="en-GB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allow for calculation of FF corrections</a:t>
                </a:r>
                <a:endPara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pFF2 and eFF2 layouts very similar, very small horizontal offset of beam after turnaround.</a:t>
                </a: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Beam travels ~1600 m, signals travel ~50 m.</a:t>
                </a: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Required cable speed: ~0.03c </a:t>
                </a:r>
                <a:r>
                  <a:rPr lang="en-GB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Extremely easy to achieve with any transmission cable</a:t>
                </a:r>
              </a:p>
              <a:p>
                <a:endParaRPr lang="en-GB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eFF1:</a:t>
                </a: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Horizontal offset after turnaround ~ 610 m</a:t>
                </a: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Minimum cable speed: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𝑚𝑖𝑛</m:t>
                        </m:r>
                      </m:sub>
                    </m:sSub>
                    <m:r>
                      <a:rPr lang="en-GB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≥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𝜌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𝜋𝜌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𝑐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𝑚𝑖𝑛</m:t>
                            </m:r>
                          </m:sub>
                        </m:sSub>
                      </m:den>
                    </m:f>
                    <m:r>
                      <a:rPr lang="en-GB" b="0" i="1" smtClean="0">
                        <a:latin typeface="Cambria Math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GB" b="0" i="1" smtClean="0">
                        <a:latin typeface="Cambria Math"/>
                        <a:cs typeface="Times New Roman" panose="02020603050405020304" pitchFamily="18" charset="0"/>
                      </a:rPr>
                      <m:t>=0.67</m:t>
                    </m:r>
                    <m:r>
                      <a:rPr lang="en-GB" b="0" i="1" smtClean="0">
                        <a:latin typeface="Cambria Math"/>
                        <a:cs typeface="Times New Roman" panose="02020603050405020304" pitchFamily="18" charset="0"/>
                      </a:rPr>
                      <m:t>𝑐</m:t>
                    </m:r>
                  </m:oMath>
                </a14:m>
                <a:endPara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:r>
                  <a:rPr lang="el-GR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ρ</a:t>
                </a: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radius of curvature of the central arc</a:t>
                </a: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high speed (~0.88c), low attenuation (~6dB over 600 m) cables to maximise latency:</a:t>
                </a: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e.g. LDF4.5-20</a:t>
                </a:r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pFF1:S-shaped chicane</a:t>
                </a: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Minimum cable speed: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𝑚𝑖𝑛</m:t>
                        </m:r>
                      </m:sub>
                    </m:sSub>
                    <m:r>
                      <a:rPr lang="en-GB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≥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GB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</m:rad>
                        <m:r>
                          <a:rPr lang="en-GB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𝜌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𝜋𝜌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𝑐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𝑚𝑖𝑛</m:t>
                            </m:r>
                          </m:sub>
                        </m:sSub>
                      </m:den>
                    </m:f>
                    <m:r>
                      <a:rPr lang="en-GB" b="0" i="1" smtClean="0">
                        <a:latin typeface="Cambria Math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GB" b="0" i="1" smtClean="0">
                        <a:latin typeface="Cambria Math"/>
                        <a:cs typeface="Times New Roman" panose="02020603050405020304" pitchFamily="18" charset="0"/>
                      </a:rPr>
                      <m:t>=0.95</m:t>
                    </m:r>
                    <m:r>
                      <a:rPr lang="en-GB" b="0" i="1" smtClean="0">
                        <a:latin typeface="Cambria Math"/>
                        <a:cs typeface="Times New Roman" panose="02020603050405020304" pitchFamily="18" charset="0"/>
                      </a:rPr>
                      <m:t>𝑐</m:t>
                    </m:r>
                  </m:oMath>
                </a14:m>
                <a:endPara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free space optical communication: send IR signals between BPM and kicker regions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268760"/>
                <a:ext cx="8568952" cy="4877746"/>
              </a:xfrm>
              <a:prstGeom prst="rect">
                <a:avLst/>
              </a:prstGeom>
              <a:blipFill rotWithShape="1">
                <a:blip r:embed="rId2"/>
                <a:stretch>
                  <a:fillRect l="-569" t="-625" b="-11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05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Kicker design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51520" y="1196752"/>
                <a:ext cx="8712968" cy="4555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Feed forward systems should be capable of orbit corrections of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GB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0.5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electrostatic kickers: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Fast rise and fall times (~5 ns)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Relatively weak so good for small and precise corrections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Stripline voltage: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𝑠𝑡𝑟𝑖𝑝</m:t>
                        </m:r>
                      </m:sub>
                    </m:sSub>
                    <m:r>
                      <a:rPr lang="en-GB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𝑑𝑝𝑐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𝑞𝐿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  <m:r>
                                  <a:rPr lang="en-GB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  <m:r>
                                  <a:rPr lang="en-GB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  <m:r>
                                  <a:rPr lang="en-GB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  <m:r>
                                  <a:rPr lang="en-GB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𝑟𝑒𝑙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d is the stripline separation (12 cm), pc is the beam momentum (9 </a:t>
                </a:r>
                <a:r>
                  <a:rPr lang="en-GB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GeV</a:t>
                </a: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L is the kicker length (~1 m)</a:t>
                </a: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Kicker voltage = ±220V horizontally and ±70V vertically.</a:t>
                </a:r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kicker stability of ~1% will result in ~0.01% increase in jitter compared to expected BPM resolution.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Systematic effects (e.g. field homogeneity) can be calibrated out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Very relaxed kicker stability requirements</a:t>
                </a:r>
                <a:endParaRPr lang="en-GB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196752"/>
                <a:ext cx="8712968" cy="4555927"/>
              </a:xfrm>
              <a:prstGeom prst="rect">
                <a:avLst/>
              </a:prstGeom>
              <a:blipFill rotWithShape="1">
                <a:blip r:embed="rId2"/>
                <a:stretch>
                  <a:fillRect l="-559" t="-668" r="-70" b="-10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92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Digital feed forward electronics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268760"/>
            <a:ext cx="83529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Latency of digital electronics expected to be similar to that of the FONT digital electronics, ~50 ns.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latency budget is ≥ 150 ns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remaining budget for additional features: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FF systems can only correct orbit jitter ≤0.5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so use BPM measurements to determine when beam is dangerously off-orbit and fire a downstream dump kicker.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Systematic correction of oscillations on bunch train with tuneable analogue ripple on kicker pulses.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77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Machine protection</a:t>
            </a:r>
            <a:endParaRPr lang="en-GB" dirty="0"/>
          </a:p>
        </p:txBody>
      </p:sp>
      <p:pic>
        <p:nvPicPr>
          <p:cNvPr id="102" name="Picture 10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196752"/>
            <a:ext cx="5142041" cy="3960440"/>
          </a:xfrm>
          <a:prstGeom prst="rect">
            <a:avLst/>
          </a:prstGeom>
        </p:spPr>
      </p:pic>
      <p:sp>
        <p:nvSpPr>
          <p:cNvPr id="103" name="TextBox 102"/>
          <p:cNvSpPr txBox="1"/>
          <p:nvPr/>
        </p:nvSpPr>
        <p:spPr>
          <a:xfrm>
            <a:off x="107504" y="1196752"/>
            <a:ext cx="37444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safe beam determination algorithm can be run in parallel to the normal feed forward correction algorithm.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safe beam determination can be performed in ~ 5 – 10 ns and a beam dump trigger sent to the dump kicker.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the dump kicker will be more powerful than the feed forward kickers it will require a longer rise time, thus a dump signal should be sent a quickly as possible.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Box 103"/>
              <p:cNvSpPr txBox="1"/>
              <p:nvPr/>
            </p:nvSpPr>
            <p:spPr>
              <a:xfrm>
                <a:off x="179512" y="5157192"/>
                <a:ext cx="8712968" cy="12234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Given the beam optics described in the next slides, the beam positions in the two feed forward BPMs can be used to determine a safe beam condition by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GB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GB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en-GB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en-GB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𝑡h𝑟𝑒𝑠h</m:t>
                          </m:r>
                        </m:sub>
                      </m:sSub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4" name="TextBox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5157192"/>
                <a:ext cx="8712968" cy="1223412"/>
              </a:xfrm>
              <a:prstGeom prst="rect">
                <a:avLst/>
              </a:prstGeom>
              <a:blipFill rotWithShape="1">
                <a:blip r:embed="rId3"/>
                <a:stretch>
                  <a:fillRect l="-559" t="-24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04/02/2014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2014,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ACCA-FD45-4593-8D1E-F319B77ECF8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91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1563</Words>
  <Application>Microsoft Office PowerPoint</Application>
  <PresentationFormat>On-screen Show (4:3)</PresentationFormat>
  <Paragraphs>214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Feed forward orbit corrections for the CLIC RTML</vt:lpstr>
      <vt:lpstr>Motivation</vt:lpstr>
      <vt:lpstr>RTML FF systems</vt:lpstr>
      <vt:lpstr>Design considerations</vt:lpstr>
      <vt:lpstr>BPM design</vt:lpstr>
      <vt:lpstr>Transmission speed</vt:lpstr>
      <vt:lpstr>Kicker design</vt:lpstr>
      <vt:lpstr>Digital feed forward electronics</vt:lpstr>
      <vt:lpstr>Machine protection</vt:lpstr>
      <vt:lpstr>Optics considerations</vt:lpstr>
      <vt:lpstr>Tracking simulations</vt:lpstr>
      <vt:lpstr>Tracking results: ∆ε_x Ideal system</vt:lpstr>
      <vt:lpstr>Tracking results: ∆ε_x Precision study</vt:lpstr>
      <vt:lpstr>Tracking results: ∆ε_x Accuracy study</vt:lpstr>
      <vt:lpstr>Tracking results: σ_x Ideal system</vt:lpstr>
      <vt:lpstr>Tracking results: σ_x Precision study</vt:lpstr>
      <vt:lpstr>Tracking results: ∆ε_y Ideal system</vt:lpstr>
      <vt:lpstr>Tracking results: ∆ε_y Precision study</vt:lpstr>
      <vt:lpstr>Tracking results: ∆ε_y Accuracy study</vt:lpstr>
      <vt:lpstr>Tracking results: σ_y Ideal system</vt:lpstr>
      <vt:lpstr>Tracking results: σ_y Precision study</vt:lpstr>
      <vt:lpstr>Summary of tracking results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Feed forward orbit corrections for the CLIC RTML</dc:title>
  <dc:creator>Robert James Apsimon</dc:creator>
  <cp:lastModifiedBy>Robert James Apsimon</cp:lastModifiedBy>
  <cp:revision>2</cp:revision>
  <dcterms:created xsi:type="dcterms:W3CDTF">2014-07-16T09:36:59Z</dcterms:created>
  <dcterms:modified xsi:type="dcterms:W3CDTF">2014-07-16T11:19:12Z</dcterms:modified>
</cp:coreProperties>
</file>