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308" r:id="rId4"/>
    <p:sldId id="334" r:id="rId5"/>
    <p:sldId id="374" r:id="rId6"/>
    <p:sldId id="275" r:id="rId7"/>
    <p:sldId id="370" r:id="rId8"/>
    <p:sldId id="371" r:id="rId9"/>
    <p:sldId id="373" r:id="rId10"/>
    <p:sldId id="372" r:id="rId11"/>
    <p:sldId id="375" r:id="rId12"/>
    <p:sldId id="376" r:id="rId13"/>
    <p:sldId id="377" r:id="rId14"/>
    <p:sldId id="378" r:id="rId15"/>
    <p:sldId id="367" r:id="rId16"/>
    <p:sldId id="332" r:id="rId17"/>
    <p:sldId id="368" r:id="rId18"/>
    <p:sldId id="369" r:id="rId19"/>
    <p:sldId id="380" r:id="rId20"/>
    <p:sldId id="313" r:id="rId21"/>
    <p:sldId id="288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FC2"/>
    <a:srgbClr val="FFFF00"/>
    <a:srgbClr val="002147"/>
    <a:srgbClr val="E0DE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9" d="100"/>
          <a:sy n="99" d="100"/>
        </p:scale>
        <p:origin x="-1376" y="5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0D50A8-9A9E-A14E-ACAE-3D2D56C80427}" type="datetimeFigureOut">
              <a:rPr lang="en-GB"/>
              <a:pPr>
                <a:defRPr/>
              </a:pPr>
              <a:t>17/07/14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592A7-EEB3-D24C-8B0B-88E8721B3DA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9671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9880D-7345-8F40-8467-89BD2BAC91C6}" type="datetimeFigureOut">
              <a:rPr lang="en-GB"/>
              <a:pPr>
                <a:defRPr/>
              </a:pPr>
              <a:t>17/07/14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A2B595-A31D-9340-91E9-BE891DD30B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3796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7A732-E2C9-A845-89AF-DAA4AE2D9B2F}" type="datetimeFigureOut">
              <a:rPr lang="en-GB"/>
              <a:pPr>
                <a:defRPr/>
              </a:pPr>
              <a:t>17/07/14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985F33-3F77-4D4E-B9CB-BAF21362F91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541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110ED-FE71-5444-9B7B-265FF2F4A56A}" type="datetimeFigureOut">
              <a:rPr lang="en-GB"/>
              <a:pPr>
                <a:defRPr/>
              </a:pPr>
              <a:t>17/07/14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812C2-B073-7345-A62C-789097A888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9855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0A5CC-7B90-EA4B-A90E-63CC445759FD}" type="datetimeFigureOut">
              <a:rPr lang="en-GB"/>
              <a:pPr>
                <a:defRPr/>
              </a:pPr>
              <a:t>17/07/14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A6619-0BA0-DE46-9F1A-F5B30F909B5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693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69936-41FF-A946-A4CA-9F8B081DEAEE}" type="datetimeFigureOut">
              <a:rPr lang="en-GB"/>
              <a:pPr>
                <a:defRPr/>
              </a:pPr>
              <a:t>17/07/14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6EF6D-DE0F-3043-A89A-BF4D9DE863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106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F7783-1A86-6242-98A2-001D80B6E90E}" type="datetimeFigureOut">
              <a:rPr lang="en-GB"/>
              <a:pPr>
                <a:defRPr/>
              </a:pPr>
              <a:t>17/07/14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DF5A8B-5A70-0443-AD45-C9E8FB8E9E9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497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D1630-63C8-374C-9167-45DF4350E479}" type="datetimeFigureOut">
              <a:rPr lang="en-GB"/>
              <a:pPr>
                <a:defRPr/>
              </a:pPr>
              <a:t>17/07/14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BD0BF-78D6-C640-B92B-CB0F8FEB79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525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E2ECD-1D00-6A45-8D4F-D0920D71AAA3}" type="datetimeFigureOut">
              <a:rPr lang="en-GB"/>
              <a:pPr>
                <a:defRPr/>
              </a:pPr>
              <a:t>17/07/14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50FE7-BE4C-C649-986C-B40680E547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3414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E6831-E3B2-CE47-93AA-097C2F0E3DAB}" type="datetimeFigureOut">
              <a:rPr lang="en-GB"/>
              <a:pPr>
                <a:defRPr/>
              </a:pPr>
              <a:t>17/07/14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19734-1C73-0C42-87F7-5A277F726D8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6699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ADD75-2FF4-BA4E-8EBC-A206FF13ACCB}" type="datetimeFigureOut">
              <a:rPr lang="en-GB"/>
              <a:pPr>
                <a:defRPr/>
              </a:pPr>
              <a:t>17/07/14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D9BC9-5DFC-C540-95D6-CD0F14122D5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2966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0DE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fld id="{A77F6420-EE0C-A445-910E-19688043AE7C}" type="datetimeFigureOut">
              <a:rPr lang="en-GB"/>
              <a:pPr>
                <a:defRPr/>
              </a:pPr>
              <a:t>17/07/14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fld id="{46A907FF-5B9F-F645-942E-803F38C949E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emf"/><Relationship Id="rId3" Type="http://schemas.openxmlformats.org/officeDocument/2006/relationships/image" Target="../media/image19.emf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3875" y="2205038"/>
            <a:ext cx="8096250" cy="259238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600" cap="small" dirty="0" smtClean="0">
                <a:cs typeface="ＭＳ Ｐゴシック" charset="0"/>
              </a:rPr>
              <a:t>Update on </a:t>
            </a:r>
            <a:r>
              <a:rPr lang="en-US" sz="6600" cap="small" dirty="0">
                <a:cs typeface="ＭＳ Ｐゴシック" charset="0"/>
              </a:rPr>
              <a:t>E</a:t>
            </a:r>
            <a:r>
              <a:rPr lang="en-US" sz="6600" cap="small" dirty="0" smtClean="0">
                <a:cs typeface="ＭＳ Ｐゴシック" charset="0"/>
              </a:rPr>
              <a:t>mittance </a:t>
            </a:r>
            <a:r>
              <a:rPr lang="en-US" sz="6600" cap="small" dirty="0">
                <a:cs typeface="ＭＳ Ｐゴシック" charset="0"/>
              </a:rPr>
              <a:t>O</a:t>
            </a:r>
            <a:r>
              <a:rPr lang="en-US" sz="6600" cap="small" dirty="0" smtClean="0">
                <a:cs typeface="ＭＳ Ｐゴシック" charset="0"/>
              </a:rPr>
              <a:t>ptimization at </a:t>
            </a:r>
            <a:r>
              <a:rPr lang="en-US" sz="6600" cap="small" dirty="0" smtClean="0">
                <a:cs typeface="ＭＳ Ｐゴシック" charset="0"/>
              </a:rPr>
              <a:t>CTF3</a:t>
            </a:r>
            <a:endParaRPr lang="en-GB" sz="6600" cap="small" dirty="0">
              <a:cs typeface="ＭＳ Ｐゴシック" charset="0"/>
            </a:endParaRPr>
          </a:p>
        </p:txBody>
      </p:sp>
      <p:sp>
        <p:nvSpPr>
          <p:cNvPr id="13314" name="TextBox 3"/>
          <p:cNvSpPr txBox="1">
            <a:spLocks noChangeArrowheads="1"/>
          </p:cNvSpPr>
          <p:nvPr/>
        </p:nvSpPr>
        <p:spPr bwMode="auto">
          <a:xfrm>
            <a:off x="0" y="5230813"/>
            <a:ext cx="914400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ctr" eaLnBrk="1" hangingPunct="1"/>
            <a:r>
              <a:rPr lang="en-US" sz="1800" dirty="0"/>
              <a:t>Davide Gamba </a:t>
            </a:r>
          </a:p>
          <a:p>
            <a:pPr algn="ctr" eaLnBrk="1" hangingPunct="1"/>
            <a:r>
              <a:rPr lang="en-US" sz="1200" dirty="0" err="1">
                <a:latin typeface="Courier" charset="0"/>
              </a:rPr>
              <a:t>davide.gamba@cern.ch</a:t>
            </a:r>
            <a:endParaRPr lang="en-US" sz="1200" dirty="0">
              <a:latin typeface="Courier" charset="0"/>
            </a:endParaRPr>
          </a:p>
          <a:p>
            <a:pPr algn="ctr" eaLnBrk="1" hangingPunct="1"/>
            <a:endParaRPr lang="en-US" sz="1400" dirty="0"/>
          </a:p>
          <a:p>
            <a:pPr algn="ctr" eaLnBrk="1" hangingPunct="1"/>
            <a:endParaRPr lang="en-US" sz="1400" dirty="0"/>
          </a:p>
          <a:p>
            <a:pPr algn="ctr" eaLnBrk="1" hangingPunct="1"/>
            <a:r>
              <a:rPr lang="en-US" sz="1400" dirty="0" smtClean="0"/>
              <a:t>18</a:t>
            </a:r>
            <a:r>
              <a:rPr lang="en-US" sz="1400" dirty="0" smtClean="0"/>
              <a:t> </a:t>
            </a:r>
            <a:r>
              <a:rPr lang="en-US" sz="1400" dirty="0" smtClean="0"/>
              <a:t>July 2014</a:t>
            </a:r>
            <a:endParaRPr lang="en-US" sz="1400" dirty="0"/>
          </a:p>
          <a:p>
            <a:pPr algn="ctr" eaLnBrk="1" hangingPunct="1"/>
            <a:r>
              <a:rPr lang="en-US" sz="1400" b="1" dirty="0" smtClean="0"/>
              <a:t>FONT meeting </a:t>
            </a:r>
            <a:r>
              <a:rPr lang="en-US" sz="1400" b="1" dirty="0" smtClean="0"/>
              <a:t>– </a:t>
            </a:r>
            <a:r>
              <a:rPr lang="en-US" sz="1400" b="1" dirty="0" smtClean="0"/>
              <a:t>Oxford</a:t>
            </a:r>
            <a:endParaRPr lang="en-GB" sz="1400" b="1" dirty="0"/>
          </a:p>
        </p:txBody>
      </p:sp>
      <p:pic>
        <p:nvPicPr>
          <p:cNvPr id="1331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61964"/>
            <a:ext cx="1152128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697" y="145033"/>
            <a:ext cx="1843807" cy="1843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3318" name="Picture 8" descr="\\cern.ch\dfs\Users\d\dgamba\Desktop\cern_logo_white.gif"/>
          <p:cNvPicPr>
            <a:picLocks noChangeAspect="1" noChangeArrowheads="1"/>
          </p:cNvPicPr>
          <p:nvPr/>
        </p:nvPicPr>
        <p:blipFill>
          <a:blip r:embed="rId4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813"/>
            <a:ext cx="1263780" cy="12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jailog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737531"/>
            <a:ext cx="2664296" cy="603237"/>
          </a:xfrm>
          <a:prstGeom prst="rect">
            <a:avLst/>
          </a:prstGeom>
        </p:spPr>
      </p:pic>
      <p:pic>
        <p:nvPicPr>
          <p:cNvPr id="9" name="Picture 8" descr="Screen Shot 2013-10-04 at 3.45.04 PM.png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133488" y="466309"/>
            <a:ext cx="126582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/>
          <a:lstStyle/>
          <a:p>
            <a:pPr marL="342900" indent="-342900" algn="l" eaLnBrk="1" hangingPunct="1"/>
            <a:r>
              <a:rPr lang="en-US" sz="3200" dirty="0" smtClean="0">
                <a:solidFill>
                  <a:srgbClr val="002147"/>
                </a:solidFill>
                <a:ea typeface="Verdana" pitchFamily="34" charset="0"/>
                <a:cs typeface="Verdana" pitchFamily="34" charset="0"/>
              </a:rPr>
              <a:t>Results: CR orbit closure</a:t>
            </a:r>
            <a:endParaRPr lang="en-US" sz="3200" dirty="0">
              <a:solidFill>
                <a:srgbClr val="002147"/>
              </a:solidFill>
              <a:latin typeface="Calibri" charset="0"/>
              <a:ea typeface="MS PGothic" charset="0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7" name="Picture 2" descr="\\cern.ch\dfs\Users\d\dgamba\Desktop\CTFLayoutSchema.png"/>
          <p:cNvPicPr>
            <a:picLocks noChangeAspect="1" noChangeArrowheads="1"/>
          </p:cNvPicPr>
          <p:nvPr/>
        </p:nvPicPr>
        <p:blipFill rotWithShape="1">
          <a:blip r:embed="rId2">
            <a:alphaModFix amt="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2029" t="-3297" r="-2006" b="-3297"/>
          <a:stretch/>
        </p:blipFill>
        <p:spPr bwMode="auto">
          <a:xfrm>
            <a:off x="395536" y="4437112"/>
            <a:ext cx="8280920" cy="2291335"/>
          </a:xfrm>
          <a:prstGeom prst="rect">
            <a:avLst/>
          </a:prstGeom>
          <a:solidFill>
            <a:srgbClr val="FFFFFF">
              <a:alpha val="69803"/>
            </a:srgbClr>
          </a:solidFill>
          <a:ln>
            <a:noFill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028" y="620688"/>
            <a:ext cx="6330076" cy="39174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Oval 5"/>
          <p:cNvSpPr/>
          <p:nvPr/>
        </p:nvSpPr>
        <p:spPr>
          <a:xfrm>
            <a:off x="6516216" y="4797152"/>
            <a:ext cx="1656184" cy="1512168"/>
          </a:xfrm>
          <a:prstGeom prst="ellipse">
            <a:avLst/>
          </a:prstGeom>
          <a:solidFill>
            <a:srgbClr val="FF0000">
              <a:alpha val="3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stCxn id="2" idx="2"/>
            <a:endCxn id="6" idx="1"/>
          </p:cNvCxnSpPr>
          <p:nvPr/>
        </p:nvCxnSpPr>
        <p:spPr>
          <a:xfrm>
            <a:off x="5870066" y="4538169"/>
            <a:ext cx="888693" cy="4804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7504" y="760636"/>
            <a:ext cx="252028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Difference between the first and second turn horizontal orbit in the </a:t>
            </a:r>
            <a:r>
              <a:rPr lang="en-US" b="1" dirty="0" smtClean="0"/>
              <a:t>Combiner Ring (CR).</a:t>
            </a:r>
          </a:p>
          <a:p>
            <a:endParaRPr lang="en-US" b="1" dirty="0" smtClean="0"/>
          </a:p>
          <a:p>
            <a:r>
              <a:rPr lang="en-US" b="1" dirty="0" smtClean="0"/>
              <a:t>Each </a:t>
            </a:r>
            <a:r>
              <a:rPr lang="en-US" b="1" dirty="0"/>
              <a:t>line is an average over 10 </a:t>
            </a:r>
            <a:r>
              <a:rPr lang="en-US" b="1" dirty="0" smtClean="0"/>
              <a:t>pulses.</a:t>
            </a:r>
            <a:endParaRPr lang="en-US" b="1" dirty="0"/>
          </a:p>
          <a:p>
            <a:endParaRPr lang="en-US" b="1" dirty="0" smtClean="0"/>
          </a:p>
          <a:p>
            <a:r>
              <a:rPr lang="en-US" b="1" dirty="0" smtClean="0"/>
              <a:t>The </a:t>
            </a:r>
            <a:r>
              <a:rPr lang="en-US" b="1" dirty="0"/>
              <a:t>red differences are obtained after </a:t>
            </a:r>
            <a:r>
              <a:rPr lang="en-US" b="1" dirty="0" smtClean="0"/>
              <a:t>minimizing </a:t>
            </a:r>
            <a:r>
              <a:rPr lang="en-US" b="1" dirty="0"/>
              <a:t>the closure on the green-marked BPMs. </a:t>
            </a:r>
          </a:p>
        </p:txBody>
      </p:sp>
    </p:spTree>
    <p:extLst>
      <p:ext uri="{BB962C8B-B14F-4D97-AF65-F5344CB8AC3E}">
        <p14:creationId xmlns:p14="http://schemas.microsoft.com/office/powerpoint/2010/main" val="3630731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200" dirty="0">
                <a:solidFill>
                  <a:srgbClr val="002147"/>
                </a:solidFill>
                <a:latin typeface="+mn-lt"/>
                <a:ea typeface="Verdana" pitchFamily="34" charset="0"/>
                <a:cs typeface="Verdana" pitchFamily="34" charset="0"/>
              </a:rPr>
              <a:t>Dispersion measurement from </a:t>
            </a:r>
            <a:r>
              <a:rPr lang="en-US" sz="3200" dirty="0" smtClean="0">
                <a:solidFill>
                  <a:srgbClr val="002147"/>
                </a:solidFill>
                <a:latin typeface="+mn-lt"/>
                <a:ea typeface="Verdana" pitchFamily="34" charset="0"/>
                <a:cs typeface="Verdana" pitchFamily="34" charset="0"/>
              </a:rPr>
              <a:t>Jitter</a:t>
            </a:r>
            <a:endParaRPr lang="en-US" sz="3200" dirty="0">
              <a:solidFill>
                <a:srgbClr val="002147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107504" y="620713"/>
            <a:ext cx="9036496" cy="576262"/>
          </a:xfrm>
        </p:spPr>
        <p:txBody>
          <a:bodyPr/>
          <a:lstStyle/>
          <a:p>
            <a:pPr eaLnBrk="1" hangingPunct="1"/>
            <a:r>
              <a:rPr lang="en-US" sz="2000" dirty="0" smtClean="0">
                <a:latin typeface="Calibri" charset="0"/>
                <a:ea typeface="MS PGothic" charset="0"/>
              </a:rPr>
              <a:t>Developed an application to passively/actively measure dispersion by beam jitter.</a:t>
            </a:r>
            <a:endParaRPr lang="en-US" sz="2000" dirty="0">
              <a:latin typeface="Calibri" charset="0"/>
              <a:ea typeface="MS PGothic" charset="0"/>
            </a:endParaRPr>
          </a:p>
        </p:txBody>
      </p:sp>
      <p:pic>
        <p:nvPicPr>
          <p:cNvPr id="4" name="Picture 3" descr="DispersionD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124744"/>
            <a:ext cx="6313264" cy="5511685"/>
          </a:xfrm>
          <a:prstGeom prst="rect">
            <a:avLst/>
          </a:prstGeom>
        </p:spPr>
      </p:pic>
      <p:sp>
        <p:nvSpPr>
          <p:cNvPr id="7" name="Rounded Rectangle 6"/>
          <p:cNvSpPr>
            <a:spLocks noChangeArrowheads="1"/>
          </p:cNvSpPr>
          <p:nvPr/>
        </p:nvSpPr>
        <p:spPr bwMode="auto">
          <a:xfrm>
            <a:off x="5508104" y="3645024"/>
            <a:ext cx="3457437" cy="2880320"/>
          </a:xfrm>
          <a:prstGeom prst="roundRect">
            <a:avLst>
              <a:gd name="adj" fmla="val 6764"/>
            </a:avLst>
          </a:prstGeom>
          <a:solidFill>
            <a:srgbClr val="93C9FF">
              <a:alpha val="79999"/>
            </a:srgbClr>
          </a:solidFill>
          <a:ln w="9525">
            <a:solidFill>
              <a:srgbClr val="0066CC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ctr">
              <a:buFont typeface="Times New Roman" pitchFamily="16" charset="0"/>
              <a:buNone/>
              <a:defRPr/>
            </a:pPr>
            <a:r>
              <a:rPr lang="en-US" sz="2400" b="1" cap="small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One can measure:</a:t>
            </a:r>
          </a:p>
          <a:p>
            <a:pPr marL="285750" indent="-285750">
              <a:spcBef>
                <a:spcPts val="600"/>
              </a:spcBef>
              <a:buFont typeface="Arial"/>
              <a:buChar char="•"/>
              <a:defRPr/>
            </a:pPr>
            <a:r>
              <a:rPr lang="en-US" b="1" cap="small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Correlated jitter (passive)</a:t>
            </a:r>
          </a:p>
          <a:p>
            <a:pPr marL="285750" indent="-285750">
              <a:spcBef>
                <a:spcPts val="600"/>
              </a:spcBef>
              <a:buFont typeface="Arial"/>
              <a:buChar char="•"/>
              <a:defRPr/>
            </a:pPr>
            <a:r>
              <a:rPr lang="en-US" b="1" cap="small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Linear fit on injector beam current induced jitter (active)</a:t>
            </a:r>
          </a:p>
          <a:p>
            <a:pPr marL="285750" indent="-285750">
              <a:spcBef>
                <a:spcPts val="600"/>
              </a:spcBef>
              <a:buFont typeface="Arial"/>
              <a:buChar char="•"/>
              <a:defRPr/>
            </a:pPr>
            <a:r>
              <a:rPr lang="en-US" b="1" cap="small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Linear fit on main bending scaling (active)</a:t>
            </a:r>
          </a:p>
          <a:p>
            <a:pPr marL="285750" indent="-285750">
              <a:spcBef>
                <a:spcPts val="600"/>
              </a:spcBef>
              <a:buFont typeface="Arial"/>
              <a:buChar char="•"/>
              <a:defRPr/>
            </a:pPr>
            <a:r>
              <a:rPr lang="en-US" b="1" cap="small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Can be used as online detection of machine drifts.</a:t>
            </a:r>
          </a:p>
          <a:p>
            <a:pPr marL="285750" indent="-285750">
              <a:lnSpc>
                <a:spcPct val="90000"/>
              </a:lnSpc>
              <a:buFont typeface="Arial"/>
              <a:buChar char="•"/>
              <a:defRPr/>
            </a:pPr>
            <a:endParaRPr lang="en-GB" b="1" cap="small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0293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200" dirty="0">
                <a:solidFill>
                  <a:srgbClr val="002147"/>
                </a:solidFill>
                <a:latin typeface="+mn-lt"/>
                <a:ea typeface="Verdana" pitchFamily="34" charset="0"/>
                <a:cs typeface="Verdana" pitchFamily="34" charset="0"/>
              </a:rPr>
              <a:t>Dispersion measurement from </a:t>
            </a:r>
            <a:r>
              <a:rPr lang="en-US" sz="3200" dirty="0" smtClean="0">
                <a:solidFill>
                  <a:srgbClr val="002147"/>
                </a:solidFill>
                <a:latin typeface="+mn-lt"/>
                <a:ea typeface="Verdana" pitchFamily="34" charset="0"/>
                <a:cs typeface="Verdana" pitchFamily="34" charset="0"/>
              </a:rPr>
              <a:t>Bending Scaling</a:t>
            </a:r>
            <a:endParaRPr lang="en-US" sz="3200" dirty="0">
              <a:solidFill>
                <a:srgbClr val="002147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107504" y="620712"/>
            <a:ext cx="9036496" cy="720055"/>
          </a:xfrm>
        </p:spPr>
        <p:txBody>
          <a:bodyPr/>
          <a:lstStyle/>
          <a:p>
            <a:pPr eaLnBrk="1" hangingPunct="1"/>
            <a:r>
              <a:rPr lang="en-US" sz="2000" dirty="0" smtClean="0">
                <a:latin typeface="Calibri" charset="0"/>
                <a:ea typeface="MS PGothic" charset="0"/>
              </a:rPr>
              <a:t>Scaling only the main bending magnets one can have (at first order) the nominal dispersion (depending only on </a:t>
            </a:r>
            <a:r>
              <a:rPr lang="en-US" sz="2000" dirty="0" err="1" smtClean="0">
                <a:latin typeface="Calibri" charset="0"/>
                <a:ea typeface="MS PGothic" charset="0"/>
              </a:rPr>
              <a:t>quadrupoles</a:t>
            </a:r>
            <a:r>
              <a:rPr lang="en-US" sz="2000" dirty="0" smtClean="0">
                <a:latin typeface="Calibri" charset="0"/>
                <a:ea typeface="MS PGothic" charset="0"/>
              </a:rPr>
              <a:t> strength and beam energy).</a:t>
            </a:r>
          </a:p>
          <a:p>
            <a:pPr eaLnBrk="1" hangingPunct="1"/>
            <a:r>
              <a:rPr lang="en-US" sz="2000" dirty="0" smtClean="0">
                <a:latin typeface="Calibri" charset="0"/>
                <a:ea typeface="MS PGothic" charset="0"/>
              </a:rPr>
              <a:t>An example: CLEX experimental area.</a:t>
            </a:r>
            <a:endParaRPr lang="en-US" sz="2000" dirty="0">
              <a:latin typeface="Calibri" charset="0"/>
              <a:ea typeface="MS PGothic" charset="0"/>
            </a:endParaRPr>
          </a:p>
        </p:txBody>
      </p:sp>
      <p:pic>
        <p:nvPicPr>
          <p:cNvPr id="8" name="Picture 2" descr="\\cern.ch\dfs\Users\d\dgamba\Desktop\CTFLayoutSchema.png"/>
          <p:cNvPicPr>
            <a:picLocks noChangeAspect="1" noChangeArrowheads="1"/>
          </p:cNvPicPr>
          <p:nvPr/>
        </p:nvPicPr>
        <p:blipFill rotWithShape="1">
          <a:blip r:embed="rId2">
            <a:alphaModFix amt="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899" t="55921" r="41854" b="15552"/>
          <a:stretch/>
        </p:blipFill>
        <p:spPr bwMode="auto">
          <a:xfrm>
            <a:off x="539552" y="2996753"/>
            <a:ext cx="7770277" cy="1979077"/>
          </a:xfrm>
          <a:prstGeom prst="rect">
            <a:avLst/>
          </a:prstGeom>
          <a:solidFill>
            <a:srgbClr val="FFFFFF">
              <a:alpha val="69803"/>
            </a:srgbClr>
          </a:solidFill>
          <a:ln>
            <a:noFill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Freeform 10"/>
          <p:cNvSpPr/>
          <p:nvPr/>
        </p:nvSpPr>
        <p:spPr>
          <a:xfrm>
            <a:off x="1374588" y="3473486"/>
            <a:ext cx="7246471" cy="375948"/>
          </a:xfrm>
          <a:custGeom>
            <a:avLst/>
            <a:gdLst>
              <a:gd name="connsiteX0" fmla="*/ 7246471 w 7246471"/>
              <a:gd name="connsiteY0" fmla="*/ 17360 h 376267"/>
              <a:gd name="connsiteX1" fmla="*/ 6409765 w 7246471"/>
              <a:gd name="connsiteY1" fmla="*/ 2419 h 376267"/>
              <a:gd name="connsiteX2" fmla="*/ 5871883 w 7246471"/>
              <a:gd name="connsiteY2" fmla="*/ 62184 h 376267"/>
              <a:gd name="connsiteX3" fmla="*/ 4811059 w 7246471"/>
              <a:gd name="connsiteY3" fmla="*/ 316184 h 376267"/>
              <a:gd name="connsiteX4" fmla="*/ 4168588 w 7246471"/>
              <a:gd name="connsiteY4" fmla="*/ 375948 h 376267"/>
              <a:gd name="connsiteX5" fmla="*/ 0 w 7246471"/>
              <a:gd name="connsiteY5" fmla="*/ 361007 h 376267"/>
              <a:gd name="connsiteX0" fmla="*/ 7246471 w 7246471"/>
              <a:gd name="connsiteY0" fmla="*/ 17360 h 375948"/>
              <a:gd name="connsiteX1" fmla="*/ 6409765 w 7246471"/>
              <a:gd name="connsiteY1" fmla="*/ 2419 h 375948"/>
              <a:gd name="connsiteX2" fmla="*/ 5871883 w 7246471"/>
              <a:gd name="connsiteY2" fmla="*/ 62184 h 375948"/>
              <a:gd name="connsiteX3" fmla="*/ 4811059 w 7246471"/>
              <a:gd name="connsiteY3" fmla="*/ 316184 h 375948"/>
              <a:gd name="connsiteX4" fmla="*/ 4168588 w 7246471"/>
              <a:gd name="connsiteY4" fmla="*/ 375948 h 375948"/>
              <a:gd name="connsiteX5" fmla="*/ 0 w 7246471"/>
              <a:gd name="connsiteY5" fmla="*/ 361007 h 375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46471" h="375948">
                <a:moveTo>
                  <a:pt x="7246471" y="17360"/>
                </a:moveTo>
                <a:cubicBezTo>
                  <a:pt x="6942667" y="6154"/>
                  <a:pt x="6638863" y="-5052"/>
                  <a:pt x="6409765" y="2419"/>
                </a:cubicBezTo>
                <a:cubicBezTo>
                  <a:pt x="6180667" y="9890"/>
                  <a:pt x="6138334" y="9890"/>
                  <a:pt x="5871883" y="62184"/>
                </a:cubicBezTo>
                <a:cubicBezTo>
                  <a:pt x="5605432" y="114478"/>
                  <a:pt x="5094941" y="263890"/>
                  <a:pt x="4811059" y="316184"/>
                </a:cubicBezTo>
                <a:cubicBezTo>
                  <a:pt x="4527177" y="368478"/>
                  <a:pt x="4168588" y="375948"/>
                  <a:pt x="4168588" y="375948"/>
                </a:cubicBezTo>
                <a:lnTo>
                  <a:pt x="0" y="361007"/>
                </a:lnTo>
              </a:path>
            </a:pathLst>
          </a:custGeom>
          <a:ln w="317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>
            <a:spLocks noChangeArrowheads="1"/>
          </p:cNvSpPr>
          <p:nvPr/>
        </p:nvSpPr>
        <p:spPr bwMode="auto">
          <a:xfrm>
            <a:off x="3635896" y="5373216"/>
            <a:ext cx="2376264" cy="576263"/>
          </a:xfrm>
          <a:prstGeom prst="roundRect">
            <a:avLst>
              <a:gd name="adj" fmla="val 16667"/>
            </a:avLst>
          </a:prstGeom>
          <a:solidFill>
            <a:srgbClr val="93C9FF">
              <a:alpha val="79999"/>
            </a:srgbClr>
          </a:solidFill>
          <a:ln w="9525">
            <a:solidFill>
              <a:srgbClr val="0066CC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Designed dispersion should be zero </a:t>
            </a:r>
            <a:endParaRPr lang="en-GB" b="1" cap="small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14" name="Straight Arrow Connector 14"/>
          <p:cNvCxnSpPr>
            <a:cxnSpLocks noChangeShapeType="1"/>
            <a:stCxn id="13" idx="0"/>
          </p:cNvCxnSpPr>
          <p:nvPr/>
        </p:nvCxnSpPr>
        <p:spPr bwMode="auto">
          <a:xfrm flipH="1" flipV="1">
            <a:off x="4427984" y="4005064"/>
            <a:ext cx="396044" cy="136815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5" name="Oval 14"/>
          <p:cNvSpPr/>
          <p:nvPr/>
        </p:nvSpPr>
        <p:spPr>
          <a:xfrm>
            <a:off x="7452320" y="3284785"/>
            <a:ext cx="1368152" cy="360040"/>
          </a:xfrm>
          <a:prstGeom prst="ellipse">
            <a:avLst/>
          </a:prstGeom>
          <a:solidFill>
            <a:srgbClr val="008000">
              <a:alpha val="1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012160" y="3212777"/>
            <a:ext cx="1368152" cy="864096"/>
          </a:xfrm>
          <a:prstGeom prst="ellipse">
            <a:avLst/>
          </a:prstGeom>
          <a:solidFill>
            <a:schemeClr val="accent6">
              <a:lumMod val="75000"/>
              <a:alpha val="1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9" name="Straight Arrow Connector 14"/>
          <p:cNvCxnSpPr>
            <a:cxnSpLocks noChangeShapeType="1"/>
            <a:stCxn id="30" idx="0"/>
            <a:endCxn id="15" idx="4"/>
          </p:cNvCxnSpPr>
          <p:nvPr/>
        </p:nvCxnSpPr>
        <p:spPr bwMode="auto">
          <a:xfrm flipV="1">
            <a:off x="7596336" y="3644825"/>
            <a:ext cx="540060" cy="1728391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2" name="Oval 21"/>
          <p:cNvSpPr/>
          <p:nvPr/>
        </p:nvSpPr>
        <p:spPr>
          <a:xfrm>
            <a:off x="2195736" y="3572817"/>
            <a:ext cx="936104" cy="720080"/>
          </a:xfrm>
          <a:prstGeom prst="ellipse">
            <a:avLst/>
          </a:prstGeom>
          <a:solidFill>
            <a:srgbClr val="FFFF00">
              <a:alpha val="1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Rounded Rectangle 22"/>
          <p:cNvSpPr>
            <a:spLocks noChangeArrowheads="1"/>
          </p:cNvSpPr>
          <p:nvPr/>
        </p:nvSpPr>
        <p:spPr bwMode="auto">
          <a:xfrm>
            <a:off x="755576" y="5373216"/>
            <a:ext cx="2531368" cy="576263"/>
          </a:xfrm>
          <a:prstGeom prst="roundRect">
            <a:avLst>
              <a:gd name="adj" fmla="val 16667"/>
            </a:avLst>
          </a:prstGeom>
          <a:solidFill>
            <a:srgbClr val="FFFF00">
              <a:alpha val="79999"/>
            </a:srgbClr>
          </a:solidFill>
          <a:ln w="9525">
            <a:solidFill>
              <a:srgbClr val="0066CC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Two </a:t>
            </a:r>
            <a:r>
              <a:rPr lang="en-US" b="1" cap="small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B</a:t>
            </a:r>
            <a:r>
              <a:rPr lang="en-US" b="1" cap="small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eam Acceleration Test Area </a:t>
            </a:r>
            <a:endParaRPr lang="en-GB" b="1" cap="small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24" name="Straight Arrow Connector 14"/>
          <p:cNvCxnSpPr>
            <a:cxnSpLocks noChangeShapeType="1"/>
            <a:stCxn id="23" idx="0"/>
            <a:endCxn id="22" idx="4"/>
          </p:cNvCxnSpPr>
          <p:nvPr/>
        </p:nvCxnSpPr>
        <p:spPr bwMode="auto">
          <a:xfrm flipV="1">
            <a:off x="2021260" y="4292897"/>
            <a:ext cx="642528" cy="1080319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0" name="Rounded Rectangle 29"/>
          <p:cNvSpPr>
            <a:spLocks noChangeArrowheads="1"/>
          </p:cNvSpPr>
          <p:nvPr/>
        </p:nvSpPr>
        <p:spPr bwMode="auto">
          <a:xfrm>
            <a:off x="6444208" y="5373216"/>
            <a:ext cx="2304256" cy="576263"/>
          </a:xfrm>
          <a:prstGeom prst="roundRect">
            <a:avLst>
              <a:gd name="adj" fmla="val 16667"/>
            </a:avLst>
          </a:prstGeom>
          <a:solidFill>
            <a:srgbClr val="93C9FF">
              <a:alpha val="79999"/>
            </a:srgbClr>
          </a:solidFill>
          <a:ln w="9525">
            <a:solidFill>
              <a:srgbClr val="0066CC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Incoming dispersion should be zero</a:t>
            </a:r>
            <a:endParaRPr lang="en-GB" b="1" cap="small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8" name="Rounded Rectangle 37"/>
          <p:cNvSpPr>
            <a:spLocks noChangeArrowheads="1"/>
          </p:cNvSpPr>
          <p:nvPr/>
        </p:nvSpPr>
        <p:spPr bwMode="auto">
          <a:xfrm>
            <a:off x="2915816" y="2132856"/>
            <a:ext cx="3024336" cy="576263"/>
          </a:xfrm>
          <a:prstGeom prst="roundRect">
            <a:avLst>
              <a:gd name="adj" fmla="val 16667"/>
            </a:avLst>
          </a:prstGeom>
          <a:solidFill>
            <a:schemeClr val="accent6">
              <a:lumMod val="60000"/>
              <a:lumOff val="40000"/>
              <a:alpha val="79999"/>
            </a:schemeClr>
          </a:solidFill>
          <a:ln w="9525">
            <a:solidFill>
              <a:srgbClr val="0066CC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Dogleg dispersion suppression with </a:t>
            </a:r>
            <a:r>
              <a:rPr lang="en-US" b="1" cap="small" dirty="0" err="1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quadrupoles</a:t>
            </a:r>
            <a:endParaRPr lang="en-GB" b="1" cap="small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39" name="Straight Arrow Connector 14"/>
          <p:cNvCxnSpPr>
            <a:cxnSpLocks noChangeShapeType="1"/>
            <a:stCxn id="38" idx="3"/>
            <a:endCxn id="17" idx="0"/>
          </p:cNvCxnSpPr>
          <p:nvPr/>
        </p:nvCxnSpPr>
        <p:spPr bwMode="auto">
          <a:xfrm>
            <a:off x="5940152" y="2420988"/>
            <a:ext cx="756084" cy="791789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6" name="Oval 15"/>
          <p:cNvSpPr/>
          <p:nvPr/>
        </p:nvSpPr>
        <p:spPr>
          <a:xfrm>
            <a:off x="1475656" y="3644825"/>
            <a:ext cx="4320480" cy="360040"/>
          </a:xfrm>
          <a:prstGeom prst="ellipse">
            <a:avLst/>
          </a:prstGeom>
          <a:solidFill>
            <a:srgbClr val="008000">
              <a:alpha val="1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950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200" dirty="0">
                <a:solidFill>
                  <a:srgbClr val="002147"/>
                </a:solidFill>
                <a:latin typeface="+mn-lt"/>
                <a:ea typeface="Verdana" pitchFamily="34" charset="0"/>
                <a:cs typeface="Verdana" pitchFamily="34" charset="0"/>
              </a:rPr>
              <a:t>Dispersion measurement from </a:t>
            </a:r>
            <a:r>
              <a:rPr lang="en-US" sz="3200" dirty="0" smtClean="0">
                <a:solidFill>
                  <a:srgbClr val="002147"/>
                </a:solidFill>
                <a:latin typeface="+mn-lt"/>
                <a:ea typeface="Verdana" pitchFamily="34" charset="0"/>
                <a:cs typeface="Verdana" pitchFamily="34" charset="0"/>
              </a:rPr>
              <a:t>Bending Scaling</a:t>
            </a:r>
            <a:endParaRPr lang="en-US" sz="3200" dirty="0">
              <a:solidFill>
                <a:srgbClr val="002147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107504" y="620712"/>
            <a:ext cx="9036496" cy="720055"/>
          </a:xfrm>
        </p:spPr>
        <p:txBody>
          <a:bodyPr/>
          <a:lstStyle/>
          <a:p>
            <a:pPr eaLnBrk="1" hangingPunct="1"/>
            <a:r>
              <a:rPr lang="en-US" sz="2000" dirty="0" smtClean="0">
                <a:latin typeface="Calibri" charset="0"/>
                <a:ea typeface="MS PGothic" charset="0"/>
              </a:rPr>
              <a:t>Before correction (Dark green line)</a:t>
            </a:r>
            <a:endParaRPr lang="en-US" sz="2000" dirty="0">
              <a:latin typeface="Calibri" charset="0"/>
              <a:ea typeface="MS PGothic" charset="0"/>
            </a:endParaRPr>
          </a:p>
        </p:txBody>
      </p:sp>
      <p:pic>
        <p:nvPicPr>
          <p:cNvPr id="3" name="Picture 2" descr="TL2pBefor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008028"/>
            <a:ext cx="7523204" cy="573334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683568" y="2996952"/>
            <a:ext cx="1368152" cy="1224136"/>
          </a:xfrm>
          <a:prstGeom prst="ellipse">
            <a:avLst/>
          </a:prstGeom>
          <a:solidFill>
            <a:schemeClr val="accent6">
              <a:lumMod val="75000"/>
              <a:alpha val="1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ounded Rectangle 6"/>
          <p:cNvSpPr>
            <a:spLocks noChangeArrowheads="1"/>
          </p:cNvSpPr>
          <p:nvPr/>
        </p:nvSpPr>
        <p:spPr bwMode="auto">
          <a:xfrm>
            <a:off x="2483768" y="4149080"/>
            <a:ext cx="3024336" cy="576064"/>
          </a:xfrm>
          <a:prstGeom prst="roundRect">
            <a:avLst>
              <a:gd name="adj" fmla="val 16667"/>
            </a:avLst>
          </a:prstGeom>
          <a:solidFill>
            <a:schemeClr val="accent6">
              <a:lumMod val="60000"/>
              <a:lumOff val="40000"/>
              <a:alpha val="79999"/>
            </a:schemeClr>
          </a:solidFill>
          <a:ln w="9525">
            <a:solidFill>
              <a:srgbClr val="0066CC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Only in the first BPM dispersion is expected!</a:t>
            </a:r>
            <a:endParaRPr lang="en-GB" b="1" cap="small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8" name="Straight Arrow Connector 14"/>
          <p:cNvCxnSpPr>
            <a:cxnSpLocks noChangeShapeType="1"/>
            <a:stCxn id="7" idx="0"/>
            <a:endCxn id="6" idx="6"/>
          </p:cNvCxnSpPr>
          <p:nvPr/>
        </p:nvCxnSpPr>
        <p:spPr bwMode="auto">
          <a:xfrm flipH="1" flipV="1">
            <a:off x="2051720" y="3609020"/>
            <a:ext cx="1944216" cy="54006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860924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200" dirty="0">
                <a:solidFill>
                  <a:srgbClr val="002147"/>
                </a:solidFill>
                <a:latin typeface="+mn-lt"/>
                <a:ea typeface="Verdana" pitchFamily="34" charset="0"/>
                <a:cs typeface="Verdana" pitchFamily="34" charset="0"/>
              </a:rPr>
              <a:t>Dispersion measurement from </a:t>
            </a:r>
            <a:r>
              <a:rPr lang="en-US" sz="3200" dirty="0" smtClean="0">
                <a:solidFill>
                  <a:srgbClr val="002147"/>
                </a:solidFill>
                <a:latin typeface="+mn-lt"/>
                <a:ea typeface="Verdana" pitchFamily="34" charset="0"/>
                <a:cs typeface="Verdana" pitchFamily="34" charset="0"/>
              </a:rPr>
              <a:t>Bending Scaling</a:t>
            </a:r>
            <a:endParaRPr lang="en-US" sz="3200" dirty="0">
              <a:solidFill>
                <a:srgbClr val="002147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107504" y="620712"/>
            <a:ext cx="9036496" cy="720055"/>
          </a:xfrm>
        </p:spPr>
        <p:txBody>
          <a:bodyPr/>
          <a:lstStyle/>
          <a:p>
            <a:pPr eaLnBrk="1" hangingPunct="1"/>
            <a:r>
              <a:rPr lang="en-US" sz="2000" dirty="0" smtClean="0">
                <a:latin typeface="Calibri" charset="0"/>
                <a:ea typeface="MS PGothic" charset="0"/>
              </a:rPr>
              <a:t>Manually changing </a:t>
            </a:r>
            <a:r>
              <a:rPr lang="en-US" sz="2000" dirty="0" err="1" smtClean="0">
                <a:latin typeface="Calibri" charset="0"/>
                <a:ea typeface="MS PGothic" charset="0"/>
              </a:rPr>
              <a:t>quadrupoles</a:t>
            </a:r>
            <a:r>
              <a:rPr lang="en-US" sz="2000" dirty="0" smtClean="0">
                <a:latin typeface="Calibri" charset="0"/>
                <a:ea typeface="MS PGothic" charset="0"/>
              </a:rPr>
              <a:t> used for dispersion correction.</a:t>
            </a:r>
            <a:endParaRPr lang="en-US" sz="2000" dirty="0">
              <a:latin typeface="Calibri" charset="0"/>
              <a:ea typeface="MS PGothic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008028"/>
            <a:ext cx="7523204" cy="5733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002147"/>
                </a:solidFill>
                <a:ea typeface="Verdana" pitchFamily="34" charset="0"/>
                <a:cs typeface="Verdana" pitchFamily="34" charset="0"/>
              </a:rPr>
              <a:t>Simulations</a:t>
            </a:r>
            <a:endParaRPr lang="en-GB" sz="1800" dirty="0">
              <a:solidFill>
                <a:srgbClr val="002147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692150"/>
            <a:ext cx="8229600" cy="561657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 smtClean="0">
                <a:ea typeface="Verdana" pitchFamily="34" charset="0"/>
                <a:cs typeface="Verdana" pitchFamily="34" charset="0"/>
              </a:rPr>
              <a:t>I want to </a:t>
            </a:r>
            <a:r>
              <a:rPr lang="en-US" sz="2000" dirty="0" smtClean="0">
                <a:ea typeface="Verdana" pitchFamily="34" charset="0"/>
                <a:cs typeface="Verdana" pitchFamily="34" charset="0"/>
              </a:rPr>
              <a:t>study </a:t>
            </a:r>
            <a:r>
              <a:rPr lang="en-US" sz="2000" dirty="0" smtClean="0">
                <a:ea typeface="Verdana" pitchFamily="34" charset="0"/>
                <a:cs typeface="Verdana" pitchFamily="34" charset="0"/>
              </a:rPr>
              <a:t>the emittance growth we see in the machine using MAD-X. </a:t>
            </a:r>
            <a:endParaRPr lang="en-US" dirty="0">
              <a:ea typeface="Verdana" pitchFamily="34" charset="0"/>
              <a:cs typeface="Verdana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 smtClean="0">
                <a:ea typeface="Verdana" pitchFamily="34" charset="0"/>
                <a:cs typeface="Verdana" pitchFamily="34" charset="0"/>
              </a:rPr>
              <a:t>I want to avoid doing particle tracking, to better identify the sources.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 err="1" smtClean="0">
                <a:ea typeface="Verdana" pitchFamily="34" charset="0"/>
                <a:cs typeface="Verdana" pitchFamily="34" charset="0"/>
              </a:rPr>
              <a:t>Hypotesys</a:t>
            </a:r>
            <a:r>
              <a:rPr lang="en-US" sz="2000" dirty="0" smtClean="0">
                <a:ea typeface="Verdana" pitchFamily="34" charset="0"/>
                <a:cs typeface="Verdana" pitchFamily="34" charset="0"/>
              </a:rPr>
              <a:t>: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 smtClean="0">
                <a:ea typeface="Verdana" pitchFamily="34" charset="0"/>
                <a:cs typeface="Verdana" pitchFamily="34" charset="0"/>
              </a:rPr>
              <a:t>The model we have is reasonably representative of CTF3.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 smtClean="0">
                <a:ea typeface="Verdana" pitchFamily="34" charset="0"/>
                <a:cs typeface="Verdana" pitchFamily="34" charset="0"/>
              </a:rPr>
              <a:t>MAD-X is doing what it claims (not so trivial).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 smtClean="0">
                <a:ea typeface="Verdana" pitchFamily="34" charset="0"/>
                <a:cs typeface="Verdana" pitchFamily="34" charset="0"/>
              </a:rPr>
              <a:t>All our magnetic element are linear (</a:t>
            </a:r>
            <a:r>
              <a:rPr lang="en-US" sz="1600" dirty="0" err="1" smtClean="0">
                <a:ea typeface="Verdana" pitchFamily="34" charset="0"/>
                <a:cs typeface="Verdana" pitchFamily="34" charset="0"/>
              </a:rPr>
              <a:t>sextupoles</a:t>
            </a:r>
            <a:r>
              <a:rPr lang="en-US" sz="1600" dirty="0" smtClean="0">
                <a:ea typeface="Verdana" pitchFamily="34" charset="0"/>
                <a:cs typeface="Verdana" pitchFamily="34" charset="0"/>
              </a:rPr>
              <a:t> are not powered or week).</a:t>
            </a:r>
            <a:endParaRPr lang="en-US" sz="1600" dirty="0" smtClean="0">
              <a:ea typeface="Verdana" pitchFamily="34" charset="0"/>
              <a:cs typeface="Verdana" pitchFamily="34" charset="0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 smtClean="0">
                <a:ea typeface="Verdana" pitchFamily="34" charset="0"/>
                <a:cs typeface="Verdana" pitchFamily="34" charset="0"/>
              </a:rPr>
              <a:t>We are dominated by energy effects (beam energy spread ~1 % </a:t>
            </a:r>
            <a:r>
              <a:rPr lang="en-US" sz="1600" dirty="0" err="1" smtClean="0">
                <a:ea typeface="Verdana" pitchFamily="34" charset="0"/>
                <a:cs typeface="Verdana" pitchFamily="34" charset="0"/>
              </a:rPr>
              <a:t>σ</a:t>
            </a:r>
            <a:r>
              <a:rPr lang="en-US" sz="1600" dirty="0" smtClean="0">
                <a:ea typeface="Verdana" pitchFamily="34" charset="0"/>
                <a:cs typeface="Verdana" pitchFamily="34" charset="0"/>
              </a:rPr>
              <a:t>).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 smtClean="0">
                <a:ea typeface="Verdana" pitchFamily="34" charset="0"/>
                <a:cs typeface="Verdana" pitchFamily="34" charset="0"/>
              </a:rPr>
              <a:t>The </a:t>
            </a:r>
            <a:r>
              <a:rPr lang="en-US" sz="1600" dirty="0" err="1" smtClean="0">
                <a:ea typeface="Verdana" pitchFamily="34" charset="0"/>
                <a:cs typeface="Verdana" pitchFamily="34" charset="0"/>
              </a:rPr>
              <a:t>emitance</a:t>
            </a:r>
            <a:r>
              <a:rPr lang="en-US" sz="1600" dirty="0" smtClean="0">
                <a:ea typeface="Verdana" pitchFamily="34" charset="0"/>
                <a:cs typeface="Verdana" pitchFamily="34" charset="0"/>
              </a:rPr>
              <a:t> of a monochromatic beam is preserved all around the machine.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 smtClean="0">
                <a:ea typeface="Verdana" pitchFamily="34" charset="0"/>
                <a:cs typeface="Verdana" pitchFamily="34" charset="0"/>
              </a:rPr>
              <a:t>The emittance is defined as determinant of the covariance matrix.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600" dirty="0">
              <a:ea typeface="Verdana" pitchFamily="34" charset="0"/>
              <a:cs typeface="Verdana" pitchFamily="34" charset="0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600" dirty="0" smtClean="0">
              <a:ea typeface="Verdana" pitchFamily="34" charset="0"/>
              <a:cs typeface="Verdana" pitchFamily="34" charset="0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600" dirty="0" smtClean="0">
              <a:ea typeface="Verdana" pitchFamily="34" charset="0"/>
              <a:cs typeface="Verdana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 smtClean="0">
                <a:ea typeface="Verdana" pitchFamily="34" charset="0"/>
                <a:cs typeface="Verdana" pitchFamily="34" charset="0"/>
              </a:rPr>
              <a:t>Procedure:</a:t>
            </a:r>
          </a:p>
          <a:p>
            <a:pPr marL="800100" lvl="1" indent="-3429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600" dirty="0" smtClean="0">
                <a:ea typeface="Verdana" pitchFamily="34" charset="0"/>
                <a:cs typeface="Verdana" pitchFamily="34" charset="0"/>
              </a:rPr>
              <a:t>Simulate many monochromatic beams with different </a:t>
            </a:r>
            <a:r>
              <a:rPr lang="en-US" sz="1600" dirty="0" err="1" smtClean="0">
                <a:ea typeface="Verdana" pitchFamily="34" charset="0"/>
                <a:cs typeface="Verdana" pitchFamily="34" charset="0"/>
              </a:rPr>
              <a:t>deltap</a:t>
            </a:r>
            <a:r>
              <a:rPr lang="en-US" sz="1600" dirty="0" smtClean="0">
                <a:ea typeface="Verdana" pitchFamily="34" charset="0"/>
                <a:cs typeface="Verdana" pitchFamily="34" charset="0"/>
              </a:rPr>
              <a:t> respect to the nominal energy.</a:t>
            </a:r>
          </a:p>
          <a:p>
            <a:pPr marL="800100" lvl="1" indent="-3429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600" dirty="0" smtClean="0">
                <a:ea typeface="Verdana" pitchFamily="34" charset="0"/>
                <a:cs typeface="Verdana" pitchFamily="34" charset="0"/>
              </a:rPr>
              <a:t>Save the optics and orbit parameters for each beam at each location.</a:t>
            </a:r>
          </a:p>
          <a:p>
            <a:pPr marL="800100" lvl="1" indent="-3429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600" dirty="0" smtClean="0">
                <a:ea typeface="Verdana" pitchFamily="34" charset="0"/>
                <a:cs typeface="Verdana" pitchFamily="34" charset="0"/>
              </a:rPr>
              <a:t>Combine all the optics and orbits weighting on the real (or expected) energy profile of the real beam, and so compute the projected emittance.</a:t>
            </a:r>
            <a:endParaRPr lang="en-US" sz="1200" dirty="0">
              <a:ea typeface="Verdana" pitchFamily="34" charset="0"/>
              <a:cs typeface="Verdana" pitchFamily="34" charset="0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600" dirty="0" smtClean="0">
              <a:ea typeface="Verdana" pitchFamily="34" charset="0"/>
              <a:cs typeface="Verdana" pitchFamily="34" charset="0"/>
            </a:endParaRPr>
          </a:p>
        </p:txBody>
      </p:sp>
      <p:pic>
        <p:nvPicPr>
          <p:cNvPr id="2" name="Picture 1" descr="latexit-drag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239" y="3645024"/>
            <a:ext cx="3031785" cy="648072"/>
          </a:xfrm>
          <a:prstGeom prst="rect">
            <a:avLst/>
          </a:prstGeom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3789041"/>
            <a:ext cx="1512168" cy="345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062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002147"/>
                </a:solidFill>
                <a:ea typeface="Verdana" pitchFamily="34" charset="0"/>
                <a:cs typeface="Verdana" pitchFamily="34" charset="0"/>
              </a:rPr>
              <a:t>Sources of emittance growth</a:t>
            </a:r>
            <a:endParaRPr lang="en-GB" sz="1800" dirty="0">
              <a:solidFill>
                <a:srgbClr val="002147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7" name="Picture 2" descr="\\cern.ch\dfs\Users\d\dgamba\Desktop\CTFLayoutSchema.png"/>
          <p:cNvPicPr>
            <a:picLocks noChangeAspect="1" noChangeArrowheads="1"/>
          </p:cNvPicPr>
          <p:nvPr/>
        </p:nvPicPr>
        <p:blipFill rotWithShape="1">
          <a:blip r:embed="rId2">
            <a:alphaModFix amt="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4308" t="-3297" r="-1184" b="-3297"/>
          <a:stretch/>
        </p:blipFill>
        <p:spPr bwMode="auto">
          <a:xfrm>
            <a:off x="5724128" y="607687"/>
            <a:ext cx="3069850" cy="1885209"/>
          </a:xfrm>
          <a:prstGeom prst="rect">
            <a:avLst/>
          </a:prstGeom>
          <a:solidFill>
            <a:srgbClr val="FFFFFF">
              <a:alpha val="69803"/>
            </a:srgbClr>
          </a:solidFill>
          <a:ln>
            <a:noFill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injectionOffset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547438"/>
            <a:ext cx="8496944" cy="41219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Curved Left Arrow 10"/>
          <p:cNvSpPr/>
          <p:nvPr/>
        </p:nvSpPr>
        <p:spPr>
          <a:xfrm>
            <a:off x="7740352" y="980728"/>
            <a:ext cx="720080" cy="1152128"/>
          </a:xfrm>
          <a:prstGeom prst="curvedLeftArrow">
            <a:avLst>
              <a:gd name="adj1" fmla="val 13383"/>
              <a:gd name="adj2" fmla="val 42639"/>
              <a:gd name="adj3" fmla="val 25000"/>
            </a:avLst>
          </a:prstGeom>
          <a:solidFill>
            <a:srgbClr val="FF0000">
              <a:alpha val="5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Curved Left Arrow 12"/>
          <p:cNvSpPr/>
          <p:nvPr/>
        </p:nvSpPr>
        <p:spPr>
          <a:xfrm rot="10800000">
            <a:off x="6987704" y="885056"/>
            <a:ext cx="720080" cy="1152128"/>
          </a:xfrm>
          <a:prstGeom prst="curvedLeftArrow">
            <a:avLst>
              <a:gd name="adj1" fmla="val 13383"/>
              <a:gd name="adj2" fmla="val 42639"/>
              <a:gd name="adj3" fmla="val 25000"/>
            </a:avLst>
          </a:prstGeom>
          <a:solidFill>
            <a:srgbClr val="FF0000">
              <a:alpha val="5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3528" y="764704"/>
            <a:ext cx="51845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Injection orbit error (</a:t>
            </a:r>
            <a:r>
              <a:rPr lang="en-US" sz="2400" dirty="0" err="1" smtClean="0"/>
              <a:t>Δx</a:t>
            </a:r>
            <a:r>
              <a:rPr lang="en-US" sz="2400" dirty="0" smtClean="0"/>
              <a:t> = 0.5 mm)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After different number of turns the </a:t>
            </a:r>
            <a:r>
              <a:rPr lang="en-US" dirty="0" err="1" smtClean="0"/>
              <a:t>centroide</a:t>
            </a:r>
            <a:r>
              <a:rPr lang="en-US" dirty="0" smtClean="0"/>
              <a:t> of the ellipses in phase-space is moving accordingly to the tune of the ring.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“recombined” emittance increased of 10%.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191473" y="1325827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CR: 4x</a:t>
            </a:r>
          </a:p>
        </p:txBody>
      </p:sp>
    </p:spTree>
    <p:extLst>
      <p:ext uri="{BB962C8B-B14F-4D97-AF65-F5344CB8AC3E}">
        <p14:creationId xmlns:p14="http://schemas.microsoft.com/office/powerpoint/2010/main" val="90253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002147"/>
                </a:solidFill>
                <a:ea typeface="Verdana" pitchFamily="34" charset="0"/>
                <a:cs typeface="Verdana" pitchFamily="34" charset="0"/>
              </a:rPr>
              <a:t>Sources of emittance growth</a:t>
            </a:r>
            <a:endParaRPr lang="en-GB" sz="1800" dirty="0">
              <a:solidFill>
                <a:srgbClr val="002147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7" name="Picture 2" descr="\\cern.ch\dfs\Users\d\dgamba\Desktop\CTFLayoutSchema.png"/>
          <p:cNvPicPr>
            <a:picLocks noChangeAspect="1" noChangeArrowheads="1"/>
          </p:cNvPicPr>
          <p:nvPr/>
        </p:nvPicPr>
        <p:blipFill rotWithShape="1">
          <a:blip r:embed="rId2">
            <a:alphaModFix amt="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4308" t="-3297" r="-1184" b="-3297"/>
          <a:stretch/>
        </p:blipFill>
        <p:spPr bwMode="auto">
          <a:xfrm>
            <a:off x="5724128" y="607687"/>
            <a:ext cx="3069850" cy="1885209"/>
          </a:xfrm>
          <a:prstGeom prst="rect">
            <a:avLst/>
          </a:prstGeom>
          <a:solidFill>
            <a:srgbClr val="FFFFFF">
              <a:alpha val="69803"/>
            </a:srgbClr>
          </a:solidFill>
          <a:ln>
            <a:noFill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560510"/>
            <a:ext cx="8496944" cy="40957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Curved Left Arrow 10"/>
          <p:cNvSpPr/>
          <p:nvPr/>
        </p:nvSpPr>
        <p:spPr>
          <a:xfrm>
            <a:off x="7740352" y="980728"/>
            <a:ext cx="720080" cy="1152128"/>
          </a:xfrm>
          <a:prstGeom prst="curvedLeftArrow">
            <a:avLst>
              <a:gd name="adj1" fmla="val 13383"/>
              <a:gd name="adj2" fmla="val 42639"/>
              <a:gd name="adj3" fmla="val 25000"/>
            </a:avLst>
          </a:prstGeom>
          <a:solidFill>
            <a:srgbClr val="FF0000">
              <a:alpha val="5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Curved Left Arrow 12"/>
          <p:cNvSpPr/>
          <p:nvPr/>
        </p:nvSpPr>
        <p:spPr>
          <a:xfrm rot="10800000">
            <a:off x="6987704" y="885056"/>
            <a:ext cx="720080" cy="1152128"/>
          </a:xfrm>
          <a:prstGeom prst="curvedLeftArrow">
            <a:avLst>
              <a:gd name="adj1" fmla="val 13383"/>
              <a:gd name="adj2" fmla="val 42639"/>
              <a:gd name="adj3" fmla="val 25000"/>
            </a:avLst>
          </a:prstGeom>
          <a:solidFill>
            <a:srgbClr val="FF0000">
              <a:alpha val="5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3528" y="764704"/>
            <a:ext cx="51845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Injection optics error (β/β</a:t>
            </a:r>
            <a:r>
              <a:rPr lang="en-US" sz="2400" baseline="-25000" dirty="0" smtClean="0"/>
              <a:t>0</a:t>
            </a:r>
            <a:r>
              <a:rPr lang="en-US" sz="2400" dirty="0" smtClean="0"/>
              <a:t> = 1.5)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After different number of turns the shape of the ellipses in phase-space is rotating accordingly to the tune of the ring.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“recombined” emittance increased of 10%.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191473" y="1325827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CR: 4x</a:t>
            </a:r>
          </a:p>
        </p:txBody>
      </p:sp>
    </p:spTree>
    <p:extLst>
      <p:ext uri="{BB962C8B-B14F-4D97-AF65-F5344CB8AC3E}">
        <p14:creationId xmlns:p14="http://schemas.microsoft.com/office/powerpoint/2010/main" val="471998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002147"/>
                </a:solidFill>
                <a:ea typeface="Verdana" pitchFamily="34" charset="0"/>
                <a:cs typeface="Verdana" pitchFamily="34" charset="0"/>
              </a:rPr>
              <a:t>Sources of emittance growth</a:t>
            </a:r>
            <a:endParaRPr lang="en-GB" sz="1800" dirty="0">
              <a:solidFill>
                <a:srgbClr val="002147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7" name="Picture 2" descr="\\cern.ch\dfs\Users\d\dgamba\Desktop\CTFLayoutSchema.png"/>
          <p:cNvPicPr>
            <a:picLocks noChangeAspect="1" noChangeArrowheads="1"/>
          </p:cNvPicPr>
          <p:nvPr/>
        </p:nvPicPr>
        <p:blipFill rotWithShape="1">
          <a:blip r:embed="rId2">
            <a:alphaModFix amt="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4308" t="-3297" r="-1184" b="-3297"/>
          <a:stretch/>
        </p:blipFill>
        <p:spPr bwMode="auto">
          <a:xfrm>
            <a:off x="5724128" y="607687"/>
            <a:ext cx="3069850" cy="1885209"/>
          </a:xfrm>
          <a:prstGeom prst="rect">
            <a:avLst/>
          </a:prstGeom>
          <a:solidFill>
            <a:srgbClr val="FFFFFF">
              <a:alpha val="69803"/>
            </a:srgbClr>
          </a:solidFill>
          <a:ln>
            <a:noFill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564904"/>
            <a:ext cx="8496944" cy="40957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Curved Left Arrow 10"/>
          <p:cNvSpPr/>
          <p:nvPr/>
        </p:nvSpPr>
        <p:spPr>
          <a:xfrm flipV="1">
            <a:off x="6516216" y="908720"/>
            <a:ext cx="360040" cy="648072"/>
          </a:xfrm>
          <a:prstGeom prst="curvedLeftArrow">
            <a:avLst>
              <a:gd name="adj1" fmla="val 13383"/>
              <a:gd name="adj2" fmla="val 42639"/>
              <a:gd name="adj3" fmla="val 25000"/>
            </a:avLst>
          </a:prstGeom>
          <a:solidFill>
            <a:srgbClr val="FF0000">
              <a:alpha val="5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3528" y="764704"/>
            <a:ext cx="51845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Energy spread (</a:t>
            </a:r>
            <a:r>
              <a:rPr lang="en-US" sz="2400" dirty="0" err="1" smtClean="0"/>
              <a:t>Δp</a:t>
            </a:r>
            <a:r>
              <a:rPr lang="en-US" sz="2400" dirty="0" smtClean="0"/>
              <a:t>/</a:t>
            </a:r>
            <a:r>
              <a:rPr lang="en-US" sz="2400" dirty="0"/>
              <a:t>p</a:t>
            </a:r>
            <a:r>
              <a:rPr lang="en-US" sz="2400" baseline="-25000" dirty="0" smtClean="0"/>
              <a:t>0</a:t>
            </a:r>
            <a:r>
              <a:rPr lang="en-US" sz="2400" dirty="0" smtClean="0"/>
              <a:t> = 0.5% </a:t>
            </a:r>
            <a:r>
              <a:rPr lang="en-US" sz="2400" dirty="0" err="1" smtClean="0"/>
              <a:t>σ</a:t>
            </a:r>
            <a:r>
              <a:rPr lang="en-US" sz="2400" dirty="0" smtClean="0"/>
              <a:t>)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The strong optics and the small bending radius introduce high non linear dispersion and chromatic aberrations.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Single passage emittance increased &gt; 100%.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959863" y="105273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DL: </a:t>
            </a:r>
            <a:r>
              <a:rPr lang="en-US" b="1" dirty="0"/>
              <a:t>2</a:t>
            </a:r>
            <a:r>
              <a:rPr lang="en-US" b="1" dirty="0" smtClean="0"/>
              <a:t>x</a:t>
            </a:r>
          </a:p>
        </p:txBody>
      </p:sp>
      <p:sp>
        <p:nvSpPr>
          <p:cNvPr id="10" name="Curved Left Arrow 9"/>
          <p:cNvSpPr/>
          <p:nvPr/>
        </p:nvSpPr>
        <p:spPr>
          <a:xfrm rot="10800000" flipV="1">
            <a:off x="6126292" y="958315"/>
            <a:ext cx="360040" cy="648072"/>
          </a:xfrm>
          <a:prstGeom prst="curvedLeftArrow">
            <a:avLst>
              <a:gd name="adj1" fmla="val 13383"/>
              <a:gd name="adj2" fmla="val 42639"/>
              <a:gd name="adj3" fmla="val 25000"/>
            </a:avLst>
          </a:prstGeom>
          <a:solidFill>
            <a:srgbClr val="FF0000">
              <a:alpha val="5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47664" y="2732727"/>
            <a:ext cx="3744416" cy="1200329"/>
          </a:xfrm>
          <a:prstGeom prst="rect">
            <a:avLst/>
          </a:prstGeom>
          <a:solidFill>
            <a:srgbClr val="FEFFC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Twiss</a:t>
            </a:r>
            <a:r>
              <a:rPr lang="en-US" b="1" dirty="0" smtClean="0"/>
              <a:t> ellipses:</a:t>
            </a:r>
          </a:p>
          <a:p>
            <a:pPr marL="285750" indent="-285750">
              <a:buFont typeface="Wingdings" charset="2"/>
              <a:buChar char="u"/>
            </a:pPr>
            <a:r>
              <a:rPr lang="en-US" dirty="0" smtClean="0"/>
              <a:t>Different </a:t>
            </a:r>
            <a:r>
              <a:rPr lang="en-US" dirty="0" err="1"/>
              <a:t>Δp</a:t>
            </a:r>
            <a:r>
              <a:rPr lang="en-US" dirty="0"/>
              <a:t>/p</a:t>
            </a:r>
            <a:r>
              <a:rPr lang="en-US" baseline="-25000" dirty="0"/>
              <a:t>0</a:t>
            </a:r>
            <a:r>
              <a:rPr lang="en-US" dirty="0"/>
              <a:t> </a:t>
            </a:r>
            <a:r>
              <a:rPr lang="en-US" dirty="0" smtClean="0"/>
              <a:t>(from -3 </a:t>
            </a:r>
            <a:r>
              <a:rPr lang="en-US" dirty="0" err="1"/>
              <a:t>σ</a:t>
            </a:r>
            <a:r>
              <a:rPr lang="en-US" dirty="0" smtClean="0"/>
              <a:t> to +3 </a:t>
            </a:r>
            <a:r>
              <a:rPr lang="en-US" dirty="0" err="1"/>
              <a:t>σ</a:t>
            </a:r>
            <a:r>
              <a:rPr lang="en-US" dirty="0" smtClean="0"/>
              <a:t>)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u"/>
            </a:pPr>
            <a:r>
              <a:rPr lang="en-US" dirty="0" smtClean="0"/>
              <a:t>Nominal (</a:t>
            </a:r>
            <a:r>
              <a:rPr lang="en-US" dirty="0" err="1"/>
              <a:t>Δp</a:t>
            </a:r>
            <a:r>
              <a:rPr lang="en-US" dirty="0"/>
              <a:t>/p</a:t>
            </a:r>
            <a:r>
              <a:rPr lang="en-US" baseline="-25000" dirty="0"/>
              <a:t>0</a:t>
            </a:r>
            <a:r>
              <a:rPr lang="en-US" dirty="0"/>
              <a:t> </a:t>
            </a:r>
            <a:r>
              <a:rPr lang="en-US" dirty="0" smtClean="0"/>
              <a:t>= 0)</a:t>
            </a:r>
          </a:p>
          <a:p>
            <a:pPr marL="285750" indent="-285750">
              <a:buClr>
                <a:srgbClr val="FF0000"/>
              </a:buClr>
              <a:buFont typeface="Wingdings" charset="2"/>
              <a:buChar char="u"/>
            </a:pPr>
            <a:r>
              <a:rPr lang="en-US" dirty="0" smtClean="0"/>
              <a:t>Weighted combination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5860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002147"/>
                </a:solidFill>
                <a:ea typeface="Verdana" pitchFamily="34" charset="0"/>
                <a:cs typeface="Verdana" pitchFamily="34" charset="0"/>
              </a:rPr>
              <a:t>Sources of emittance growth</a:t>
            </a:r>
            <a:endParaRPr lang="en-GB" sz="1800" dirty="0">
              <a:solidFill>
                <a:srgbClr val="002147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7" name="Picture 2" descr="\\cern.ch\dfs\Users\d\dgamba\Desktop\CTFLayoutSchema.png"/>
          <p:cNvPicPr>
            <a:picLocks noChangeAspect="1" noChangeArrowheads="1"/>
          </p:cNvPicPr>
          <p:nvPr/>
        </p:nvPicPr>
        <p:blipFill rotWithShape="1">
          <a:blip r:embed="rId2">
            <a:alphaModFix amt="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290" t="18738" r="37145" b="34499"/>
          <a:stretch/>
        </p:blipFill>
        <p:spPr bwMode="auto">
          <a:xfrm>
            <a:off x="5724128" y="607687"/>
            <a:ext cx="3069850" cy="1885209"/>
          </a:xfrm>
          <a:prstGeom prst="rect">
            <a:avLst/>
          </a:prstGeom>
          <a:solidFill>
            <a:srgbClr val="FFFFFF">
              <a:alpha val="69803"/>
            </a:srgbClr>
          </a:solidFill>
          <a:ln>
            <a:noFill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23528" y="764704"/>
            <a:ext cx="518457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Effect of </a:t>
            </a:r>
            <a:r>
              <a:rPr lang="en-US" sz="2400" dirty="0" err="1" smtClean="0"/>
              <a:t>quadrupoles</a:t>
            </a:r>
            <a:r>
              <a:rPr lang="en-US" sz="2400" dirty="0" smtClean="0"/>
              <a:t> misalignments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Some </a:t>
            </a:r>
            <a:r>
              <a:rPr lang="en-US" dirty="0" err="1" smtClean="0"/>
              <a:t>quadrupoles</a:t>
            </a:r>
            <a:r>
              <a:rPr lang="en-US" dirty="0" smtClean="0"/>
              <a:t>, if misaligned, leads to a big increase in emittance, mainly due to the dispersion</a:t>
            </a:r>
            <a:r>
              <a:rPr lang="en-US" dirty="0"/>
              <a:t> </a:t>
            </a:r>
            <a:r>
              <a:rPr lang="en-US" dirty="0" smtClean="0"/>
              <a:t>induced after the Chicane.</a:t>
            </a:r>
            <a:endParaRPr lang="en-US" dirty="0" smtClean="0"/>
          </a:p>
        </p:txBody>
      </p:sp>
      <p:pic>
        <p:nvPicPr>
          <p:cNvPr id="9" name="Picture 8" descr="onCreast-FONT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708920"/>
            <a:ext cx="7092280" cy="3874197"/>
          </a:xfrm>
          <a:prstGeom prst="rect">
            <a:avLst/>
          </a:prstGeom>
        </p:spPr>
      </p:pic>
      <p:sp>
        <p:nvSpPr>
          <p:cNvPr id="22" name="Oval 21"/>
          <p:cNvSpPr/>
          <p:nvPr/>
        </p:nvSpPr>
        <p:spPr>
          <a:xfrm>
            <a:off x="6516216" y="1412776"/>
            <a:ext cx="144016" cy="79208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6588224" y="1124744"/>
            <a:ext cx="0" cy="36004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6588224" y="2132856"/>
            <a:ext cx="8384" cy="351656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6876256" y="1196752"/>
            <a:ext cx="144016" cy="79208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6948264" y="908720"/>
            <a:ext cx="0" cy="36004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6948264" y="1916832"/>
            <a:ext cx="8384" cy="351656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7236296" y="1196752"/>
            <a:ext cx="144016" cy="79208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7308304" y="908720"/>
            <a:ext cx="0" cy="36004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7308304" y="1916832"/>
            <a:ext cx="8384" cy="351656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7596336" y="1412776"/>
            <a:ext cx="144016" cy="79208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7668344" y="1124744"/>
            <a:ext cx="0" cy="36004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7668344" y="2132856"/>
            <a:ext cx="8384" cy="351656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Freeform 20"/>
          <p:cNvSpPr/>
          <p:nvPr/>
        </p:nvSpPr>
        <p:spPr>
          <a:xfrm>
            <a:off x="6012160" y="1484784"/>
            <a:ext cx="2283556" cy="210546"/>
          </a:xfrm>
          <a:custGeom>
            <a:avLst/>
            <a:gdLst>
              <a:gd name="connsiteX0" fmla="*/ 0 w 2219343"/>
              <a:gd name="connsiteY0" fmla="*/ 168010 h 198133"/>
              <a:gd name="connsiteX1" fmla="*/ 591825 w 2219343"/>
              <a:gd name="connsiteY1" fmla="*/ 168010 h 198133"/>
              <a:gd name="connsiteX2" fmla="*/ 937056 w 2219343"/>
              <a:gd name="connsiteY2" fmla="*/ 20063 h 198133"/>
              <a:gd name="connsiteX3" fmla="*/ 1331605 w 2219343"/>
              <a:gd name="connsiteY3" fmla="*/ 20063 h 198133"/>
              <a:gd name="connsiteX4" fmla="*/ 1565869 w 2219343"/>
              <a:gd name="connsiteY4" fmla="*/ 192668 h 198133"/>
              <a:gd name="connsiteX5" fmla="*/ 2219343 w 2219343"/>
              <a:gd name="connsiteY5" fmla="*/ 180339 h 198133"/>
              <a:gd name="connsiteX0" fmla="*/ 0 w 2219343"/>
              <a:gd name="connsiteY0" fmla="*/ 168010 h 198133"/>
              <a:gd name="connsiteX1" fmla="*/ 591825 w 2219343"/>
              <a:gd name="connsiteY1" fmla="*/ 168010 h 198133"/>
              <a:gd name="connsiteX2" fmla="*/ 937056 w 2219343"/>
              <a:gd name="connsiteY2" fmla="*/ 20063 h 198133"/>
              <a:gd name="connsiteX3" fmla="*/ 1331605 w 2219343"/>
              <a:gd name="connsiteY3" fmla="*/ 20063 h 198133"/>
              <a:gd name="connsiteX4" fmla="*/ 1608677 w 2219343"/>
              <a:gd name="connsiteY4" fmla="*/ 192668 h 198133"/>
              <a:gd name="connsiteX5" fmla="*/ 2219343 w 2219343"/>
              <a:gd name="connsiteY5" fmla="*/ 180339 h 198133"/>
              <a:gd name="connsiteX0" fmla="*/ 0 w 2219343"/>
              <a:gd name="connsiteY0" fmla="*/ 168010 h 192999"/>
              <a:gd name="connsiteX1" fmla="*/ 591825 w 2219343"/>
              <a:gd name="connsiteY1" fmla="*/ 168010 h 192999"/>
              <a:gd name="connsiteX2" fmla="*/ 937056 w 2219343"/>
              <a:gd name="connsiteY2" fmla="*/ 20063 h 192999"/>
              <a:gd name="connsiteX3" fmla="*/ 1331605 w 2219343"/>
              <a:gd name="connsiteY3" fmla="*/ 20063 h 192999"/>
              <a:gd name="connsiteX4" fmla="*/ 1608677 w 2219343"/>
              <a:gd name="connsiteY4" fmla="*/ 192668 h 192999"/>
              <a:gd name="connsiteX5" fmla="*/ 2219343 w 2219343"/>
              <a:gd name="connsiteY5" fmla="*/ 180339 h 192999"/>
              <a:gd name="connsiteX0" fmla="*/ 0 w 2219343"/>
              <a:gd name="connsiteY0" fmla="*/ 168242 h 196781"/>
              <a:gd name="connsiteX1" fmla="*/ 591825 w 2219343"/>
              <a:gd name="connsiteY1" fmla="*/ 168242 h 196781"/>
              <a:gd name="connsiteX2" fmla="*/ 937056 w 2219343"/>
              <a:gd name="connsiteY2" fmla="*/ 20295 h 196781"/>
              <a:gd name="connsiteX3" fmla="*/ 1331605 w 2219343"/>
              <a:gd name="connsiteY3" fmla="*/ 20295 h 196781"/>
              <a:gd name="connsiteX4" fmla="*/ 1697861 w 2219343"/>
              <a:gd name="connsiteY4" fmla="*/ 196468 h 196781"/>
              <a:gd name="connsiteX5" fmla="*/ 2219343 w 2219343"/>
              <a:gd name="connsiteY5" fmla="*/ 180571 h 196781"/>
              <a:gd name="connsiteX0" fmla="*/ 0 w 2283556"/>
              <a:gd name="connsiteY0" fmla="*/ 168242 h 203460"/>
              <a:gd name="connsiteX1" fmla="*/ 591825 w 2283556"/>
              <a:gd name="connsiteY1" fmla="*/ 168242 h 203460"/>
              <a:gd name="connsiteX2" fmla="*/ 937056 w 2283556"/>
              <a:gd name="connsiteY2" fmla="*/ 20295 h 203460"/>
              <a:gd name="connsiteX3" fmla="*/ 1331605 w 2283556"/>
              <a:gd name="connsiteY3" fmla="*/ 20295 h 203460"/>
              <a:gd name="connsiteX4" fmla="*/ 1697861 w 2283556"/>
              <a:gd name="connsiteY4" fmla="*/ 196468 h 203460"/>
              <a:gd name="connsiteX5" fmla="*/ 2283556 w 2283556"/>
              <a:gd name="connsiteY5" fmla="*/ 194841 h 203460"/>
              <a:gd name="connsiteX0" fmla="*/ 0 w 2283556"/>
              <a:gd name="connsiteY0" fmla="*/ 168242 h 210546"/>
              <a:gd name="connsiteX1" fmla="*/ 591825 w 2283556"/>
              <a:gd name="connsiteY1" fmla="*/ 168242 h 210546"/>
              <a:gd name="connsiteX2" fmla="*/ 937056 w 2283556"/>
              <a:gd name="connsiteY2" fmla="*/ 20295 h 210546"/>
              <a:gd name="connsiteX3" fmla="*/ 1331605 w 2283556"/>
              <a:gd name="connsiteY3" fmla="*/ 20295 h 210546"/>
              <a:gd name="connsiteX4" fmla="*/ 1697861 w 2283556"/>
              <a:gd name="connsiteY4" fmla="*/ 196468 h 210546"/>
              <a:gd name="connsiteX5" fmla="*/ 2283556 w 2283556"/>
              <a:gd name="connsiteY5" fmla="*/ 194841 h 210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83556" h="210546">
                <a:moveTo>
                  <a:pt x="0" y="168242"/>
                </a:moveTo>
                <a:cubicBezTo>
                  <a:pt x="217824" y="180571"/>
                  <a:pt x="435649" y="192900"/>
                  <a:pt x="591825" y="168242"/>
                </a:cubicBezTo>
                <a:cubicBezTo>
                  <a:pt x="748001" y="143584"/>
                  <a:pt x="813759" y="44953"/>
                  <a:pt x="937056" y="20295"/>
                </a:cubicBezTo>
                <a:cubicBezTo>
                  <a:pt x="1060353" y="-4363"/>
                  <a:pt x="1204804" y="-9067"/>
                  <a:pt x="1331605" y="20295"/>
                </a:cubicBezTo>
                <a:cubicBezTo>
                  <a:pt x="1458406" y="49657"/>
                  <a:pt x="1539203" y="167377"/>
                  <a:pt x="1697861" y="196468"/>
                </a:cubicBezTo>
                <a:cubicBezTo>
                  <a:pt x="1856519" y="225559"/>
                  <a:pt x="2156495" y="201634"/>
                  <a:pt x="2283556" y="194841"/>
                </a:cubicBezTo>
              </a:path>
            </a:pathLst>
          </a:custGeom>
          <a:ln w="8255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29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002147"/>
                </a:solidFill>
                <a:latin typeface="+mn-lt"/>
                <a:ea typeface="Verdana" pitchFamily="34" charset="0"/>
                <a:cs typeface="Verdana" pitchFamily="34" charset="0"/>
              </a:rPr>
              <a:t>Outlook.</a:t>
            </a:r>
            <a:endParaRPr lang="en-GB" sz="3200" dirty="0">
              <a:solidFill>
                <a:srgbClr val="002147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613"/>
            <a:ext cx="8229600" cy="5545137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Calibri" charset="0"/>
                <a:ea typeface="MS PGothic" charset="0"/>
              </a:rPr>
              <a:t>CTF3 and its recombination complex.</a:t>
            </a:r>
          </a:p>
          <a:p>
            <a:pPr eaLnBrk="1" hangingPunct="1"/>
            <a:r>
              <a:rPr lang="en-US" dirty="0" smtClean="0">
                <a:latin typeface="Calibri" charset="0"/>
                <a:ea typeface="MS PGothic" charset="0"/>
              </a:rPr>
              <a:t>Update on the last results using the previously implemented feedback.</a:t>
            </a:r>
          </a:p>
          <a:p>
            <a:pPr eaLnBrk="1" hangingPunct="1"/>
            <a:r>
              <a:rPr lang="en-US" dirty="0" smtClean="0">
                <a:latin typeface="Calibri" charset="0"/>
                <a:ea typeface="MS PGothic" charset="0"/>
              </a:rPr>
              <a:t>Dispersion measurements from jitter.</a:t>
            </a:r>
          </a:p>
          <a:p>
            <a:pPr eaLnBrk="1" hangingPunct="1"/>
            <a:r>
              <a:rPr lang="en-US" dirty="0" smtClean="0">
                <a:latin typeface="Calibri" charset="0"/>
                <a:ea typeface="MS PGothic" charset="0"/>
              </a:rPr>
              <a:t>Simulations.</a:t>
            </a:r>
          </a:p>
          <a:p>
            <a:pPr lvl="1" eaLnBrk="1" hangingPunct="1"/>
            <a:r>
              <a:rPr lang="en-US" dirty="0" smtClean="0">
                <a:latin typeface="Calibri" charset="0"/>
                <a:ea typeface="MS PGothic" charset="0"/>
              </a:rPr>
              <a:t>Technique</a:t>
            </a:r>
          </a:p>
          <a:p>
            <a:pPr lvl="1" eaLnBrk="1" hangingPunct="1"/>
            <a:r>
              <a:rPr lang="en-US" dirty="0" smtClean="0">
                <a:latin typeface="Calibri" charset="0"/>
                <a:ea typeface="MS PGothic" charset="0"/>
              </a:rPr>
              <a:t>First results</a:t>
            </a:r>
            <a:endParaRPr lang="en-US" dirty="0" smtClean="0">
              <a:latin typeface="Calibri" charset="0"/>
              <a:ea typeface="MS PGothic" charset="0"/>
            </a:endParaRPr>
          </a:p>
          <a:p>
            <a:pPr eaLnBrk="1" hangingPunct="1"/>
            <a:r>
              <a:rPr lang="en-US" dirty="0" smtClean="0">
                <a:latin typeface="Calibri" charset="0"/>
                <a:ea typeface="MS PGothic" charset="0"/>
              </a:rPr>
              <a:t>Summary</a:t>
            </a:r>
            <a:r>
              <a:rPr lang="en-US" dirty="0">
                <a:latin typeface="Calibri" charset="0"/>
                <a:ea typeface="MS PGothic" charset="0"/>
              </a:rPr>
              <a:t>.</a:t>
            </a:r>
          </a:p>
        </p:txBody>
      </p: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002147"/>
                </a:solidFill>
                <a:latin typeface="+mn-lt"/>
                <a:ea typeface="Verdana" pitchFamily="34" charset="0"/>
                <a:cs typeface="Verdana" pitchFamily="34" charset="0"/>
              </a:rPr>
              <a:t>Summary</a:t>
            </a:r>
            <a:endParaRPr lang="en-GB" sz="3200" dirty="0">
              <a:solidFill>
                <a:srgbClr val="002147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476672"/>
            <a:ext cx="8229600" cy="59753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ea typeface="ＭＳ Ｐゴシック" charset="0"/>
                <a:cs typeface="Verdana" charset="0"/>
              </a:rPr>
              <a:t>What has been done:</a:t>
            </a:r>
            <a:endParaRPr lang="en-US" sz="2800" dirty="0">
              <a:ea typeface="ＭＳ Ｐゴシック" charset="0"/>
              <a:cs typeface="Verdana" charset="0"/>
            </a:endParaRPr>
          </a:p>
          <a:p>
            <a:pPr lvl="1" eaLnBrk="1" hangingPunct="1">
              <a:buFont typeface="Lucida Grande"/>
              <a:buChar char="-"/>
              <a:defRPr/>
            </a:pPr>
            <a:r>
              <a:rPr lang="en-US" sz="1800" dirty="0" smtClean="0">
                <a:ea typeface="ＭＳ Ｐゴシック" charset="0"/>
                <a:cs typeface="Verdana" charset="0"/>
              </a:rPr>
              <a:t>Improved software feedback algorithm.</a:t>
            </a:r>
          </a:p>
          <a:p>
            <a:pPr lvl="1" eaLnBrk="1" hangingPunct="1">
              <a:buFont typeface="Lucida Grande"/>
              <a:buChar char="-"/>
              <a:defRPr/>
            </a:pPr>
            <a:r>
              <a:rPr lang="en-US" sz="1800" dirty="0" smtClean="0">
                <a:ea typeface="ＭＳ Ｐゴシック" charset="0"/>
                <a:cs typeface="Verdana" charset="0"/>
              </a:rPr>
              <a:t>Many good results with the feedback, but none of them is actually making the huge improvement expected.</a:t>
            </a:r>
          </a:p>
          <a:p>
            <a:pPr lvl="2" eaLnBrk="1" hangingPunct="1">
              <a:buFont typeface="Lucida Grande"/>
              <a:buChar char="-"/>
              <a:defRPr/>
            </a:pPr>
            <a:r>
              <a:rPr lang="en-US" sz="1400" dirty="0" smtClean="0">
                <a:ea typeface="ＭＳ Ｐゴシック" charset="0"/>
                <a:cs typeface="Verdana" charset="0"/>
              </a:rPr>
              <a:t>Still to be properly measured the emittance dependency over orbits closure.</a:t>
            </a:r>
          </a:p>
          <a:p>
            <a:pPr lvl="1" eaLnBrk="1" hangingPunct="1">
              <a:buFont typeface="Lucida Grande"/>
              <a:buChar char="-"/>
              <a:defRPr/>
            </a:pPr>
            <a:r>
              <a:rPr lang="en-US" sz="1800" dirty="0" smtClean="0">
                <a:ea typeface="ＭＳ Ｐゴシック" charset="0"/>
                <a:cs typeface="Verdana" charset="0"/>
              </a:rPr>
              <a:t>Dispersion measurements along the machine and some attempt of correction.</a:t>
            </a:r>
            <a:endParaRPr lang="en-US" sz="1800" dirty="0" smtClean="0">
              <a:ea typeface="ＭＳ Ｐゴシック" charset="0"/>
              <a:cs typeface="Verdana" charset="0"/>
            </a:endParaRPr>
          </a:p>
          <a:p>
            <a:pPr lvl="1" eaLnBrk="1" hangingPunct="1">
              <a:buFont typeface="Lucida Grande"/>
              <a:buChar char="-"/>
              <a:defRPr/>
            </a:pPr>
            <a:r>
              <a:rPr lang="en-US" sz="1800" dirty="0" smtClean="0">
                <a:ea typeface="ＭＳ Ｐゴシック" charset="0"/>
                <a:cs typeface="Verdana" charset="0"/>
              </a:rPr>
              <a:t>Started simulations on the emittance growth.</a:t>
            </a:r>
          </a:p>
          <a:p>
            <a:pPr lvl="2" eaLnBrk="1" hangingPunct="1">
              <a:buFont typeface="Lucida Grande"/>
              <a:buChar char="-"/>
              <a:defRPr/>
            </a:pPr>
            <a:r>
              <a:rPr lang="en-US" sz="1400" dirty="0" smtClean="0">
                <a:ea typeface="ＭＳ Ｐゴシック" charset="0"/>
                <a:cs typeface="Verdana" charset="0"/>
              </a:rPr>
              <a:t>Very interesting and promising results.</a:t>
            </a:r>
            <a:endParaRPr lang="en-US" sz="1400" dirty="0" smtClean="0">
              <a:ea typeface="ＭＳ Ｐゴシック" charset="0"/>
              <a:cs typeface="Verdana" charset="0"/>
            </a:endParaRPr>
          </a:p>
          <a:p>
            <a:pPr eaLnBrk="1" hangingPunct="1">
              <a:defRPr/>
            </a:pPr>
            <a:r>
              <a:rPr lang="en-US" sz="2800" dirty="0" smtClean="0">
                <a:ea typeface="ＭＳ Ｐゴシック" charset="0"/>
                <a:cs typeface="Verdana" charset="0"/>
              </a:rPr>
              <a:t>What </a:t>
            </a:r>
            <a:r>
              <a:rPr lang="en-US" sz="2800" dirty="0" smtClean="0">
                <a:ea typeface="ＭＳ Ｐゴシック" charset="0"/>
                <a:cs typeface="Verdana" charset="0"/>
              </a:rPr>
              <a:t>is </a:t>
            </a:r>
            <a:r>
              <a:rPr lang="en-US" sz="2800" dirty="0" smtClean="0">
                <a:ea typeface="ＭＳ Ｐゴシック" charset="0"/>
                <a:cs typeface="Verdana" charset="0"/>
              </a:rPr>
              <a:t>on the table:</a:t>
            </a:r>
            <a:endParaRPr lang="en-US" sz="2800" dirty="0" smtClean="0">
              <a:ea typeface="ＭＳ Ｐゴシック" charset="0"/>
              <a:cs typeface="Verdana" charset="0"/>
            </a:endParaRPr>
          </a:p>
          <a:p>
            <a:pPr lvl="1" eaLnBrk="1" hangingPunct="1">
              <a:buFont typeface="Lucida Grande"/>
              <a:buChar char="-"/>
              <a:defRPr/>
            </a:pPr>
            <a:r>
              <a:rPr lang="en-US" sz="1800" dirty="0" smtClean="0">
                <a:ea typeface="ＭＳ Ｐゴシック" charset="0"/>
                <a:cs typeface="Verdana" charset="0"/>
              </a:rPr>
              <a:t>Continue simulations and studies.</a:t>
            </a:r>
          </a:p>
          <a:p>
            <a:pPr lvl="2" eaLnBrk="1" hangingPunct="1">
              <a:buFont typeface="Lucida Grande"/>
              <a:buChar char="-"/>
              <a:defRPr/>
            </a:pPr>
            <a:r>
              <a:rPr lang="en-US" sz="1400" dirty="0" smtClean="0">
                <a:ea typeface="ＭＳ Ｐゴシック" charset="0"/>
                <a:cs typeface="Verdana" charset="0"/>
              </a:rPr>
              <a:t>Need to prove that the all the </a:t>
            </a:r>
            <a:r>
              <a:rPr lang="en-US" sz="1400" dirty="0" err="1" smtClean="0">
                <a:ea typeface="ＭＳ Ｐゴシック" charset="0"/>
                <a:cs typeface="Verdana" charset="0"/>
              </a:rPr>
              <a:t>hypotesis</a:t>
            </a:r>
            <a:r>
              <a:rPr lang="en-US" sz="1400" dirty="0" smtClean="0">
                <a:ea typeface="ＭＳ Ｐゴシック" charset="0"/>
                <a:cs typeface="Verdana" charset="0"/>
              </a:rPr>
              <a:t> of my simulations are reasonable. </a:t>
            </a:r>
          </a:p>
          <a:p>
            <a:pPr lvl="1" eaLnBrk="1" hangingPunct="1">
              <a:buFont typeface="Lucida Grande"/>
              <a:buChar char="-"/>
              <a:defRPr/>
            </a:pPr>
            <a:r>
              <a:rPr lang="en-US" sz="1800" dirty="0" smtClean="0">
                <a:ea typeface="ＭＳ Ｐゴシック" charset="0"/>
                <a:cs typeface="Verdana" charset="0"/>
              </a:rPr>
              <a:t>Probably we will need to </a:t>
            </a:r>
            <a:r>
              <a:rPr lang="en-US" sz="1800" dirty="0" smtClean="0">
                <a:ea typeface="ＭＳ Ｐゴシック" charset="0"/>
                <a:cs typeface="Verdana" charset="0"/>
              </a:rPr>
              <a:t>think different optics.</a:t>
            </a:r>
          </a:p>
          <a:p>
            <a:pPr lvl="1" eaLnBrk="1" hangingPunct="1">
              <a:buFont typeface="Lucida Grande"/>
              <a:buChar char="-"/>
              <a:defRPr/>
            </a:pPr>
            <a:r>
              <a:rPr lang="en-US" sz="1800" dirty="0" smtClean="0">
                <a:ea typeface="ＭＳ Ｐゴシック" charset="0"/>
                <a:cs typeface="Verdana" charset="0"/>
              </a:rPr>
              <a:t>Big issues with BPMs.</a:t>
            </a:r>
          </a:p>
          <a:p>
            <a:pPr lvl="2" eaLnBrk="1" hangingPunct="1">
              <a:buFont typeface="Lucida Grande"/>
              <a:buChar char="-"/>
              <a:defRPr/>
            </a:pPr>
            <a:r>
              <a:rPr lang="en-US" sz="1400" dirty="0">
                <a:ea typeface="ＭＳ Ｐゴシック" charset="0"/>
                <a:cs typeface="Verdana" charset="0"/>
              </a:rPr>
              <a:t>C</a:t>
            </a:r>
            <a:r>
              <a:rPr lang="en-US" sz="1400" dirty="0" smtClean="0">
                <a:ea typeface="ＭＳ Ｐゴシック" charset="0"/>
                <a:cs typeface="Verdana" charset="0"/>
              </a:rPr>
              <a:t>ompletely unreliable in many cases. We need to understand way.</a:t>
            </a:r>
          </a:p>
          <a:p>
            <a:pPr lvl="1" eaLnBrk="1" hangingPunct="1">
              <a:buFont typeface="Lucida Grande"/>
              <a:buChar char="-"/>
              <a:defRPr/>
            </a:pPr>
            <a:r>
              <a:rPr lang="en-US" sz="1800" dirty="0" err="1" smtClean="0">
                <a:ea typeface="ＭＳ Ｐゴシック" charset="0"/>
                <a:cs typeface="Verdana" charset="0"/>
              </a:rPr>
              <a:t>Quadscan</a:t>
            </a:r>
            <a:r>
              <a:rPr lang="en-US" sz="1800" dirty="0" smtClean="0">
                <a:ea typeface="ＭＳ Ｐゴシック" charset="0"/>
                <a:cs typeface="Verdana" charset="0"/>
              </a:rPr>
              <a:t> sometimes not reliable.</a:t>
            </a:r>
          </a:p>
          <a:p>
            <a:pPr lvl="2" eaLnBrk="1" hangingPunct="1">
              <a:buFont typeface="Lucida Grande"/>
              <a:buChar char="-"/>
              <a:defRPr/>
            </a:pPr>
            <a:r>
              <a:rPr lang="en-US" sz="1400" dirty="0" err="1" smtClean="0">
                <a:ea typeface="ＭＳ Ｐゴシック" charset="0"/>
                <a:cs typeface="Verdana" charset="0"/>
              </a:rPr>
              <a:t>Emmitance</a:t>
            </a:r>
            <a:r>
              <a:rPr lang="en-US" sz="1400" dirty="0" smtClean="0">
                <a:ea typeface="ＭＳ Ｐゴシック" charset="0"/>
                <a:cs typeface="Verdana" charset="0"/>
              </a:rPr>
              <a:t> </a:t>
            </a:r>
            <a:r>
              <a:rPr lang="en-US" sz="1400" dirty="0" err="1" smtClean="0">
                <a:ea typeface="ＭＳ Ｐゴシック" charset="0"/>
                <a:cs typeface="Verdana" charset="0"/>
              </a:rPr>
              <a:t>decrese</a:t>
            </a:r>
            <a:r>
              <a:rPr lang="en-US" sz="1400" dirty="0" smtClean="0">
                <a:ea typeface="ＭＳ Ｐゴシック" charset="0"/>
                <a:cs typeface="Verdana" charset="0"/>
              </a:rPr>
              <a:t>: issue or real?</a:t>
            </a:r>
          </a:p>
          <a:p>
            <a:pPr lvl="1" eaLnBrk="1" hangingPunct="1">
              <a:buFont typeface="Lucida Grande"/>
              <a:buChar char="-"/>
              <a:defRPr/>
            </a:pPr>
            <a:r>
              <a:rPr lang="en-US" sz="1800" dirty="0" smtClean="0">
                <a:ea typeface="ＭＳ Ｐゴシック" charset="0"/>
                <a:cs typeface="Verdana" charset="0"/>
              </a:rPr>
              <a:t>There is an idea of implementing a phase-space tomography.</a:t>
            </a:r>
          </a:p>
          <a:p>
            <a:pPr lvl="2" eaLnBrk="1" hangingPunct="1">
              <a:buFont typeface="Lucida Grande"/>
              <a:buChar char="-"/>
              <a:defRPr/>
            </a:pPr>
            <a:r>
              <a:rPr lang="en-US" sz="1400" dirty="0" smtClean="0">
                <a:ea typeface="ＭＳ Ｐゴシック" charset="0"/>
                <a:cs typeface="Verdana" charset="0"/>
              </a:rPr>
              <a:t>Nothing done here yet.</a:t>
            </a:r>
            <a:endParaRPr lang="en-US" sz="1400" dirty="0" smtClean="0">
              <a:ea typeface="ＭＳ Ｐゴシック" charset="0"/>
              <a:cs typeface="Verdana" charset="0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3789363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794" name="Content Placeholder 2"/>
          <p:cNvSpPr>
            <a:spLocks noGrp="1"/>
          </p:cNvSpPr>
          <p:nvPr>
            <p:ph idx="1"/>
          </p:nvPr>
        </p:nvSpPr>
        <p:spPr>
          <a:xfrm>
            <a:off x="0" y="3213100"/>
            <a:ext cx="8675688" cy="503238"/>
          </a:xfrm>
        </p:spPr>
        <p:txBody>
          <a:bodyPr/>
          <a:lstStyle/>
          <a:p>
            <a:pPr marL="457200" lvl="1" indent="0" algn="ctr" eaLnBrk="1" hangingPunct="1">
              <a:buFont typeface="Arial" charset="0"/>
              <a:buNone/>
            </a:pPr>
            <a:r>
              <a:rPr lang="en-US" sz="2400">
                <a:solidFill>
                  <a:srgbClr val="002147"/>
                </a:solidFill>
                <a:latin typeface="Calibri" charset="0"/>
                <a:ea typeface="MS PGothic" charset="0"/>
              </a:rPr>
              <a:t>Thank you.</a:t>
            </a:r>
          </a:p>
        </p:txBody>
      </p:sp>
      <p:cxnSp>
        <p:nvCxnSpPr>
          <p:cNvPr id="7" name="Straight Connector 6"/>
          <p:cNvCxnSpPr>
            <a:cxnSpLocks noChangeShapeType="1"/>
          </p:cNvCxnSpPr>
          <p:nvPr/>
        </p:nvCxnSpPr>
        <p:spPr bwMode="auto">
          <a:xfrm>
            <a:off x="0" y="3141663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200" dirty="0">
                <a:solidFill>
                  <a:srgbClr val="002147"/>
                </a:solidFill>
                <a:latin typeface="+mn-lt"/>
                <a:ea typeface="Verdana" pitchFamily="34" charset="0"/>
                <a:cs typeface="Verdana" pitchFamily="34" charset="0"/>
              </a:rPr>
              <a:t>CTF3: the CLIC Test Facility at CERN</a:t>
            </a:r>
            <a:r>
              <a:rPr lang="en-US" sz="3200" dirty="0" smtClean="0">
                <a:solidFill>
                  <a:srgbClr val="002147"/>
                </a:solidFill>
                <a:latin typeface="+mn-lt"/>
                <a:ea typeface="Verdana" pitchFamily="34" charset="0"/>
                <a:cs typeface="Verdana" pitchFamily="34" charset="0"/>
              </a:rPr>
              <a:t>.</a:t>
            </a:r>
            <a:endParaRPr lang="en-GB" sz="3200" dirty="0">
              <a:solidFill>
                <a:srgbClr val="002147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476250"/>
            <a:ext cx="7884368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Rounded Rectangle 7"/>
          <p:cNvSpPr>
            <a:spLocks noChangeArrowheads="1"/>
          </p:cNvSpPr>
          <p:nvPr/>
        </p:nvSpPr>
        <p:spPr bwMode="auto">
          <a:xfrm>
            <a:off x="4729163" y="1628800"/>
            <a:ext cx="1789112" cy="576263"/>
          </a:xfrm>
          <a:prstGeom prst="roundRect">
            <a:avLst>
              <a:gd name="adj" fmla="val 16667"/>
            </a:avLst>
          </a:prstGeom>
          <a:solidFill>
            <a:srgbClr val="93C9FF">
              <a:alpha val="79999"/>
            </a:srgbClr>
          </a:solidFill>
          <a:ln w="9525">
            <a:solidFill>
              <a:srgbClr val="0066CC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Factor 2</a:t>
            </a:r>
          </a:p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Recombination</a:t>
            </a:r>
            <a:endParaRPr lang="en-GB" b="1" cap="small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Rounded Rectangle 8"/>
          <p:cNvSpPr>
            <a:spLocks noChangeArrowheads="1"/>
          </p:cNvSpPr>
          <p:nvPr/>
        </p:nvSpPr>
        <p:spPr bwMode="auto">
          <a:xfrm>
            <a:off x="568325" y="1628800"/>
            <a:ext cx="1789113" cy="576263"/>
          </a:xfrm>
          <a:prstGeom prst="roundRect">
            <a:avLst>
              <a:gd name="adj" fmla="val 16667"/>
            </a:avLst>
          </a:prstGeom>
          <a:solidFill>
            <a:srgbClr val="93C9FF">
              <a:alpha val="79999"/>
            </a:srgbClr>
          </a:solidFill>
          <a:ln w="9525">
            <a:solidFill>
              <a:srgbClr val="0066CC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Drive Beam</a:t>
            </a:r>
          </a:p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Gun</a:t>
            </a:r>
            <a:endParaRPr lang="en-GB" b="1" cap="small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ounded Rectangle 9"/>
          <p:cNvSpPr>
            <a:spLocks noChangeArrowheads="1"/>
          </p:cNvSpPr>
          <p:nvPr/>
        </p:nvSpPr>
        <p:spPr bwMode="auto">
          <a:xfrm>
            <a:off x="6808788" y="1628800"/>
            <a:ext cx="1789112" cy="576263"/>
          </a:xfrm>
          <a:prstGeom prst="roundRect">
            <a:avLst>
              <a:gd name="adj" fmla="val 16667"/>
            </a:avLst>
          </a:prstGeom>
          <a:solidFill>
            <a:srgbClr val="93C9FF">
              <a:alpha val="79999"/>
            </a:srgbClr>
          </a:solidFill>
          <a:ln w="9525">
            <a:solidFill>
              <a:srgbClr val="0066CC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Factor 4</a:t>
            </a:r>
          </a:p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Recombination</a:t>
            </a:r>
            <a:endParaRPr lang="en-GB" b="1" cap="small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Rounded Rectangle 10"/>
          <p:cNvSpPr>
            <a:spLocks noChangeArrowheads="1"/>
          </p:cNvSpPr>
          <p:nvPr/>
        </p:nvSpPr>
        <p:spPr bwMode="auto">
          <a:xfrm>
            <a:off x="5988050" y="5194325"/>
            <a:ext cx="2043113" cy="573088"/>
          </a:xfrm>
          <a:prstGeom prst="roundRect">
            <a:avLst>
              <a:gd name="adj" fmla="val 16667"/>
            </a:avLst>
          </a:prstGeom>
          <a:solidFill>
            <a:srgbClr val="93C9FF">
              <a:alpha val="79999"/>
            </a:srgbClr>
          </a:solidFill>
          <a:ln w="9525">
            <a:solidFill>
              <a:srgbClr val="0066CC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Probe Beam</a:t>
            </a:r>
          </a:p>
          <a:p>
            <a:pPr algn="ctr">
              <a:buFont typeface="Times New Roman" pitchFamily="16" charset="0"/>
              <a:buNone/>
              <a:defRPr/>
            </a:pPr>
            <a:r>
              <a:rPr lang="en-US" b="1" cap="small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Photo-Injector</a:t>
            </a:r>
            <a:endParaRPr lang="en-GB" b="1" cap="small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Rounded Rectangle 11"/>
          <p:cNvSpPr>
            <a:spLocks noChangeArrowheads="1"/>
          </p:cNvSpPr>
          <p:nvPr/>
        </p:nvSpPr>
        <p:spPr bwMode="auto">
          <a:xfrm>
            <a:off x="2986088" y="5205438"/>
            <a:ext cx="2044700" cy="574675"/>
          </a:xfrm>
          <a:prstGeom prst="roundRect">
            <a:avLst>
              <a:gd name="adj" fmla="val 16667"/>
            </a:avLst>
          </a:prstGeom>
          <a:solidFill>
            <a:srgbClr val="93C9FF">
              <a:alpha val="79999"/>
            </a:srgbClr>
          </a:solidFill>
          <a:ln w="9525">
            <a:solidFill>
              <a:srgbClr val="0066CC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Two Beam Test Stand (TBTS)</a:t>
            </a:r>
            <a:endParaRPr lang="en-GB" b="1" cap="small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Rounded Rectangle 12"/>
          <p:cNvSpPr>
            <a:spLocks noChangeArrowheads="1"/>
          </p:cNvSpPr>
          <p:nvPr/>
        </p:nvSpPr>
        <p:spPr bwMode="auto">
          <a:xfrm>
            <a:off x="2647950" y="1628800"/>
            <a:ext cx="1789113" cy="576263"/>
          </a:xfrm>
          <a:prstGeom prst="roundRect">
            <a:avLst>
              <a:gd name="adj" fmla="val 16667"/>
            </a:avLst>
          </a:prstGeom>
          <a:solidFill>
            <a:srgbClr val="93C9FF">
              <a:alpha val="79999"/>
            </a:srgbClr>
          </a:solidFill>
          <a:ln w="9525">
            <a:solidFill>
              <a:srgbClr val="0066CC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Dogleg Experiment</a:t>
            </a:r>
            <a:endParaRPr lang="en-GB" b="1" cap="small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Rounded Rectangle 13"/>
          <p:cNvSpPr>
            <a:spLocks noChangeArrowheads="1"/>
          </p:cNvSpPr>
          <p:nvPr/>
        </p:nvSpPr>
        <p:spPr bwMode="auto">
          <a:xfrm>
            <a:off x="4711700" y="5986488"/>
            <a:ext cx="2043113" cy="573087"/>
          </a:xfrm>
          <a:prstGeom prst="roundRect">
            <a:avLst>
              <a:gd name="adj" fmla="val 16667"/>
            </a:avLst>
          </a:prstGeom>
          <a:solidFill>
            <a:srgbClr val="93C9FF">
              <a:alpha val="79999"/>
            </a:srgbClr>
          </a:solidFill>
          <a:ln w="9525">
            <a:solidFill>
              <a:srgbClr val="0066CC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Deceleration Test Beam Line (TBL)</a:t>
            </a:r>
            <a:endParaRPr lang="en-GB" b="1" cap="small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5" name="Picture 2" descr="\\cern.ch\dfs\Users\d\dgamba\Desktop\CTFLayoutSchema.png"/>
          <p:cNvPicPr>
            <a:picLocks noChangeAspect="1" noChangeArrowheads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84" t="-3297" r="-1184" b="-3297"/>
          <a:stretch>
            <a:fillRect/>
          </a:stretch>
        </p:blipFill>
        <p:spPr bwMode="auto">
          <a:xfrm>
            <a:off x="273050" y="2490813"/>
            <a:ext cx="8620125" cy="2473325"/>
          </a:xfrm>
          <a:prstGeom prst="rect">
            <a:avLst/>
          </a:prstGeom>
          <a:solidFill>
            <a:srgbClr val="FFFFFF">
              <a:alpha val="69803"/>
            </a:srgbClr>
          </a:solidFill>
          <a:ln>
            <a:noFill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11" name="Straight Arrow Connector 17"/>
          <p:cNvCxnSpPr>
            <a:cxnSpLocks noChangeShapeType="1"/>
            <a:stCxn id="13" idx="2"/>
          </p:cNvCxnSpPr>
          <p:nvPr/>
        </p:nvCxnSpPr>
        <p:spPr bwMode="auto">
          <a:xfrm flipH="1">
            <a:off x="2592388" y="2205063"/>
            <a:ext cx="950912" cy="13620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112" name="Straight Arrow Connector 15"/>
          <p:cNvCxnSpPr>
            <a:cxnSpLocks noChangeShapeType="1"/>
            <a:stCxn id="8" idx="2"/>
          </p:cNvCxnSpPr>
          <p:nvPr/>
        </p:nvCxnSpPr>
        <p:spPr bwMode="auto">
          <a:xfrm>
            <a:off x="5622925" y="2205063"/>
            <a:ext cx="250825" cy="777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113" name="Straight Arrow Connector 4"/>
          <p:cNvCxnSpPr>
            <a:cxnSpLocks noChangeShapeType="1"/>
            <a:stCxn id="10" idx="2"/>
          </p:cNvCxnSpPr>
          <p:nvPr/>
        </p:nvCxnSpPr>
        <p:spPr bwMode="auto">
          <a:xfrm>
            <a:off x="7704138" y="2205063"/>
            <a:ext cx="0" cy="81438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114" name="Straight Arrow Connector 14"/>
          <p:cNvCxnSpPr>
            <a:cxnSpLocks noChangeShapeType="1"/>
            <a:stCxn id="9" idx="2"/>
          </p:cNvCxnSpPr>
          <p:nvPr/>
        </p:nvCxnSpPr>
        <p:spPr bwMode="auto">
          <a:xfrm flipH="1">
            <a:off x="706438" y="2205063"/>
            <a:ext cx="755650" cy="142716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115" name="Straight Arrow Connector 18"/>
          <p:cNvCxnSpPr>
            <a:cxnSpLocks noChangeShapeType="1"/>
            <a:stCxn id="14" idx="0"/>
          </p:cNvCxnSpPr>
          <p:nvPr/>
        </p:nvCxnSpPr>
        <p:spPr bwMode="auto">
          <a:xfrm flipH="1" flipV="1">
            <a:off x="4437063" y="4056088"/>
            <a:ext cx="1295400" cy="19304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116" name="Straight Arrow Connector 22"/>
          <p:cNvCxnSpPr>
            <a:cxnSpLocks noChangeShapeType="1"/>
            <a:stCxn id="12" idx="0"/>
          </p:cNvCxnSpPr>
          <p:nvPr/>
        </p:nvCxnSpPr>
        <p:spPr bwMode="auto">
          <a:xfrm flipH="1" flipV="1">
            <a:off x="3433763" y="4248175"/>
            <a:ext cx="574675" cy="9572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2" name="Rounded Rectangle 21"/>
          <p:cNvSpPr>
            <a:spLocks noChangeArrowheads="1"/>
          </p:cNvSpPr>
          <p:nvPr/>
        </p:nvSpPr>
        <p:spPr bwMode="auto">
          <a:xfrm>
            <a:off x="373063" y="5205438"/>
            <a:ext cx="2044700" cy="574675"/>
          </a:xfrm>
          <a:prstGeom prst="roundRect">
            <a:avLst>
              <a:gd name="adj" fmla="val 16667"/>
            </a:avLst>
          </a:prstGeom>
          <a:solidFill>
            <a:srgbClr val="93C9FF">
              <a:alpha val="79999"/>
            </a:srgbClr>
          </a:solidFill>
          <a:ln w="9525">
            <a:solidFill>
              <a:srgbClr val="0066CC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Photo Injector Tests</a:t>
            </a:r>
            <a:endParaRPr lang="en-GB" b="1" cap="small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3" name="Rounded Rectangle 22"/>
          <p:cNvSpPr>
            <a:spLocks noChangeArrowheads="1"/>
          </p:cNvSpPr>
          <p:nvPr/>
        </p:nvSpPr>
        <p:spPr bwMode="auto">
          <a:xfrm>
            <a:off x="1709738" y="5986488"/>
            <a:ext cx="2043112" cy="573087"/>
          </a:xfrm>
          <a:prstGeom prst="roundRect">
            <a:avLst>
              <a:gd name="adj" fmla="val 16667"/>
            </a:avLst>
          </a:prstGeom>
          <a:solidFill>
            <a:srgbClr val="93C9FF">
              <a:alpha val="79999"/>
            </a:srgbClr>
          </a:solidFill>
          <a:ln w="9525">
            <a:solidFill>
              <a:srgbClr val="0066CC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XBOX </a:t>
            </a:r>
          </a:p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experiment</a:t>
            </a:r>
            <a:endParaRPr lang="en-GB" b="1" cap="small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4119" name="Straight Arrow Connector 35"/>
          <p:cNvCxnSpPr>
            <a:cxnSpLocks noChangeShapeType="1"/>
            <a:stCxn id="23" idx="0"/>
          </p:cNvCxnSpPr>
          <p:nvPr/>
        </p:nvCxnSpPr>
        <p:spPr bwMode="auto">
          <a:xfrm flipH="1" flipV="1">
            <a:off x="2271713" y="4084663"/>
            <a:ext cx="460375" cy="190182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120" name="Straight Arrow Connector 41"/>
          <p:cNvCxnSpPr>
            <a:cxnSpLocks noChangeShapeType="1"/>
            <a:stCxn id="22" idx="0"/>
          </p:cNvCxnSpPr>
          <p:nvPr/>
        </p:nvCxnSpPr>
        <p:spPr bwMode="auto">
          <a:xfrm flipH="1" flipV="1">
            <a:off x="1395413" y="4227538"/>
            <a:ext cx="0" cy="9779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121" name="Straight Arrow Connector 44"/>
          <p:cNvCxnSpPr>
            <a:cxnSpLocks noChangeShapeType="1"/>
            <a:stCxn id="11" idx="0"/>
          </p:cNvCxnSpPr>
          <p:nvPr/>
        </p:nvCxnSpPr>
        <p:spPr bwMode="auto">
          <a:xfrm flipH="1" flipV="1">
            <a:off x="5138738" y="4214838"/>
            <a:ext cx="1871662" cy="97948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5383" name="TextBox 49"/>
          <p:cNvSpPr txBox="1">
            <a:spLocks noChangeArrowheads="1"/>
          </p:cNvSpPr>
          <p:nvPr/>
        </p:nvSpPr>
        <p:spPr bwMode="auto">
          <a:xfrm>
            <a:off x="7259638" y="3483000"/>
            <a:ext cx="630237" cy="43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ctr" eaLnBrk="1" hangingPunct="1"/>
            <a:r>
              <a:rPr lang="en-US" sz="1400" b="1"/>
              <a:t>CR</a:t>
            </a:r>
          </a:p>
          <a:p>
            <a:pPr algn="ctr" eaLnBrk="1" hangingPunct="1"/>
            <a:r>
              <a:rPr lang="en-US" sz="1400" b="1"/>
              <a:t>84 [m]</a:t>
            </a:r>
            <a:endParaRPr lang="en-GB" sz="1400" b="1"/>
          </a:p>
        </p:txBody>
      </p:sp>
      <p:sp>
        <p:nvSpPr>
          <p:cNvPr id="15384" name="TextBox 52"/>
          <p:cNvSpPr txBox="1">
            <a:spLocks noChangeArrowheads="1"/>
          </p:cNvSpPr>
          <p:nvPr/>
        </p:nvSpPr>
        <p:spPr bwMode="auto">
          <a:xfrm>
            <a:off x="5622925" y="3128988"/>
            <a:ext cx="6318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ctr" eaLnBrk="1" hangingPunct="1"/>
            <a:r>
              <a:rPr lang="en-US" sz="1400" b="1"/>
              <a:t>DL</a:t>
            </a:r>
          </a:p>
          <a:p>
            <a:pPr algn="ctr" eaLnBrk="1" hangingPunct="1"/>
            <a:r>
              <a:rPr lang="en-US" sz="1400" b="1"/>
              <a:t>42 [m]</a:t>
            </a:r>
            <a:endParaRPr lang="en-GB" sz="1400" b="1"/>
          </a:p>
        </p:txBody>
      </p:sp>
      <p:sp>
        <p:nvSpPr>
          <p:cNvPr id="15385" name="TextBox 50"/>
          <p:cNvSpPr txBox="1">
            <a:spLocks noChangeArrowheads="1"/>
          </p:cNvSpPr>
          <p:nvPr/>
        </p:nvSpPr>
        <p:spPr bwMode="auto">
          <a:xfrm>
            <a:off x="2832100" y="3384575"/>
            <a:ext cx="1047750" cy="20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ctr" eaLnBrk="1" hangingPunct="1">
              <a:lnSpc>
                <a:spcPct val="60000"/>
              </a:lnSpc>
            </a:pPr>
            <a:r>
              <a:rPr lang="en-US" sz="1100" b="1" u="sng" dirty="0"/>
              <a:t>Building 2001</a:t>
            </a:r>
            <a:endParaRPr lang="en-GB" sz="1100" b="1" u="sng" dirty="0"/>
          </a:p>
        </p:txBody>
      </p:sp>
      <p:sp>
        <p:nvSpPr>
          <p:cNvPr id="15386" name="TextBox 54"/>
          <p:cNvSpPr txBox="1">
            <a:spLocks noChangeArrowheads="1"/>
          </p:cNvSpPr>
          <p:nvPr/>
        </p:nvSpPr>
        <p:spPr bwMode="auto">
          <a:xfrm>
            <a:off x="877888" y="3802088"/>
            <a:ext cx="1423987" cy="20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ctr" eaLnBrk="1" hangingPunct="1">
              <a:lnSpc>
                <a:spcPct val="60000"/>
              </a:lnSpc>
            </a:pPr>
            <a:r>
              <a:rPr lang="en-US" sz="1100" b="1" u="sng" dirty="0"/>
              <a:t>Building 2013</a:t>
            </a:r>
            <a:endParaRPr lang="en-GB" sz="1100" b="1" u="sng" dirty="0"/>
          </a:p>
        </p:txBody>
      </p:sp>
      <p:sp>
        <p:nvSpPr>
          <p:cNvPr id="15387" name="TextBox 55"/>
          <p:cNvSpPr txBox="1">
            <a:spLocks noChangeArrowheads="1"/>
          </p:cNvSpPr>
          <p:nvPr/>
        </p:nvSpPr>
        <p:spPr bwMode="auto">
          <a:xfrm>
            <a:off x="3287713" y="3775100"/>
            <a:ext cx="1423987" cy="20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ctr" eaLnBrk="1" hangingPunct="1">
              <a:lnSpc>
                <a:spcPct val="60000"/>
              </a:lnSpc>
            </a:pPr>
            <a:r>
              <a:rPr lang="en-US" sz="1100" b="1" u="sng" dirty="0"/>
              <a:t>Building 2010</a:t>
            </a:r>
            <a:endParaRPr lang="en-GB" sz="1100" b="1" u="sng" dirty="0"/>
          </a:p>
        </p:txBody>
      </p:sp>
      <p:sp>
        <p:nvSpPr>
          <p:cNvPr id="15388" name="TextBox 56"/>
          <p:cNvSpPr txBox="1">
            <a:spLocks noChangeArrowheads="1"/>
          </p:cNvSpPr>
          <p:nvPr/>
        </p:nvSpPr>
        <p:spPr bwMode="auto">
          <a:xfrm>
            <a:off x="5938838" y="2722588"/>
            <a:ext cx="1423987" cy="20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ctr" eaLnBrk="1" hangingPunct="1">
              <a:lnSpc>
                <a:spcPct val="60000"/>
              </a:lnSpc>
            </a:pPr>
            <a:r>
              <a:rPr lang="en-US" sz="1100" b="1" u="sng"/>
              <a:t>Building 2003</a:t>
            </a:r>
            <a:endParaRPr lang="en-GB" sz="1100" b="1" u="sng"/>
          </a:p>
        </p:txBody>
      </p:sp>
      <p:sp>
        <p:nvSpPr>
          <p:cNvPr id="15389" name="TextBox 57"/>
          <p:cNvSpPr txBox="1">
            <a:spLocks noChangeArrowheads="1"/>
          </p:cNvSpPr>
          <p:nvPr/>
        </p:nvSpPr>
        <p:spPr bwMode="auto">
          <a:xfrm>
            <a:off x="3548063" y="4230713"/>
            <a:ext cx="958850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ctr" eaLnBrk="1" hangingPunct="1"/>
            <a:r>
              <a:rPr lang="en-US" sz="1400" b="1"/>
              <a:t>CLEX area</a:t>
            </a:r>
            <a:endParaRPr lang="en-GB" sz="1400" b="1"/>
          </a:p>
        </p:txBody>
      </p:sp>
      <p:pic>
        <p:nvPicPr>
          <p:cNvPr id="31" name="Picture 30" descr="Screen Shot 2013-10-04 at 3.45.04 PM.png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019915" y="72008"/>
            <a:ext cx="1088589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Box 50"/>
          <p:cNvSpPr txBox="1">
            <a:spLocks noChangeArrowheads="1"/>
          </p:cNvSpPr>
          <p:nvPr/>
        </p:nvSpPr>
        <p:spPr bwMode="auto">
          <a:xfrm>
            <a:off x="2843808" y="2743746"/>
            <a:ext cx="24482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ctr" eaLnBrk="1" hangingPunct="1"/>
            <a:r>
              <a:rPr lang="en-US" sz="1400" b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Drive </a:t>
            </a:r>
            <a:r>
              <a:rPr lang="el-GR" sz="1400" b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Beam </a:t>
            </a:r>
            <a:r>
              <a:rPr lang="el-GR" sz="1400" b="1" dirty="0">
                <a:solidFill>
                  <a:schemeClr val="tx2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Linac</a:t>
            </a:r>
            <a:r>
              <a:rPr lang="el-GR" sz="1400" b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:</a:t>
            </a:r>
            <a:endParaRPr lang="en-US" sz="1400" b="1" dirty="0" smtClean="0">
              <a:solidFill>
                <a:schemeClr val="tx2"/>
              </a:solidFill>
              <a:effectLst>
                <a:outerShdw blurRad="50800" dist="38100" dir="2700000" algn="tl" rotWithShape="0">
                  <a:schemeClr val="bg1">
                    <a:alpha val="43000"/>
                  </a:schemeClr>
                </a:outerShdw>
              </a:effectLst>
            </a:endParaRPr>
          </a:p>
          <a:p>
            <a:pPr algn="ctr" eaLnBrk="1" hangingPunct="1"/>
            <a:r>
              <a:rPr lang="el-GR" sz="1400" b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4 </a:t>
            </a:r>
            <a:r>
              <a:rPr lang="el-GR" sz="1400" b="1" dirty="0">
                <a:solidFill>
                  <a:schemeClr val="tx2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A; </a:t>
            </a:r>
            <a:r>
              <a:rPr lang="en-US" sz="1400" b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1.5 GHz; </a:t>
            </a:r>
            <a:r>
              <a:rPr lang="el-GR" sz="1400" b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1.2 </a:t>
            </a:r>
            <a:r>
              <a:rPr lang="el-GR" sz="1400" b="1" dirty="0">
                <a:solidFill>
                  <a:schemeClr val="tx2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μs; 120 MeV</a:t>
            </a:r>
            <a:r>
              <a:rPr lang="en-US" sz="1400" b="1" u="sng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 </a:t>
            </a:r>
            <a:endParaRPr lang="en-GB" sz="1400" b="1" u="sng" dirty="0">
              <a:solidFill>
                <a:schemeClr val="tx2"/>
              </a:solidFill>
              <a:effectLst>
                <a:outerShdw blurRad="50800" dist="38100" dir="2700000" algn="tl" rotWithShape="0">
                  <a:schemeClr val="bg1">
                    <a:alpha val="43000"/>
                  </a:scheme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51520" y="620688"/>
            <a:ext cx="75608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/>
              <a:t>Proof-of-principle experiment to study CLIC feasibility. 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It has a scaled version of a Drive Beam.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A Probe Beam is generated to test the two-beam acceleration scheme.</a:t>
            </a:r>
            <a:endParaRPr lang="en-US" dirty="0"/>
          </a:p>
        </p:txBody>
      </p:sp>
      <p:sp>
        <p:nvSpPr>
          <p:cNvPr id="34" name="TextBox 50"/>
          <p:cNvSpPr txBox="1">
            <a:spLocks noChangeArrowheads="1"/>
          </p:cNvSpPr>
          <p:nvPr/>
        </p:nvSpPr>
        <p:spPr bwMode="auto">
          <a:xfrm>
            <a:off x="6372200" y="4365104"/>
            <a:ext cx="26006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ctr" eaLnBrk="1" hangingPunct="1"/>
            <a:r>
              <a:rPr lang="en-US" sz="1400" b="1" dirty="0" smtClean="0">
                <a:solidFill>
                  <a:srgbClr val="1F497D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Recombined </a:t>
            </a:r>
            <a:r>
              <a:rPr lang="el-GR" sz="1400" b="1" dirty="0" smtClean="0">
                <a:solidFill>
                  <a:srgbClr val="1F497D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Beam:</a:t>
            </a:r>
            <a:endParaRPr lang="en-US" sz="1400" b="1" dirty="0" smtClean="0">
              <a:solidFill>
                <a:srgbClr val="1F497D"/>
              </a:solidFill>
              <a:effectLst>
                <a:outerShdw blurRad="50800" dist="38100" dir="2700000" algn="tl" rotWithShape="0">
                  <a:schemeClr val="bg1">
                    <a:alpha val="43000"/>
                  </a:schemeClr>
                </a:outerShdw>
              </a:effectLst>
            </a:endParaRPr>
          </a:p>
          <a:p>
            <a:pPr algn="ctr" eaLnBrk="1" hangingPunct="1"/>
            <a:r>
              <a:rPr lang="en-US" sz="1400" b="1" dirty="0" smtClean="0">
                <a:solidFill>
                  <a:srgbClr val="1F497D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~30</a:t>
            </a:r>
            <a:r>
              <a:rPr lang="el-GR" sz="1400" b="1" dirty="0" smtClean="0">
                <a:solidFill>
                  <a:srgbClr val="1F497D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 </a:t>
            </a:r>
            <a:r>
              <a:rPr lang="el-GR" sz="1400" b="1" dirty="0">
                <a:solidFill>
                  <a:srgbClr val="1F497D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A; </a:t>
            </a:r>
            <a:r>
              <a:rPr lang="en-US" sz="1400" b="1" dirty="0" smtClean="0">
                <a:solidFill>
                  <a:srgbClr val="1F497D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12 GHz; 140</a:t>
            </a:r>
            <a:r>
              <a:rPr lang="el-GR" sz="1400" b="1" dirty="0" smtClean="0">
                <a:solidFill>
                  <a:srgbClr val="1F497D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 </a:t>
            </a:r>
            <a:r>
              <a:rPr lang="en-US" sz="1400" b="1" dirty="0">
                <a:solidFill>
                  <a:srgbClr val="1F497D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n</a:t>
            </a:r>
            <a:r>
              <a:rPr lang="el-GR" sz="1400" b="1" dirty="0" smtClean="0">
                <a:solidFill>
                  <a:srgbClr val="1F497D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s</a:t>
            </a:r>
            <a:r>
              <a:rPr lang="el-GR" sz="1400" b="1" dirty="0">
                <a:solidFill>
                  <a:srgbClr val="1F497D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; 120 MeV</a:t>
            </a:r>
            <a:r>
              <a:rPr lang="en-US" sz="1400" b="1" u="sng" dirty="0" smtClean="0">
                <a:solidFill>
                  <a:srgbClr val="1F497D"/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 </a:t>
            </a:r>
            <a:endParaRPr lang="en-GB" sz="1400" b="1" u="sng" dirty="0">
              <a:solidFill>
                <a:srgbClr val="1F497D"/>
              </a:solidFill>
              <a:effectLst>
                <a:outerShdw blurRad="50800" dist="38100" dir="2700000" algn="tl" rotWithShape="0">
                  <a:schemeClr val="bg1">
                    <a:alpha val="43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002147"/>
                </a:solidFill>
                <a:latin typeface="+mn-lt"/>
                <a:ea typeface="Verdana" pitchFamily="34" charset="0"/>
                <a:cs typeface="Verdana" pitchFamily="34" charset="0"/>
              </a:rPr>
              <a:t>Beam Recombination.</a:t>
            </a:r>
            <a:endParaRPr lang="en-US" sz="3200" dirty="0">
              <a:solidFill>
                <a:srgbClr val="002147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179388" y="620712"/>
            <a:ext cx="8785225" cy="1584152"/>
          </a:xfrm>
        </p:spPr>
        <p:txBody>
          <a:bodyPr/>
          <a:lstStyle/>
          <a:p>
            <a:pPr eaLnBrk="1" hangingPunct="1"/>
            <a:r>
              <a:rPr lang="en-US" sz="2000" dirty="0">
                <a:latin typeface="Calibri" charset="0"/>
                <a:ea typeface="MS PGothic" charset="0"/>
              </a:rPr>
              <a:t>D</a:t>
            </a:r>
            <a:r>
              <a:rPr lang="en-US" sz="2000" dirty="0" smtClean="0">
                <a:latin typeface="Calibri" charset="0"/>
                <a:ea typeface="MS PGothic" charset="0"/>
              </a:rPr>
              <a:t>uring recombination, different section of the initial train take different paths.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2051720" y="2204864"/>
            <a:ext cx="6480720" cy="3744416"/>
            <a:chOff x="1115616" y="2420888"/>
            <a:chExt cx="6480720" cy="3744416"/>
          </a:xfrm>
        </p:grpSpPr>
        <p:pic>
          <p:nvPicPr>
            <p:cNvPr id="15" name="Picture 2" descr="\\cern.ch\dfs\Users\d\dgamba\Desktop\CTFLayoutSchema.png"/>
            <p:cNvPicPr>
              <a:picLocks noChangeAspect="1" noChangeArrowheads="1"/>
            </p:cNvPicPr>
            <p:nvPr/>
          </p:nvPicPr>
          <p:blipFill rotWithShape="1">
            <a:blip r:embed="rId2">
              <a:alphaModFix amt="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308" t="-3297" r="-1184" b="-3297"/>
            <a:stretch/>
          </p:blipFill>
          <p:spPr bwMode="auto">
            <a:xfrm>
              <a:off x="1498976" y="2420888"/>
              <a:ext cx="6097360" cy="3744416"/>
            </a:xfrm>
            <a:prstGeom prst="rect">
              <a:avLst/>
            </a:prstGeom>
            <a:solidFill>
              <a:srgbClr val="FFFFFF">
                <a:alpha val="69803"/>
              </a:srgbClr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39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" name="Picture 2" descr="testOrbite.eps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5616" y="3105099"/>
              <a:ext cx="5774707" cy="2344620"/>
            </a:xfrm>
            <a:prstGeom prst="rect">
              <a:avLst/>
            </a:prstGeom>
          </p:spPr>
        </p:pic>
      </p:grpSp>
      <p:cxnSp>
        <p:nvCxnSpPr>
          <p:cNvPr id="8" name="Straight Arrow Connector 7"/>
          <p:cNvCxnSpPr>
            <a:stCxn id="9" idx="2"/>
          </p:cNvCxnSpPr>
          <p:nvPr/>
        </p:nvCxnSpPr>
        <p:spPr>
          <a:xfrm>
            <a:off x="3671900" y="2060848"/>
            <a:ext cx="252028" cy="8640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/>
          <p:cNvSpPr>
            <a:spLocks noChangeArrowheads="1"/>
          </p:cNvSpPr>
          <p:nvPr/>
        </p:nvSpPr>
        <p:spPr bwMode="auto">
          <a:xfrm>
            <a:off x="2483768" y="1268760"/>
            <a:ext cx="2376264" cy="792088"/>
          </a:xfrm>
          <a:prstGeom prst="roundRect">
            <a:avLst>
              <a:gd name="adj" fmla="val 16667"/>
            </a:avLst>
          </a:prstGeom>
          <a:solidFill>
            <a:srgbClr val="93C9FF">
              <a:alpha val="79999"/>
            </a:srgbClr>
          </a:solidFill>
          <a:ln w="9525">
            <a:solidFill>
              <a:srgbClr val="0066CC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Only one section every two is delayed into the Delay Loop</a:t>
            </a:r>
            <a:endParaRPr lang="en-US" b="1" cap="small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13" name="Straight Arrow Connector 12"/>
          <p:cNvCxnSpPr>
            <a:stCxn id="14" idx="2"/>
          </p:cNvCxnSpPr>
          <p:nvPr/>
        </p:nvCxnSpPr>
        <p:spPr>
          <a:xfrm flipH="1">
            <a:off x="5364088" y="1916832"/>
            <a:ext cx="1548172" cy="10081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>
            <a:spLocks noChangeArrowheads="1"/>
          </p:cNvSpPr>
          <p:nvPr/>
        </p:nvSpPr>
        <p:spPr bwMode="auto">
          <a:xfrm>
            <a:off x="5364088" y="1124744"/>
            <a:ext cx="3096344" cy="792088"/>
          </a:xfrm>
          <a:prstGeom prst="roundRect">
            <a:avLst>
              <a:gd name="adj" fmla="val 16667"/>
            </a:avLst>
          </a:prstGeom>
          <a:solidFill>
            <a:srgbClr val="93C9FF">
              <a:alpha val="79999"/>
            </a:srgbClr>
          </a:solidFill>
          <a:ln w="9525">
            <a:solidFill>
              <a:srgbClr val="0066CC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They don’t necessarily come back on the same </a:t>
            </a:r>
            <a:r>
              <a:rPr lang="en-US" b="1" cap="small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trajectory and optics function</a:t>
            </a:r>
            <a:endParaRPr lang="en-US" b="1" cap="small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18" name="Straight Arrow Connector 17"/>
          <p:cNvCxnSpPr>
            <a:stCxn id="19" idx="2"/>
          </p:cNvCxnSpPr>
          <p:nvPr/>
        </p:nvCxnSpPr>
        <p:spPr>
          <a:xfrm>
            <a:off x="1547664" y="3212976"/>
            <a:ext cx="648072" cy="7200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ounded Rectangle 18"/>
          <p:cNvSpPr>
            <a:spLocks noChangeArrowheads="1"/>
          </p:cNvSpPr>
          <p:nvPr/>
        </p:nvSpPr>
        <p:spPr bwMode="auto">
          <a:xfrm>
            <a:off x="107504" y="2420888"/>
            <a:ext cx="2880320" cy="792088"/>
          </a:xfrm>
          <a:prstGeom prst="roundRect">
            <a:avLst>
              <a:gd name="adj" fmla="val 16667"/>
            </a:avLst>
          </a:prstGeom>
          <a:solidFill>
            <a:srgbClr val="93C9FF">
              <a:alpha val="79999"/>
            </a:srgbClr>
          </a:solidFill>
          <a:ln w="9525">
            <a:solidFill>
              <a:srgbClr val="0066CC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Initially we only have a long train “divided” into 8 sections, each 140 ns long</a:t>
            </a:r>
            <a:endParaRPr lang="en-US" b="1" cap="small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Rounded Rectangle 27"/>
          <p:cNvSpPr>
            <a:spLocks noChangeArrowheads="1"/>
          </p:cNvSpPr>
          <p:nvPr/>
        </p:nvSpPr>
        <p:spPr bwMode="auto">
          <a:xfrm>
            <a:off x="467544" y="5301208"/>
            <a:ext cx="2376264" cy="864096"/>
          </a:xfrm>
          <a:prstGeom prst="roundRect">
            <a:avLst>
              <a:gd name="adj" fmla="val 16667"/>
            </a:avLst>
          </a:prstGeom>
          <a:solidFill>
            <a:schemeClr val="accent6">
              <a:lumMod val="60000"/>
              <a:lumOff val="40000"/>
              <a:alpha val="79999"/>
            </a:schemeClr>
          </a:solidFill>
          <a:ln w="9525">
            <a:solidFill>
              <a:srgbClr val="0066CC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Projected emittance blow-up</a:t>
            </a:r>
            <a:r>
              <a:rPr lang="en-US" b="1" cap="small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Increased losses.</a:t>
            </a:r>
            <a:endParaRPr lang="en-US" b="1" cap="small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1" name="Rounded Rectangle 40"/>
          <p:cNvSpPr>
            <a:spLocks noChangeArrowheads="1"/>
          </p:cNvSpPr>
          <p:nvPr/>
        </p:nvSpPr>
        <p:spPr bwMode="auto">
          <a:xfrm>
            <a:off x="5292080" y="5589240"/>
            <a:ext cx="3456384" cy="792088"/>
          </a:xfrm>
          <a:prstGeom prst="roundRect">
            <a:avLst>
              <a:gd name="adj" fmla="val 16667"/>
            </a:avLst>
          </a:prstGeom>
          <a:solidFill>
            <a:srgbClr val="93C9FF">
              <a:alpha val="79999"/>
            </a:srgbClr>
          </a:solidFill>
          <a:ln w="9525">
            <a:solidFill>
              <a:srgbClr val="0066CC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In the Combiner Ring all the 8 sections can end up in having different orbits/optics </a:t>
            </a:r>
            <a:endParaRPr lang="en-US" b="1" cap="small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43" name="Straight Arrow Connector 42"/>
          <p:cNvCxnSpPr>
            <a:stCxn id="41" idx="0"/>
          </p:cNvCxnSpPr>
          <p:nvPr/>
        </p:nvCxnSpPr>
        <p:spPr>
          <a:xfrm flipH="1" flipV="1">
            <a:off x="6732240" y="5085184"/>
            <a:ext cx="288032" cy="5040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5436096" y="3645024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Combiner Ring:</a:t>
            </a:r>
          </a:p>
          <a:p>
            <a:pPr algn="ctr"/>
            <a:r>
              <a:rPr lang="en-US" b="1" dirty="0" smtClean="0"/>
              <a:t>4x recombination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957942" y="3214717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Delay Loop:</a:t>
            </a:r>
          </a:p>
          <a:p>
            <a:pPr algn="ctr"/>
            <a:r>
              <a:rPr lang="en-US" b="1" dirty="0"/>
              <a:t>2</a:t>
            </a:r>
            <a:r>
              <a:rPr lang="en-US" b="1" dirty="0" smtClean="0"/>
              <a:t>x </a:t>
            </a:r>
          </a:p>
        </p:txBody>
      </p:sp>
      <p:sp>
        <p:nvSpPr>
          <p:cNvPr id="6" name="Right Arrow 5"/>
          <p:cNvSpPr/>
          <p:nvPr/>
        </p:nvSpPr>
        <p:spPr>
          <a:xfrm>
            <a:off x="0" y="3761855"/>
            <a:ext cx="2231232" cy="518997"/>
          </a:xfrm>
          <a:prstGeom prst="rightArrow">
            <a:avLst>
              <a:gd name="adj1" fmla="val 54507"/>
              <a:gd name="adj2" fmla="val 7478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/>
            <a:r>
              <a:rPr lang="el-GR" sz="1050" b="1" dirty="0"/>
              <a:t>4 A; 1.2 μs; 120 </a:t>
            </a:r>
            <a:r>
              <a:rPr lang="el-GR" sz="1050" b="1" dirty="0" smtClean="0"/>
              <a:t>MeV</a:t>
            </a:r>
            <a:r>
              <a:rPr lang="en-US" sz="1050" b="1" dirty="0" smtClean="0"/>
              <a:t>; 1.5 GHz</a:t>
            </a:r>
            <a:r>
              <a:rPr lang="en-US" sz="1050" b="1" u="sng" dirty="0" smtClean="0"/>
              <a:t> </a:t>
            </a:r>
            <a:endParaRPr lang="en-GB" sz="1050" b="1" u="sng" dirty="0"/>
          </a:p>
        </p:txBody>
      </p:sp>
      <p:sp>
        <p:nvSpPr>
          <p:cNvPr id="22" name="Right Arrow 21"/>
          <p:cNvSpPr/>
          <p:nvPr/>
        </p:nvSpPr>
        <p:spPr>
          <a:xfrm flipH="1">
            <a:off x="35496" y="4221088"/>
            <a:ext cx="2160240" cy="518997"/>
          </a:xfrm>
          <a:prstGeom prst="rightArrow">
            <a:avLst>
              <a:gd name="adj1" fmla="val 54507"/>
              <a:gd name="adj2" fmla="val 74788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/>
            <a:r>
              <a:rPr lang="en-US" sz="1050" b="1" dirty="0" smtClean="0"/>
              <a:t>30</a:t>
            </a:r>
            <a:r>
              <a:rPr lang="el-GR" sz="1050" b="1" dirty="0" smtClean="0"/>
              <a:t> </a:t>
            </a:r>
            <a:r>
              <a:rPr lang="el-GR" sz="1050" b="1" dirty="0"/>
              <a:t>A; </a:t>
            </a:r>
            <a:r>
              <a:rPr lang="en-US" sz="1050" b="1" dirty="0"/>
              <a:t>1</a:t>
            </a:r>
            <a:r>
              <a:rPr lang="en-US" sz="1050" b="1" dirty="0" smtClean="0"/>
              <a:t>40</a:t>
            </a:r>
            <a:r>
              <a:rPr lang="el-GR" sz="1050" b="1" dirty="0" smtClean="0"/>
              <a:t> </a:t>
            </a:r>
            <a:r>
              <a:rPr lang="en-US" sz="1050" b="1" dirty="0" smtClean="0"/>
              <a:t>n</a:t>
            </a:r>
            <a:r>
              <a:rPr lang="el-GR" sz="1050" b="1" dirty="0" smtClean="0"/>
              <a:t>s</a:t>
            </a:r>
            <a:r>
              <a:rPr lang="el-GR" sz="1050" b="1" dirty="0"/>
              <a:t>; 120 </a:t>
            </a:r>
            <a:r>
              <a:rPr lang="el-GR" sz="1050" b="1" dirty="0" smtClean="0"/>
              <a:t>MeV</a:t>
            </a:r>
            <a:r>
              <a:rPr lang="en-US" sz="1050" b="1" dirty="0" smtClean="0"/>
              <a:t>; 12 GHz</a:t>
            </a:r>
            <a:r>
              <a:rPr lang="en-US" sz="1050" b="1" u="sng" dirty="0" smtClean="0"/>
              <a:t> </a:t>
            </a:r>
            <a:endParaRPr lang="en-GB" sz="1050" b="1" u="sng" dirty="0"/>
          </a:p>
        </p:txBody>
      </p:sp>
      <p:cxnSp>
        <p:nvCxnSpPr>
          <p:cNvPr id="30" name="Straight Arrow Connector 29"/>
          <p:cNvCxnSpPr>
            <a:stCxn id="28" idx="0"/>
          </p:cNvCxnSpPr>
          <p:nvPr/>
        </p:nvCxnSpPr>
        <p:spPr>
          <a:xfrm flipV="1">
            <a:off x="1655676" y="4581128"/>
            <a:ext cx="540060" cy="7200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4117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002147"/>
                </a:solidFill>
                <a:ea typeface="Verdana" pitchFamily="34" charset="0"/>
                <a:cs typeface="Verdana" pitchFamily="34" charset="0"/>
              </a:rPr>
              <a:t>Feedback</a:t>
            </a:r>
            <a:endParaRPr lang="en-GB" sz="1800" dirty="0">
              <a:solidFill>
                <a:srgbClr val="002147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692150"/>
            <a:ext cx="8229600" cy="561657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 smtClean="0">
                <a:ea typeface="Verdana" pitchFamily="34" charset="0"/>
                <a:cs typeface="Verdana" pitchFamily="34" charset="0"/>
              </a:rPr>
              <a:t>For machine operation and optimization we need a general tool to control the orbit of the beam.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 smtClean="0">
                <a:ea typeface="Verdana" pitchFamily="34" charset="0"/>
                <a:cs typeface="Verdana" pitchFamily="34" charset="0"/>
              </a:rPr>
              <a:t>It has to deal with some intrinsic limitations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800" dirty="0" smtClean="0">
                <a:ea typeface="Verdana" pitchFamily="34" charset="0"/>
                <a:cs typeface="Verdana" pitchFamily="34" charset="0"/>
              </a:rPr>
              <a:t>Data acquisition is affected by noise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800" dirty="0" smtClean="0">
                <a:ea typeface="Verdana" pitchFamily="34" charset="0"/>
                <a:cs typeface="Verdana" pitchFamily="34" charset="0"/>
              </a:rPr>
              <a:t>White noise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800" dirty="0" smtClean="0">
                <a:ea typeface="Verdana" pitchFamily="34" charset="0"/>
                <a:cs typeface="Verdana" pitchFamily="34" charset="0"/>
              </a:rPr>
              <a:t>Not null dispersion and energy jitter</a:t>
            </a:r>
            <a:endParaRPr lang="en-US" sz="1400" dirty="0" smtClean="0">
              <a:ea typeface="Verdana" pitchFamily="34" charset="0"/>
              <a:cs typeface="Verdana" pitchFamily="34" charset="0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800" dirty="0" smtClean="0">
                <a:ea typeface="Verdana" pitchFamily="34" charset="0"/>
                <a:cs typeface="Verdana" pitchFamily="34" charset="0"/>
              </a:rPr>
              <a:t>Non responsive control system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800" dirty="0" smtClean="0">
                <a:ea typeface="Verdana" pitchFamily="34" charset="0"/>
                <a:cs typeface="Verdana" pitchFamily="34" charset="0"/>
              </a:rPr>
              <a:t>Delicate </a:t>
            </a:r>
            <a:r>
              <a:rPr lang="en-US" sz="1800" cap="small" dirty="0" smtClean="0">
                <a:ea typeface="Verdana" pitchFamily="34" charset="0"/>
                <a:cs typeface="Verdana" pitchFamily="34" charset="0"/>
              </a:rPr>
              <a:t>Front-Ends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800" dirty="0" smtClean="0">
                <a:ea typeface="Verdana" pitchFamily="34" charset="0"/>
                <a:cs typeface="Verdana" pitchFamily="34" charset="0"/>
              </a:rPr>
              <a:t>Instable beam (mainly coming from RF instabilities)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800" cap="small" dirty="0" smtClean="0">
                <a:ea typeface="Verdana" pitchFamily="34" charset="0"/>
                <a:cs typeface="Verdana" pitchFamily="34" charset="0"/>
              </a:rPr>
              <a:t>Beam position </a:t>
            </a:r>
            <a:r>
              <a:rPr lang="en-US" sz="1800" dirty="0" smtClean="0">
                <a:ea typeface="Verdana" pitchFamily="34" charset="0"/>
                <a:cs typeface="Verdana" pitchFamily="34" charset="0"/>
              </a:rPr>
              <a:t>may not be a well defined measurement </a:t>
            </a:r>
            <a:r>
              <a:rPr lang="en-US" sz="1800" dirty="0">
                <a:ea typeface="Verdana" pitchFamily="34" charset="0"/>
                <a:cs typeface="Verdana" pitchFamily="34" charset="0"/>
              </a:rPr>
              <a:t>i</a:t>
            </a:r>
            <a:r>
              <a:rPr lang="en-US" sz="1800" dirty="0" smtClean="0">
                <a:ea typeface="Verdana" pitchFamily="34" charset="0"/>
                <a:cs typeface="Verdana" pitchFamily="34" charset="0"/>
              </a:rPr>
              <a:t>n case of losses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800" dirty="0" smtClean="0">
                <a:ea typeface="Verdana" pitchFamily="34" charset="0"/>
                <a:cs typeface="Verdana" pitchFamily="34" charset="0"/>
              </a:rPr>
              <a:t>Challenging machine 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800" dirty="0" smtClean="0">
                <a:ea typeface="Verdana" pitchFamily="34" charset="0"/>
                <a:cs typeface="Verdana" pitchFamily="34" charset="0"/>
              </a:rPr>
              <a:t>MADX model not always accurate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800" dirty="0" smtClean="0">
                <a:ea typeface="Verdana" pitchFamily="34" charset="0"/>
                <a:cs typeface="Verdana" pitchFamily="34" charset="0"/>
              </a:rPr>
              <a:t>Aperture limitations</a:t>
            </a:r>
          </a:p>
          <a:p>
            <a:pPr eaLnBrk="1" hangingPunct="1"/>
            <a:r>
              <a:rPr lang="en-US" sz="2000" dirty="0" smtClean="0">
                <a:ea typeface="MS PGothic" charset="0"/>
              </a:rPr>
              <a:t>Algorithm to measure the response matrix needed</a:t>
            </a:r>
          </a:p>
          <a:p>
            <a:pPr lvl="1" eaLnBrk="1" hangingPunct="1">
              <a:buFont typeface="Arial"/>
              <a:buChar char="•"/>
            </a:pPr>
            <a:r>
              <a:rPr lang="en-US" sz="1800" dirty="0" smtClean="0">
                <a:ea typeface="MS PGothic" charset="0"/>
              </a:rPr>
              <a:t>Has to be </a:t>
            </a:r>
            <a:r>
              <a:rPr lang="ja-JP" altLang="en-US" sz="1800" dirty="0" smtClean="0">
                <a:ea typeface="MS PGothic" charset="0"/>
              </a:rPr>
              <a:t>“</a:t>
            </a:r>
            <a:r>
              <a:rPr lang="en-US" altLang="ja-JP" sz="1800" dirty="0" smtClean="0">
                <a:ea typeface="MS PGothic" charset="0"/>
              </a:rPr>
              <a:t>fast</a:t>
            </a:r>
            <a:r>
              <a:rPr lang="ja-JP" altLang="en-US" sz="1800" dirty="0" smtClean="0">
                <a:ea typeface="MS PGothic" charset="0"/>
              </a:rPr>
              <a:t>”</a:t>
            </a:r>
            <a:r>
              <a:rPr lang="en-US" altLang="ja-JP" sz="1800" dirty="0" smtClean="0">
                <a:ea typeface="MS PGothic" charset="0"/>
              </a:rPr>
              <a:t> compared to machine faults and drifts</a:t>
            </a:r>
          </a:p>
          <a:p>
            <a:pPr lvl="1" eaLnBrk="1" hangingPunct="1">
              <a:buFont typeface="Arial"/>
              <a:buChar char="•"/>
            </a:pPr>
            <a:r>
              <a:rPr lang="en-US" sz="1800" dirty="0" smtClean="0">
                <a:ea typeface="MS PGothic" charset="0"/>
              </a:rPr>
              <a:t>Has to be able to follow slow drifts of the machine</a:t>
            </a:r>
          </a:p>
          <a:p>
            <a:pPr marL="457200" lvl="1" indent="0" eaLnBrk="1" hangingPunct="1">
              <a:buNone/>
            </a:pPr>
            <a:endParaRPr lang="en-US" sz="2200" dirty="0" smtClean="0">
              <a:ea typeface="MS PGothic" charset="0"/>
            </a:endParaRPr>
          </a:p>
          <a:p>
            <a:pPr marL="457200" lvl="1" indent="0" eaLnBrk="1" hangingPunct="1">
              <a:buNone/>
            </a:pPr>
            <a:endParaRPr lang="en-US" altLang="ja-JP" sz="2400" dirty="0" smtClean="0">
              <a:latin typeface="Calibri" charset="0"/>
              <a:ea typeface="MS PGothic" charset="0"/>
            </a:endParaRP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sz="2000" dirty="0" smtClean="0">
              <a:ea typeface="Verdana" pitchFamily="34" charset="0"/>
              <a:cs typeface="Verdana" pitchFamily="34" charset="0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sz="2400" dirty="0" smtClean="0">
              <a:ea typeface="Verdana" pitchFamily="34" charset="0"/>
              <a:cs typeface="Verdana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0941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/>
          <a:lstStyle/>
          <a:p>
            <a:pPr marL="342900" indent="-342900" algn="l" eaLnBrk="1" hangingPunct="1"/>
            <a:r>
              <a:rPr lang="en-US" sz="3200" dirty="0" smtClean="0">
                <a:solidFill>
                  <a:srgbClr val="002147"/>
                </a:solidFill>
                <a:ea typeface="Verdana" pitchFamily="34" charset="0"/>
                <a:cs typeface="Verdana" pitchFamily="34" charset="0"/>
              </a:rPr>
              <a:t>Feedback implementation</a:t>
            </a:r>
            <a:endParaRPr lang="en-US" sz="3200" dirty="0">
              <a:solidFill>
                <a:srgbClr val="002147"/>
              </a:solidFill>
              <a:latin typeface="Calibri" charset="0"/>
              <a:ea typeface="MS PGothic" charset="0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468313" y="620713"/>
            <a:ext cx="8229600" cy="576262"/>
          </a:xfrm>
        </p:spPr>
        <p:txBody>
          <a:bodyPr/>
          <a:lstStyle/>
          <a:p>
            <a:pPr eaLnBrk="1" hangingPunct="1"/>
            <a:r>
              <a:rPr lang="en-US" sz="2400" dirty="0">
                <a:latin typeface="Calibri" charset="0"/>
                <a:ea typeface="MS PGothic" charset="0"/>
              </a:rPr>
              <a:t>Developed a </a:t>
            </a:r>
            <a:r>
              <a:rPr lang="en-US" sz="2400" dirty="0" err="1">
                <a:latin typeface="Calibri" charset="0"/>
                <a:ea typeface="MS PGothic" charset="0"/>
              </a:rPr>
              <a:t>Matlab</a:t>
            </a:r>
            <a:r>
              <a:rPr lang="en-US" sz="2400" dirty="0">
                <a:latin typeface="Calibri" charset="0"/>
                <a:ea typeface="MS PGothic" charset="0"/>
              </a:rPr>
              <a:t> application for </a:t>
            </a:r>
            <a:r>
              <a:rPr lang="en-US" sz="2400" b="1" dirty="0">
                <a:latin typeface="Calibri" charset="0"/>
                <a:ea typeface="MS PGothic" charset="0"/>
              </a:rPr>
              <a:t>generic</a:t>
            </a:r>
            <a:r>
              <a:rPr lang="en-US" sz="2400" dirty="0">
                <a:latin typeface="Calibri" charset="0"/>
                <a:ea typeface="MS PGothic" charset="0"/>
              </a:rPr>
              <a:t> linear feedbacks.</a:t>
            </a:r>
          </a:p>
        </p:txBody>
      </p:sp>
      <p:pic>
        <p:nvPicPr>
          <p:cNvPr id="3" name="Picture 2" descr="GUI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124744"/>
            <a:ext cx="7092280" cy="53061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6" name="Straight Arrow Connector 5"/>
          <p:cNvCxnSpPr>
            <a:stCxn id="7" idx="1"/>
            <a:endCxn id="11" idx="2"/>
          </p:cNvCxnSpPr>
          <p:nvPr/>
        </p:nvCxnSpPr>
        <p:spPr>
          <a:xfrm flipH="1" flipV="1">
            <a:off x="3203848" y="3140968"/>
            <a:ext cx="1800200" cy="20882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"/>
          <p:cNvSpPr>
            <a:spLocks noChangeArrowheads="1"/>
          </p:cNvSpPr>
          <p:nvPr/>
        </p:nvSpPr>
        <p:spPr bwMode="auto">
          <a:xfrm>
            <a:off x="5004048" y="3861048"/>
            <a:ext cx="3744416" cy="2736304"/>
          </a:xfrm>
          <a:prstGeom prst="roundRect">
            <a:avLst>
              <a:gd name="adj" fmla="val 16667"/>
            </a:avLst>
          </a:prstGeom>
          <a:solidFill>
            <a:srgbClr val="93C9FF">
              <a:alpha val="88000"/>
            </a:srgbClr>
          </a:solidFill>
          <a:ln w="9525">
            <a:solidFill>
              <a:srgbClr val="0066CC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r>
              <a:rPr lang="en-US" b="1" cap="small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New features: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Possibility to target a wanted correction or to minimize it.</a:t>
            </a:r>
            <a:br>
              <a:rPr lang="en-US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</a:br>
            <a:r>
              <a:rPr lang="en-US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(i.e. don’t go too far from current settings)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Introduced regularization weight while measuring RM</a:t>
            </a:r>
          </a:p>
          <a:p>
            <a:pPr marL="742950" lvl="1" indent="-285750">
              <a:buFont typeface="Arial"/>
              <a:buChar char="•"/>
              <a:defRPr/>
            </a:pPr>
            <a:r>
              <a:rPr lang="en-US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It avoids explosion of RM due to noise.</a:t>
            </a:r>
          </a:p>
          <a:p>
            <a:pPr marL="285750" indent="-285750">
              <a:buFont typeface="Arial"/>
              <a:buChar char="•"/>
              <a:defRPr/>
            </a:pPr>
            <a:endParaRPr lang="en-US" b="1" cap="small" dirty="0" smtClean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Rounded Rectangle 10"/>
          <p:cNvSpPr>
            <a:spLocks noChangeArrowheads="1"/>
          </p:cNvSpPr>
          <p:nvPr/>
        </p:nvSpPr>
        <p:spPr bwMode="auto">
          <a:xfrm>
            <a:off x="2267744" y="2132856"/>
            <a:ext cx="1872208" cy="1008112"/>
          </a:xfrm>
          <a:prstGeom prst="roundRect">
            <a:avLst>
              <a:gd name="adj" fmla="val 16667"/>
            </a:avLst>
          </a:prstGeom>
          <a:solidFill>
            <a:srgbClr val="FEFFC2">
              <a:alpha val="52000"/>
            </a:srgbClr>
          </a:solidFill>
          <a:ln w="9525">
            <a:solidFill>
              <a:srgbClr val="0066CC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endParaRPr lang="en-US" b="1" cap="small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/>
          <a:lstStyle/>
          <a:p>
            <a:pPr marL="342900" indent="-342900" algn="l" eaLnBrk="1" hangingPunct="1"/>
            <a:r>
              <a:rPr lang="en-US" sz="3200" dirty="0" smtClean="0">
                <a:solidFill>
                  <a:srgbClr val="002147"/>
                </a:solidFill>
                <a:ea typeface="Verdana" pitchFamily="34" charset="0"/>
                <a:cs typeface="Verdana" pitchFamily="34" charset="0"/>
              </a:rPr>
              <a:t>Results: injector optimization</a:t>
            </a:r>
            <a:endParaRPr lang="en-US" sz="3200" dirty="0">
              <a:solidFill>
                <a:srgbClr val="002147"/>
              </a:solidFill>
              <a:latin typeface="Calibri" charset="0"/>
              <a:ea typeface="MS PGothic" charset="0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7" name="Picture 2" descr="\\cern.ch\dfs\Users\d\dgamba\Desktop\CTFLayoutSchema.png"/>
          <p:cNvPicPr>
            <a:picLocks noChangeAspect="1" noChangeArrowheads="1"/>
          </p:cNvPicPr>
          <p:nvPr/>
        </p:nvPicPr>
        <p:blipFill rotWithShape="1">
          <a:blip r:embed="rId2">
            <a:alphaModFix amt="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2029" t="-3297" r="-2006" b="-3297"/>
          <a:stretch/>
        </p:blipFill>
        <p:spPr bwMode="auto">
          <a:xfrm>
            <a:off x="395536" y="4437112"/>
            <a:ext cx="8280920" cy="2291335"/>
          </a:xfrm>
          <a:prstGeom prst="rect">
            <a:avLst/>
          </a:prstGeom>
          <a:solidFill>
            <a:srgbClr val="FFFFFF">
              <a:alpha val="69803"/>
            </a:srgbClr>
          </a:solidFill>
          <a:ln>
            <a:noFill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flatBPR290W_better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3636" y="620688"/>
            <a:ext cx="6332860" cy="39174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Oval 5"/>
          <p:cNvSpPr/>
          <p:nvPr/>
        </p:nvSpPr>
        <p:spPr>
          <a:xfrm>
            <a:off x="1115616" y="5301208"/>
            <a:ext cx="504056" cy="432048"/>
          </a:xfrm>
          <a:prstGeom prst="ellipse">
            <a:avLst/>
          </a:prstGeom>
          <a:solidFill>
            <a:srgbClr val="FF0000">
              <a:alpha val="3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endCxn id="6" idx="7"/>
          </p:cNvCxnSpPr>
          <p:nvPr/>
        </p:nvCxnSpPr>
        <p:spPr>
          <a:xfrm flipH="1">
            <a:off x="1545855" y="4437112"/>
            <a:ext cx="1225945" cy="9273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7504" y="760636"/>
            <a:ext cx="25202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Flattening of BPR waveguide signal a</a:t>
            </a:r>
            <a:r>
              <a:rPr lang="en-US" b="1" dirty="0" smtClean="0"/>
              <a:t>cting </a:t>
            </a:r>
            <a:r>
              <a:rPr lang="en-US" b="1" dirty="0"/>
              <a:t>on the </a:t>
            </a:r>
            <a:r>
              <a:rPr lang="en-US" b="1" dirty="0" err="1"/>
              <a:t>buncher</a:t>
            </a:r>
            <a:r>
              <a:rPr lang="en-US" b="1" dirty="0"/>
              <a:t> klystron </a:t>
            </a:r>
            <a:r>
              <a:rPr lang="en-US" b="1" dirty="0" smtClean="0"/>
              <a:t>phase along the pulse.</a:t>
            </a:r>
          </a:p>
          <a:p>
            <a:endParaRPr lang="en-US" b="1" dirty="0" smtClean="0"/>
          </a:p>
          <a:p>
            <a:r>
              <a:rPr lang="en-US" b="1" dirty="0" smtClean="0"/>
              <a:t>Each </a:t>
            </a:r>
            <a:r>
              <a:rPr lang="en-US" b="1" dirty="0"/>
              <a:t>line represents a single 1.2 </a:t>
            </a:r>
            <a:r>
              <a:rPr lang="en-US" b="1" dirty="0" err="1"/>
              <a:t>μs</a:t>
            </a:r>
            <a:r>
              <a:rPr lang="en-US" b="1" dirty="0"/>
              <a:t> long </a:t>
            </a:r>
            <a:r>
              <a:rPr lang="en-US" b="1" dirty="0" smtClean="0"/>
              <a:t>electron beam pulse. </a:t>
            </a:r>
          </a:p>
          <a:p>
            <a:endParaRPr lang="en-US" b="1" dirty="0"/>
          </a:p>
          <a:p>
            <a:r>
              <a:rPr lang="en-US" b="1" dirty="0" smtClean="0"/>
              <a:t>Red traces are shots after correction.</a:t>
            </a:r>
            <a:endParaRPr lang="en-US" b="1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20848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/>
          <a:lstStyle/>
          <a:p>
            <a:pPr marL="342900" indent="-342900" algn="l" eaLnBrk="1" hangingPunct="1"/>
            <a:r>
              <a:rPr lang="en-US" sz="3200" dirty="0" smtClean="0">
                <a:solidFill>
                  <a:srgbClr val="002147"/>
                </a:solidFill>
                <a:ea typeface="Verdana" pitchFamily="34" charset="0"/>
                <a:cs typeface="Verdana" pitchFamily="34" charset="0"/>
              </a:rPr>
              <a:t>Results: energy optimization along the pulse</a:t>
            </a:r>
            <a:endParaRPr lang="en-US" sz="3200" dirty="0">
              <a:solidFill>
                <a:srgbClr val="002147"/>
              </a:solidFill>
              <a:latin typeface="Calibri" charset="0"/>
              <a:ea typeface="MS PGothic" charset="0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7" name="Picture 2" descr="\\cern.ch\dfs\Users\d\dgamba\Desktop\CTFLayoutSchema.png"/>
          <p:cNvPicPr>
            <a:picLocks noChangeAspect="1" noChangeArrowheads="1"/>
          </p:cNvPicPr>
          <p:nvPr/>
        </p:nvPicPr>
        <p:blipFill rotWithShape="1">
          <a:blip r:embed="rId2">
            <a:alphaModFix amt="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2029" t="-3297" r="-2006" b="-3297"/>
          <a:stretch/>
        </p:blipFill>
        <p:spPr bwMode="auto">
          <a:xfrm>
            <a:off x="395536" y="4437112"/>
            <a:ext cx="8280920" cy="2291335"/>
          </a:xfrm>
          <a:prstGeom prst="rect">
            <a:avLst/>
          </a:prstGeom>
          <a:solidFill>
            <a:srgbClr val="FFFFFF">
              <a:alpha val="69803"/>
            </a:srgbClr>
          </a:solidFill>
          <a:ln>
            <a:noFill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3636" y="625801"/>
            <a:ext cx="6332860" cy="39072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Oval 5"/>
          <p:cNvSpPr/>
          <p:nvPr/>
        </p:nvSpPr>
        <p:spPr>
          <a:xfrm>
            <a:off x="4211960" y="5301208"/>
            <a:ext cx="504056" cy="432048"/>
          </a:xfrm>
          <a:prstGeom prst="ellipse">
            <a:avLst/>
          </a:prstGeom>
          <a:solidFill>
            <a:srgbClr val="FF0000">
              <a:alpha val="3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endCxn id="6" idx="0"/>
          </p:cNvCxnSpPr>
          <p:nvPr/>
        </p:nvCxnSpPr>
        <p:spPr>
          <a:xfrm flipH="1">
            <a:off x="4463988" y="4437112"/>
            <a:ext cx="396045" cy="8640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7504" y="760636"/>
            <a:ext cx="252028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Horizontal beam profile at the end of the </a:t>
            </a:r>
            <a:r>
              <a:rPr lang="en-US" b="1" dirty="0" err="1"/>
              <a:t>linac</a:t>
            </a:r>
            <a:r>
              <a:rPr lang="en-US" b="1" dirty="0"/>
              <a:t> in a dispersive BPM for different single </a:t>
            </a:r>
            <a:r>
              <a:rPr lang="en-US" b="1" dirty="0" smtClean="0"/>
              <a:t>shots.</a:t>
            </a:r>
          </a:p>
          <a:p>
            <a:endParaRPr lang="en-US" b="1" dirty="0"/>
          </a:p>
          <a:p>
            <a:r>
              <a:rPr lang="en-US" b="1" dirty="0" smtClean="0"/>
              <a:t>The </a:t>
            </a:r>
            <a:r>
              <a:rPr lang="en-US" b="1" dirty="0"/>
              <a:t>blue lines are before energy flattening correction, the red lines after the </a:t>
            </a:r>
            <a:r>
              <a:rPr lang="en-US" b="1" dirty="0" smtClean="0"/>
              <a:t>correction</a:t>
            </a:r>
            <a:r>
              <a:rPr lang="en-US" b="1" dirty="0"/>
              <a:t> </a:t>
            </a:r>
            <a:r>
              <a:rPr lang="en-US" b="1" dirty="0" smtClean="0"/>
              <a:t>acting on last klystron phase along the pulse.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68776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/>
          <a:lstStyle/>
          <a:p>
            <a:pPr marL="342900" indent="-342900" algn="l" eaLnBrk="1" hangingPunct="1"/>
            <a:r>
              <a:rPr lang="en-US" sz="3200" dirty="0" smtClean="0">
                <a:solidFill>
                  <a:srgbClr val="002147"/>
                </a:solidFill>
                <a:ea typeface="Verdana" pitchFamily="34" charset="0"/>
                <a:cs typeface="Verdana" pitchFamily="34" charset="0"/>
              </a:rPr>
              <a:t>Results: orbit correction/control</a:t>
            </a:r>
            <a:endParaRPr lang="en-US" sz="3200" dirty="0">
              <a:solidFill>
                <a:srgbClr val="002147"/>
              </a:solidFill>
              <a:latin typeface="Calibri" charset="0"/>
              <a:ea typeface="MS PGothic" charset="0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7" name="Picture 2" descr="\\cern.ch\dfs\Users\d\dgamba\Desktop\CTFLayoutSchema.png"/>
          <p:cNvPicPr>
            <a:picLocks noChangeAspect="1" noChangeArrowheads="1"/>
          </p:cNvPicPr>
          <p:nvPr/>
        </p:nvPicPr>
        <p:blipFill rotWithShape="1">
          <a:blip r:embed="rId2">
            <a:alphaModFix amt="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2029" t="-3297" r="-2006" b="-3297"/>
          <a:stretch/>
        </p:blipFill>
        <p:spPr bwMode="auto">
          <a:xfrm>
            <a:off x="395536" y="4437112"/>
            <a:ext cx="8280920" cy="2291335"/>
          </a:xfrm>
          <a:prstGeom prst="rect">
            <a:avLst/>
          </a:prstGeom>
          <a:solidFill>
            <a:srgbClr val="FFFFFF">
              <a:alpha val="69803"/>
            </a:srgbClr>
          </a:solidFill>
          <a:ln>
            <a:noFill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3636" y="625801"/>
            <a:ext cx="6332860" cy="39072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Oval 5"/>
          <p:cNvSpPr/>
          <p:nvPr/>
        </p:nvSpPr>
        <p:spPr>
          <a:xfrm>
            <a:off x="6156176" y="4797152"/>
            <a:ext cx="648072" cy="792088"/>
          </a:xfrm>
          <a:prstGeom prst="ellipse">
            <a:avLst/>
          </a:prstGeom>
          <a:solidFill>
            <a:srgbClr val="FF0000">
              <a:alpha val="3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stCxn id="2" idx="2"/>
            <a:endCxn id="6" idx="1"/>
          </p:cNvCxnSpPr>
          <p:nvPr/>
        </p:nvCxnSpPr>
        <p:spPr>
          <a:xfrm>
            <a:off x="5870066" y="4533056"/>
            <a:ext cx="381018" cy="3800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7504" y="760636"/>
            <a:ext cx="25202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Vertical orbit correction in </a:t>
            </a:r>
            <a:r>
              <a:rPr lang="en-US" b="1" dirty="0" smtClean="0"/>
              <a:t>Transfer Line TL1.</a:t>
            </a:r>
          </a:p>
          <a:p>
            <a:endParaRPr lang="en-US" b="1" dirty="0"/>
          </a:p>
          <a:p>
            <a:r>
              <a:rPr lang="en-US" b="1" dirty="0" smtClean="0"/>
              <a:t>Each </a:t>
            </a:r>
            <a:r>
              <a:rPr lang="en-US" b="1" dirty="0"/>
              <a:t>line represents the orbit averaged over 5 </a:t>
            </a:r>
            <a:r>
              <a:rPr lang="en-US" b="1" dirty="0" smtClean="0"/>
              <a:t>pulses.</a:t>
            </a:r>
            <a:endParaRPr lang="en-US" b="1" dirty="0"/>
          </a:p>
          <a:p>
            <a:endParaRPr lang="en-US" b="1" dirty="0" smtClean="0"/>
          </a:p>
          <a:p>
            <a:r>
              <a:rPr lang="en-US" b="1" dirty="0" smtClean="0"/>
              <a:t>In </a:t>
            </a:r>
            <a:r>
              <a:rPr lang="en-US" b="1" dirty="0"/>
              <a:t>black, where present, the target orbit</a:t>
            </a:r>
            <a:r>
              <a:rPr lang="en-US" b="1" dirty="0" smtClean="0"/>
              <a:t>.</a:t>
            </a:r>
            <a:endParaRPr lang="en-US" b="1" dirty="0"/>
          </a:p>
          <a:p>
            <a:endParaRPr lang="en-US" b="1" dirty="0" smtClean="0"/>
          </a:p>
          <a:p>
            <a:r>
              <a:rPr lang="en-US" b="1" dirty="0" smtClean="0"/>
              <a:t>Red </a:t>
            </a:r>
            <a:r>
              <a:rPr lang="en-US" b="1" dirty="0"/>
              <a:t>are shots after correction. </a:t>
            </a:r>
          </a:p>
        </p:txBody>
      </p:sp>
    </p:spTree>
    <p:extLst>
      <p:ext uri="{BB962C8B-B14F-4D97-AF65-F5344CB8AC3E}">
        <p14:creationId xmlns:p14="http://schemas.microsoft.com/office/powerpoint/2010/main" val="1210623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18495</TotalTime>
  <Words>1270</Words>
  <Application>Microsoft Macintosh PowerPoint</Application>
  <PresentationFormat>On-screen Show (4:3)</PresentationFormat>
  <Paragraphs>186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Update on Emittance Optimization at CTF3</vt:lpstr>
      <vt:lpstr>Outlook.</vt:lpstr>
      <vt:lpstr>CTF3: the CLIC Test Facility at CERN.</vt:lpstr>
      <vt:lpstr>Beam Recombination.</vt:lpstr>
      <vt:lpstr>Feedback</vt:lpstr>
      <vt:lpstr>Feedback implementation</vt:lpstr>
      <vt:lpstr>Results: injector optimization</vt:lpstr>
      <vt:lpstr>Results: energy optimization along the pulse</vt:lpstr>
      <vt:lpstr>Results: orbit correction/control</vt:lpstr>
      <vt:lpstr>Results: CR orbit closure</vt:lpstr>
      <vt:lpstr>Dispersion measurement from Jitter</vt:lpstr>
      <vt:lpstr>Dispersion measurement from Bending Scaling</vt:lpstr>
      <vt:lpstr>Dispersion measurement from Bending Scaling</vt:lpstr>
      <vt:lpstr>Dispersion measurement from Bending Scaling</vt:lpstr>
      <vt:lpstr>Simulations</vt:lpstr>
      <vt:lpstr>Sources of emittance growth</vt:lpstr>
      <vt:lpstr>Sources of emittance growth</vt:lpstr>
      <vt:lpstr>Sources of emittance growth</vt:lpstr>
      <vt:lpstr>Sources of emittance growth</vt:lpstr>
      <vt:lpstr>Summary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Davide Gamba</dc:creator>
  <cp:keywords/>
  <dc:description/>
  <cp:lastModifiedBy>Davide Gamba</cp:lastModifiedBy>
  <cp:revision>334</cp:revision>
  <dcterms:created xsi:type="dcterms:W3CDTF">2013-06-03T14:38:34Z</dcterms:created>
  <dcterms:modified xsi:type="dcterms:W3CDTF">2014-07-17T15:39:19Z</dcterms:modified>
  <cp:category/>
</cp:coreProperties>
</file>