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92" r:id="rId6"/>
    <p:sldId id="287" r:id="rId7"/>
    <p:sldId id="286" r:id="rId8"/>
    <p:sldId id="288" r:id="rId9"/>
    <p:sldId id="293" r:id="rId10"/>
    <p:sldId id="289" r:id="rId11"/>
    <p:sldId id="290" r:id="rId12"/>
    <p:sldId id="291" r:id="rId13"/>
    <p:sldId id="261" r:id="rId14"/>
    <p:sldId id="328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285" r:id="rId24"/>
    <p:sldId id="327" r:id="rId25"/>
    <p:sldId id="302" r:id="rId26"/>
    <p:sldId id="303" r:id="rId27"/>
    <p:sldId id="307" r:id="rId28"/>
    <p:sldId id="304" r:id="rId29"/>
    <p:sldId id="305" r:id="rId30"/>
    <p:sldId id="306" r:id="rId31"/>
    <p:sldId id="310" r:id="rId32"/>
    <p:sldId id="311" r:id="rId33"/>
    <p:sldId id="312" r:id="rId34"/>
    <p:sldId id="313" r:id="rId35"/>
    <p:sldId id="314" r:id="rId36"/>
    <p:sldId id="315" r:id="rId37"/>
    <p:sldId id="324" r:id="rId38"/>
    <p:sldId id="317" r:id="rId39"/>
    <p:sldId id="318" r:id="rId40"/>
    <p:sldId id="319" r:id="rId41"/>
    <p:sldId id="320" r:id="rId42"/>
    <p:sldId id="321" r:id="rId43"/>
    <p:sldId id="322" r:id="rId44"/>
    <p:sldId id="325" r:id="rId45"/>
    <p:sldId id="326" r:id="rId46"/>
    <p:sldId id="28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661" autoAdjust="0"/>
  </p:normalViewPr>
  <p:slideViewPr>
    <p:cSldViewPr showGuides="1"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DEB0-D72E-4F6E-8255-3653A3E61294}" type="datetimeFigureOut">
              <a:rPr lang="en-GB" smtClean="0"/>
              <a:t>18/07/2014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B526-5E88-4ABB-AED0-CE8E868C8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293046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5B33EDB0-2A6B-4719-AC44-69475F55AB60}" type="datetime3">
              <a:rPr lang="en-GB" smtClean="0"/>
              <a:t>18 July, 2014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6AD37A62-CE62-4911-82A0-1305251EB352}" type="datetime3">
              <a:rPr lang="en-GB" smtClean="0"/>
              <a:t>18 July,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24D93AD6-F79C-49D2-80FA-72DC3F78C151}" type="datetime3">
              <a:rPr lang="en-GB" smtClean="0"/>
              <a:t>18 July,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1463-8BB7-4004-8428-195BDC06D2EA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40035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EDF255FB-69AC-48F9-BC66-3D8082C51DFD}" type="datetime3">
              <a:rPr lang="en-GB" smtClean="0"/>
              <a:t>18 July, 2014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400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00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300079"/>
            <a:ext cx="1467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5310" y="6333002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D84B0C85-004D-4043-80B1-207117DFD08C}" type="datetime3">
              <a:rPr lang="en-GB" smtClean="0"/>
              <a:t>18 July,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330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330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300079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C20B6828-48A9-4AF0-95A8-9A1B6DDEDE25}" type="datetime3">
              <a:rPr lang="en-GB" smtClean="0"/>
              <a:t>18 July, 2014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5" y="6206826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21833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7ECBD19D-2F97-4AFF-8499-F263B88CC597}" type="datetime3">
              <a:rPr lang="en-GB" smtClean="0"/>
              <a:t>18 July, 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218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183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3324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35" y="6243845"/>
            <a:ext cx="506437" cy="5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Some Further Analysis of PFF Preparation Tests June 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E7F9-69B9-47C3-B066-E14D64CD6D1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91440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Mean Phase Vs.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10</a:t>
            </a:fld>
            <a:endParaRPr lang="en-GB"/>
          </a:p>
        </p:txBody>
      </p:sp>
      <p:pic>
        <p:nvPicPr>
          <p:cNvPr id="4098" name="Picture 2" descr="E:\Plots\propagation_20140620_2135\meanPhaseVsTimeFrascatiPET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2097"/>
            <a:ext cx="6494288" cy="487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3A LOWER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7116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11</a:t>
            </a:fld>
            <a:endParaRPr lang="en-GB"/>
          </a:p>
        </p:txBody>
      </p:sp>
      <p:pic>
        <p:nvPicPr>
          <p:cNvPr id="5122" name="Picture 2" descr="E:\Plots\propagation_20140620_2135\histMeanPhaseFrascatiPET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3A LOWER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27258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12</a:t>
            </a:fld>
            <a:endParaRPr lang="en-GB"/>
          </a:p>
        </p:txBody>
      </p:sp>
      <p:pic>
        <p:nvPicPr>
          <p:cNvPr id="6146" name="Picture 2" descr="E:\Plots\propagation_20140620_2135\scatterFrascatiPET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3A LOWER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658802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-18189"/>
            <a:ext cx="8226854" cy="940443"/>
          </a:xfrm>
        </p:spPr>
        <p:txBody>
          <a:bodyPr/>
          <a:lstStyle/>
          <a:p>
            <a:r>
              <a:rPr lang="en-GB" dirty="0" smtClean="0"/>
              <a:t>Slow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764704"/>
            <a:ext cx="8226854" cy="367240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Two magnetic kickers installed around the phase </a:t>
            </a:r>
            <a:r>
              <a:rPr lang="en-GB" dirty="0" err="1" smtClean="0"/>
              <a:t>feedforward</a:t>
            </a:r>
            <a:r>
              <a:rPr lang="en-GB" dirty="0" smtClean="0"/>
              <a:t> kickers to correct slow drifts in the mean phase.</a:t>
            </a:r>
          </a:p>
          <a:p>
            <a:r>
              <a:rPr lang="en-GB" dirty="0" smtClean="0"/>
              <a:t>Took first tests, both using the </a:t>
            </a:r>
            <a:r>
              <a:rPr lang="en-GB" dirty="0" err="1" smtClean="0"/>
              <a:t>Frascati</a:t>
            </a:r>
            <a:r>
              <a:rPr lang="en-GB" dirty="0" smtClean="0"/>
              <a:t> monitor as the input to the system and the PETS.</a:t>
            </a:r>
          </a:p>
          <a:p>
            <a:pPr lvl="1"/>
            <a:r>
              <a:rPr lang="en-GB" dirty="0" smtClean="0"/>
              <a:t>Tried to present some results in a clearer way here</a:t>
            </a:r>
            <a:r>
              <a:rPr lang="en-GB" dirty="0" smtClean="0"/>
              <a:t>.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NB – The sign of the phase shift is opposite in the </a:t>
            </a:r>
            <a:r>
              <a:rPr lang="en-GB" dirty="0" err="1" smtClean="0"/>
              <a:t>Frascati</a:t>
            </a:r>
            <a:r>
              <a:rPr lang="en-GB" dirty="0" smtClean="0"/>
              <a:t> and PETS monitors. Need to correct this in calibrations.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25"/>
          <a:stretch/>
        </p:blipFill>
        <p:spPr bwMode="auto">
          <a:xfrm>
            <a:off x="2483768" y="4149080"/>
            <a:ext cx="3851920" cy="211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314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Slow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Calibrate phase monitor.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Calculate ratio of currents to apply to each corrector for orbit closure.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Calculate phase shift per Amp applied to correctors.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Run slow correction. Corrector values changed every 20 pulses (for example) to shift phase back to zero based on mean phase of last 20 pulses.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For tests, shift the mean phase of the beam by changing bends in the </a:t>
            </a:r>
            <a:r>
              <a:rPr lang="en-GB" smtClean="0"/>
              <a:t>stretching chicane.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89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Slow Correction - Phase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15</a:t>
            </a:fld>
            <a:endParaRPr lang="en-GB"/>
          </a:p>
        </p:txBody>
      </p:sp>
      <p:pic>
        <p:nvPicPr>
          <p:cNvPr id="9218" name="Picture 2" descr="E:\Plots\slowCorr_20140620_2055\wholeru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119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Corrector Settings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16</a:t>
            </a:fld>
            <a:endParaRPr lang="en-GB"/>
          </a:p>
        </p:txBody>
      </p:sp>
      <p:pic>
        <p:nvPicPr>
          <p:cNvPr id="1026" name="Picture 2" descr="E:\Plots\wholerun_corr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981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17</a:t>
            </a:fld>
            <a:endParaRPr lang="en-GB"/>
          </a:p>
        </p:txBody>
      </p:sp>
      <p:pic>
        <p:nvPicPr>
          <p:cNvPr id="2050" name="Picture 2" descr="E:\Plots\wholerun_tran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39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1 to 58 (Chicane Nominal)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18</a:t>
            </a:fld>
            <a:endParaRPr lang="en-GB"/>
          </a:p>
        </p:txBody>
      </p:sp>
      <p:pic>
        <p:nvPicPr>
          <p:cNvPr id="10242" name="Picture 2" descr="E:\Plots\slowCorr_20140620_2055\ hist_pulse1to5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430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63 to 158 (Chicane 10 degrees lower)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19</a:t>
            </a:fld>
            <a:endParaRPr lang="en-GB"/>
          </a:p>
        </p:txBody>
      </p:sp>
      <p:pic>
        <p:nvPicPr>
          <p:cNvPr id="11266" name="Picture 2" descr="E:\Plots\slowCorr_20140620_2055\ hist_pulse63to15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417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Phase propagation from </a:t>
            </a:r>
            <a:r>
              <a:rPr lang="en-GB" dirty="0" err="1" smtClean="0"/>
              <a:t>Frascati</a:t>
            </a:r>
            <a:r>
              <a:rPr lang="en-GB" dirty="0" smtClean="0"/>
              <a:t> monitor to PETS.</a:t>
            </a:r>
          </a:p>
          <a:p>
            <a:endParaRPr lang="en-GB" dirty="0"/>
          </a:p>
          <a:p>
            <a:r>
              <a:rPr lang="en-GB" dirty="0" smtClean="0"/>
              <a:t>Results from slow correction tests.</a:t>
            </a:r>
          </a:p>
          <a:p>
            <a:endParaRPr lang="en-GB" dirty="0"/>
          </a:p>
          <a:p>
            <a:r>
              <a:rPr lang="en-GB" dirty="0" smtClean="0"/>
              <a:t>Constant kick tests with </a:t>
            </a:r>
            <a:r>
              <a:rPr lang="en-GB" dirty="0" err="1" smtClean="0"/>
              <a:t>Frascati</a:t>
            </a:r>
            <a:r>
              <a:rPr lang="en-GB" dirty="0" smtClean="0"/>
              <a:t> monitor.</a:t>
            </a:r>
          </a:p>
          <a:p>
            <a:endParaRPr lang="en-GB" dirty="0"/>
          </a:p>
          <a:p>
            <a:r>
              <a:rPr lang="en-GB" dirty="0" smtClean="0"/>
              <a:t>Other business: New </a:t>
            </a:r>
            <a:r>
              <a:rPr lang="en-GB" dirty="0" err="1" smtClean="0"/>
              <a:t>Frascati</a:t>
            </a:r>
            <a:r>
              <a:rPr lang="en-GB" dirty="0" smtClean="0"/>
              <a:t> monitors, update on summer students.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5E1463-8BB7-4004-8428-195BDC06D2EA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5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170 to 288 (Chicane 20 degrees lower)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20</a:t>
            </a:fld>
            <a:endParaRPr lang="en-GB"/>
          </a:p>
        </p:txBody>
      </p:sp>
      <p:pic>
        <p:nvPicPr>
          <p:cNvPr id="12290" name="Picture 2" descr="E:\Plots\slowCorr_20140620_2055\ hist_pulse170to28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227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299 to 400 (Chicane 10 degrees higher)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21</a:t>
            </a:fld>
            <a:endParaRPr lang="en-GB"/>
          </a:p>
        </p:txBody>
      </p:sp>
      <p:pic>
        <p:nvPicPr>
          <p:cNvPr id="13314" name="Picture 2" descr="E:\Plots\slowCorr_20140620_2055\ hist_pulse299to40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386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Pulse 403 to 536 (Chicane Nominal)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22</a:t>
            </a:fld>
            <a:endParaRPr lang="en-GB"/>
          </a:p>
        </p:txBody>
      </p:sp>
      <p:pic>
        <p:nvPicPr>
          <p:cNvPr id="14338" name="Picture 2" descr="E:\Plots\slowCorr_20140620_2055\ hist_pulse403to53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52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-18189"/>
            <a:ext cx="8226854" cy="940443"/>
          </a:xfrm>
        </p:spPr>
        <p:txBody>
          <a:bodyPr/>
          <a:lstStyle/>
          <a:p>
            <a:r>
              <a:rPr lang="en-GB" dirty="0" smtClean="0"/>
              <a:t>Constant Kick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980728"/>
            <a:ext cx="8226854" cy="46674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First tests powering the </a:t>
            </a:r>
            <a:r>
              <a:rPr lang="en-GB" dirty="0" err="1" smtClean="0"/>
              <a:t>Frascati</a:t>
            </a:r>
            <a:r>
              <a:rPr lang="en-GB" dirty="0" smtClean="0"/>
              <a:t> kickers and trying to observe the resulting position offset in the BPMs.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Results compared to expectation from MADX model</a:t>
            </a:r>
            <a:endParaRPr lang="en-GB" dirty="0"/>
          </a:p>
          <a:p>
            <a:r>
              <a:rPr lang="en-GB" dirty="0" smtClean="0"/>
              <a:t>Assumed amplifier output: 350 V at 2000 counts (was more like 345 V).</a:t>
            </a:r>
          </a:p>
          <a:p>
            <a:endParaRPr lang="en-GB" dirty="0"/>
          </a:p>
          <a:p>
            <a:r>
              <a:rPr lang="en-GB" dirty="0" smtClean="0"/>
              <a:t>Had some question marks about whether we were really kicking the beam.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611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Optics Orbit With Maximum Kick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24</a:t>
            </a:fld>
            <a:endParaRPr lang="en-GB"/>
          </a:p>
        </p:txBody>
      </p:sp>
      <p:pic>
        <p:nvPicPr>
          <p:cNvPr id="3074" name="Picture 2" descr="E:\Plots\Horizontal_xpx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5466223" cy="508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791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651621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25</a:t>
            </a:fld>
            <a:endParaRPr lang="en-GB"/>
          </a:p>
        </p:txBody>
      </p:sp>
      <p:pic>
        <p:nvPicPr>
          <p:cNvPr id="15363" name="Picture 3" descr="E:\Plots\ConstantKick_20140620\Corr465\CC.SVBPM043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05609"/>
            <a:ext cx="6633628" cy="497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05287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6706"/>
            <a:ext cx="8226854" cy="940443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BPM After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26</a:t>
            </a:fld>
            <a:endParaRPr lang="en-GB"/>
          </a:p>
        </p:txBody>
      </p:sp>
      <p:pic>
        <p:nvPicPr>
          <p:cNvPr id="16386" name="Picture 2" descr="E:\Plots\ConstantKick_20140620\Corr465\CC.SVBPI05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07358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6706"/>
            <a:ext cx="661361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27</a:t>
            </a:fld>
            <a:endParaRPr lang="en-GB"/>
          </a:p>
        </p:txBody>
      </p:sp>
      <p:pic>
        <p:nvPicPr>
          <p:cNvPr id="20484" name="Picture 4" descr="E:\Plots\ConstantKick_20140620\Corr465\CC.SVBPI07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3183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3475"/>
            <a:ext cx="654160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BPM After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28</a:t>
            </a:fld>
            <a:endParaRPr lang="en-GB"/>
          </a:p>
        </p:txBody>
      </p:sp>
      <p:pic>
        <p:nvPicPr>
          <p:cNvPr id="17410" name="Picture 2" descr="E:\Plots\ConstantKick_20140620\Corr465\CC.SVBPM084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760" y="1412776"/>
            <a:ext cx="6258479" cy="469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6798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29</a:t>
            </a:fld>
            <a:endParaRPr lang="en-GB"/>
          </a:p>
        </p:txBody>
      </p:sp>
      <p:pic>
        <p:nvPicPr>
          <p:cNvPr id="18434" name="Picture 2" descr="E:\Plots\ConstantKick_20140620\Corr465\CC.SVBPM0930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02" y="1349192"/>
            <a:ext cx="6345596" cy="475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1731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7920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System at CTF3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925" y="2939465"/>
            <a:ext cx="6696225" cy="325043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36096" y="4653136"/>
            <a:ext cx="141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TL2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01925" y="4191471"/>
            <a:ext cx="1531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TBL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3244334"/>
            <a:ext cx="19800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u="sng" dirty="0" err="1" smtClean="0"/>
              <a:t>Frascati</a:t>
            </a:r>
            <a:r>
              <a:rPr lang="en-GB" b="1" u="sng" dirty="0" smtClean="0"/>
              <a:t> Monitor</a:t>
            </a:r>
            <a:endParaRPr lang="en-GB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2051720" y="5102039"/>
            <a:ext cx="16979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PETS Monitor</a:t>
            </a:r>
            <a:endParaRPr lang="en-GB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692696"/>
            <a:ext cx="8856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Correct drive beam phase (longitudinal position) by varying path length through TL2 chicane using two kickers.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Current status: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functioning high resolution </a:t>
            </a:r>
            <a:r>
              <a:rPr lang="en-GB" sz="2000" dirty="0" err="1" smtClean="0"/>
              <a:t>Frascati</a:t>
            </a:r>
            <a:r>
              <a:rPr lang="en-GB" sz="2000" dirty="0" smtClean="0"/>
              <a:t> monitor, PETS lower resolution phase measurement used as interim solution as monitor after chicane.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day of initial tests with first stage kicker amplifier.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886434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30</a:t>
            </a:fld>
            <a:endParaRPr lang="en-GB"/>
          </a:p>
        </p:txBody>
      </p:sp>
      <p:pic>
        <p:nvPicPr>
          <p:cNvPr id="19458" name="Picture 2" descr="E:\Plots\ConstantKick_20140620\Corr465\CB.SVBPM0150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02" y="1268760"/>
            <a:ext cx="6345596" cy="475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CORRECTOR</a:t>
            </a:r>
          </a:p>
          <a:p>
            <a:pPr algn="ctr"/>
            <a:r>
              <a:rPr lang="en-GB" sz="2400" b="1" dirty="0" smtClean="0"/>
              <a:t>465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816414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9" y="186706"/>
            <a:ext cx="6506447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31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4098" name="Picture 2" descr="E:\Plots\ConstantKick_20140620\Kick480_3\CC.SVBPM043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16766" cy="47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486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81" y="186706"/>
            <a:ext cx="6509625" cy="940443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BPM After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5122" name="Picture 2" descr="E:\Plots\ConstantKick_20140620\Kick480_3\CC.SVBPI05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2277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6706"/>
            <a:ext cx="654160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33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6146" name="Picture 2" descr="E:\Plots\ConstantKick_20140620\Kick480_3\CC.SVBPI073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7"/>
            <a:ext cx="6441606" cy="483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8293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6706"/>
            <a:ext cx="8226854" cy="940443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BPM After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7170" name="Picture 2" descr="E:\Plots\ConstantKick_20140620\Kick480_3\CC.SVBPM084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14753"/>
            <a:ext cx="6609626" cy="495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2912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8194" name="Picture 2" descr="E:\Plots\ConstantKick_20140620\Kick480_3\CC.SVBPM0930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346" y="1254344"/>
            <a:ext cx="6585308" cy="493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8109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  <p:pic>
        <p:nvPicPr>
          <p:cNvPr id="9218" name="Picture 2" descr="E:\Plots\ConstantKick_20140620\Kick480_3\CB.SVBPM0150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2765"/>
            <a:ext cx="6465610" cy="484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7067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6706"/>
            <a:ext cx="629008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Constant Kick with Interleaving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37</a:t>
            </a:fld>
            <a:endParaRPr lang="en-GB"/>
          </a:p>
        </p:txBody>
      </p:sp>
      <p:pic>
        <p:nvPicPr>
          <p:cNvPr id="7" name="Picture 2" descr="E:\Plots\ConstantKick_20140620\Kick480_Constant_200cntInterleave\CB.SVBPM0150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 smtClean="0"/>
              <a:t>480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326461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6706"/>
            <a:ext cx="6434102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38</a:t>
            </a:fld>
            <a:endParaRPr lang="en-GB"/>
          </a:p>
        </p:txBody>
      </p:sp>
      <p:pic>
        <p:nvPicPr>
          <p:cNvPr id="27650" name="Picture 2" descr="E:\Plots\ConstantKick_20140620\Kick780_4\CC.SVBPM04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3163593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1" y="186706"/>
            <a:ext cx="6522945" cy="940443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BPM After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39</a:t>
            </a:fld>
            <a:endParaRPr lang="en-GB"/>
          </a:p>
        </p:txBody>
      </p:sp>
      <p:pic>
        <p:nvPicPr>
          <p:cNvPr id="28674" name="Picture 2" descr="E:\Plots\ConstantKick_20140620\Kick780_4\CC.SVBPI05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83228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16632"/>
            <a:ext cx="8226854" cy="940443"/>
          </a:xfrm>
        </p:spPr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6854" cy="501229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I’ve had a look at the propagation in mean phase between the </a:t>
            </a:r>
            <a:r>
              <a:rPr lang="en-GB" dirty="0" err="1" smtClean="0"/>
              <a:t>Frascati</a:t>
            </a:r>
            <a:r>
              <a:rPr lang="en-GB" dirty="0" smtClean="0"/>
              <a:t> monitor and PETS monitor.</a:t>
            </a:r>
          </a:p>
          <a:p>
            <a:pPr lvl="2"/>
            <a:r>
              <a:rPr lang="en-GB" dirty="0" smtClean="0"/>
              <a:t>The (in)stability of the beam between the two makes any attempts to cross-correlate the pulse shape between the two useless.</a:t>
            </a:r>
          </a:p>
          <a:p>
            <a:pPr lvl="2"/>
            <a:endParaRPr lang="en-GB" dirty="0"/>
          </a:p>
          <a:p>
            <a:r>
              <a:rPr lang="en-GB" dirty="0" smtClean="0"/>
              <a:t>For the slow correction (see later) we shifted the mean phase by varying the bends in the stretching chicane.</a:t>
            </a:r>
          </a:p>
          <a:p>
            <a:pPr lvl="1"/>
            <a:r>
              <a:rPr lang="en-GB" dirty="0" smtClean="0"/>
              <a:t>Induces R56 in the chicane which increases phase jitter as you will see.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182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90" y="186706"/>
            <a:ext cx="650901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BPM Before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40</a:t>
            </a:fld>
            <a:endParaRPr lang="en-GB"/>
          </a:p>
        </p:txBody>
      </p:sp>
      <p:pic>
        <p:nvPicPr>
          <p:cNvPr id="29698" name="Picture 2" descr="E:\Plots\ConstantKick_20140620\Kick780_4\CC.SVBPI073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787947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4" y="186706"/>
            <a:ext cx="8226854" cy="940443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BPM After 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41</a:t>
            </a:fld>
            <a:endParaRPr lang="en-GB"/>
          </a:p>
        </p:txBody>
      </p:sp>
      <p:pic>
        <p:nvPicPr>
          <p:cNvPr id="30722" name="Picture 2" descr="E:\Plots\ConstantKick_20140620\Kick780_4\CC.SVBPM0845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171128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42</a:t>
            </a:fld>
            <a:endParaRPr lang="en-GB"/>
          </a:p>
        </p:txBody>
      </p:sp>
      <p:pic>
        <p:nvPicPr>
          <p:cNvPr id="31746" name="Picture 2" descr="E:\Plots\ConstantKick_20140620\Kick780_4\CC.SVBPM0930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0295952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BPM After Chicane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43</a:t>
            </a:fld>
            <a:endParaRPr lang="en-GB"/>
          </a:p>
        </p:txBody>
      </p:sp>
      <p:pic>
        <p:nvPicPr>
          <p:cNvPr id="32770" name="Picture 2" descr="E:\Plots\ConstantKick_20140620\Kick780_4\CB.SVBPM0150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41606" y="80864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</a:t>
            </a:r>
          </a:p>
          <a:p>
            <a:pPr algn="ctr"/>
            <a:r>
              <a:rPr lang="en-GB" sz="2400" b="1" dirty="0"/>
              <a:t>7</a:t>
            </a:r>
            <a:r>
              <a:rPr lang="en-GB" sz="2400" b="1" dirty="0" smtClean="0"/>
              <a:t>80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142346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</a:t>
            </a:r>
            <a:r>
              <a:rPr lang="en-GB" dirty="0" err="1" smtClean="0"/>
              <a:t>Frascati</a:t>
            </a:r>
            <a:r>
              <a:rPr lang="en-GB" dirty="0" smtClean="0"/>
              <a:t> Phase Monitors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3 new </a:t>
            </a:r>
            <a:r>
              <a:rPr lang="en-GB" dirty="0" err="1" smtClean="0"/>
              <a:t>Frascati</a:t>
            </a:r>
            <a:r>
              <a:rPr lang="en-GB" dirty="0" smtClean="0"/>
              <a:t> phase monitors arrived at CERN this week!</a:t>
            </a:r>
          </a:p>
          <a:p>
            <a:endParaRPr lang="en-GB" dirty="0"/>
          </a:p>
          <a:p>
            <a:r>
              <a:rPr lang="en-GB" dirty="0" smtClean="0"/>
              <a:t>… but they all have a vacuum leak in one of the </a:t>
            </a:r>
            <a:r>
              <a:rPr lang="en-GB" dirty="0" err="1" smtClean="0"/>
              <a:t>feedthroughs</a:t>
            </a:r>
            <a:r>
              <a:rPr lang="en-GB" dirty="0" smtClean="0"/>
              <a:t> which needs to be fixed.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Where to install them?</a:t>
            </a:r>
          </a:p>
          <a:p>
            <a:pPr lvl="1"/>
            <a:r>
              <a:rPr lang="en-GB" dirty="0" smtClean="0"/>
              <a:t>One after the chicane (obviously)</a:t>
            </a:r>
          </a:p>
          <a:p>
            <a:pPr lvl="1"/>
            <a:r>
              <a:rPr lang="en-GB" dirty="0" smtClean="0"/>
              <a:t>One in TL2 before the chicane won’t be installed initially due to aperture restrictions.</a:t>
            </a:r>
          </a:p>
          <a:p>
            <a:pPr lvl="1"/>
            <a:r>
              <a:rPr lang="en-GB" dirty="0" smtClean="0"/>
              <a:t>Install one/two by original first monitor for performance cross-checks.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5204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Alex &amp; Joe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Registration sorted! They have access cards, dosimeters, bikes etc. etc.</a:t>
            </a:r>
          </a:p>
          <a:p>
            <a:endParaRPr lang="en-GB" dirty="0"/>
          </a:p>
          <a:p>
            <a:r>
              <a:rPr lang="en-GB" dirty="0" smtClean="0"/>
              <a:t>Given them exercises to get familiar with </a:t>
            </a:r>
            <a:r>
              <a:rPr lang="en-GB" dirty="0" err="1" smtClean="0"/>
              <a:t>MatLab</a:t>
            </a:r>
            <a:r>
              <a:rPr lang="en-GB" dirty="0" smtClean="0"/>
              <a:t> and MADX.</a:t>
            </a:r>
          </a:p>
          <a:p>
            <a:endParaRPr lang="en-GB" dirty="0"/>
          </a:p>
          <a:p>
            <a:r>
              <a:rPr lang="en-GB" dirty="0" smtClean="0"/>
              <a:t>They’ve started taking some cable length measurements.</a:t>
            </a:r>
          </a:p>
          <a:p>
            <a:endParaRPr lang="en-GB" dirty="0"/>
          </a:p>
          <a:p>
            <a:r>
              <a:rPr lang="en-GB" dirty="0" smtClean="0"/>
              <a:t>They’re enjoying lectures and all sorts of social adventures.</a:t>
            </a:r>
          </a:p>
          <a:p>
            <a:endParaRPr lang="en-GB" dirty="0"/>
          </a:p>
          <a:p>
            <a:r>
              <a:rPr lang="en-GB" dirty="0" smtClean="0"/>
              <a:t>Will try to look at some optics measurements (Jack) and MADX simulations (</a:t>
            </a:r>
            <a:r>
              <a:rPr lang="en-GB" dirty="0" err="1" smtClean="0"/>
              <a:t>Davide</a:t>
            </a:r>
            <a:r>
              <a:rPr lang="en-GB" dirty="0" smtClean="0"/>
              <a:t>) with them in the coming weeks.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77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5760"/>
            <a:ext cx="8226854" cy="940443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836712"/>
            <a:ext cx="8226854" cy="518457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Phase propagation: A lot of work needed on optics and machine stability to improve the correlation in phase between the two monitors.</a:t>
            </a:r>
          </a:p>
          <a:p>
            <a:endParaRPr lang="en-GB" dirty="0"/>
          </a:p>
          <a:p>
            <a:r>
              <a:rPr lang="en-GB" dirty="0" smtClean="0"/>
              <a:t>Slow correction: In the run correctin</a:t>
            </a:r>
            <a:r>
              <a:rPr lang="en-GB" dirty="0" smtClean="0"/>
              <a:t>g the phase using the PETS measurement we were systematically correcting the phase back to/close to zero.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Constant Kick Tests: We were definitely </a:t>
            </a:r>
            <a:r>
              <a:rPr lang="en-GB" dirty="0" smtClean="0"/>
              <a:t>kicking the beam! Scale of position offset in BPMs in rough agreement with the model. Still difficult to identify kick inside the chicane.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93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5</a:t>
            </a:fld>
            <a:endParaRPr lang="en-GB"/>
          </a:p>
        </p:txBody>
      </p:sp>
      <p:pic>
        <p:nvPicPr>
          <p:cNvPr id="8194" name="Picture 2" descr="E:\Plots\propagation_20140618_2125\transmiss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NOMINAL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814756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Mean Phase vs.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6</a:t>
            </a:fld>
            <a:endParaRPr lang="en-GB"/>
          </a:p>
        </p:txBody>
      </p:sp>
      <p:pic>
        <p:nvPicPr>
          <p:cNvPr id="2050" name="Picture 2" descr="E:\Plots\propagation_20140618_2125\meanPhaseVsTimeFrascatiPE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228" y="1340768"/>
            <a:ext cx="6197135" cy="46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NOMINAL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85307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7</a:t>
            </a:fld>
            <a:endParaRPr lang="en-GB"/>
          </a:p>
        </p:txBody>
      </p:sp>
      <p:pic>
        <p:nvPicPr>
          <p:cNvPr id="1027" name="Picture 3" descr="E:\Plots\propagation_20140618_2125\histMeanPhaseFrascatiPE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54091"/>
            <a:ext cx="6557174" cy="491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NOMINAL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8977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8</a:t>
            </a:fld>
            <a:endParaRPr lang="en-GB"/>
          </a:p>
        </p:txBody>
      </p:sp>
      <p:pic>
        <p:nvPicPr>
          <p:cNvPr id="3074" name="Picture 2" descr="E:\Plots\propagation_20140618_2125\scatterFrascatiPE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720" y="1227624"/>
            <a:ext cx="6484559" cy="486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CHICANE </a:t>
            </a:r>
          </a:p>
          <a:p>
            <a:pPr algn="ctr"/>
            <a:r>
              <a:rPr lang="en-GB" sz="2400" b="1" dirty="0" smtClean="0"/>
              <a:t>NOMINAL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935838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33492"/>
            <a:ext cx="8820472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Transmission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18 July,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9</a:t>
            </a:fld>
            <a:endParaRPr lang="en-GB"/>
          </a:p>
        </p:txBody>
      </p:sp>
      <p:pic>
        <p:nvPicPr>
          <p:cNvPr id="7170" name="Picture 2" descr="E:\Plots\propagation_20140620_2135\transmiss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78" y="1124744"/>
            <a:ext cx="6607043" cy="495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16216" y="188640"/>
            <a:ext cx="2448272" cy="11521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STRETCHING CHICANE </a:t>
            </a:r>
          </a:p>
          <a:p>
            <a:pPr algn="ctr"/>
            <a:r>
              <a:rPr lang="en-GB" sz="2400" b="1" dirty="0" smtClean="0"/>
              <a:t>3A LOWER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28206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Roberts_PhaseFeedforward_JAIAdvisoryBoard_2014</Template>
  <TotalTime>1059</TotalTime>
  <Words>1031</Words>
  <Application>Microsoft Office PowerPoint</Application>
  <PresentationFormat>On-screen Show (4:3)</PresentationFormat>
  <Paragraphs>297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CERNCobranding4-3</vt:lpstr>
      <vt:lpstr>Some Further Analysis of PFF Preparation Tests June 2014</vt:lpstr>
      <vt:lpstr>Overview</vt:lpstr>
      <vt:lpstr>Phase Feedforward System at CTF3</vt:lpstr>
      <vt:lpstr>Phase Propagation</vt:lpstr>
      <vt:lpstr>Transmission</vt:lpstr>
      <vt:lpstr>Mean Phase vs. Time</vt:lpstr>
      <vt:lpstr>Jitter</vt:lpstr>
      <vt:lpstr>Correlation</vt:lpstr>
      <vt:lpstr>Transmission</vt:lpstr>
      <vt:lpstr>Mean Phase Vs. Time</vt:lpstr>
      <vt:lpstr>Jitter</vt:lpstr>
      <vt:lpstr>Correlation</vt:lpstr>
      <vt:lpstr>Slow Correction</vt:lpstr>
      <vt:lpstr>Slow Correction</vt:lpstr>
      <vt:lpstr>Slow Correction - Phase</vt:lpstr>
      <vt:lpstr>Corrector Settings</vt:lpstr>
      <vt:lpstr>Transmission</vt:lpstr>
      <vt:lpstr>Pulse 1 to 58 (Chicane Nominal)</vt:lpstr>
      <vt:lpstr>Pulse 63 to 158 (Chicane 10 degrees lower)</vt:lpstr>
      <vt:lpstr>Pulse 170 to 288 (Chicane 20 degrees lower)</vt:lpstr>
      <vt:lpstr>Pulse 299 to 400 (Chicane 10 degrees higher)</vt:lpstr>
      <vt:lpstr>Pulse 403 to 536 (Chicane Nominal)</vt:lpstr>
      <vt:lpstr>Constant Kick Tests</vt:lpstr>
      <vt:lpstr>Optics Orbit With Maximum Kick</vt:lpstr>
      <vt:lpstr>Last BPM Before 1st Kicker</vt:lpstr>
      <vt:lpstr>1st BPM After 1st Kicker</vt:lpstr>
      <vt:lpstr>Last BPM Before 2nd Kicker</vt:lpstr>
      <vt:lpstr>First BPM After 2nd Kicker</vt:lpstr>
      <vt:lpstr>2nd BPM After Chicane</vt:lpstr>
      <vt:lpstr>3rd BPM After Chicane</vt:lpstr>
      <vt:lpstr>Last BPM Before 1st Kicker</vt:lpstr>
      <vt:lpstr>1st BPM After 1st Kicker</vt:lpstr>
      <vt:lpstr>Last BPM Before 2nd Kicker</vt:lpstr>
      <vt:lpstr>1st BPM After 2nd Kicker</vt:lpstr>
      <vt:lpstr>2nd BPM After Chicane</vt:lpstr>
      <vt:lpstr>3rd BPM After chicane</vt:lpstr>
      <vt:lpstr>Constant Kick with Interleaving</vt:lpstr>
      <vt:lpstr>Last BPM Before 1st Kicker</vt:lpstr>
      <vt:lpstr>1st BPM After 1st Kicker</vt:lpstr>
      <vt:lpstr>Last BPM Before 2nd Kicker</vt:lpstr>
      <vt:lpstr>1st BPM After 2nd Kicker</vt:lpstr>
      <vt:lpstr>2nd BPM After Chicane</vt:lpstr>
      <vt:lpstr>3rd BPM After Chicane</vt:lpstr>
      <vt:lpstr>New Frascati Phase Monitors</vt:lpstr>
      <vt:lpstr>Update on Alex &amp; Joe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Summary of Phase Feedforward Tests 16th-20th June 2014</dc:title>
  <dc:creator>Windows User</dc:creator>
  <cp:lastModifiedBy>Windows User</cp:lastModifiedBy>
  <cp:revision>45</cp:revision>
  <dcterms:created xsi:type="dcterms:W3CDTF">2014-06-23T08:17:24Z</dcterms:created>
  <dcterms:modified xsi:type="dcterms:W3CDTF">2014-07-18T08:19:43Z</dcterms:modified>
</cp:coreProperties>
</file>