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795" r:id="rId2"/>
  </p:sldMasterIdLst>
  <p:notesMasterIdLst>
    <p:notesMasterId r:id="rId12"/>
  </p:notesMasterIdLst>
  <p:handoutMasterIdLst>
    <p:handoutMasterId r:id="rId13"/>
  </p:handoutMasterIdLst>
  <p:sldIdLst>
    <p:sldId id="351" r:id="rId3"/>
    <p:sldId id="397" r:id="rId4"/>
    <p:sldId id="401" r:id="rId5"/>
    <p:sldId id="402" r:id="rId6"/>
    <p:sldId id="403" r:id="rId7"/>
    <p:sldId id="398" r:id="rId8"/>
    <p:sldId id="406" r:id="rId9"/>
    <p:sldId id="399" r:id="rId10"/>
    <p:sldId id="400" r:id="rId11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CC00"/>
    <a:srgbClr val="006600"/>
    <a:srgbClr val="0000FF"/>
    <a:srgbClr val="339933"/>
    <a:srgbClr val="FF9999"/>
    <a:srgbClr val="FF6600"/>
    <a:srgbClr val="FF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9" autoAdjust="0"/>
    <p:restoredTop sz="96383" autoAdjust="0"/>
  </p:normalViewPr>
  <p:slideViewPr>
    <p:cSldViewPr>
      <p:cViewPr varScale="1">
        <p:scale>
          <a:sx n="88" d="100"/>
          <a:sy n="88" d="100"/>
        </p:scale>
        <p:origin x="15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366" y="6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6" tIns="47778" rIns="95556" bIns="47778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6" tIns="47778" rIns="95556" bIns="47778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6" tIns="47778" rIns="95556" bIns="47778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6" tIns="47778" rIns="95556" bIns="47778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charset="0"/>
              </a:defRPr>
            </a:lvl1pPr>
          </a:lstStyle>
          <a:p>
            <a:pPr>
              <a:defRPr/>
            </a:pPr>
            <a:fld id="{19E14790-E3AA-44A9-AC30-9F3910EB56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250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55" tIns="44627" rIns="89255" bIns="44627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55" tIns="44627" rIns="89255" bIns="44627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55" tIns="44627" rIns="89255" bIns="44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55" tIns="44627" rIns="89255" bIns="44627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55" tIns="44627" rIns="89255" bIns="44627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latin typeface="Arial" charset="0"/>
              </a:defRPr>
            </a:lvl1pPr>
          </a:lstStyle>
          <a:p>
            <a:pPr>
              <a:defRPr/>
            </a:pPr>
            <a:fld id="{9831BB6A-A0DD-468D-BA33-5CDE4EAAAC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368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0" y="1674332"/>
            <a:ext cx="9143999" cy="466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131"/>
            <a:ext cx="9157931" cy="1341677"/>
          </a:xfrm>
          <a:prstGeom prst="rect">
            <a:avLst/>
          </a:prstGeom>
        </p:spPr>
      </p:pic>
      <p:cxnSp>
        <p:nvCxnSpPr>
          <p:cNvPr id="23" name="Connecteur droit 22"/>
          <p:cNvCxnSpPr/>
          <p:nvPr userDrawn="1"/>
        </p:nvCxnSpPr>
        <p:spPr>
          <a:xfrm>
            <a:off x="-13932" y="6334780"/>
            <a:ext cx="9157931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ous-titr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fr-FR" dirty="0" err="1" smtClean="0">
                <a:latin typeface="Bryant Medium Compressed" pitchFamily="34" charset="0"/>
              </a:rPr>
              <a:t>Sous-titreROC</a:t>
            </a:r>
            <a:r>
              <a:rPr lang="fr-FR" dirty="0" smtClean="0">
                <a:latin typeface="Bryant Medium Compressed" pitchFamily="34" charset="0"/>
              </a:rPr>
              <a:t> 3</a:t>
            </a:r>
            <a:endParaRPr lang="en-US" dirty="0">
              <a:latin typeface="Bryant Medium Compressed" pitchFamily="34" charset="0"/>
            </a:endParaRPr>
          </a:p>
        </p:txBody>
      </p:sp>
      <p:sp>
        <p:nvSpPr>
          <p:cNvPr id="26" name="ZoneTexte 25"/>
          <p:cNvSpPr txBox="1"/>
          <p:nvPr userDrawn="1"/>
        </p:nvSpPr>
        <p:spPr>
          <a:xfrm>
            <a:off x="0" y="63347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prstClr val="black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prstClr val="black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prstClr val="black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prstClr val="black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prstClr val="black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prstClr val="black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prstClr val="black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prstClr val="black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prstClr val="black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prstClr val="black"/>
              </a:solidFill>
              <a:latin typeface="Bryant Medium Compressed" pitchFamily="34" charset="0"/>
            </a:endParaRPr>
          </a:p>
        </p:txBody>
      </p:sp>
      <p:pic>
        <p:nvPicPr>
          <p:cNvPr id="27" name="Picture 2" descr="http://www.enseignement.polytechnique.fr/mecanique/Images/logoXtexte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3579"/>
            <a:ext cx="1681539" cy="138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155"/>
            <a:ext cx="2326718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26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hipembeded 012"/>
          <p:cNvPicPr>
            <a:picLocks noChangeAspect="1" noChangeArrowheads="1"/>
          </p:cNvPicPr>
          <p:nvPr/>
        </p:nvPicPr>
        <p:blipFill>
          <a:blip r:embed="rId2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960438"/>
            <a:ext cx="8655050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c 7"/>
          <p:cNvSpPr>
            <a:spLocks/>
          </p:cNvSpPr>
          <p:nvPr/>
        </p:nvSpPr>
        <p:spPr bwMode="auto">
          <a:xfrm flipV="1">
            <a:off x="8788400" y="6181725"/>
            <a:ext cx="147638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495800" y="5562600"/>
            <a:ext cx="317500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559300" y="5603875"/>
            <a:ext cx="354013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513263" y="5595938"/>
            <a:ext cx="346075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387850" y="5651500"/>
            <a:ext cx="620713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12"/>
          <p:cNvGrpSpPr>
            <a:grpSpLocks/>
          </p:cNvGrpSpPr>
          <p:nvPr userDrawn="1"/>
        </p:nvGrpSpPr>
        <p:grpSpPr bwMode="auto">
          <a:xfrm>
            <a:off x="217488" y="85725"/>
            <a:ext cx="8718550" cy="6753225"/>
            <a:chOff x="137" y="54"/>
            <a:chExt cx="5492" cy="4254"/>
          </a:xfrm>
        </p:grpSpPr>
        <p:sp>
          <p:nvSpPr>
            <p:cNvPr id="11" name="Arc 13"/>
            <p:cNvSpPr>
              <a:spLocks/>
            </p:cNvSpPr>
            <p:nvPr userDrawn="1"/>
          </p:nvSpPr>
          <p:spPr bwMode="auto">
            <a:xfrm flipH="1">
              <a:off x="137" y="585"/>
              <a:ext cx="73" cy="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 userDrawn="1"/>
          </p:nvSpPr>
          <p:spPr bwMode="auto">
            <a:xfrm>
              <a:off x="137" y="640"/>
              <a:ext cx="0" cy="3259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Arc 15"/>
            <p:cNvSpPr>
              <a:spLocks/>
            </p:cNvSpPr>
            <p:nvPr userDrawn="1"/>
          </p:nvSpPr>
          <p:spPr bwMode="auto">
            <a:xfrm flipH="1" flipV="1">
              <a:off x="137" y="3894"/>
              <a:ext cx="72" cy="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rc 16"/>
            <p:cNvSpPr>
              <a:spLocks/>
            </p:cNvSpPr>
            <p:nvPr userDrawn="1"/>
          </p:nvSpPr>
          <p:spPr bwMode="auto">
            <a:xfrm>
              <a:off x="5556" y="586"/>
              <a:ext cx="72" cy="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7"/>
            <p:cNvSpPr>
              <a:spLocks noChangeShapeType="1"/>
            </p:cNvSpPr>
            <p:nvPr userDrawn="1"/>
          </p:nvSpPr>
          <p:spPr bwMode="auto">
            <a:xfrm flipH="1">
              <a:off x="5629" y="640"/>
              <a:ext cx="0" cy="3259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8"/>
            <p:cNvSpPr>
              <a:spLocks noChangeShapeType="1"/>
            </p:cNvSpPr>
            <p:nvPr userDrawn="1"/>
          </p:nvSpPr>
          <p:spPr bwMode="auto">
            <a:xfrm rot="5400000">
              <a:off x="4741" y="-238"/>
              <a:ext cx="0" cy="1646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7" name="Picture 19" descr="logo_omega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54"/>
              <a:ext cx="2653" cy="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Line 20"/>
            <p:cNvSpPr>
              <a:spLocks noChangeShapeType="1"/>
            </p:cNvSpPr>
            <p:nvPr userDrawn="1"/>
          </p:nvSpPr>
          <p:spPr bwMode="auto">
            <a:xfrm rot="5400000">
              <a:off x="1068" y="-279"/>
              <a:ext cx="0" cy="1727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9" name="Picture 21" descr="logo_omega_grand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" y="3476"/>
              <a:ext cx="4442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22"/>
            <p:cNvSpPr>
              <a:spLocks noChangeShapeType="1"/>
            </p:cNvSpPr>
            <p:nvPr userDrawn="1"/>
          </p:nvSpPr>
          <p:spPr bwMode="auto">
            <a:xfrm rot="5400000">
              <a:off x="1536" y="2625"/>
              <a:ext cx="0" cy="2666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3"/>
            <p:cNvSpPr>
              <a:spLocks noChangeShapeType="1"/>
            </p:cNvSpPr>
            <p:nvPr userDrawn="1"/>
          </p:nvSpPr>
          <p:spPr bwMode="auto">
            <a:xfrm rot="16200000" flipH="1">
              <a:off x="4299" y="2694"/>
              <a:ext cx="0" cy="2528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2" name="Picture 30" descr="IN2P3Filaire-Q_SignV copie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44450"/>
            <a:ext cx="14398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2" descr="logo_csns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288925"/>
            <a:ext cx="11160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3" descr="LLR omega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0"/>
            <a:ext cx="669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4" descr="IPNO omega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699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5" descr="logoIMNC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0"/>
          <a:stretch>
            <a:fillRect/>
          </a:stretch>
        </p:blipFill>
        <p:spPr bwMode="auto">
          <a:xfrm>
            <a:off x="8121650" y="441325"/>
            <a:ext cx="1022350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6" descr="l-coul-200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86677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7" descr="arton62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4" t="13069" r="7295" b="11552"/>
          <a:stretch>
            <a:fillRect/>
          </a:stretch>
        </p:blipFill>
        <p:spPr bwMode="auto">
          <a:xfrm>
            <a:off x="7019925" y="0"/>
            <a:ext cx="7207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39"/>
          <p:cNvSpPr>
            <a:spLocks noChangeArrowheads="1"/>
          </p:cNvSpPr>
          <p:nvPr userDrawn="1"/>
        </p:nvSpPr>
        <p:spPr bwMode="auto">
          <a:xfrm>
            <a:off x="0" y="836613"/>
            <a:ext cx="395288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40"/>
          <p:cNvSpPr>
            <a:spLocks noChangeArrowheads="1"/>
          </p:cNvSpPr>
          <p:nvPr userDrawn="1"/>
        </p:nvSpPr>
        <p:spPr bwMode="auto">
          <a:xfrm>
            <a:off x="8748713" y="836613"/>
            <a:ext cx="395287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7338" y="1476375"/>
            <a:ext cx="8578850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92100" y="3697288"/>
            <a:ext cx="8580438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70109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hipembeded 012"/>
          <p:cNvPicPr>
            <a:picLocks noChangeAspect="1" noChangeArrowheads="1"/>
          </p:cNvPicPr>
          <p:nvPr/>
        </p:nvPicPr>
        <p:blipFill>
          <a:blip r:embed="rId2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960438"/>
            <a:ext cx="8655050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c 7"/>
          <p:cNvSpPr>
            <a:spLocks/>
          </p:cNvSpPr>
          <p:nvPr/>
        </p:nvSpPr>
        <p:spPr bwMode="auto">
          <a:xfrm flipV="1">
            <a:off x="8788400" y="6181725"/>
            <a:ext cx="147638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33933911 h 21600"/>
              <a:gd name="T4" fmla="*/ 0 w 21600"/>
              <a:gd name="T5" fmla="*/ 233933911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495800" y="5562600"/>
            <a:ext cx="317500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559300" y="5603875"/>
            <a:ext cx="354013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513263" y="5595938"/>
            <a:ext cx="346075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387850" y="5651500"/>
            <a:ext cx="620713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" name="Group 12"/>
          <p:cNvGrpSpPr>
            <a:grpSpLocks/>
          </p:cNvGrpSpPr>
          <p:nvPr userDrawn="1"/>
        </p:nvGrpSpPr>
        <p:grpSpPr bwMode="auto">
          <a:xfrm>
            <a:off x="217488" y="85725"/>
            <a:ext cx="8718550" cy="6229352"/>
            <a:chOff x="137" y="54"/>
            <a:chExt cx="5492" cy="3924"/>
          </a:xfrm>
        </p:grpSpPr>
        <p:sp>
          <p:nvSpPr>
            <p:cNvPr id="11" name="Arc 13"/>
            <p:cNvSpPr>
              <a:spLocks/>
            </p:cNvSpPr>
            <p:nvPr userDrawn="1"/>
          </p:nvSpPr>
          <p:spPr bwMode="auto">
            <a:xfrm flipH="1">
              <a:off x="137" y="585"/>
              <a:ext cx="73" cy="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 userDrawn="1"/>
          </p:nvSpPr>
          <p:spPr bwMode="auto">
            <a:xfrm>
              <a:off x="137" y="640"/>
              <a:ext cx="0" cy="3259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" name="Arc 15"/>
            <p:cNvSpPr>
              <a:spLocks/>
            </p:cNvSpPr>
            <p:nvPr userDrawn="1"/>
          </p:nvSpPr>
          <p:spPr bwMode="auto">
            <a:xfrm flipH="1" flipV="1">
              <a:off x="137" y="3894"/>
              <a:ext cx="72" cy="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" name="Arc 16"/>
            <p:cNvSpPr>
              <a:spLocks/>
            </p:cNvSpPr>
            <p:nvPr userDrawn="1"/>
          </p:nvSpPr>
          <p:spPr bwMode="auto">
            <a:xfrm>
              <a:off x="5556" y="586"/>
              <a:ext cx="72" cy="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 userDrawn="1"/>
          </p:nvSpPr>
          <p:spPr bwMode="auto">
            <a:xfrm flipH="1">
              <a:off x="5629" y="640"/>
              <a:ext cx="0" cy="3259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 userDrawn="1"/>
          </p:nvSpPr>
          <p:spPr bwMode="auto">
            <a:xfrm rot="5400000">
              <a:off x="4741" y="-238"/>
              <a:ext cx="0" cy="1646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7" name="Picture 19" descr="logo_omega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54"/>
              <a:ext cx="2653" cy="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Line 20"/>
            <p:cNvSpPr>
              <a:spLocks noChangeShapeType="1"/>
            </p:cNvSpPr>
            <p:nvPr userDrawn="1"/>
          </p:nvSpPr>
          <p:spPr bwMode="auto">
            <a:xfrm rot="5400000">
              <a:off x="1068" y="-279"/>
              <a:ext cx="0" cy="1727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9" name="Picture 21" descr="logo_omega_grand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543"/>
            <a:stretch/>
          </p:blipFill>
          <p:spPr bwMode="auto">
            <a:xfrm>
              <a:off x="710" y="3475"/>
              <a:ext cx="4442" cy="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Line 22"/>
            <p:cNvSpPr>
              <a:spLocks noChangeShapeType="1"/>
            </p:cNvSpPr>
            <p:nvPr userDrawn="1"/>
          </p:nvSpPr>
          <p:spPr bwMode="auto">
            <a:xfrm rot="5400000">
              <a:off x="1536" y="2625"/>
              <a:ext cx="0" cy="2666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 userDrawn="1"/>
          </p:nvSpPr>
          <p:spPr bwMode="auto">
            <a:xfrm rot="16200000" flipH="1">
              <a:off x="4299" y="2694"/>
              <a:ext cx="0" cy="2528"/>
            </a:xfrm>
            <a:prstGeom prst="line">
              <a:avLst/>
            </a:prstGeom>
            <a:noFill/>
            <a:ln w="92075">
              <a:solidFill>
                <a:srgbClr val="D3121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22" name="Picture 30" descr="IN2P3Filaire-Q_SignV copie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44450"/>
            <a:ext cx="14398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39"/>
          <p:cNvSpPr>
            <a:spLocks noChangeArrowheads="1"/>
          </p:cNvSpPr>
          <p:nvPr userDrawn="1"/>
        </p:nvSpPr>
        <p:spPr bwMode="auto">
          <a:xfrm>
            <a:off x="0" y="836613"/>
            <a:ext cx="395288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Rectangle 40"/>
          <p:cNvSpPr>
            <a:spLocks noChangeArrowheads="1"/>
          </p:cNvSpPr>
          <p:nvPr userDrawn="1"/>
        </p:nvSpPr>
        <p:spPr bwMode="auto">
          <a:xfrm>
            <a:off x="8748713" y="836613"/>
            <a:ext cx="395287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87338" y="1476375"/>
            <a:ext cx="8578850" cy="2085975"/>
          </a:xfrm>
        </p:spPr>
        <p:txBody>
          <a:bodyPr/>
          <a:lstStyle>
            <a:lvl1pPr algn="ctr">
              <a:defRPr lang="en-US" sz="1200" b="1" smtClean="0">
                <a:effectLst/>
              </a:defRPr>
            </a:lvl1pPr>
          </a:lstStyle>
          <a:p>
            <a:pPr lvl="0"/>
            <a:r>
              <a:rPr lang="en-US" sz="1200" b="1" dirty="0" smtClean="0">
                <a:effectLst/>
                <a:latin typeface="Times New Roman"/>
                <a:ea typeface="Times New Roman"/>
              </a:rPr>
              <a:t>ROC chips for imaging </a:t>
            </a:r>
            <a:r>
              <a:rPr lang="en-US" sz="1200" b="1" dirty="0" err="1" smtClean="0">
                <a:effectLst/>
                <a:latin typeface="Times New Roman"/>
                <a:ea typeface="Times New Roman"/>
              </a:rPr>
              <a:t>calorimetry</a:t>
            </a:r>
            <a:r>
              <a:rPr lang="en-US" sz="1200" b="1" dirty="0" smtClean="0">
                <a:effectLst/>
                <a:latin typeface="Times New Roman"/>
                <a:ea typeface="Times New Roman"/>
              </a:rPr>
              <a:t> at the International Linear Collider</a:t>
            </a:r>
            <a:endParaRPr lang="fr-FR" noProof="0" dirty="0" smtClean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92100" y="3697288"/>
            <a:ext cx="8580438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60419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10/9/2013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HR3 18/03/2014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197"/>
            <a:ext cx="9144000" cy="564286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 idx="4294967295"/>
          </p:nvPr>
        </p:nvSpPr>
        <p:spPr>
          <a:xfrm>
            <a:off x="107504" y="70693"/>
            <a:ext cx="7056784" cy="605073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>
                <a:solidFill>
                  <a:srgbClr val="AA0000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algn="l"/>
            <a:r>
              <a:rPr lang="fr-FR" dirty="0" smtClean="0">
                <a:latin typeface="Bryant Medium Compressed" pitchFamily="34" charset="0"/>
              </a:rPr>
              <a:t>Ceci est un titre</a:t>
            </a:r>
            <a:endParaRPr lang="en-US" dirty="0">
              <a:latin typeface="Bryant Medium Compressed" pitchFamily="34" charset="0"/>
            </a:endParaRPr>
          </a:p>
        </p:txBody>
      </p:sp>
      <p:sp>
        <p:nvSpPr>
          <p:cNvPr id="19" name="Espace réservé du contenu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291264" cy="485740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 dirty="0" smtClean="0">
                <a:latin typeface="Bryant Regular Compressed" pitchFamily="34" charset="0"/>
              </a:rPr>
              <a:t>Bonjour ;</a:t>
            </a:r>
          </a:p>
          <a:p>
            <a:r>
              <a:rPr lang="fr-FR" dirty="0" smtClean="0">
                <a:latin typeface="Bryant Regular Compressed" pitchFamily="34" charset="0"/>
              </a:rPr>
              <a:t>Voici le corps de texte ;</a:t>
            </a:r>
          </a:p>
          <a:p>
            <a:r>
              <a:rPr lang="fr-FR" dirty="0" smtClean="0">
                <a:latin typeface="Bryant Regular Compressed" pitchFamily="34" charset="0"/>
              </a:rPr>
              <a:t>Il sert à étaler à la face du monde notre grandeur ;</a:t>
            </a:r>
          </a:p>
          <a:p>
            <a:r>
              <a:rPr lang="fr-FR" dirty="0" smtClean="0">
                <a:latin typeface="Bryant Regular Compressed" pitchFamily="34" charset="0"/>
              </a:rPr>
              <a:t>Et la beauté ineffable de nos chips.</a:t>
            </a:r>
            <a:endParaRPr lang="en-US" dirty="0">
              <a:latin typeface="Bryant Regular Compres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340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827558"/>
            <a:ext cx="8720137" cy="5265738"/>
          </a:xfrm>
        </p:spPr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0826" y="6597352"/>
            <a:ext cx="1369664" cy="288206"/>
          </a:xfrm>
          <a:ln/>
        </p:spPr>
        <p:txBody>
          <a:bodyPr/>
          <a:lstStyle>
            <a:lvl1pPr>
              <a:defRPr i="1">
                <a:solidFill>
                  <a:srgbClr val="FF9999"/>
                </a:solidFill>
              </a:defRPr>
            </a:lvl1pPr>
          </a:lstStyle>
          <a:p>
            <a:pPr algn="l">
              <a:defRPr/>
            </a:pPr>
            <a:r>
              <a:rPr lang="fr-FR" dirty="0" smtClean="0"/>
              <a:t>http://omga.in2p3.fr</a:t>
            </a:r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DDEBC-F864-42EA-9B46-4842CF55F5B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1620490" y="6625208"/>
            <a:ext cx="597577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>
                <a:solidFill>
                  <a:srgbClr val="000000"/>
                </a:solidFill>
              </a:rPr>
              <a:t>callier@omega.in2p3.fr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1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15791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15791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CdLT  OMEGA</a:t>
            </a: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E859F-4028-4F5A-9572-8F31D18982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60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CdLT  OMEGA</a:t>
            </a: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495F2-AEDC-4072-8A58-197377392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84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6840537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3863" y="892175"/>
            <a:ext cx="8720137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97650"/>
            <a:ext cx="76342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CdLT  OMEGA</a:t>
            </a:r>
            <a:endParaRPr lang="fr-FR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8350" y="6608763"/>
            <a:ext cx="7556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D31216"/>
                </a:solidFill>
                <a:latin typeface="Arial" charset="0"/>
              </a:defRPr>
            </a:lvl1pPr>
          </a:lstStyle>
          <a:p>
            <a:pPr>
              <a:defRPr/>
            </a:pPr>
            <a:fld id="{1EA0AC31-97A0-4136-9F12-3C50D82797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2" r:id="rId2"/>
    <p:sldLayoutId id="2147483796" r:id="rId3"/>
    <p:sldLayoutId id="2147483809" r:id="rId4"/>
    <p:sldLayoutId id="2147483797" r:id="rId5"/>
    <p:sldLayoutId id="2147483791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6840537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3863" y="892175"/>
            <a:ext cx="8720137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97650"/>
            <a:ext cx="76342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>
                <a:latin typeface="Arial" charset="0"/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srgbClr val="000000"/>
                </a:solidFill>
              </a:rPr>
              <a:t>OMEGA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8350" y="6608763"/>
            <a:ext cx="7556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D31216"/>
                </a:solidFill>
                <a:latin typeface="Arial" charset="0"/>
              </a:defRPr>
            </a:lvl1pPr>
          </a:lstStyle>
          <a:p>
            <a:pPr>
              <a:defRPr/>
            </a:pPr>
            <a:fld id="{7AFBF745-474C-4942-A43F-FEFF28ECE8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0" name="Picture 8" descr="entete_omega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131763"/>
            <a:ext cx="88185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31216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44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tiff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11981" y="1772816"/>
            <a:ext cx="7920038" cy="179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000000"/>
                </a:solidFill>
                <a:latin typeface="Calibri" pitchFamily="34" charset="0"/>
              </a:rPr>
              <a:t>OMEGA ROC chips</a:t>
            </a:r>
            <a:endParaRPr lang="en-US" sz="3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4940300"/>
            <a:ext cx="83534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Stéphane</a:t>
            </a:r>
            <a:r>
              <a:rPr lang="en-US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Callier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on behalf of OMEGA microelectronics group 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1400" dirty="0" err="1">
                <a:solidFill>
                  <a:srgbClr val="000000"/>
                </a:solidFill>
                <a:latin typeface="Calibri" pitchFamily="34" charset="0"/>
              </a:rPr>
              <a:t>Ecole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" pitchFamily="34" charset="0"/>
              </a:rPr>
              <a:t>Polytechnique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CNRS/IN2P3 , </a:t>
            </a:r>
            <a:r>
              <a:rPr lang="en-US" sz="1400" dirty="0" err="1">
                <a:solidFill>
                  <a:srgbClr val="000000"/>
                </a:solidFill>
                <a:latin typeface="Calibri" pitchFamily="34" charset="0"/>
              </a:rPr>
              <a:t>Palaiseau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(France)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089266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  <a:latin typeface="Calibri" pitchFamily="34" charset="0"/>
              </a:rPr>
              <a:t>ILD/ECAL MEETING 2014, </a:t>
            </a:r>
            <a:r>
              <a:rPr lang="ja-JP" altLang="fr-FR" sz="2000" b="1" dirty="0">
                <a:solidFill>
                  <a:srgbClr val="FF0000"/>
                </a:solidFill>
              </a:rPr>
              <a:t>東京大</a:t>
            </a:r>
            <a:r>
              <a:rPr lang="ja-JP" altLang="fr-FR" sz="2000" b="1" dirty="0" smtClean="0">
                <a:solidFill>
                  <a:srgbClr val="FF0000"/>
                </a:solidFill>
              </a:rPr>
              <a:t>学</a:t>
            </a:r>
            <a:r>
              <a:rPr lang="en-US" sz="2000" b="1" i="1" dirty="0" smtClean="0">
                <a:solidFill>
                  <a:srgbClr val="FF0000"/>
                </a:solidFill>
                <a:latin typeface="Calibri" pitchFamily="34" charset="0"/>
              </a:rPr>
              <a:t>, JAPAN</a:t>
            </a:r>
          </a:p>
        </p:txBody>
      </p:sp>
    </p:spTree>
    <p:extLst>
      <p:ext uri="{BB962C8B-B14F-4D97-AF65-F5344CB8AC3E}">
        <p14:creationId xmlns:p14="http://schemas.microsoft.com/office/powerpoint/2010/main" val="11534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 </a:t>
            </a:r>
            <a:r>
              <a:rPr lang="fr-FR" dirty="0" err="1" smtClean="0"/>
              <a:t>Run</a:t>
            </a:r>
            <a:r>
              <a:rPr lang="fr-FR" dirty="0" smtClean="0"/>
              <a:t> : End 2014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200" dirty="0" smtClean="0"/>
              <a:t>MAROC3A</a:t>
            </a:r>
          </a:p>
          <a:p>
            <a:r>
              <a:rPr lang="fr-FR" sz="2200" dirty="0" smtClean="0"/>
              <a:t>MAROC4</a:t>
            </a:r>
          </a:p>
          <a:p>
            <a:r>
              <a:rPr lang="fr-FR" sz="2200" dirty="0" smtClean="0"/>
              <a:t>HARDROC3B</a:t>
            </a:r>
          </a:p>
          <a:p>
            <a:r>
              <a:rPr lang="fr-FR" sz="2200" dirty="0" smtClean="0"/>
              <a:t>SPIROC2D</a:t>
            </a:r>
          </a:p>
          <a:p>
            <a:r>
              <a:rPr lang="fr-FR" sz="2200" dirty="0" smtClean="0"/>
              <a:t>SKIROC2B</a:t>
            </a:r>
          </a:p>
          <a:p>
            <a:r>
              <a:rPr lang="fr-FR" sz="2200" dirty="0" smtClean="0"/>
              <a:t>PARISROC3</a:t>
            </a:r>
          </a:p>
          <a:p>
            <a:r>
              <a:rPr lang="fr-FR" sz="2200" dirty="0" smtClean="0"/>
              <a:t>PETIROC2A</a:t>
            </a:r>
          </a:p>
          <a:p>
            <a:r>
              <a:rPr lang="fr-FR" sz="2200" dirty="0" smtClean="0"/>
              <a:t>SPACIROC3A</a:t>
            </a:r>
          </a:p>
          <a:p>
            <a:r>
              <a:rPr lang="fr-FR" sz="2200" dirty="0" smtClean="0"/>
              <a:t>CITIROC1A</a:t>
            </a:r>
          </a:p>
          <a:p>
            <a:r>
              <a:rPr lang="fr-FR" sz="2200" dirty="0" smtClean="0"/>
              <a:t>CITIROC1B</a:t>
            </a:r>
          </a:p>
          <a:p>
            <a:r>
              <a:rPr lang="fr-FR" sz="2200" dirty="0" smtClean="0"/>
              <a:t>(EASIROC2)</a:t>
            </a:r>
          </a:p>
          <a:p>
            <a:r>
              <a:rPr lang="fr-FR" sz="2200" dirty="0" smtClean="0"/>
              <a:t>DOSIROC1A </a:t>
            </a:r>
          </a:p>
          <a:p>
            <a:r>
              <a:rPr lang="fr-FR" sz="2200" dirty="0" smtClean="0"/>
              <a:t>DOPIROC1B</a:t>
            </a:r>
          </a:p>
          <a:p>
            <a:r>
              <a:rPr lang="fr-FR" sz="2200" dirty="0" smtClean="0"/>
              <a:t>TRIROC2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2" y="989385"/>
            <a:ext cx="3857625" cy="308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5436096" y="4225131"/>
            <a:ext cx="3960092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000" kern="0" dirty="0" smtClean="0"/>
              <a:t>Production </a:t>
            </a:r>
            <a:r>
              <a:rPr lang="fr-FR" sz="2000" kern="0" dirty="0" err="1" smtClean="0"/>
              <a:t>Run</a:t>
            </a:r>
            <a:r>
              <a:rPr lang="fr-FR" sz="2000" kern="0" dirty="0" smtClean="0"/>
              <a:t> 2010</a:t>
            </a:r>
          </a:p>
          <a:p>
            <a:pPr lvl="1"/>
            <a:r>
              <a:rPr lang="fr-FR" sz="1600" kern="0" dirty="0"/>
              <a:t>EASIROC </a:t>
            </a:r>
            <a:endParaRPr lang="fr-FR" sz="1600" kern="0" dirty="0" smtClean="0"/>
          </a:p>
          <a:p>
            <a:pPr lvl="1"/>
            <a:r>
              <a:rPr lang="fr-FR" sz="1600" kern="0" dirty="0" smtClean="0"/>
              <a:t>HARDROC3B</a:t>
            </a:r>
          </a:p>
          <a:p>
            <a:pPr lvl="1"/>
            <a:r>
              <a:rPr lang="fr-FR" sz="1600" kern="0" dirty="0" smtClean="0"/>
              <a:t>MAROC3</a:t>
            </a:r>
          </a:p>
          <a:p>
            <a:pPr lvl="1"/>
            <a:r>
              <a:rPr lang="fr-FR" sz="1600" kern="0" dirty="0"/>
              <a:t>SKIROC2B</a:t>
            </a:r>
          </a:p>
          <a:p>
            <a:pPr lvl="1"/>
            <a:r>
              <a:rPr lang="fr-FR" sz="1600" kern="0" dirty="0" smtClean="0"/>
              <a:t>SPACIROC</a:t>
            </a:r>
            <a:endParaRPr lang="fr-FR" sz="1600" kern="0" dirty="0"/>
          </a:p>
          <a:p>
            <a:pPr lvl="1"/>
            <a:r>
              <a:rPr lang="fr-FR" sz="1600" kern="0" dirty="0" smtClean="0"/>
              <a:t>SPIROC2A</a:t>
            </a:r>
          </a:p>
          <a:p>
            <a:pPr lvl="1"/>
            <a:r>
              <a:rPr lang="fr-FR" sz="1600" kern="0" dirty="0" smtClean="0"/>
              <a:t>SPIROC2B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2897665" y="2085924"/>
            <a:ext cx="1858888" cy="137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2000" i="1" kern="0" dirty="0" err="1" smtClean="0"/>
              <a:t>Technology</a:t>
            </a:r>
            <a:r>
              <a:rPr lang="fr-FR" sz="2000" i="1" kern="0" dirty="0" smtClean="0"/>
              <a:t> : </a:t>
            </a:r>
          </a:p>
          <a:p>
            <a:pPr marL="0" indent="0">
              <a:buNone/>
            </a:pPr>
            <a:endParaRPr lang="fr-FR" sz="2000" i="1" kern="0" dirty="0"/>
          </a:p>
          <a:p>
            <a:pPr marL="0" indent="0">
              <a:buNone/>
            </a:pPr>
            <a:r>
              <a:rPr lang="fr-FR" sz="2000" i="1" kern="0" dirty="0" smtClean="0"/>
              <a:t>0.35µm </a:t>
            </a:r>
            <a:r>
              <a:rPr lang="fr-FR" sz="2000" i="1" kern="0" dirty="0" err="1" smtClean="0"/>
              <a:t>SiGe</a:t>
            </a:r>
            <a:endParaRPr lang="fr-FR" sz="1600" i="1" kern="0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48" y="5007379"/>
            <a:ext cx="1370835" cy="137000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39" y="848394"/>
            <a:ext cx="2339340" cy="90068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38" y="4490006"/>
            <a:ext cx="1550399" cy="66920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220" y="2521358"/>
            <a:ext cx="1004888" cy="27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6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SKIROC2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Properly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, but few bugs/</a:t>
            </a:r>
            <a:r>
              <a:rPr lang="fr-FR" dirty="0" err="1" smtClean="0"/>
              <a:t>mistakes</a:t>
            </a:r>
            <a:r>
              <a:rPr lang="fr-FR" dirty="0" smtClean="0"/>
              <a:t>/</a:t>
            </a:r>
            <a:r>
              <a:rPr lang="fr-FR" dirty="0" err="1" smtClean="0"/>
              <a:t>coupling</a:t>
            </a:r>
            <a:endParaRPr lang="fr-FR" dirty="0" smtClean="0"/>
          </a:p>
          <a:p>
            <a:pPr lvl="1"/>
            <a:r>
              <a:rPr lang="fr-FR" dirty="0" smtClean="0"/>
              <a:t>Event w/o hits (</a:t>
            </a:r>
            <a:r>
              <a:rPr lang="fr-FR" u="sng" dirty="0" smtClean="0"/>
              <a:t>artefact</a:t>
            </a:r>
            <a:r>
              <a:rPr lang="fr-FR" dirty="0" smtClean="0"/>
              <a:t> due to ASIC </a:t>
            </a:r>
            <a:r>
              <a:rPr lang="fr-FR" u="sng" dirty="0" err="1" smtClean="0"/>
              <a:t>clock</a:t>
            </a:r>
            <a:r>
              <a:rPr lang="fr-FR" u="sng" dirty="0" smtClean="0"/>
              <a:t>/</a:t>
            </a:r>
            <a:r>
              <a:rPr lang="fr-FR" u="sng" dirty="0" err="1" smtClean="0"/>
              <a:t>beam</a:t>
            </a:r>
            <a:r>
              <a:rPr lang="fr-FR" u="sng" dirty="0" smtClean="0"/>
              <a:t> </a:t>
            </a:r>
            <a:r>
              <a:rPr lang="fr-FR" u="sng" dirty="0" err="1" smtClean="0"/>
              <a:t>synchronization</a:t>
            </a:r>
            <a:r>
              <a:rPr lang="fr-FR" dirty="0" smtClean="0"/>
              <a:t>)</a:t>
            </a:r>
            <a:endParaRPr lang="en-GB" dirty="0" smtClean="0"/>
          </a:p>
          <a:p>
            <a:pPr lvl="1"/>
            <a:r>
              <a:rPr lang="fr-FR" dirty="0" smtClean="0"/>
              <a:t>Plane </a:t>
            </a:r>
            <a:r>
              <a:rPr lang="fr-FR" dirty="0" err="1" smtClean="0"/>
              <a:t>events</a:t>
            </a:r>
            <a:r>
              <a:rPr lang="fr-FR" dirty="0" smtClean="0"/>
              <a:t> (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/>
              <a:t>the power </a:t>
            </a:r>
            <a:r>
              <a:rPr lang="fr-FR" dirty="0" smtClean="0"/>
              <a:t>management on the </a:t>
            </a:r>
            <a:r>
              <a:rPr lang="fr-FR" u="sng" dirty="0" smtClean="0"/>
              <a:t>FEV</a:t>
            </a:r>
            <a:r>
              <a:rPr lang="fr-FR" dirty="0" smtClean="0"/>
              <a:t> </a:t>
            </a:r>
            <a:r>
              <a:rPr lang="fr-FR" dirty="0" err="1" smtClean="0"/>
              <a:t>itself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Channel to Channel cross talk for large signal</a:t>
            </a:r>
          </a:p>
          <a:p>
            <a:pPr lvl="1"/>
            <a:r>
              <a:rPr lang="fr-FR" dirty="0" smtClean="0"/>
              <a:t>Channel to Channel Trigger </a:t>
            </a:r>
            <a:r>
              <a:rPr lang="fr-FR" dirty="0" err="1" smtClean="0"/>
              <a:t>Adjustment</a:t>
            </a:r>
            <a:r>
              <a:rPr lang="fr-FR" dirty="0" smtClean="0"/>
              <a:t> (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pedestal</a:t>
            </a:r>
            <a:r>
              <a:rPr lang="fr-FR" dirty="0" smtClean="0"/>
              <a:t> per memory </a:t>
            </a:r>
            <a:r>
              <a:rPr lang="fr-FR" dirty="0" err="1" smtClean="0"/>
              <a:t>cell</a:t>
            </a:r>
            <a:endParaRPr lang="fr-FR" dirty="0" smtClean="0"/>
          </a:p>
          <a:p>
            <a:pPr lvl="1"/>
            <a:r>
              <a:rPr lang="fr-FR" dirty="0" err="1" smtClean="0"/>
              <a:t>External</a:t>
            </a:r>
            <a:r>
              <a:rPr lang="fr-FR" dirty="0" smtClean="0"/>
              <a:t> Trigger </a:t>
            </a:r>
            <a:r>
              <a:rPr lang="fr-FR" dirty="0" err="1" smtClean="0"/>
              <a:t>creates</a:t>
            </a:r>
            <a:r>
              <a:rPr lang="fr-FR" dirty="0" smtClean="0"/>
              <a:t> noise</a:t>
            </a:r>
          </a:p>
          <a:p>
            <a:pPr lvl="1"/>
            <a:r>
              <a:rPr lang="fr-FR" dirty="0" err="1" smtClean="0"/>
              <a:t>Some</a:t>
            </a:r>
            <a:r>
              <a:rPr lang="fr-FR" dirty="0" smtClean="0"/>
              <a:t> ‘0’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endParaRPr lang="fr-FR" dirty="0" smtClean="0"/>
          </a:p>
          <a:p>
            <a:pPr lvl="1"/>
            <a:r>
              <a:rPr lang="fr-FR" dirty="0"/>
              <a:t>Auto Gain </a:t>
            </a:r>
            <a:r>
              <a:rPr lang="fr-FR" dirty="0" err="1"/>
              <a:t>selection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TDC</a:t>
            </a:r>
          </a:p>
          <a:p>
            <a:pPr lvl="1"/>
            <a:r>
              <a:rPr lang="fr-FR" dirty="0"/>
              <a:t>TDC has 30% of </a:t>
            </a:r>
            <a:r>
              <a:rPr lang="fr-FR" dirty="0" err="1"/>
              <a:t>dead</a:t>
            </a:r>
            <a:r>
              <a:rPr lang="fr-FR" dirty="0"/>
              <a:t> time @5MHz</a:t>
            </a:r>
          </a:p>
          <a:p>
            <a:pPr lvl="1"/>
            <a:r>
              <a:rPr lang="fr-FR" dirty="0"/>
              <a:t>TDC </a:t>
            </a:r>
            <a:r>
              <a:rPr lang="fr-FR" dirty="0" err="1"/>
              <a:t>noisy</a:t>
            </a:r>
            <a:r>
              <a:rPr lang="fr-FR" dirty="0"/>
              <a:t>, </a:t>
            </a:r>
            <a:r>
              <a:rPr lang="fr-FR" dirty="0" err="1"/>
              <a:t>avoid</a:t>
            </a:r>
            <a:r>
              <a:rPr lang="fr-FR" dirty="0"/>
              <a:t> 1MIP </a:t>
            </a:r>
            <a:r>
              <a:rPr lang="fr-FR" dirty="0" smtClean="0"/>
              <a:t>trigger</a:t>
            </a:r>
          </a:p>
          <a:p>
            <a:pPr lvl="1"/>
            <a:r>
              <a:rPr lang="fr-FR" dirty="0" smtClean="0"/>
              <a:t>Test system for </a:t>
            </a:r>
            <a:r>
              <a:rPr lang="fr-FR" dirty="0" err="1" smtClean="0"/>
              <a:t>naked</a:t>
            </a:r>
            <a:r>
              <a:rPr lang="fr-FR" dirty="0" smtClean="0"/>
              <a:t> dies</a:t>
            </a:r>
            <a:endParaRPr lang="fr-FR" dirty="0"/>
          </a:p>
          <a:p>
            <a:pPr lvl="1"/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1" t="8983"/>
          <a:stretch/>
        </p:blipFill>
        <p:spPr>
          <a:xfrm>
            <a:off x="5364088" y="3789040"/>
            <a:ext cx="3779912" cy="282966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5" t="12309" r="3110" b="13838"/>
          <a:stretch/>
        </p:blipFill>
        <p:spPr>
          <a:xfrm>
            <a:off x="1620490" y="5286813"/>
            <a:ext cx="2131436" cy="138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0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SKIROC2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Properly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, but few bugs/</a:t>
            </a:r>
            <a:r>
              <a:rPr lang="fr-FR" dirty="0" err="1" smtClean="0"/>
              <a:t>mistakes</a:t>
            </a:r>
            <a:r>
              <a:rPr lang="fr-FR" dirty="0" smtClean="0"/>
              <a:t>/</a:t>
            </a:r>
            <a:r>
              <a:rPr lang="fr-FR" dirty="0" err="1" smtClean="0"/>
              <a:t>coupling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Event w/o hits (artefact due to ASIC </a:t>
            </a:r>
            <a:r>
              <a:rPr lang="fr-FR" dirty="0" err="1" smtClean="0">
                <a:solidFill>
                  <a:srgbClr val="0000FF"/>
                </a:solidFill>
              </a:rPr>
              <a:t>clock</a:t>
            </a:r>
            <a:r>
              <a:rPr lang="fr-FR" dirty="0" smtClean="0">
                <a:solidFill>
                  <a:srgbClr val="0000FF"/>
                </a:solidFill>
              </a:rPr>
              <a:t>/</a:t>
            </a:r>
            <a:r>
              <a:rPr lang="fr-FR" dirty="0" err="1" smtClean="0">
                <a:solidFill>
                  <a:srgbClr val="0000FF"/>
                </a:solidFill>
              </a:rPr>
              <a:t>beam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synchronization</a:t>
            </a:r>
            <a:r>
              <a:rPr lang="fr-FR" dirty="0" smtClean="0">
                <a:solidFill>
                  <a:srgbClr val="0000FF"/>
                </a:solidFill>
              </a:rPr>
              <a:t>)</a:t>
            </a:r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Plane </a:t>
            </a:r>
            <a:r>
              <a:rPr lang="fr-FR" dirty="0" err="1" smtClean="0">
                <a:solidFill>
                  <a:srgbClr val="0000FF"/>
                </a:solidFill>
              </a:rPr>
              <a:t>events</a:t>
            </a:r>
            <a:r>
              <a:rPr lang="fr-FR" dirty="0" smtClean="0">
                <a:solidFill>
                  <a:srgbClr val="0000FF"/>
                </a:solidFill>
              </a:rPr>
              <a:t> (</a:t>
            </a:r>
            <a:r>
              <a:rPr lang="fr-FR" dirty="0" err="1" smtClean="0">
                <a:solidFill>
                  <a:srgbClr val="0000FF"/>
                </a:solidFill>
              </a:rPr>
              <a:t>modify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>
                <a:solidFill>
                  <a:srgbClr val="0000FF"/>
                </a:solidFill>
              </a:rPr>
              <a:t>the power </a:t>
            </a:r>
            <a:r>
              <a:rPr lang="fr-FR" dirty="0" smtClean="0">
                <a:solidFill>
                  <a:srgbClr val="0000FF"/>
                </a:solidFill>
              </a:rPr>
              <a:t>management on the FEV </a:t>
            </a:r>
            <a:r>
              <a:rPr lang="fr-FR" dirty="0" err="1" smtClean="0">
                <a:solidFill>
                  <a:srgbClr val="0000FF"/>
                </a:solidFill>
              </a:rPr>
              <a:t>itself</a:t>
            </a:r>
            <a:r>
              <a:rPr lang="fr-FR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fr-FR" dirty="0" smtClean="0"/>
              <a:t>Channel to Channel cross talk for large signal</a:t>
            </a:r>
          </a:p>
          <a:p>
            <a:pPr lvl="1"/>
            <a:r>
              <a:rPr lang="fr-FR" dirty="0" smtClean="0">
                <a:solidFill>
                  <a:srgbClr val="006600"/>
                </a:solidFill>
              </a:rPr>
              <a:t>Channel to Channel Trigger </a:t>
            </a:r>
            <a:r>
              <a:rPr lang="fr-FR" dirty="0" err="1" smtClean="0">
                <a:solidFill>
                  <a:srgbClr val="006600"/>
                </a:solidFill>
              </a:rPr>
              <a:t>Adjustment</a:t>
            </a:r>
            <a:r>
              <a:rPr lang="fr-FR" dirty="0" smtClean="0">
                <a:solidFill>
                  <a:srgbClr val="006600"/>
                </a:solidFill>
              </a:rPr>
              <a:t> (</a:t>
            </a:r>
            <a:r>
              <a:rPr lang="fr-FR" dirty="0" err="1" smtClean="0">
                <a:solidFill>
                  <a:srgbClr val="006600"/>
                </a:solidFill>
              </a:rPr>
              <a:t>too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little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effect</a:t>
            </a:r>
            <a:r>
              <a:rPr lang="fr-FR" dirty="0" smtClean="0">
                <a:solidFill>
                  <a:srgbClr val="006600"/>
                </a:solidFill>
              </a:rPr>
              <a:t>)</a:t>
            </a:r>
          </a:p>
          <a:p>
            <a:pPr lvl="1"/>
            <a:r>
              <a:rPr lang="fr-FR" dirty="0" err="1" smtClean="0">
                <a:solidFill>
                  <a:srgbClr val="CC0000"/>
                </a:solidFill>
              </a:rPr>
              <a:t>Different</a:t>
            </a:r>
            <a:r>
              <a:rPr lang="fr-FR" dirty="0" smtClean="0">
                <a:solidFill>
                  <a:srgbClr val="CC0000"/>
                </a:solidFill>
              </a:rPr>
              <a:t> </a:t>
            </a:r>
            <a:r>
              <a:rPr lang="fr-FR" dirty="0" err="1" smtClean="0">
                <a:solidFill>
                  <a:srgbClr val="CC0000"/>
                </a:solidFill>
              </a:rPr>
              <a:t>pedestal</a:t>
            </a:r>
            <a:r>
              <a:rPr lang="fr-FR" dirty="0" smtClean="0">
                <a:solidFill>
                  <a:srgbClr val="CC0000"/>
                </a:solidFill>
              </a:rPr>
              <a:t> per memory </a:t>
            </a:r>
            <a:r>
              <a:rPr lang="fr-FR" dirty="0" err="1" smtClean="0">
                <a:solidFill>
                  <a:srgbClr val="CC0000"/>
                </a:solidFill>
              </a:rPr>
              <a:t>cell</a:t>
            </a:r>
            <a:r>
              <a:rPr lang="fr-FR" dirty="0" smtClean="0">
                <a:solidFill>
                  <a:srgbClr val="CC0000"/>
                </a:solidFill>
              </a:rPr>
              <a:t> (</a:t>
            </a:r>
            <a:r>
              <a:rPr lang="fr-FR" dirty="0" err="1" smtClean="0">
                <a:solidFill>
                  <a:srgbClr val="CC0000"/>
                </a:solidFill>
              </a:rPr>
              <a:t>would</a:t>
            </a:r>
            <a:r>
              <a:rPr lang="fr-FR" dirty="0" smtClean="0">
                <a:solidFill>
                  <a:srgbClr val="CC0000"/>
                </a:solidFill>
              </a:rPr>
              <a:t> </a:t>
            </a:r>
            <a:r>
              <a:rPr lang="fr-FR" dirty="0" err="1" smtClean="0">
                <a:solidFill>
                  <a:srgbClr val="CC0000"/>
                </a:solidFill>
              </a:rPr>
              <a:t>require</a:t>
            </a:r>
            <a:r>
              <a:rPr lang="fr-FR" dirty="0" smtClean="0">
                <a:solidFill>
                  <a:srgbClr val="CC0000"/>
                </a:solidFill>
              </a:rPr>
              <a:t> power)</a:t>
            </a:r>
          </a:p>
          <a:p>
            <a:pPr lvl="1"/>
            <a:r>
              <a:rPr lang="fr-FR" dirty="0" err="1" smtClean="0">
                <a:solidFill>
                  <a:srgbClr val="006600"/>
                </a:solidFill>
              </a:rPr>
              <a:t>External</a:t>
            </a:r>
            <a:r>
              <a:rPr lang="fr-FR" dirty="0" smtClean="0">
                <a:solidFill>
                  <a:srgbClr val="006600"/>
                </a:solidFill>
              </a:rPr>
              <a:t> Trigger </a:t>
            </a:r>
            <a:r>
              <a:rPr lang="fr-FR" dirty="0" err="1" smtClean="0">
                <a:solidFill>
                  <a:srgbClr val="006600"/>
                </a:solidFill>
              </a:rPr>
              <a:t>creates</a:t>
            </a:r>
            <a:r>
              <a:rPr lang="fr-FR" dirty="0" smtClean="0">
                <a:solidFill>
                  <a:srgbClr val="006600"/>
                </a:solidFill>
              </a:rPr>
              <a:t> noise</a:t>
            </a:r>
          </a:p>
          <a:p>
            <a:pPr lvl="1"/>
            <a:r>
              <a:rPr lang="fr-FR" dirty="0" err="1" smtClean="0">
                <a:solidFill>
                  <a:srgbClr val="006600"/>
                </a:solidFill>
              </a:rPr>
              <a:t>Some</a:t>
            </a:r>
            <a:r>
              <a:rPr lang="fr-FR" dirty="0" smtClean="0">
                <a:solidFill>
                  <a:srgbClr val="006600"/>
                </a:solidFill>
              </a:rPr>
              <a:t> ‘0’ </a:t>
            </a:r>
            <a:r>
              <a:rPr lang="fr-FR" dirty="0" err="1" smtClean="0">
                <a:solidFill>
                  <a:srgbClr val="006600"/>
                </a:solidFill>
              </a:rPr>
              <a:t>events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during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readout</a:t>
            </a:r>
            <a:endParaRPr lang="fr-FR" dirty="0" smtClean="0">
              <a:solidFill>
                <a:srgbClr val="006600"/>
              </a:solidFill>
            </a:endParaRPr>
          </a:p>
          <a:p>
            <a:pPr lvl="1"/>
            <a:r>
              <a:rPr lang="fr-FR" dirty="0" smtClean="0">
                <a:solidFill>
                  <a:srgbClr val="006600"/>
                </a:solidFill>
              </a:rPr>
              <a:t>Auto Gain </a:t>
            </a:r>
            <a:r>
              <a:rPr lang="fr-FR" dirty="0" err="1" smtClean="0">
                <a:solidFill>
                  <a:srgbClr val="006600"/>
                </a:solidFill>
              </a:rPr>
              <a:t>selection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when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using</a:t>
            </a:r>
            <a:r>
              <a:rPr lang="fr-FR" dirty="0" smtClean="0">
                <a:solidFill>
                  <a:srgbClr val="006600"/>
                </a:solidFill>
              </a:rPr>
              <a:t> TDC</a:t>
            </a:r>
          </a:p>
          <a:p>
            <a:pPr lvl="1"/>
            <a:r>
              <a:rPr lang="fr-FR" dirty="0" smtClean="0">
                <a:solidFill>
                  <a:srgbClr val="FFCC00"/>
                </a:solidFill>
              </a:rPr>
              <a:t>TDC has 30% of </a:t>
            </a:r>
            <a:r>
              <a:rPr lang="fr-FR" dirty="0" err="1" smtClean="0">
                <a:solidFill>
                  <a:srgbClr val="FFCC00"/>
                </a:solidFill>
              </a:rPr>
              <a:t>dead</a:t>
            </a:r>
            <a:r>
              <a:rPr lang="fr-FR" dirty="0" smtClean="0">
                <a:solidFill>
                  <a:srgbClr val="FFCC00"/>
                </a:solidFill>
              </a:rPr>
              <a:t> time @5MHz</a:t>
            </a:r>
          </a:p>
          <a:p>
            <a:pPr lvl="1"/>
            <a:r>
              <a:rPr lang="fr-FR" dirty="0" smtClean="0">
                <a:solidFill>
                  <a:srgbClr val="FFCC00"/>
                </a:solidFill>
              </a:rPr>
              <a:t>TDC </a:t>
            </a:r>
            <a:r>
              <a:rPr lang="fr-FR" dirty="0" err="1" smtClean="0">
                <a:solidFill>
                  <a:srgbClr val="FFCC00"/>
                </a:solidFill>
              </a:rPr>
              <a:t>noisy</a:t>
            </a:r>
            <a:r>
              <a:rPr lang="fr-FR" dirty="0" smtClean="0">
                <a:solidFill>
                  <a:srgbClr val="FFCC00"/>
                </a:solidFill>
              </a:rPr>
              <a:t>, </a:t>
            </a:r>
            <a:r>
              <a:rPr lang="fr-FR" dirty="0" err="1" smtClean="0">
                <a:solidFill>
                  <a:srgbClr val="FFCC00"/>
                </a:solidFill>
              </a:rPr>
              <a:t>avoid</a:t>
            </a:r>
            <a:r>
              <a:rPr lang="fr-FR" dirty="0" smtClean="0">
                <a:solidFill>
                  <a:srgbClr val="FFCC00"/>
                </a:solidFill>
              </a:rPr>
              <a:t> 1MIP trigger</a:t>
            </a:r>
          </a:p>
          <a:p>
            <a:pPr lvl="1"/>
            <a:r>
              <a:rPr lang="fr-FR" dirty="0">
                <a:solidFill>
                  <a:srgbClr val="006600"/>
                </a:solidFill>
              </a:rPr>
              <a:t>Test system for </a:t>
            </a:r>
            <a:r>
              <a:rPr lang="fr-FR" dirty="0" err="1">
                <a:solidFill>
                  <a:srgbClr val="006600"/>
                </a:solidFill>
              </a:rPr>
              <a:t>naked</a:t>
            </a:r>
            <a:r>
              <a:rPr lang="fr-FR" dirty="0">
                <a:solidFill>
                  <a:srgbClr val="006600"/>
                </a:solidFill>
              </a:rPr>
              <a:t> dies</a:t>
            </a:r>
          </a:p>
          <a:p>
            <a:pPr lvl="1"/>
            <a:endParaRPr lang="fr-FR" dirty="0">
              <a:solidFill>
                <a:srgbClr val="FFCC00"/>
              </a:solidFill>
            </a:endParaRPr>
          </a:p>
          <a:p>
            <a:pPr marL="57150" indent="0">
              <a:buNone/>
            </a:pPr>
            <a:r>
              <a:rPr lang="fr-FR" dirty="0" err="1" smtClean="0"/>
              <a:t>Foreseen</a:t>
            </a:r>
            <a:r>
              <a:rPr lang="fr-FR" dirty="0" smtClean="0"/>
              <a:t> in Skiroc2B : </a:t>
            </a:r>
            <a:r>
              <a:rPr lang="fr-FR" dirty="0" smtClean="0">
                <a:solidFill>
                  <a:srgbClr val="006600"/>
                </a:solidFill>
              </a:rPr>
              <a:t>Will </a:t>
            </a:r>
            <a:r>
              <a:rPr lang="fr-FR" dirty="0" err="1" smtClean="0">
                <a:solidFill>
                  <a:srgbClr val="006600"/>
                </a:solidFill>
              </a:rPr>
              <a:t>be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corrected</a:t>
            </a:r>
            <a:r>
              <a:rPr lang="fr-FR" dirty="0" smtClean="0">
                <a:solidFill>
                  <a:srgbClr val="006600"/>
                </a:solidFill>
              </a:rPr>
              <a:t> / </a:t>
            </a:r>
          </a:p>
          <a:p>
            <a:pPr marL="57150" indent="0">
              <a:buNone/>
            </a:pPr>
            <a:r>
              <a:rPr lang="fr-FR" dirty="0" smtClean="0">
                <a:solidFill>
                  <a:srgbClr val="0000FF"/>
                </a:solidFill>
              </a:rPr>
              <a:t>Small </a:t>
            </a:r>
            <a:r>
              <a:rPr lang="fr-FR" dirty="0" err="1" smtClean="0">
                <a:solidFill>
                  <a:srgbClr val="0000FF"/>
                </a:solidFill>
              </a:rPr>
              <a:t>internal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improvements</a:t>
            </a:r>
            <a:r>
              <a:rPr lang="fr-FR" dirty="0" smtClean="0">
                <a:solidFill>
                  <a:srgbClr val="0000FF"/>
                </a:solidFill>
              </a:rPr>
              <a:t> / </a:t>
            </a:r>
            <a:r>
              <a:rPr lang="fr-FR" dirty="0" smtClean="0">
                <a:solidFill>
                  <a:srgbClr val="CC0000"/>
                </a:solidFill>
              </a:rPr>
              <a:t>No change / </a:t>
            </a:r>
            <a:r>
              <a:rPr lang="fr-FR" dirty="0" err="1" smtClean="0">
                <a:solidFill>
                  <a:srgbClr val="FFCC00"/>
                </a:solidFill>
              </a:rPr>
              <a:t>Should</a:t>
            </a:r>
            <a:r>
              <a:rPr lang="fr-FR" dirty="0" smtClean="0">
                <a:solidFill>
                  <a:srgbClr val="FFCC00"/>
                </a:solidFill>
              </a:rPr>
              <a:t> </a:t>
            </a:r>
            <a:r>
              <a:rPr lang="fr-FR" dirty="0" err="1" smtClean="0">
                <a:solidFill>
                  <a:srgbClr val="FFCC00"/>
                </a:solidFill>
              </a:rPr>
              <a:t>be</a:t>
            </a:r>
            <a:r>
              <a:rPr lang="fr-FR" dirty="0" smtClean="0">
                <a:solidFill>
                  <a:srgbClr val="FFCC00"/>
                </a:solidFill>
              </a:rPr>
              <a:t> </a:t>
            </a:r>
            <a:r>
              <a:rPr lang="fr-FR" dirty="0" err="1" smtClean="0">
                <a:solidFill>
                  <a:srgbClr val="FFCC00"/>
                </a:solidFill>
              </a:rPr>
              <a:t>changed</a:t>
            </a:r>
            <a:endParaRPr lang="fr-FR" dirty="0" smtClean="0">
              <a:solidFill>
                <a:srgbClr val="FFCC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15405"/>
            <a:ext cx="701993" cy="84296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5" t="33082" r="32697" b="20777"/>
          <a:stretch/>
        </p:blipFill>
        <p:spPr>
          <a:xfrm rot="16200000">
            <a:off x="6544841" y="3356992"/>
            <a:ext cx="259228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55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SKIROC2B Modifications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BUG CORRECTIONS</a:t>
            </a:r>
          </a:p>
          <a:p>
            <a:pPr lvl="1"/>
            <a:r>
              <a:rPr lang="en-GB" dirty="0" smtClean="0"/>
              <a:t>Some « Zero events » during digitization </a:t>
            </a:r>
            <a:r>
              <a:rPr lang="en-GB" b="1" dirty="0" smtClean="0">
                <a:solidFill>
                  <a:srgbClr val="006600"/>
                </a:solidFill>
              </a:rPr>
              <a:t>: WILL BE DONE</a:t>
            </a:r>
          </a:p>
          <a:p>
            <a:pPr lvl="1"/>
            <a:r>
              <a:rPr lang="en-GB" dirty="0" smtClean="0"/>
              <a:t>Substrate Shielding, Inputs Shielding </a:t>
            </a:r>
            <a:r>
              <a:rPr lang="en-GB" b="1" dirty="0" smtClean="0">
                <a:solidFill>
                  <a:srgbClr val="006600"/>
                </a:solidFill>
              </a:rPr>
              <a:t>: IMPROVED</a:t>
            </a:r>
          </a:p>
          <a:p>
            <a:pPr lvl="1"/>
            <a:r>
              <a:rPr lang="en-GB" dirty="0" smtClean="0"/>
              <a:t>Probe &amp; Slow control reset command inverted </a:t>
            </a:r>
            <a:r>
              <a:rPr lang="en-GB" dirty="0" smtClean="0">
                <a:solidFill>
                  <a:srgbClr val="006600"/>
                </a:solidFill>
              </a:rPr>
              <a:t>: </a:t>
            </a:r>
            <a:r>
              <a:rPr lang="en-GB" b="1" dirty="0" smtClean="0">
                <a:solidFill>
                  <a:srgbClr val="006600"/>
                </a:solidFill>
              </a:rPr>
              <a:t>CORRECTED</a:t>
            </a:r>
          </a:p>
          <a:p>
            <a:pPr lvl="1"/>
            <a:r>
              <a:rPr lang="en-GB" dirty="0" smtClean="0"/>
              <a:t>Test mode for naked dies (voltage drop off &amp; missing pads)</a:t>
            </a:r>
            <a:r>
              <a:rPr lang="en-GB" dirty="0">
                <a:solidFill>
                  <a:srgbClr val="006600"/>
                </a:solidFill>
              </a:rPr>
              <a:t> : </a:t>
            </a:r>
            <a:r>
              <a:rPr lang="en-GB" b="1" dirty="0">
                <a:solidFill>
                  <a:srgbClr val="006600"/>
                </a:solidFill>
              </a:rPr>
              <a:t>CORRECTED</a:t>
            </a:r>
            <a:endParaRPr lang="en-GB" dirty="0" smtClean="0"/>
          </a:p>
          <a:p>
            <a:pPr lvl="1"/>
            <a:r>
              <a:rPr lang="fr-FR" dirty="0" err="1" smtClean="0"/>
              <a:t>Trig</a:t>
            </a:r>
            <a:r>
              <a:rPr lang="fr-FR" dirty="0" smtClean="0"/>
              <a:t> Ext not </a:t>
            </a:r>
            <a:r>
              <a:rPr lang="fr-FR" dirty="0" err="1" smtClean="0"/>
              <a:t>delayed</a:t>
            </a:r>
            <a:r>
              <a:rPr lang="fr-FR" dirty="0" smtClean="0"/>
              <a:t> </a:t>
            </a:r>
            <a:r>
              <a:rPr lang="fr-FR" dirty="0" err="1" smtClean="0"/>
              <a:t>anymore</a:t>
            </a:r>
            <a:r>
              <a:rPr lang="fr-FR" dirty="0" smtClean="0"/>
              <a:t> to store the </a:t>
            </a:r>
            <a:r>
              <a:rPr lang="fr-FR" dirty="0" err="1" smtClean="0"/>
              <a:t>analog</a:t>
            </a:r>
            <a:r>
              <a:rPr lang="fr-FR" dirty="0" smtClean="0"/>
              <a:t> data </a:t>
            </a:r>
            <a:r>
              <a:rPr lang="en-GB" b="1" dirty="0">
                <a:solidFill>
                  <a:srgbClr val="006600"/>
                </a:solidFill>
              </a:rPr>
              <a:t>: WILL BE DONE</a:t>
            </a:r>
          </a:p>
          <a:p>
            <a:r>
              <a:rPr lang="en-GB" dirty="0" smtClean="0"/>
              <a:t>IMPROVEMENTS</a:t>
            </a:r>
          </a:p>
          <a:p>
            <a:pPr lvl="1"/>
            <a:r>
              <a:rPr lang="en-GB" dirty="0" smtClean="0"/>
              <a:t>4-bit DAC for trigger level adjustment</a:t>
            </a:r>
            <a:r>
              <a:rPr lang="en-GB" b="1" dirty="0">
                <a:solidFill>
                  <a:srgbClr val="006600"/>
                </a:solidFill>
              </a:rPr>
              <a:t> : WILL BE </a:t>
            </a:r>
            <a:r>
              <a:rPr lang="en-GB" b="1" dirty="0" smtClean="0">
                <a:solidFill>
                  <a:srgbClr val="006600"/>
                </a:solidFill>
              </a:rPr>
              <a:t>OPTIMIZED</a:t>
            </a:r>
            <a:endParaRPr lang="en-GB" dirty="0" smtClean="0"/>
          </a:p>
          <a:p>
            <a:pPr lvl="1"/>
            <a:r>
              <a:rPr lang="en-GB" dirty="0" err="1" smtClean="0"/>
              <a:t>Bandgap</a:t>
            </a:r>
            <a:r>
              <a:rPr lang="en-GB" dirty="0" smtClean="0"/>
              <a:t> </a:t>
            </a:r>
            <a:r>
              <a:rPr lang="en-GB" b="1" dirty="0">
                <a:solidFill>
                  <a:srgbClr val="006600"/>
                </a:solidFill>
              </a:rPr>
              <a:t>: WILL BE </a:t>
            </a:r>
            <a:r>
              <a:rPr lang="en-GB" b="1" dirty="0" smtClean="0">
                <a:solidFill>
                  <a:srgbClr val="006600"/>
                </a:solidFill>
              </a:rPr>
              <a:t>CHANGED (HR3)</a:t>
            </a:r>
            <a:endParaRPr lang="en-GB" dirty="0" smtClean="0"/>
          </a:p>
          <a:p>
            <a:pPr lvl="1"/>
            <a:r>
              <a:rPr lang="en-GB" dirty="0" smtClean="0"/>
              <a:t>Delay Cell 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b="1" dirty="0">
                <a:solidFill>
                  <a:srgbClr val="006600"/>
                </a:solidFill>
              </a:rPr>
              <a:t>IMPROVED</a:t>
            </a:r>
          </a:p>
          <a:p>
            <a:pPr lvl="1"/>
            <a:r>
              <a:rPr lang="en-GB" dirty="0" err="1" smtClean="0"/>
              <a:t>AutoGain</a:t>
            </a:r>
            <a:r>
              <a:rPr lang="en-GB" dirty="0" smtClean="0"/>
              <a:t> Selection</a:t>
            </a:r>
            <a:r>
              <a:rPr lang="en-GB" b="1" dirty="0">
                <a:solidFill>
                  <a:srgbClr val="006600"/>
                </a:solidFill>
              </a:rPr>
              <a:t>: WILL BE CHANGED </a:t>
            </a:r>
            <a:r>
              <a:rPr lang="en-GB" b="1" dirty="0" smtClean="0">
                <a:solidFill>
                  <a:srgbClr val="006600"/>
                </a:solidFill>
              </a:rPr>
              <a:t>(SP2C)</a:t>
            </a:r>
            <a:endParaRPr lang="en-GB" dirty="0" smtClean="0"/>
          </a:p>
          <a:p>
            <a:pPr lvl="1"/>
            <a:r>
              <a:rPr lang="en-GB" dirty="0" smtClean="0"/>
              <a:t>Gain Select &amp; Threshold DACs switched OFF </a:t>
            </a:r>
            <a:r>
              <a:rPr lang="en-GB" dirty="0" err="1" smtClean="0"/>
              <a:t>indepedently</a:t>
            </a:r>
            <a:endParaRPr lang="en-GB" dirty="0" smtClean="0"/>
          </a:p>
          <a:p>
            <a:pPr lvl="1"/>
            <a:r>
              <a:rPr lang="en-GB" dirty="0" smtClean="0"/>
              <a:t>LVDS Receivers switched OFF independently </a:t>
            </a:r>
            <a:r>
              <a:rPr lang="en-GB" b="1" dirty="0" smtClean="0">
                <a:solidFill>
                  <a:srgbClr val="FFCC00"/>
                </a:solidFill>
              </a:rPr>
              <a:t>: SHOULD BE DONE</a:t>
            </a:r>
            <a:endParaRPr lang="en-GB" b="1" dirty="0">
              <a:solidFill>
                <a:srgbClr val="FFCC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846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SKIROC2B Modifications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SUGGESTIONS</a:t>
            </a:r>
          </a:p>
          <a:p>
            <a:pPr lvl="1"/>
            <a:r>
              <a:rPr lang="en-GB" dirty="0" smtClean="0"/>
              <a:t>PLL to generate the 40MHz (avoid 40MHz clock distribution) </a:t>
            </a:r>
            <a:r>
              <a:rPr lang="en-GB" b="1" dirty="0">
                <a:solidFill>
                  <a:srgbClr val="006600"/>
                </a:solidFill>
              </a:rPr>
              <a:t>: WILL BE </a:t>
            </a:r>
            <a:r>
              <a:rPr lang="en-GB" b="1" dirty="0" smtClean="0">
                <a:solidFill>
                  <a:srgbClr val="006600"/>
                </a:solidFill>
              </a:rPr>
              <a:t>EMBEDED</a:t>
            </a:r>
            <a:endParaRPr lang="en-GB" dirty="0" smtClean="0"/>
          </a:p>
          <a:p>
            <a:pPr lvl="1"/>
            <a:r>
              <a:rPr lang="en-GB" dirty="0" smtClean="0"/>
              <a:t>15 depth SCA dynamically switched ON w.r.t. the events </a:t>
            </a:r>
            <a:r>
              <a:rPr lang="en-GB" dirty="0" err="1" smtClean="0"/>
              <a:t>occured</a:t>
            </a:r>
            <a:r>
              <a:rPr lang="en-GB" dirty="0" smtClean="0"/>
              <a:t> </a:t>
            </a:r>
            <a:r>
              <a:rPr lang="en-GB" b="1" dirty="0">
                <a:solidFill>
                  <a:srgbClr val="FFCC00"/>
                </a:solidFill>
              </a:rPr>
              <a:t>: </a:t>
            </a:r>
            <a:r>
              <a:rPr lang="en-GB" b="1" dirty="0" smtClean="0">
                <a:solidFill>
                  <a:srgbClr val="FFCC00"/>
                </a:solidFill>
              </a:rPr>
              <a:t>MAY BE DONE</a:t>
            </a:r>
            <a:endParaRPr lang="en-GB" dirty="0" smtClean="0"/>
          </a:p>
          <a:p>
            <a:pPr lvl="1"/>
            <a:r>
              <a:rPr lang="en-GB" dirty="0" smtClean="0"/>
              <a:t>TDC architecture change</a:t>
            </a:r>
            <a:r>
              <a:rPr lang="en-GB" b="1" dirty="0">
                <a:solidFill>
                  <a:srgbClr val="FFCC00"/>
                </a:solidFill>
              </a:rPr>
              <a:t> </a:t>
            </a:r>
            <a:r>
              <a:rPr lang="en-GB" b="1" dirty="0">
                <a:solidFill>
                  <a:srgbClr val="CC0000"/>
                </a:solidFill>
              </a:rPr>
              <a:t>: TO BE STUDIED</a:t>
            </a:r>
            <a:endParaRPr lang="en-GB" dirty="0">
              <a:solidFill>
                <a:srgbClr val="CC0000"/>
              </a:solidFill>
            </a:endParaRPr>
          </a:p>
          <a:p>
            <a:pPr lvl="1"/>
            <a:r>
              <a:rPr lang="en-GB" dirty="0" smtClean="0"/>
              <a:t>Power ON reset </a:t>
            </a:r>
          </a:p>
          <a:p>
            <a:pPr lvl="1"/>
            <a:r>
              <a:rPr lang="fr-FR" dirty="0" smtClean="0"/>
              <a:t>Peak Detector to </a:t>
            </a:r>
            <a:r>
              <a:rPr lang="fr-FR" dirty="0" err="1" smtClean="0"/>
              <a:t>sample</a:t>
            </a:r>
            <a:r>
              <a:rPr lang="fr-FR" dirty="0" smtClean="0"/>
              <a:t> the maximum </a:t>
            </a:r>
            <a:r>
              <a:rPr lang="en-GB" b="1" dirty="0" smtClean="0">
                <a:solidFill>
                  <a:srgbClr val="CC0000"/>
                </a:solidFill>
              </a:rPr>
              <a:t>: TO BE STUDIED</a:t>
            </a:r>
            <a:endParaRPr lang="en-GB" dirty="0">
              <a:solidFill>
                <a:srgbClr val="CC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32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11981" y="1772816"/>
            <a:ext cx="792003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000000"/>
                </a:solidFill>
                <a:latin typeface="Calibri" pitchFamily="34" charset="0"/>
              </a:rPr>
              <a:t>Thank you for your attention</a:t>
            </a:r>
            <a:endParaRPr lang="en-US" sz="36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0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892" y="0"/>
            <a:ext cx="6840537" cy="620713"/>
          </a:xfrm>
        </p:spPr>
        <p:txBody>
          <a:bodyPr/>
          <a:lstStyle/>
          <a:p>
            <a:r>
              <a:rPr lang="fr-FR" dirty="0" smtClean="0"/>
              <a:t>HARDROC3B Modifications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4016" y="827558"/>
            <a:ext cx="8720137" cy="5265738"/>
          </a:xfrm>
        </p:spPr>
        <p:txBody>
          <a:bodyPr/>
          <a:lstStyle/>
          <a:p>
            <a:r>
              <a:rPr lang="fr-FR" dirty="0" smtClean="0"/>
              <a:t>HARDROC3 chip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properly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except</a:t>
            </a:r>
            <a:r>
              <a:rPr lang="fr-FR" dirty="0" smtClean="0"/>
              <a:t> :</a:t>
            </a:r>
          </a:p>
          <a:p>
            <a:pPr lvl="1"/>
            <a:r>
              <a:rPr lang="fr-FR" dirty="0" smtClean="0"/>
              <a:t>I2C </a:t>
            </a:r>
            <a:r>
              <a:rPr lang="fr-FR" dirty="0" err="1" smtClean="0"/>
              <a:t>link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339933"/>
                </a:solidFill>
              </a:rPr>
              <a:t>CORRECTED</a:t>
            </a:r>
          </a:p>
          <a:p>
            <a:pPr lvl="1"/>
            <a:r>
              <a:rPr lang="fr-FR" dirty="0" smtClean="0"/>
              <a:t>PLL </a:t>
            </a:r>
            <a:r>
              <a:rPr lang="fr-FR" dirty="0" err="1" smtClean="0"/>
              <a:t>start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339933"/>
                </a:solidFill>
              </a:rPr>
              <a:t>CORRECTED</a:t>
            </a:r>
            <a:endParaRPr lang="fr-FR" dirty="0"/>
          </a:p>
          <a:p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capability</a:t>
            </a:r>
            <a:r>
              <a:rPr lang="fr-FR" dirty="0" smtClean="0"/>
              <a:t> to </a:t>
            </a:r>
            <a:r>
              <a:rPr lang="fr-FR" dirty="0" err="1" smtClean="0"/>
              <a:t>emulate</a:t>
            </a:r>
            <a:r>
              <a:rPr lang="fr-FR" dirty="0" smtClean="0"/>
              <a:t> a HARDROC2B : </a:t>
            </a:r>
            <a:r>
              <a:rPr lang="fr-FR" b="1" dirty="0" smtClean="0">
                <a:solidFill>
                  <a:srgbClr val="339933"/>
                </a:solidFill>
              </a:rPr>
              <a:t>DONE</a:t>
            </a:r>
          </a:p>
          <a:p>
            <a:pPr lvl="1"/>
            <a:r>
              <a:rPr lang="fr-FR" dirty="0" smtClean="0"/>
              <a:t>(all </a:t>
            </a:r>
            <a:r>
              <a:rPr lang="fr-FR" dirty="0" err="1" smtClean="0"/>
              <a:t>channels</a:t>
            </a:r>
            <a:r>
              <a:rPr lang="fr-FR" dirty="0" smtClean="0"/>
              <a:t> trigger </a:t>
            </a:r>
            <a:r>
              <a:rPr lang="fr-FR" dirty="0" err="1" smtClean="0"/>
              <a:t>stored</a:t>
            </a:r>
            <a:r>
              <a:rPr lang="fr-FR" dirty="0" smtClean="0"/>
              <a:t> in digital memory </a:t>
            </a:r>
            <a:r>
              <a:rPr lang="fr-FR" dirty="0" err="1" smtClean="0"/>
              <a:t>when</a:t>
            </a:r>
            <a:r>
              <a:rPr lang="fr-FR" dirty="0" smtClean="0"/>
              <a:t> one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occurs</a:t>
            </a:r>
            <a:r>
              <a:rPr lang="fr-FR" dirty="0" smtClean="0"/>
              <a:t>)</a:t>
            </a:r>
            <a:endParaRPr lang="fr-FR" dirty="0"/>
          </a:p>
          <a:p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sensor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on the </a:t>
            </a:r>
            <a:r>
              <a:rPr lang="fr-FR" dirty="0" err="1" smtClean="0"/>
              <a:t>Analog</a:t>
            </a:r>
            <a:r>
              <a:rPr lang="fr-FR" dirty="0" smtClean="0"/>
              <a:t> </a:t>
            </a:r>
            <a:r>
              <a:rPr lang="fr-FR" dirty="0" err="1" smtClean="0"/>
              <a:t>Multiplexed</a:t>
            </a:r>
            <a:r>
              <a:rPr lang="fr-FR" dirty="0" smtClean="0"/>
              <a:t> Output : </a:t>
            </a:r>
            <a:r>
              <a:rPr lang="fr-FR" b="1" dirty="0" smtClean="0">
                <a:solidFill>
                  <a:srgbClr val="339933"/>
                </a:solidFill>
              </a:rPr>
              <a:t>DONE</a:t>
            </a:r>
          </a:p>
          <a:p>
            <a:r>
              <a:rPr lang="fr-FR" dirty="0" smtClean="0"/>
              <a:t>Power On Reset : </a:t>
            </a:r>
            <a:r>
              <a:rPr lang="fr-FR" b="1" dirty="0" smtClean="0">
                <a:solidFill>
                  <a:srgbClr val="7030A0"/>
                </a:solidFill>
              </a:rPr>
              <a:t>TBA</a:t>
            </a:r>
            <a:endParaRPr lang="fr-FR" b="1" dirty="0">
              <a:solidFill>
                <a:srgbClr val="7030A0"/>
              </a:solidFill>
            </a:endParaRPr>
          </a:p>
          <a:p>
            <a:endParaRPr lang="fr-FR" b="1" dirty="0">
              <a:solidFill>
                <a:srgbClr val="339933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215330" y="6597352"/>
            <a:ext cx="1369664" cy="288206"/>
          </a:xfrm>
        </p:spPr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8352854" y="6608763"/>
            <a:ext cx="755650" cy="249237"/>
          </a:xfrm>
        </p:spPr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6" name="Picture 2" descr="C:\Users\seguin.LAL\Application Data\SSH\temp\lay1_hr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5" t="12816" r="10617" b="13934"/>
          <a:stretch/>
        </p:blipFill>
        <p:spPr bwMode="auto">
          <a:xfrm>
            <a:off x="432048" y="4486134"/>
            <a:ext cx="2559210" cy="188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205" y="4723706"/>
            <a:ext cx="14097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seguin.LAL\Desktop\Hardroc3\photos HR3\DSCN43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223" y="4341142"/>
            <a:ext cx="2905001" cy="217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55776" y="4801095"/>
            <a:ext cx="1828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SPIROC2D Modifications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http://omga.in2p3.fr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86DDEBC-F864-42EA-9B46-4842CF55F5BD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86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LT_OMEGA_june13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mega2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CdLT_OMEGA_june13</Template>
  <TotalTime>7885</TotalTime>
  <Words>415</Words>
  <Application>Microsoft Office PowerPoint</Application>
  <PresentationFormat>Affichage à l'écran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Bryant Medium Compressed</vt:lpstr>
      <vt:lpstr>Bryant Regular Compressed</vt:lpstr>
      <vt:lpstr>Calibri</vt:lpstr>
      <vt:lpstr>Times New Roman</vt:lpstr>
      <vt:lpstr>CdLT_OMEGA_june13</vt:lpstr>
      <vt:lpstr>1_omega2</vt:lpstr>
      <vt:lpstr>Présentation PowerPoint</vt:lpstr>
      <vt:lpstr>Production Run : End 2014</vt:lpstr>
      <vt:lpstr>SKIROC2</vt:lpstr>
      <vt:lpstr>SKIROC2</vt:lpstr>
      <vt:lpstr>SKIROC2B Modifications</vt:lpstr>
      <vt:lpstr>SKIROC2B Modifications</vt:lpstr>
      <vt:lpstr>Présentation PowerPoint</vt:lpstr>
      <vt:lpstr>HARDROC3B Modifications</vt:lpstr>
      <vt:lpstr>SPIROC2D Modifications</vt:lpstr>
    </vt:vector>
  </TitlesOfParts>
  <Company>CNRS DR16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LA TAILLE Christophe</dc:creator>
  <cp:lastModifiedBy>Callier</cp:lastModifiedBy>
  <cp:revision>74</cp:revision>
  <cp:lastPrinted>2012-05-15T10:08:53Z</cp:lastPrinted>
  <dcterms:created xsi:type="dcterms:W3CDTF">2013-06-07T07:47:48Z</dcterms:created>
  <dcterms:modified xsi:type="dcterms:W3CDTF">2014-09-09T15:16:57Z</dcterms:modified>
</cp:coreProperties>
</file>