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9"/>
  </p:notesMasterIdLst>
  <p:sldIdLst>
    <p:sldId id="315" r:id="rId2"/>
    <p:sldId id="318" r:id="rId3"/>
    <p:sldId id="312" r:id="rId4"/>
    <p:sldId id="319" r:id="rId5"/>
    <p:sldId id="309" r:id="rId6"/>
    <p:sldId id="311" r:id="rId7"/>
    <p:sldId id="304" r:id="rId8"/>
    <p:sldId id="307" r:id="rId9"/>
    <p:sldId id="316" r:id="rId10"/>
    <p:sldId id="303" r:id="rId11"/>
    <p:sldId id="321" r:id="rId12"/>
    <p:sldId id="320" r:id="rId13"/>
    <p:sldId id="289" r:id="rId14"/>
    <p:sldId id="306" r:id="rId15"/>
    <p:sldId id="308" r:id="rId16"/>
    <p:sldId id="299" r:id="rId17"/>
    <p:sldId id="298" r:id="rId18"/>
    <p:sldId id="295" r:id="rId19"/>
    <p:sldId id="293" r:id="rId20"/>
    <p:sldId id="273" r:id="rId21"/>
    <p:sldId id="290" r:id="rId22"/>
    <p:sldId id="284" r:id="rId23"/>
    <p:sldId id="268" r:id="rId24"/>
    <p:sldId id="264" r:id="rId25"/>
    <p:sldId id="282" r:id="rId26"/>
    <p:sldId id="275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9426" autoAdjust="0"/>
  </p:normalViewPr>
  <p:slideViewPr>
    <p:cSldViewPr snapToGrid="0" snapToObjects="1">
      <p:cViewPr>
        <p:scale>
          <a:sx n="80" d="100"/>
          <a:sy n="80" d="100"/>
        </p:scale>
        <p:origin x="-1176" y="-3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8A686-75FD-C546-AD97-0951BE10B29B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F802C-6456-FE44-8CEE-27C5DAC5AB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051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802C-6456-FE44-8CEE-27C5DAC5AB2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72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802C-6456-FE44-8CEE-27C5DAC5AB2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72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802C-6456-FE44-8CEE-27C5DAC5AB2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723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802C-6456-FE44-8CEE-27C5DAC5AB2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72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802C-6456-FE44-8CEE-27C5DAC5AB2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972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347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36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34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82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940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9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4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351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2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25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262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BB8A4C-00F7-9F4F-AEB2-902EC8AA61D6}" type="datetimeFigureOut">
              <a:rPr lang="en-US" smtClean="0"/>
              <a:t>29/07/14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A5035-5A3A-9C43-9D02-FFE4A1C85F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530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4" Type="http://schemas.openxmlformats.org/officeDocument/2006/relationships/image" Target="../media/image31.emf"/><Relationship Id="rId5" Type="http://schemas.openxmlformats.org/officeDocument/2006/relationships/image" Target="../media/image32.emf"/><Relationship Id="rId6" Type="http://schemas.openxmlformats.org/officeDocument/2006/relationships/image" Target="../media/image33.emf"/><Relationship Id="rId7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7" descr="349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197" y="4318000"/>
            <a:ext cx="2334803" cy="2367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5562" y="867757"/>
            <a:ext cx="6429375" cy="3013075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/>
              <a:t> Determination of branching ratios for Higgs to di-jet states and WW-fusion fraction at the ILC </a:t>
            </a:r>
            <a:r>
              <a:rPr lang="en-US" sz="4000" dirty="0" smtClean="0"/>
              <a:t>at </a:t>
            </a:r>
            <a:r>
              <a:rPr lang="en-US" sz="4000" dirty="0"/>
              <a:t>250 GeV </a:t>
            </a:r>
            <a:r>
              <a:rPr lang="en-US" sz="4000" dirty="0" smtClean="0"/>
              <a:t>CME</a:t>
            </a:r>
            <a:r>
              <a:rPr lang="en-US" sz="4000" dirty="0"/>
              <a:t/>
            </a:r>
            <a:br>
              <a:rPr lang="en-US" sz="4000" dirty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900" dirty="0" smtClean="0"/>
              <a:t/>
            </a:r>
            <a:br>
              <a:rPr lang="en-US" sz="900" dirty="0" smtClean="0"/>
            </a:b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3062" y="3214825"/>
            <a:ext cx="7585138" cy="1752600"/>
          </a:xfrm>
        </p:spPr>
        <p:txBody>
          <a:bodyPr/>
          <a:lstStyle/>
          <a:p>
            <a:pPr algn="ctr"/>
            <a:r>
              <a:rPr lang="en-US" dirty="0" smtClean="0"/>
              <a:t>by Christian Drews</a:t>
            </a:r>
          </a:p>
          <a:p>
            <a:pPr algn="ctr"/>
            <a:r>
              <a:rPr lang="en-US" smtClean="0"/>
              <a:t>2014.08.01</a:t>
            </a:r>
            <a:endParaRPr lang="en-US" dirty="0" smtClean="0"/>
          </a:p>
          <a:p>
            <a:pPr algn="ctr"/>
            <a:r>
              <a:rPr lang="en-US" sz="2400" dirty="0" smtClean="0"/>
              <a:t>Academic advisor: Hitoshi Yamamoto</a:t>
            </a:r>
            <a:endParaRPr lang="en-US" sz="2400" dirty="0"/>
          </a:p>
        </p:txBody>
      </p:sp>
      <p:pic>
        <p:nvPicPr>
          <p:cNvPr id="4" name="Picture 3" descr="TU_Logo_SW.pdf"/>
          <p:cNvPicPr>
            <a:picLocks noChangeAspect="1"/>
          </p:cNvPicPr>
          <p:nvPr/>
        </p:nvPicPr>
        <p:blipFill>
          <a:blip r:embed="rId3">
            <a:alphaModFix amt="8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84" y="5706321"/>
            <a:ext cx="2915311" cy="85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787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4-07-29 at 12.20.46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" t="12844" b="12398"/>
          <a:stretch/>
        </p:blipFill>
        <p:spPr>
          <a:xfrm>
            <a:off x="3137761" y="1327151"/>
            <a:ext cx="5866539" cy="25205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9862"/>
            <a:ext cx="8229600" cy="1143000"/>
          </a:xfrm>
        </p:spPr>
        <p:txBody>
          <a:bodyPr/>
          <a:lstStyle/>
          <a:p>
            <a:r>
              <a:rPr lang="en-US" dirty="0" smtClean="0"/>
              <a:t>Fitting uncertainty</a:t>
            </a:r>
            <a:endParaRPr lang="en-US" dirty="0"/>
          </a:p>
        </p:txBody>
      </p:sp>
      <p:sp>
        <p:nvSpPr>
          <p:cNvPr id="6" name="Content Placeholder 5"/>
          <p:cNvSpPr txBox="1">
            <a:spLocks/>
          </p:cNvSpPr>
          <p:nvPr/>
        </p:nvSpPr>
        <p:spPr>
          <a:xfrm>
            <a:off x="3044824" y="930276"/>
            <a:ext cx="4784295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by template fitting: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by TMVA:</a:t>
            </a:r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 descr="Screen Shot 2014-07-29 at 12.22.28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0802" r="1736" b="15741"/>
          <a:stretch/>
        </p:blipFill>
        <p:spPr>
          <a:xfrm>
            <a:off x="3044824" y="4188299"/>
            <a:ext cx="5927726" cy="2574451"/>
          </a:xfrm>
          <a:prstGeom prst="rect">
            <a:avLst/>
          </a:prstGeom>
        </p:spPr>
      </p:pic>
      <p:sp>
        <p:nvSpPr>
          <p:cNvPr id="9" name="Content Placeholder 5"/>
          <p:cNvSpPr txBox="1">
            <a:spLocks/>
          </p:cNvSpPr>
          <p:nvPr/>
        </p:nvSpPr>
        <p:spPr>
          <a:xfrm>
            <a:off x="276225" y="973138"/>
            <a:ext cx="2613026" cy="5599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WW-fusion production x-section </a:t>
            </a:r>
            <a:r>
              <a:rPr lang="en-US" sz="2000" dirty="0" smtClean="0"/>
              <a:t>~ 32 %</a:t>
            </a:r>
          </a:p>
          <a:p>
            <a:r>
              <a:rPr lang="en-US" sz="2000" dirty="0" smtClean="0"/>
              <a:t>Higgs-</a:t>
            </a:r>
            <a:r>
              <a:rPr lang="en-US" sz="2000" dirty="0" err="1" smtClean="0"/>
              <a:t>Strahlung</a:t>
            </a:r>
            <a:r>
              <a:rPr lang="en-US" sz="2000" dirty="0" smtClean="0"/>
              <a:t> production x-section ~ 1.5 %</a:t>
            </a:r>
          </a:p>
          <a:p>
            <a:r>
              <a:rPr lang="en-US" sz="2000" dirty="0" smtClean="0"/>
              <a:t>bracketed values can not be determined with this method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246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492624" y="4237577"/>
            <a:ext cx="4651376" cy="2620423"/>
            <a:chOff x="4492624" y="3856577"/>
            <a:chExt cx="4651376" cy="2620423"/>
          </a:xfrm>
        </p:grpSpPr>
        <p:pic>
          <p:nvPicPr>
            <p:cNvPr id="5" name="Picture 4" descr="Screen Shot 2014-08-01 at 09.44.23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8" t="13889" r="20833" b="21296"/>
            <a:stretch/>
          </p:blipFill>
          <p:spPr>
            <a:xfrm>
              <a:off x="4492624" y="4241784"/>
              <a:ext cx="4651376" cy="2235216"/>
            </a:xfrm>
            <a:prstGeom prst="rect">
              <a:avLst/>
            </a:prstGeom>
          </p:spPr>
        </p:pic>
        <p:sp>
          <p:nvSpPr>
            <p:cNvPr id="6" name="正方形/長方形 5"/>
            <p:cNvSpPr/>
            <p:nvPr/>
          </p:nvSpPr>
          <p:spPr>
            <a:xfrm>
              <a:off x="4492624" y="3856577"/>
              <a:ext cx="214805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altLang="ja-JP" dirty="0" err="1" smtClean="0"/>
                <a:t>Result</a:t>
              </a:r>
              <a:r>
                <a:rPr lang="de-DE" altLang="ja-JP" dirty="0" smtClean="0"/>
                <a:t> </a:t>
              </a:r>
              <a:r>
                <a:rPr lang="de-DE" altLang="ja-JP" dirty="0" err="1" smtClean="0"/>
                <a:t>Toy</a:t>
              </a:r>
              <a:r>
                <a:rPr lang="de-DE" altLang="ja-JP" dirty="0" smtClean="0"/>
                <a:t> Study:</a:t>
              </a:r>
              <a:endParaRPr lang="en-US" altLang="ja-JP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Hadronic</a:t>
            </a:r>
            <a:r>
              <a:rPr lang="en-US" dirty="0" smtClean="0"/>
              <a:t> Beam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5292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tested for mean 0, 0.2 and 0.4</a:t>
            </a:r>
          </a:p>
          <a:p>
            <a:r>
              <a:rPr lang="en-US" dirty="0" smtClean="0"/>
              <a:t>0.2 in normal samples – 0.4 expected from DBD</a:t>
            </a:r>
          </a:p>
          <a:p>
            <a:r>
              <a:rPr lang="en-US" dirty="0" smtClean="0"/>
              <a:t>Toy Study: </a:t>
            </a:r>
          </a:p>
          <a:p>
            <a:pPr lvl="1"/>
            <a:r>
              <a:rPr lang="en-US" dirty="0" smtClean="0"/>
              <a:t>Signal changed mean, Background mean 0.2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no influence on fit expected</a:t>
            </a:r>
          </a:p>
          <a:p>
            <a:r>
              <a:rPr lang="en-US" dirty="0" smtClean="0"/>
              <a:t>Significance:</a:t>
            </a:r>
          </a:p>
          <a:p>
            <a:pPr lvl="1"/>
            <a:r>
              <a:rPr lang="en-US" dirty="0" smtClean="0"/>
              <a:t>Scaling number of events with and without overlay to the number</a:t>
            </a:r>
            <a:br>
              <a:rPr lang="en-US" dirty="0" smtClean="0"/>
            </a:br>
            <a:r>
              <a:rPr lang="en-US" dirty="0" smtClean="0"/>
              <a:t>in the corresponding </a:t>
            </a:r>
            <a:br>
              <a:rPr lang="en-US" dirty="0" smtClean="0"/>
            </a:br>
            <a:r>
              <a:rPr lang="en-US" dirty="0" smtClean="0"/>
              <a:t>signal file</a:t>
            </a:r>
          </a:p>
          <a:p>
            <a:pPr lvl="2"/>
            <a:r>
              <a:rPr lang="en-US" dirty="0" smtClean="0"/>
              <a:t>but always using </a:t>
            </a:r>
            <a:br>
              <a:rPr lang="en-US" dirty="0" smtClean="0"/>
            </a:br>
            <a:r>
              <a:rPr lang="en-US" dirty="0" smtClean="0"/>
              <a:t>samples with mean 0.2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</a:rPr>
              <a:t>	</a:t>
            </a:r>
            <a:r>
              <a:rPr lang="en-US" dirty="0" smtClean="0">
                <a:solidFill>
                  <a:srgbClr val="0000FF"/>
                </a:solidFill>
              </a:rPr>
              <a:t>Results into </a:t>
            </a:r>
            <a:r>
              <a:rPr lang="en-US" dirty="0" smtClean="0">
                <a:solidFill>
                  <a:srgbClr val="0000FF"/>
                </a:solidFill>
              </a:rPr>
              <a:t>~ 2% increase </a:t>
            </a:r>
            <a:br>
              <a:rPr lang="en-US" dirty="0" smtClean="0">
                <a:solidFill>
                  <a:srgbClr val="0000FF"/>
                </a:solidFill>
              </a:rPr>
            </a:br>
            <a:r>
              <a:rPr lang="en-US" dirty="0" smtClean="0">
                <a:solidFill>
                  <a:srgbClr val="0000FF"/>
                </a:solidFill>
              </a:rPr>
              <a:t>	of uncertainty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8" name="Picture 7" descr="Screen Shot 2014-08-01 at 09.52.47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4" t="41050" r="9549" b="37654"/>
          <a:stretch/>
        </p:blipFill>
        <p:spPr>
          <a:xfrm>
            <a:off x="174623" y="6179614"/>
            <a:ext cx="4318001" cy="633920"/>
          </a:xfrm>
          <a:prstGeom prst="rect">
            <a:avLst/>
          </a:prstGeom>
        </p:spPr>
      </p:pic>
      <p:sp>
        <p:nvSpPr>
          <p:cNvPr id="9" name="正方形/長方形 5"/>
          <p:cNvSpPr/>
          <p:nvPr/>
        </p:nvSpPr>
        <p:spPr>
          <a:xfrm>
            <a:off x="174623" y="5781183"/>
            <a:ext cx="34607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dirty="0" err="1" smtClean="0"/>
              <a:t>Result</a:t>
            </a:r>
            <a:r>
              <a:rPr lang="de-DE" altLang="ja-JP" dirty="0" smtClean="0"/>
              <a:t> </a:t>
            </a:r>
            <a:r>
              <a:rPr lang="de-DE" altLang="ja-JP" dirty="0" err="1" smtClean="0"/>
              <a:t>Significance</a:t>
            </a:r>
            <a:r>
              <a:rPr lang="de-DE" altLang="ja-JP" dirty="0" smtClean="0"/>
              <a:t> </a:t>
            </a:r>
            <a:r>
              <a:rPr lang="de-DE" altLang="ja-JP" dirty="0"/>
              <a:t>S</a:t>
            </a:r>
            <a:r>
              <a:rPr lang="de-DE" altLang="ja-JP" dirty="0" smtClean="0"/>
              <a:t>tudy:</a:t>
            </a:r>
            <a:endParaRPr lang="en-US" altLang="ja-JP" dirty="0"/>
          </a:p>
        </p:txBody>
      </p:sp>
      <p:sp>
        <p:nvSpPr>
          <p:cNvPr id="10" name="Right Arrow 9"/>
          <p:cNvSpPr/>
          <p:nvPr/>
        </p:nvSpPr>
        <p:spPr>
          <a:xfrm>
            <a:off x="508000" y="2984499"/>
            <a:ext cx="381000" cy="222251"/>
          </a:xfrm>
          <a:prstGeom prst="rightArrow">
            <a:avLst>
              <a:gd name="adj1" fmla="val 30153"/>
              <a:gd name="adj2" fmla="val 5000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508000" y="4914899"/>
            <a:ext cx="381000" cy="222251"/>
          </a:xfrm>
          <a:prstGeom prst="rightArrow">
            <a:avLst>
              <a:gd name="adj1" fmla="val 30153"/>
              <a:gd name="adj2" fmla="val 50000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92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371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gluon and charm final states separate cut optimization is useful</a:t>
            </a:r>
          </a:p>
          <a:p>
            <a:r>
              <a:rPr lang="en-US" dirty="0" smtClean="0"/>
              <a:t>Beam background influence is small</a:t>
            </a:r>
            <a:endParaRPr lang="en-US" dirty="0" smtClean="0"/>
          </a:p>
          <a:p>
            <a:r>
              <a:rPr lang="en-US" dirty="0" smtClean="0"/>
              <a:t>Accuracy </a:t>
            </a:r>
            <a:r>
              <a:rPr lang="en-US" dirty="0" smtClean="0"/>
              <a:t>on WW-fusion production cross section 32 %</a:t>
            </a:r>
          </a:p>
          <a:p>
            <a:pPr lvl="1"/>
            <a:r>
              <a:rPr lang="en-US" dirty="0" smtClean="0"/>
              <a:t>needs further study </a:t>
            </a:r>
            <a:r>
              <a:rPr lang="en-US" dirty="0" smtClean="0"/>
              <a:t>to develop</a:t>
            </a:r>
            <a:r>
              <a:rPr lang="en-US" dirty="0" smtClean="0"/>
              <a:t> </a:t>
            </a:r>
            <a:r>
              <a:rPr lang="en-US" dirty="0" smtClean="0"/>
              <a:t>direct measurement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100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*Higgs </a:t>
            </a:r>
            <a:r>
              <a:rPr lang="en-US" dirty="0" smtClean="0"/>
              <a:t>to bottom branching ratio can not be measured from my </a:t>
            </a:r>
            <a:r>
              <a:rPr lang="en-US" dirty="0" err="1" smtClean="0"/>
              <a:t>analyais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embraced values from TMVA</a:t>
            </a:r>
            <a:endParaRPr lang="en-US" dirty="0" smtClean="0"/>
          </a:p>
          <a:p>
            <a:pPr>
              <a:buFontTx/>
              <a:buChar char="•"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496226"/>
              </p:ext>
            </p:extLst>
          </p:nvPr>
        </p:nvGraphicFramePr>
        <p:xfrm>
          <a:off x="212766" y="3343751"/>
          <a:ext cx="8474035" cy="1979623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3686908"/>
                <a:gridCol w="1595709"/>
                <a:gridCol w="1595709"/>
                <a:gridCol w="1595709"/>
              </a:tblGrid>
              <a:tr h="583154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 -&gt; bb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 -&gt; cc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 -&gt; </a:t>
                      </a:r>
                      <a:r>
                        <a:rPr lang="en-US" sz="2800" dirty="0" err="1" smtClean="0"/>
                        <a:t>gg</a:t>
                      </a:r>
                      <a:endParaRPr lang="en-US" sz="2800" dirty="0"/>
                    </a:p>
                  </a:txBody>
                  <a:tcPr/>
                </a:tc>
              </a:tr>
              <a:tr h="73771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Accuracy</a:t>
                      </a:r>
                      <a:r>
                        <a:rPr lang="en-US" sz="2400" baseline="0" dirty="0" smtClean="0"/>
                        <a:t> branching ratio times </a:t>
                      </a:r>
                      <a:r>
                        <a:rPr lang="en-US" sz="2400" baseline="0" dirty="0" smtClean="0"/>
                        <a:t>cross </a:t>
                      </a:r>
                      <a:r>
                        <a:rPr lang="en-US" sz="2400" baseline="0" dirty="0" smtClean="0"/>
                        <a:t>section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1.8</a:t>
                      </a:r>
                      <a:r>
                        <a:rPr lang="en-US" sz="2800" baseline="0" dirty="0" smtClean="0"/>
                        <a:t> %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22 </a:t>
                      </a:r>
                      <a:r>
                        <a:rPr lang="en-US" sz="2800" dirty="0" smtClean="0"/>
                        <a:t>% (19)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10 </a:t>
                      </a:r>
                      <a:r>
                        <a:rPr lang="en-US" sz="2800" dirty="0" smtClean="0"/>
                        <a:t>% (6)</a:t>
                      </a:r>
                      <a:endParaRPr lang="en-US" sz="2800" dirty="0"/>
                    </a:p>
                  </a:txBody>
                  <a:tcPr/>
                </a:tc>
              </a:tr>
              <a:tr h="57350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Accuracy</a:t>
                      </a:r>
                      <a:r>
                        <a:rPr lang="en-US" sz="2400" baseline="0" dirty="0" smtClean="0"/>
                        <a:t> branching ratio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*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22 </a:t>
                      </a:r>
                      <a:r>
                        <a:rPr lang="en-US" sz="2800" dirty="0" smtClean="0"/>
                        <a:t>% (19)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11 </a:t>
                      </a:r>
                      <a:r>
                        <a:rPr lang="en-US" sz="2800" dirty="0" smtClean="0"/>
                        <a:t>% (8)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liennummernplatzhalter 3"/>
          <p:cNvSpPr>
            <a:spLocks noGrp="1"/>
          </p:cNvSpPr>
          <p:nvPr/>
        </p:nvSpPr>
        <p:spPr>
          <a:xfrm>
            <a:off x="6913417" y="92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0AE7E-E472-C64F-8D78-CDED9103F7E6}" type="slidenum">
              <a:rPr lang="en-US" sz="2400" smtClean="0"/>
              <a:pPr/>
              <a:t>12</a:t>
            </a:fld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78335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28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Significance after </a:t>
            </a:r>
            <a:r>
              <a:rPr lang="en-US" dirty="0" err="1" smtClean="0"/>
              <a:t>optimising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4997541"/>
              </p:ext>
            </p:extLst>
          </p:nvPr>
        </p:nvGraphicFramePr>
        <p:xfrm>
          <a:off x="457200" y="1949450"/>
          <a:ext cx="846455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910"/>
                <a:gridCol w="1692910"/>
                <a:gridCol w="1692910"/>
                <a:gridCol w="1692910"/>
                <a:gridCol w="169291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dirty="0" err="1" smtClean="0">
                          <a:solidFill>
                            <a:srgbClr val="000000"/>
                          </a:solidFill>
                          <a:effectLst/>
                        </a:rPr>
                        <a:t>optim</a:t>
                      </a:r>
                      <a:r>
                        <a:rPr lang="en-US" sz="2200" u="none" strike="noStrike" baseline="0" dirty="0" smtClean="0">
                          <a:solidFill>
                            <a:srgbClr val="000000"/>
                          </a:solidFill>
                          <a:effectLst/>
                        </a:rPr>
                        <a:t> on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dirty="0">
                          <a:effectLst/>
                        </a:rPr>
                        <a:t>bb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cc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gg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>
                          <a:effectLst/>
                        </a:rPr>
                        <a:t>bb, cc, gg</a:t>
                      </a:r>
                      <a:endParaRPr lang="en-US" sz="2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Significance</a:t>
                      </a:r>
                      <a:endParaRPr lang="en-US" sz="2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50.7</a:t>
                      </a:r>
                    </a:p>
                  </a:txBody>
                  <a:tcPr marL="12700" marR="12700" marT="12700" marB="0" anchor="b">
                    <a:solidFill>
                      <a:schemeClr val="accent3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Effi</a:t>
                      </a:r>
                      <a:endParaRPr lang="en-US" sz="2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Purity</a:t>
                      </a: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0.523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Sig_bb</a:t>
                      </a:r>
                      <a:endParaRPr lang="en-US" sz="2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43.8</a:t>
                      </a:r>
                    </a:p>
                  </a:txBody>
                  <a:tcPr marL="12700" marR="12700" marT="1270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43.8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Sig_cc</a:t>
                      </a:r>
                      <a:endParaRPr lang="en-US" sz="2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1.81</a:t>
                      </a:r>
                    </a:p>
                  </a:txBody>
                  <a:tcPr marL="12700" marR="12700" marT="12700" marB="0" anchor="b"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1.97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0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Sig_gg</a:t>
                      </a:r>
                      <a:endParaRPr lang="en-US" sz="2200" b="0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9.97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4.89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457200" y="1417638"/>
            <a:ext cx="8229600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with WW-fusion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568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487"/>
            <a:ext cx="8229600" cy="1143000"/>
          </a:xfrm>
        </p:spPr>
        <p:txBody>
          <a:bodyPr/>
          <a:lstStyle/>
          <a:p>
            <a:r>
              <a:rPr lang="en-US" dirty="0" smtClean="0"/>
              <a:t>cut limits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2909486"/>
              </p:ext>
            </p:extLst>
          </p:nvPr>
        </p:nvGraphicFramePr>
        <p:xfrm>
          <a:off x="4413249" y="1131889"/>
          <a:ext cx="4683125" cy="537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7581"/>
                <a:gridCol w="636386"/>
                <a:gridCol w="636386"/>
                <a:gridCol w="636386"/>
                <a:gridCol w="636386"/>
              </a:tblGrid>
              <a:tr h="47849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optim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bb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cc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gg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bb, cc, gg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npfos1&gt;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npfos2&gt;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maxPFOMomentum</a:t>
                      </a:r>
                      <a:r>
                        <a:rPr lang="en-US" sz="1600" u="none" strike="noStrike" dirty="0">
                          <a:effectLst/>
                        </a:rPr>
                        <a:t>&lt;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42.5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26.5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 dirty="0" smtClean="0">
                          <a:effectLst/>
                        </a:rPr>
                        <a:t>mass_z</a:t>
                      </a:r>
                      <a:r>
                        <a:rPr lang="hu-HU" sz="1600" u="none" strike="noStrike" dirty="0">
                          <a:effectLst/>
                        </a:rPr>
                        <a:t>&lt;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107.5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123.5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hu-HU" sz="1600" u="none" strike="noStrike" dirty="0" smtClean="0">
                          <a:effectLst/>
                        </a:rPr>
                        <a:t>mass_z</a:t>
                      </a:r>
                      <a:r>
                        <a:rPr lang="hu-HU" sz="1600" u="none" strike="noStrike" dirty="0">
                          <a:effectLst/>
                        </a:rPr>
                        <a:t>&gt;</a:t>
                      </a:r>
                      <a:endParaRPr lang="hu-HU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81.5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82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83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79.5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mass_higgs</a:t>
                      </a:r>
                      <a:r>
                        <a:rPr lang="en-US" sz="1600" u="none" strike="noStrike" dirty="0" smtClean="0">
                          <a:effectLst/>
                        </a:rPr>
                        <a:t>&gt;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104.5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117.5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104.5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mass_higgs</a:t>
                      </a:r>
                      <a:r>
                        <a:rPr lang="en-US" sz="1600" u="none" strike="noStrike" dirty="0" smtClean="0">
                          <a:effectLst/>
                        </a:rPr>
                        <a:t>&lt;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130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132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mom_t</a:t>
                      </a:r>
                      <a:r>
                        <a:rPr lang="en-US" sz="1600" u="none" strike="noStrike" dirty="0">
                          <a:effectLst/>
                        </a:rPr>
                        <a:t>&lt;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66.5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66.5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68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67.5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 smtClean="0">
                          <a:effectLst/>
                        </a:rPr>
                        <a:t>mom_t</a:t>
                      </a:r>
                      <a:r>
                        <a:rPr lang="en-US" sz="1600" u="none" strike="noStrike" dirty="0">
                          <a:effectLst/>
                        </a:rPr>
                        <a:t>&gt;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25.5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34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21.5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Abs</a:t>
                      </a:r>
                      <a:r>
                        <a:rPr lang="en-US" sz="1600" u="none" strike="noStrike" dirty="0">
                          <a:effectLst/>
                        </a:rPr>
                        <a:t>(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mom_z</a:t>
                      </a:r>
                      <a:r>
                        <a:rPr lang="en-US" sz="1600" u="none" strike="noStrike" dirty="0">
                          <a:effectLst/>
                        </a:rPr>
                        <a:t>)&lt;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55.5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majthrust</a:t>
                      </a:r>
                      <a:r>
                        <a:rPr lang="en-US" sz="1600" u="none" strike="noStrike" dirty="0">
                          <a:effectLst/>
                        </a:rPr>
                        <a:t>&lt;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0.48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0.56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pthrust&gt;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0.83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0.64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0.77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minthrust</a:t>
                      </a:r>
                      <a:r>
                        <a:rPr lang="en-US" sz="1600" u="none" strike="noStrike" dirty="0">
                          <a:effectLst/>
                        </a:rPr>
                        <a:t>&lt;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0.35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minthrust&gt;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0.09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0.03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nmuon&lt;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y12&gt;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0.285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0.29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y12&lt;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0.955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0.885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0.96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0.91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49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yplus&lt;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0.015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0.005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0.055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3391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err="1">
                          <a:effectLst/>
                        </a:rPr>
                        <a:t>majthrust</a:t>
                      </a:r>
                      <a:r>
                        <a:rPr lang="en-US" sz="1600" u="none" strike="noStrike" dirty="0">
                          <a:effectLst/>
                        </a:rPr>
                        <a:t>&gt;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0.08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457200" y="1417638"/>
            <a:ext cx="8229600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6682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err="1" smtClean="0"/>
              <a:t>gloun</a:t>
            </a:r>
            <a:r>
              <a:rPr lang="en-US" sz="2600" dirty="0" smtClean="0"/>
              <a:t>-events </a:t>
            </a:r>
          </a:p>
          <a:p>
            <a:pPr lvl="1"/>
            <a:r>
              <a:rPr lang="en-US" sz="2200" dirty="0" smtClean="0"/>
              <a:t>sharper cuts on z and higgs</a:t>
            </a:r>
            <a:br>
              <a:rPr lang="en-US" sz="2200" dirty="0" smtClean="0"/>
            </a:br>
            <a:r>
              <a:rPr lang="en-US" sz="2200" dirty="0" smtClean="0"/>
              <a:t>mass</a:t>
            </a:r>
          </a:p>
          <a:p>
            <a:pPr lvl="1"/>
            <a:r>
              <a:rPr lang="en-US" sz="2200" dirty="0" smtClean="0"/>
              <a:t>no </a:t>
            </a:r>
            <a:r>
              <a:rPr lang="en-US" sz="2200" dirty="0" err="1" smtClean="0"/>
              <a:t>mouns</a:t>
            </a:r>
            <a:endParaRPr lang="en-US" sz="2200" dirty="0" smtClean="0"/>
          </a:p>
          <a:p>
            <a:pPr lvl="1"/>
            <a:r>
              <a:rPr lang="en-US" sz="2200" dirty="0" smtClean="0"/>
              <a:t>maximal PFO </a:t>
            </a:r>
            <a:r>
              <a:rPr lang="en-US" sz="2200" dirty="0" err="1" smtClean="0"/>
              <a:t>Momenten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smaller</a:t>
            </a:r>
          </a:p>
          <a:p>
            <a:pPr lvl="1"/>
            <a:r>
              <a:rPr lang="en-US" sz="2200" dirty="0"/>
              <a:t>different event </a:t>
            </a:r>
            <a:r>
              <a:rPr lang="en-US" sz="2200" dirty="0" smtClean="0"/>
              <a:t>shape</a:t>
            </a:r>
            <a:endParaRPr lang="en-US" sz="2200" dirty="0"/>
          </a:p>
        </p:txBody>
      </p:sp>
      <p:grpSp>
        <p:nvGrpSpPr>
          <p:cNvPr id="3" name="Group 2"/>
          <p:cNvGrpSpPr/>
          <p:nvPr/>
        </p:nvGrpSpPr>
        <p:grpSpPr>
          <a:xfrm>
            <a:off x="154816" y="4331631"/>
            <a:ext cx="5369684" cy="2653369"/>
            <a:chOff x="154816" y="4331631"/>
            <a:chExt cx="5369684" cy="2653369"/>
          </a:xfrm>
        </p:grpSpPr>
        <p:pic>
          <p:nvPicPr>
            <p:cNvPr id="7" name="Picture 6" descr="mz-compare-bbggcc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4816" y="4397374"/>
              <a:ext cx="3820792" cy="258762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381125" y="4331631"/>
              <a:ext cx="4143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recoil mass</a:t>
              </a:r>
              <a:endParaRPr lang="en-US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876" y="4194175"/>
            <a:ext cx="5889625" cy="2798739"/>
            <a:chOff x="111125" y="3946691"/>
            <a:chExt cx="5661025" cy="2720809"/>
          </a:xfrm>
        </p:grpSpPr>
        <p:pic>
          <p:nvPicPr>
            <p:cNvPr id="10" name="Picture 9" descr="nmoun-compare-bbggcc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5" y="4046327"/>
              <a:ext cx="3870325" cy="2621173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628775" y="3946691"/>
              <a:ext cx="4143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nmoun</a:t>
              </a:r>
              <a:endParaRPr lang="en-US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572250" y="2375773"/>
            <a:ext cx="2571750" cy="1100852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24624" y="5222874"/>
            <a:ext cx="2571750" cy="27535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22250" y="4230143"/>
            <a:ext cx="4882190" cy="2822278"/>
            <a:chOff x="222250" y="4230143"/>
            <a:chExt cx="4882190" cy="2822278"/>
          </a:xfrm>
        </p:grpSpPr>
        <p:pic>
          <p:nvPicPr>
            <p:cNvPr id="12" name="Picture 11" descr="maxPFOMomentum_compare_bbccgg.eps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250" y="4299881"/>
              <a:ext cx="3797300" cy="275254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793750" y="4230143"/>
              <a:ext cx="4310690" cy="3799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maximal PFO Momentum</a:t>
              </a:r>
              <a:endParaRPr lang="en-US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6572250" y="2132172"/>
            <a:ext cx="2571750" cy="27535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yplus_compare_bbccgg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0" y="4071358"/>
            <a:ext cx="4019550" cy="2913642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518274" y="3476625"/>
            <a:ext cx="2625726" cy="174624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8274" y="5498225"/>
            <a:ext cx="2571750" cy="1008304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850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4" grpId="1" animBg="1"/>
      <p:bldP spid="17" grpId="0" animBg="1"/>
      <p:bldP spid="17" grpId="1" animBg="1"/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mz_all_25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3772"/>
            <a:ext cx="5355207" cy="3881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Interverance</a:t>
            </a:r>
            <a:r>
              <a:rPr lang="en-US" dirty="0" smtClean="0"/>
              <a:t> </a:t>
            </a:r>
            <a:r>
              <a:rPr lang="en-US" dirty="0" err="1" smtClean="0"/>
              <a:t>depandent</a:t>
            </a:r>
            <a:r>
              <a:rPr lang="en-US" dirty="0" smtClean="0"/>
              <a:t> on CME</a:t>
            </a:r>
            <a:endParaRPr lang="en-US" dirty="0"/>
          </a:p>
        </p:txBody>
      </p:sp>
      <p:pic>
        <p:nvPicPr>
          <p:cNvPr id="4" name="Picture 3" descr="mz_all_500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621" y="3803857"/>
            <a:ext cx="4213379" cy="3054143"/>
          </a:xfrm>
          <a:prstGeom prst="rect">
            <a:avLst/>
          </a:prstGeom>
        </p:spPr>
      </p:pic>
      <p:pic>
        <p:nvPicPr>
          <p:cNvPr id="6" name="Picture 5" descr="mz_all_350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993" y="813772"/>
            <a:ext cx="4125007" cy="2990085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42875" y="6348411"/>
            <a:ext cx="385762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plots by </a:t>
            </a:r>
            <a:r>
              <a:rPr lang="en-US" sz="1800" dirty="0" err="1" smtClean="0"/>
              <a:t>Junping</a:t>
            </a:r>
            <a:endParaRPr lang="en-US" sz="18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42875" y="4595018"/>
            <a:ext cx="442912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@ 250 </a:t>
            </a:r>
            <a:r>
              <a:rPr lang="en-US" dirty="0" err="1" smtClean="0"/>
              <a:t>Interverence</a:t>
            </a:r>
            <a:r>
              <a:rPr lang="en-US" dirty="0" smtClean="0"/>
              <a:t> is important to study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65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Interverance</a:t>
            </a:r>
            <a:r>
              <a:rPr lang="en-US" dirty="0" smtClean="0"/>
              <a:t> of ZH/WW in Z-mass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06536"/>
            <a:ext cx="2136775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Recon.</a:t>
            </a:r>
            <a:br>
              <a:rPr lang="en-US" dirty="0" smtClean="0"/>
            </a:br>
            <a:r>
              <a:rPr lang="en-US" dirty="0" smtClean="0"/>
              <a:t>Z-mass</a:t>
            </a:r>
            <a:br>
              <a:rPr lang="en-US" dirty="0" smtClean="0"/>
            </a:br>
            <a:r>
              <a:rPr lang="en-US" dirty="0" smtClean="0"/>
              <a:t>cut </a:t>
            </a:r>
            <a:br>
              <a:rPr lang="en-US" dirty="0" smtClean="0"/>
            </a:br>
            <a:r>
              <a:rPr lang="en-US" dirty="0" smtClean="0"/>
              <a:t>Sig ~ 43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Recon. </a:t>
            </a:r>
            <a:br>
              <a:rPr lang="en-US" dirty="0" smtClean="0"/>
            </a:br>
            <a:r>
              <a:rPr lang="en-US" dirty="0" smtClean="0"/>
              <a:t>Z-mass</a:t>
            </a:r>
          </a:p>
          <a:p>
            <a:endParaRPr lang="en-US" dirty="0"/>
          </a:p>
        </p:txBody>
      </p:sp>
      <p:pic>
        <p:nvPicPr>
          <p:cNvPr id="8" name="Picture 7" descr="WW-fusion_mz_n1andn2andww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775" y="3961643"/>
            <a:ext cx="3448189" cy="2499481"/>
          </a:xfrm>
          <a:prstGeom prst="rect">
            <a:avLst/>
          </a:prstGeom>
        </p:spPr>
      </p:pic>
      <p:pic>
        <p:nvPicPr>
          <p:cNvPr id="10" name="Picture 9" descr="WW-fusion_mz_n1-n2andww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088" y="3797299"/>
            <a:ext cx="3674912" cy="2663825"/>
          </a:xfrm>
          <a:prstGeom prst="rect">
            <a:avLst/>
          </a:prstGeom>
        </p:spPr>
      </p:pic>
      <p:pic>
        <p:nvPicPr>
          <p:cNvPr id="5" name="Picture 4" descr="WW-fusion_mz_n1andn2andww_cut7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4714" y="1004273"/>
            <a:ext cx="3270250" cy="2370499"/>
          </a:xfrm>
          <a:prstGeom prst="rect">
            <a:avLst/>
          </a:prstGeom>
        </p:spPr>
      </p:pic>
      <p:pic>
        <p:nvPicPr>
          <p:cNvPr id="7" name="Picture 6" descr="WW-fusion_mz_n1-n2andww_cut7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964" y="882397"/>
            <a:ext cx="3438386" cy="249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9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uncertainty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984959"/>
              </p:ext>
            </p:extLst>
          </p:nvPr>
        </p:nvGraphicFramePr>
        <p:xfrm>
          <a:off x="457200" y="194945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bb, cc, gg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 with WW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BG</a:t>
                      </a: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BG in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3.14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12.84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3.07</a:t>
                      </a:r>
                    </a:p>
                  </a:txBody>
                  <a:tcPr marL="12700" marR="12700" marT="1270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3.12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bb in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3.53</a:t>
                      </a:r>
                    </a:p>
                  </a:txBody>
                  <a:tcPr marL="12700" marR="12700" marT="1270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1.79</a:t>
                      </a:r>
                    </a:p>
                  </a:txBody>
                  <a:tcPr marL="12700" marR="12700" marT="1270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cc in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26.43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210.32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19.35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30.44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0869882"/>
              </p:ext>
            </p:extLst>
          </p:nvPr>
        </p:nvGraphicFramePr>
        <p:xfrm>
          <a:off x="457200" y="445135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bb, cc, gg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 with WW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BG</a:t>
                      </a: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3.13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</a:t>
                      </a: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1.77</a:t>
                      </a:r>
                    </a:p>
                  </a:txBody>
                  <a:tcPr marL="12700" marR="12700" marT="1270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</a:t>
                      </a: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30.81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143.4</a:t>
                      </a:r>
                    </a:p>
                  </a:txBody>
                  <a:tcPr marL="12700" marR="12700" marT="1270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19.95</a:t>
                      </a:r>
                    </a:p>
                  </a:txBody>
                  <a:tcPr marL="12700" marR="12700" marT="1270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21.81</a:t>
                      </a: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15.43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11.57</a:t>
                      </a:r>
                    </a:p>
                  </a:txBody>
                  <a:tcPr marL="12700" marR="12700" marT="12700" marB="0" anchor="b"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16.74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13.73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6" name="Content Placeholder 5"/>
          <p:cNvSpPr txBox="1">
            <a:spLocks/>
          </p:cNvSpPr>
          <p:nvPr/>
        </p:nvSpPr>
        <p:spPr>
          <a:xfrm>
            <a:off x="457200" y="1417638"/>
            <a:ext cx="8229600" cy="4708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with WW-fusion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WW-fusion turned 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WW-fraction</a:t>
            </a:r>
            <a:endParaRPr lang="en-US" dirty="0"/>
          </a:p>
        </p:txBody>
      </p:sp>
      <p:pic>
        <p:nvPicPr>
          <p:cNvPr id="4" name="Picture 3" descr="WW-fusion_cosh_nocu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9663"/>
            <a:ext cx="3132000" cy="2270286"/>
          </a:xfrm>
          <a:prstGeom prst="rect">
            <a:avLst/>
          </a:prstGeom>
        </p:spPr>
      </p:pic>
      <p:pic>
        <p:nvPicPr>
          <p:cNvPr id="8" name="Picture 7" descr="WW-fusion_mz_noc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95149"/>
            <a:ext cx="3132000" cy="2270286"/>
          </a:xfrm>
          <a:prstGeom prst="rect">
            <a:avLst/>
          </a:prstGeom>
        </p:spPr>
      </p:pic>
      <p:pic>
        <p:nvPicPr>
          <p:cNvPr id="9" name="Picture 8" descr="WW-fusion_mz_nomptcu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9" y="4597969"/>
            <a:ext cx="3132000" cy="2270287"/>
          </a:xfrm>
          <a:prstGeom prst="rect">
            <a:avLst/>
          </a:prstGeom>
        </p:spPr>
      </p:pic>
      <p:pic>
        <p:nvPicPr>
          <p:cNvPr id="10" name="Picture 9" descr="WW-fusion_cosh_nomptcut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1732229"/>
            <a:ext cx="3132000" cy="2270285"/>
          </a:xfrm>
          <a:prstGeom prst="rect">
            <a:avLst/>
          </a:prstGeom>
        </p:spPr>
      </p:pic>
      <p:pic>
        <p:nvPicPr>
          <p:cNvPr id="11" name="Picture 10" descr="WW-fusion_cosh_cut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51" y="1739663"/>
            <a:ext cx="3132000" cy="2270286"/>
          </a:xfrm>
          <a:prstGeom prst="rect">
            <a:avLst/>
          </a:prstGeom>
        </p:spPr>
      </p:pic>
      <p:pic>
        <p:nvPicPr>
          <p:cNvPr id="12" name="Picture 11" descr="WW-fusion_mz_cut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50" y="4595149"/>
            <a:ext cx="3132000" cy="227028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0" y="1243013"/>
            <a:ext cx="9144000" cy="6010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cos</a:t>
            </a:r>
            <a:r>
              <a:rPr lang="en-US" sz="2400" dirty="0" err="1"/>
              <a:t>h</a:t>
            </a:r>
            <a:r>
              <a:rPr lang="en-US" sz="2400" dirty="0"/>
              <a:t> </a:t>
            </a:r>
            <a:r>
              <a:rPr lang="en-US" sz="2400" dirty="0" smtClean="0"/>
              <a:t>             no </a:t>
            </a:r>
            <a:r>
              <a:rPr lang="en-US" sz="2400" dirty="0"/>
              <a:t>cuts                       no </a:t>
            </a:r>
            <a:r>
              <a:rPr lang="en-US" sz="2400" dirty="0" err="1"/>
              <a:t>mpt</a:t>
            </a:r>
            <a:r>
              <a:rPr lang="en-US" sz="2400" dirty="0"/>
              <a:t> cut                 </a:t>
            </a:r>
            <a:r>
              <a:rPr lang="en-US" sz="2400" dirty="0" smtClean="0"/>
              <a:t>  all </a:t>
            </a:r>
            <a:r>
              <a:rPr lang="en-US" sz="2400" dirty="0"/>
              <a:t>cuts</a:t>
            </a:r>
            <a:endParaRPr lang="en-US" sz="24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Z-mass      </a:t>
            </a:r>
            <a:r>
              <a:rPr lang="en-US" sz="2000" dirty="0" smtClean="0"/>
              <a:t>no cuts                       no </a:t>
            </a:r>
            <a:r>
              <a:rPr lang="en-US" sz="2000" dirty="0" err="1" smtClean="0"/>
              <a:t>mpt</a:t>
            </a:r>
            <a:r>
              <a:rPr lang="en-US" sz="2000" dirty="0" smtClean="0"/>
              <a:t> cut                                   all cuts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794499" y="427610"/>
            <a:ext cx="3554551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electron neutrinos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mu/tau neutrinos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33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z_all_250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918" y="3532817"/>
            <a:ext cx="3974082" cy="28806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Motivation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What can we measure at the ILC @ 250 GeV?</a:t>
            </a:r>
          </a:p>
          <a:p>
            <a:r>
              <a:rPr lang="en-US" dirty="0" smtClean="0"/>
              <a:t>Branching Ratio of Higgs linear to mass</a:t>
            </a:r>
          </a:p>
          <a:p>
            <a:pPr lvl="1"/>
            <a:r>
              <a:rPr lang="en-US" dirty="0" smtClean="0"/>
              <a:t>test the Standard Model</a:t>
            </a:r>
          </a:p>
          <a:p>
            <a:pPr lvl="1"/>
            <a:r>
              <a:rPr lang="en-US" dirty="0" smtClean="0"/>
              <a:t>or find Higgs Doublet Model</a:t>
            </a:r>
          </a:p>
          <a:p>
            <a:r>
              <a:rPr lang="en-US" dirty="0" smtClean="0"/>
              <a:t>Analyzing simulation data</a:t>
            </a:r>
          </a:p>
          <a:p>
            <a:r>
              <a:rPr lang="en-US" dirty="0" smtClean="0"/>
              <a:t>Determine accuracies:</a:t>
            </a:r>
          </a:p>
          <a:p>
            <a:pPr lvl="1"/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WW-fusion cross section </a:t>
            </a:r>
          </a:p>
          <a:p>
            <a:r>
              <a:rPr lang="en-US" dirty="0" smtClean="0"/>
              <a:t>influence of beam </a:t>
            </a:r>
            <a:br>
              <a:rPr lang="en-US" dirty="0" smtClean="0"/>
            </a:br>
            <a:r>
              <a:rPr lang="en-US" dirty="0" smtClean="0"/>
              <a:t>background overlay</a:t>
            </a:r>
          </a:p>
          <a:p>
            <a:r>
              <a:rPr lang="en-US" dirty="0"/>
              <a:t>cross section</a:t>
            </a:r>
          </a:p>
          <a:p>
            <a:pPr lvl="1"/>
            <a:r>
              <a:rPr lang="en-US" dirty="0"/>
              <a:t>left-handed: 	</a:t>
            </a:r>
            <a:r>
              <a:rPr lang="en-US" dirty="0" smtClean="0"/>
              <a:t>       129 </a:t>
            </a:r>
            <a:r>
              <a:rPr lang="en-US" dirty="0" err="1" smtClean="0"/>
              <a:t>fb</a:t>
            </a:r>
            <a:r>
              <a:rPr lang="en-US" dirty="0" smtClean="0"/>
              <a:t> </a:t>
            </a:r>
            <a:r>
              <a:rPr lang="en-US" dirty="0"/>
              <a:t>@ 250 GeV</a:t>
            </a:r>
          </a:p>
          <a:p>
            <a:pPr lvl="1"/>
            <a:r>
              <a:rPr lang="en-US" dirty="0"/>
              <a:t>right-handed: 	65 	</a:t>
            </a:r>
            <a:r>
              <a:rPr lang="en-US" dirty="0" err="1"/>
              <a:t>fb</a:t>
            </a:r>
            <a:endParaRPr lang="en-US" dirty="0"/>
          </a:p>
          <a:p>
            <a:pPr lvl="1"/>
            <a:r>
              <a:rPr lang="en-US" dirty="0"/>
              <a:t>P(-80, 30): 		77.5 </a:t>
            </a:r>
            <a:r>
              <a:rPr lang="en-US" dirty="0" err="1"/>
              <a:t>fb</a:t>
            </a:r>
            <a:endParaRPr lang="en-US" dirty="0"/>
          </a:p>
          <a:p>
            <a:endParaRPr lang="en-US" dirty="0"/>
          </a:p>
        </p:txBody>
      </p:sp>
      <p:sp>
        <p:nvSpPr>
          <p:cNvPr id="5" name="正方形/長方形 5"/>
          <p:cNvSpPr/>
          <p:nvPr/>
        </p:nvSpPr>
        <p:spPr>
          <a:xfrm>
            <a:off x="6538746" y="6334125"/>
            <a:ext cx="15733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dirty="0" smtClean="0"/>
              <a:t>Z-</a:t>
            </a:r>
            <a:r>
              <a:rPr lang="de-DE" altLang="ja-JP" dirty="0" err="1" smtClean="0"/>
              <a:t>boson</a:t>
            </a:r>
            <a:r>
              <a:rPr lang="de-DE" altLang="ja-JP" dirty="0" smtClean="0"/>
              <a:t> </a:t>
            </a:r>
            <a:r>
              <a:rPr lang="de-DE" altLang="ja-JP" dirty="0" err="1" smtClean="0"/>
              <a:t>mass</a:t>
            </a:r>
            <a:endParaRPr lang="en-US" altLang="ja-JP" dirty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49" y="741419"/>
            <a:ext cx="4206875" cy="390638"/>
          </a:xfrm>
          <a:prstGeom prst="rect">
            <a:avLst/>
          </a:prstGeom>
        </p:spPr>
      </p:pic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950" y="3793670"/>
            <a:ext cx="3384550" cy="35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675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to Ono/Miyamoto’s paper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3653981"/>
              </p:ext>
            </p:extLst>
          </p:nvPr>
        </p:nvGraphicFramePr>
        <p:xfrm>
          <a:off x="5381626" y="1453254"/>
          <a:ext cx="3698874" cy="514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2958"/>
                <a:gridCol w="1232958"/>
                <a:gridCol w="1232958"/>
              </a:tblGrid>
              <a:tr h="303755"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vvH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BG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19383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5.11E+08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isoLepCuts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17644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3.62E+08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npfo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14677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1.92E+07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E_vis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13338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6.55E+06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Z-Mass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12013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1.54E+06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Higgs-mass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10977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321243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missMo_t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54591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missMo_z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9451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38490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majthrust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8369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24327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pthrust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7598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20220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minthrust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20171</a:t>
                      </a:r>
                    </a:p>
                  </a:txBody>
                  <a:tcPr marL="12700" marR="12700" marT="12700" marB="0" anchor="b"/>
                </a:tc>
              </a:tr>
              <a:tr h="59882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maxPFOMom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18586</a:t>
                      </a:r>
                    </a:p>
                  </a:txBody>
                  <a:tcPr marL="12700" marR="12700" marT="12700" marB="0" anchor="b"/>
                </a:tc>
              </a:tr>
              <a:tr h="30618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y-Cuts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4994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4407</a:t>
                      </a:r>
                    </a:p>
                  </a:txBody>
                  <a:tcPr marL="12700" marR="12700" marT="12700" marB="0" anchor="b"/>
                </a:tc>
              </a:tr>
              <a:tr h="390184"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51,5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aseline="0" dirty="0" smtClean="0"/>
                        <a:t>(25,7 %)</a:t>
                      </a:r>
                      <a:endParaRPr lang="en-US" sz="20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Screen Shot 2014-05-06 at 11.14.5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3055" b="7407"/>
          <a:stretch/>
        </p:blipFill>
        <p:spPr>
          <a:xfrm>
            <a:off x="0" y="1714500"/>
            <a:ext cx="5207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270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evis</a:t>
            </a:r>
            <a:endParaRPr lang="en-US" dirty="0"/>
          </a:p>
        </p:txBody>
      </p:sp>
      <p:pic>
        <p:nvPicPr>
          <p:cNvPr id="6" name="Picture 5" descr="WW-fusion_evis_nocu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125" y="1323000"/>
            <a:ext cx="7635875" cy="553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82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8112"/>
            <a:ext cx="8229600" cy="1143000"/>
          </a:xfrm>
        </p:spPr>
        <p:txBody>
          <a:bodyPr/>
          <a:lstStyle/>
          <a:p>
            <a:r>
              <a:rPr lang="en-US" dirty="0" smtClean="0"/>
              <a:t>Comparing fitting result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5085283"/>
              </p:ext>
            </p:extLst>
          </p:nvPr>
        </p:nvGraphicFramePr>
        <p:xfrm>
          <a:off x="174623" y="1060450"/>
          <a:ext cx="8846791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330"/>
                <a:gridCol w="1180996"/>
                <a:gridCol w="1194345"/>
                <a:gridCol w="1222317"/>
                <a:gridCol w="1222317"/>
                <a:gridCol w="1222317"/>
                <a:gridCol w="1596169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= x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 + x</a:t>
                      </a:r>
                      <a:r>
                        <a:rPr lang="en-US" baseline="-25000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= x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*x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 /(x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baseline="0" dirty="0" smtClean="0"/>
                        <a:t>*x</a:t>
                      </a:r>
                      <a:r>
                        <a:rPr lang="en-US" baseline="-25000" dirty="0" smtClean="0"/>
                        <a:t>2 </a:t>
                      </a:r>
                      <a:r>
                        <a:rPr lang="en-US" baseline="0" dirty="0" smtClean="0"/>
                        <a:t>+(1</a:t>
                      </a:r>
                      <a:r>
                        <a:rPr lang="en-US" baseline="0" smtClean="0"/>
                        <a:t>- x</a:t>
                      </a:r>
                      <a:r>
                        <a:rPr lang="en-US" baseline="-25000" smtClean="0"/>
                        <a:t>1</a:t>
                      </a:r>
                      <a:r>
                        <a:rPr lang="en-US" baseline="0" smtClean="0"/>
                        <a:t>)</a:t>
                      </a:r>
                      <a:r>
                        <a:rPr lang="en-US" baseline="0" dirty="0" smtClean="0"/>
                        <a:t>(1</a:t>
                      </a:r>
                      <a:r>
                        <a:rPr lang="en-US" baseline="0" smtClean="0"/>
                        <a:t>- x</a:t>
                      </a:r>
                      <a:r>
                        <a:rPr lang="en-US" baseline="-25000" smtClean="0"/>
                        <a:t>2</a:t>
                      </a:r>
                      <a:r>
                        <a:rPr lang="en-US" baseline="0" smtClean="0"/>
                        <a:t>)</a:t>
                      </a: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Reconst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N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abso</a:t>
                      </a:r>
                      <a:r>
                        <a:rPr lang="en-US" dirty="0" smtClean="0"/>
                        <a:t>. Error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rel.</a:t>
                      </a:r>
                      <a:r>
                        <a:rPr lang="en-US" baseline="0" dirty="0" smtClean="0"/>
                        <a:t> Error 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Reconst</a:t>
                      </a:r>
                      <a:r>
                        <a:rPr lang="en-US" dirty="0" smtClean="0"/>
                        <a:t>.</a:t>
                      </a:r>
                      <a:r>
                        <a:rPr lang="en-US" baseline="0" dirty="0" smtClean="0"/>
                        <a:t> N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abso</a:t>
                      </a:r>
                      <a:r>
                        <a:rPr lang="en-US" dirty="0" smtClean="0"/>
                        <a:t>. Error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rel.</a:t>
                      </a:r>
                      <a:r>
                        <a:rPr lang="en-US" baseline="0" dirty="0" smtClean="0"/>
                        <a:t> Error 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numBack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6290.00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103.00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6523.30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141.00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4080.70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70.20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4089.20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162.38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193.78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gg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582.03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410.78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19 %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pic>
        <p:nvPicPr>
          <p:cNvPr id="5" name="Picture 4" descr="Screen Shot 2014-05-20 at 17.34.4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8" t="30864" r="8854"/>
          <a:stretch/>
        </p:blipFill>
        <p:spPr>
          <a:xfrm>
            <a:off x="174624" y="3651250"/>
            <a:ext cx="6613921" cy="320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319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7401"/>
            <a:ext cx="8229600" cy="936625"/>
          </a:xfrm>
        </p:spPr>
        <p:txBody>
          <a:bodyPr/>
          <a:lstStyle/>
          <a:p>
            <a:r>
              <a:rPr lang="en-US" dirty="0" smtClean="0"/>
              <a:t>Compare to Claude </a:t>
            </a:r>
            <a:r>
              <a:rPr lang="en-US" dirty="0" err="1" smtClean="0"/>
              <a:t>Düring’s</a:t>
            </a:r>
            <a:r>
              <a:rPr lang="en-US" dirty="0" smtClean="0"/>
              <a:t>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7825"/>
            <a:ext cx="8229600" cy="5210175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qqll</a:t>
            </a:r>
            <a:r>
              <a:rPr lang="en-US" dirty="0" smtClean="0"/>
              <a:t> before </a:t>
            </a:r>
            <a:r>
              <a:rPr lang="en-US" dirty="0" err="1" smtClean="0"/>
              <a:t>zz_sl</a:t>
            </a:r>
            <a:r>
              <a:rPr lang="en-US" dirty="0" smtClean="0"/>
              <a:t> + </a:t>
            </a:r>
            <a:r>
              <a:rPr lang="en-US" dirty="0" err="1" smtClean="0"/>
              <a:t>zee_sl</a:t>
            </a:r>
            <a:r>
              <a:rPr lang="en-US" dirty="0" smtClean="0"/>
              <a:t> (now only to </a:t>
            </a:r>
            <a:r>
              <a:rPr lang="en-US" dirty="0" err="1" smtClean="0"/>
              <a:t>l+l</a:t>
            </a:r>
            <a:r>
              <a:rPr lang="en-US" dirty="0" smtClean="0"/>
              <a:t>-)</a:t>
            </a:r>
            <a:endParaRPr lang="en-US" dirty="0"/>
          </a:p>
          <a:p>
            <a:r>
              <a:rPr lang="en-US" dirty="0" err="1" smtClean="0"/>
              <a:t>qqlv</a:t>
            </a:r>
            <a:r>
              <a:rPr lang="en-US" dirty="0" smtClean="0"/>
              <a:t> before only </a:t>
            </a:r>
            <a:r>
              <a:rPr lang="en-US" dirty="0" err="1" smtClean="0"/>
              <a:t>sw_sl</a:t>
            </a:r>
            <a:r>
              <a:rPr lang="en-US" dirty="0" smtClean="0"/>
              <a:t> (now + </a:t>
            </a:r>
            <a:r>
              <a:rPr lang="en-US" dirty="0" err="1" smtClean="0"/>
              <a:t>ww_sl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 descr="Screen Shot 2014-05-05 at 12.49.53 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" b="48810"/>
          <a:stretch/>
        </p:blipFill>
        <p:spPr>
          <a:xfrm>
            <a:off x="61204" y="746849"/>
            <a:ext cx="8853289" cy="2632948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270856"/>
              </p:ext>
            </p:extLst>
          </p:nvPr>
        </p:nvGraphicFramePr>
        <p:xfrm>
          <a:off x="137704" y="3365908"/>
          <a:ext cx="9006296" cy="22478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90782"/>
                <a:gridCol w="737774"/>
                <a:gridCol w="737774"/>
                <a:gridCol w="737774"/>
                <a:gridCol w="737774"/>
                <a:gridCol w="737774"/>
                <a:gridCol w="737774"/>
                <a:gridCol w="737774"/>
                <a:gridCol w="737774"/>
                <a:gridCol w="737774"/>
                <a:gridCol w="737774"/>
                <a:gridCol w="737774"/>
              </a:tblGrid>
              <a:tr h="22347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Expected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isoLepCuts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npfo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E_vis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Z-Mass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Higgs-mass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missMo_t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missMo_z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cosTHiggs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B-Tag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cuts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vvH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(fusion)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1170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vvH(ZH)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6250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vvbb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1570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vvqq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1.26E+05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1.26E+05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3.31E+04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9420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54.8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qqll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2.18E+05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2.18E+05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2.18E+05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7630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3900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251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qqlv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4.22E+06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1190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677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qqqq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4.20E+06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4.20E+06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4.20E+06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0.132</a:t>
                      </a:r>
                    </a:p>
                  </a:txBody>
                  <a:tcPr marL="12700" marR="12700" marT="12700" marB="0" anchor="b"/>
                </a:tc>
              </a:tr>
              <a:tr h="22347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qq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1.95E+07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1.95E+07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1.95E+07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1.95E+07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1.95E+07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1.95E+07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2450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1710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1510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125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43000"/>
          </a:xfrm>
        </p:spPr>
        <p:txBody>
          <a:bodyPr/>
          <a:lstStyle/>
          <a:p>
            <a:r>
              <a:rPr lang="en-US" dirty="0" smtClean="0"/>
              <a:t>How I decided on cuts</a:t>
            </a:r>
            <a:endParaRPr lang="en-US" dirty="0"/>
          </a:p>
        </p:txBody>
      </p:sp>
      <p:pic>
        <p:nvPicPr>
          <p:cNvPr id="3" name="Picture 2" descr="optim_cbg__mh&gt;75.5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" y="1374775"/>
            <a:ext cx="720090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6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Fitting WW-fraction</a:t>
            </a:r>
            <a:endParaRPr lang="en-US" dirty="0"/>
          </a:p>
        </p:txBody>
      </p:sp>
      <p:pic>
        <p:nvPicPr>
          <p:cNvPr id="4" name="Picture 3" descr="WW-fusion_cosh_nocu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9663"/>
            <a:ext cx="3132000" cy="2270286"/>
          </a:xfrm>
          <a:prstGeom prst="rect">
            <a:avLst/>
          </a:prstGeom>
        </p:spPr>
      </p:pic>
      <p:pic>
        <p:nvPicPr>
          <p:cNvPr id="8" name="Picture 7" descr="WW-fusion_mz_nocut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95149"/>
            <a:ext cx="3132000" cy="2270286"/>
          </a:xfrm>
          <a:prstGeom prst="rect">
            <a:avLst/>
          </a:prstGeom>
        </p:spPr>
      </p:pic>
      <p:pic>
        <p:nvPicPr>
          <p:cNvPr id="9" name="Picture 8" descr="WW-fusion_mz_nomptcu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49" y="4597969"/>
            <a:ext cx="3132000" cy="2270287"/>
          </a:xfrm>
          <a:prstGeom prst="rect">
            <a:avLst/>
          </a:prstGeom>
        </p:spPr>
      </p:pic>
      <p:pic>
        <p:nvPicPr>
          <p:cNvPr id="10" name="Picture 9" descr="WW-fusion_cosh_nomptcut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1732229"/>
            <a:ext cx="3132000" cy="2270285"/>
          </a:xfrm>
          <a:prstGeom prst="rect">
            <a:avLst/>
          </a:prstGeom>
        </p:spPr>
      </p:pic>
      <p:pic>
        <p:nvPicPr>
          <p:cNvPr id="11" name="Picture 10" descr="WW-fusion_cosh_cut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51" y="1739663"/>
            <a:ext cx="3132000" cy="2270286"/>
          </a:xfrm>
          <a:prstGeom prst="rect">
            <a:avLst/>
          </a:prstGeom>
        </p:spPr>
      </p:pic>
      <p:pic>
        <p:nvPicPr>
          <p:cNvPr id="12" name="Picture 11" descr="WW-fusion_mz_cut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50" y="4595149"/>
            <a:ext cx="3132000" cy="2270285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0" y="1243013"/>
            <a:ext cx="9144000" cy="6010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cos</a:t>
            </a:r>
            <a:r>
              <a:rPr lang="en-US" sz="2400" dirty="0" err="1"/>
              <a:t>h</a:t>
            </a:r>
            <a:r>
              <a:rPr lang="en-US" sz="2400" dirty="0"/>
              <a:t> </a:t>
            </a:r>
            <a:r>
              <a:rPr lang="en-US" sz="2400" dirty="0" smtClean="0"/>
              <a:t>             no </a:t>
            </a:r>
            <a:r>
              <a:rPr lang="en-US" sz="2400" dirty="0"/>
              <a:t>cuts                       no </a:t>
            </a:r>
            <a:r>
              <a:rPr lang="en-US" sz="2400" dirty="0" err="1"/>
              <a:t>mpt</a:t>
            </a:r>
            <a:r>
              <a:rPr lang="en-US" sz="2400" dirty="0"/>
              <a:t> cut                 </a:t>
            </a:r>
            <a:r>
              <a:rPr lang="en-US" sz="2400" dirty="0" smtClean="0"/>
              <a:t>  all </a:t>
            </a:r>
            <a:r>
              <a:rPr lang="en-US" sz="2400" dirty="0"/>
              <a:t>cuts</a:t>
            </a:r>
            <a:endParaRPr lang="en-US" sz="24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Z-mass      </a:t>
            </a:r>
            <a:r>
              <a:rPr lang="en-US" sz="2000" dirty="0" smtClean="0"/>
              <a:t>no cuts                       no </a:t>
            </a:r>
            <a:r>
              <a:rPr lang="en-US" sz="2000" dirty="0" err="1" smtClean="0"/>
              <a:t>mpt</a:t>
            </a:r>
            <a:r>
              <a:rPr lang="en-US" sz="2000" dirty="0" smtClean="0"/>
              <a:t> cut                                   all cuts</a:t>
            </a:r>
            <a:endParaRPr lang="en-US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794499" y="427610"/>
            <a:ext cx="3554551" cy="395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electron neutrinos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mu/tau neutrinos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833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Flavor tagging weights</a:t>
            </a:r>
            <a:endParaRPr lang="en-US" dirty="0"/>
          </a:p>
        </p:txBody>
      </p:sp>
      <p:pic>
        <p:nvPicPr>
          <p:cNvPr id="5" name="Picture 4" descr="btag_effipurit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675" y="1638300"/>
            <a:ext cx="7200900" cy="521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47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263"/>
            <a:ext cx="8229600" cy="1143000"/>
          </a:xfrm>
        </p:spPr>
        <p:txBody>
          <a:bodyPr/>
          <a:lstStyle/>
          <a:p>
            <a:r>
              <a:rPr lang="en-US" dirty="0" smtClean="0"/>
              <a:t>B-tagging weights on jets?</a:t>
            </a:r>
            <a:endParaRPr lang="en-US" dirty="0"/>
          </a:p>
        </p:txBody>
      </p:sp>
      <p:pic>
        <p:nvPicPr>
          <p:cNvPr id="3" name="Picture 2" descr="btag_Eff_purit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85305" y="-58537"/>
            <a:ext cx="5963125" cy="822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952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finding cut range</a:t>
            </a:r>
          </a:p>
          <a:p>
            <a:r>
              <a:rPr lang="en-US" dirty="0" smtClean="0"/>
              <a:t>maximize significance program structure</a:t>
            </a:r>
          </a:p>
          <a:p>
            <a:pPr lvl="1"/>
            <a:r>
              <a:rPr lang="en-US" dirty="0" smtClean="0"/>
              <a:t>while </a:t>
            </a:r>
            <a:r>
              <a:rPr lang="en-US" dirty="0" smtClean="0"/>
              <a:t>change in </a:t>
            </a:r>
            <a:r>
              <a:rPr lang="en-US" dirty="0" err="1" smtClean="0"/>
              <a:t>siginificance</a:t>
            </a:r>
            <a:endParaRPr lang="en-US" dirty="0" smtClean="0"/>
          </a:p>
          <a:p>
            <a:pPr lvl="2"/>
            <a:r>
              <a:rPr lang="en-US" sz="2600" dirty="0" smtClean="0"/>
              <a:t>for cut in </a:t>
            </a:r>
            <a:r>
              <a:rPr lang="en-US" sz="2600" dirty="0" err="1" smtClean="0"/>
              <a:t>cut_list</a:t>
            </a:r>
            <a:endParaRPr lang="en-US" sz="2600" dirty="0" smtClean="0"/>
          </a:p>
          <a:p>
            <a:pPr lvl="3"/>
            <a:r>
              <a:rPr lang="en-US" sz="2600" dirty="0" smtClean="0"/>
              <a:t>looking for cut limit with highest </a:t>
            </a:r>
            <a:r>
              <a:rPr lang="en-US" sz="2600" dirty="0" err="1" smtClean="0"/>
              <a:t>siginificance</a:t>
            </a:r>
            <a:endParaRPr lang="en-US" sz="2600" dirty="0" smtClean="0"/>
          </a:p>
          <a:p>
            <a:pPr lvl="3"/>
            <a:r>
              <a:rPr lang="en-US" sz="2600" dirty="0" smtClean="0"/>
              <a:t>save cut </a:t>
            </a:r>
            <a:r>
              <a:rPr lang="en-US" sz="2600" dirty="0" smtClean="0"/>
              <a:t>limit</a:t>
            </a:r>
          </a:p>
          <a:p>
            <a:r>
              <a:rPr lang="en-US" sz="3800" dirty="0" smtClean="0"/>
              <a:t>after selection with cuts – template fit on b-/c-likeness histogram (2D). 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2968763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Cut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background: </a:t>
            </a:r>
            <a:r>
              <a:rPr lang="en-US" dirty="0" err="1" smtClean="0"/>
              <a:t>semileptonic</a:t>
            </a:r>
            <a:r>
              <a:rPr lang="en-US" dirty="0" smtClean="0"/>
              <a:t> events</a:t>
            </a:r>
          </a:p>
          <a:p>
            <a:pPr lvl="1"/>
            <a:r>
              <a:rPr lang="en-US" dirty="0" err="1" smtClean="0"/>
              <a:t>qqlv</a:t>
            </a:r>
            <a:r>
              <a:rPr lang="en-US" dirty="0" smtClean="0"/>
              <a:t> larger then </a:t>
            </a:r>
            <a:r>
              <a:rPr lang="en-US" dirty="0" err="1" smtClean="0"/>
              <a:t>qqvv</a:t>
            </a:r>
            <a:endParaRPr lang="en-US" dirty="0" smtClean="0"/>
          </a:p>
          <a:p>
            <a:pPr lvl="2"/>
            <a:r>
              <a:rPr lang="en-US" dirty="0" smtClean="0"/>
              <a:t>maybe isolated lepton finder needs tuning</a:t>
            </a:r>
            <a:endParaRPr lang="en-US" dirty="0"/>
          </a:p>
        </p:txBody>
      </p:sp>
      <p:pic>
        <p:nvPicPr>
          <p:cNvPr id="4" name="Picture 3" descr="Screen Shot 2014-07-31 at 13.47.4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9" t="14445" r="2778" b="39999"/>
          <a:stretch/>
        </p:blipFill>
        <p:spPr>
          <a:xfrm>
            <a:off x="0" y="3667125"/>
            <a:ext cx="9246797" cy="2762249"/>
          </a:xfrm>
          <a:prstGeom prst="rect">
            <a:avLst/>
          </a:prstGeom>
        </p:spPr>
      </p:pic>
      <p:pic>
        <p:nvPicPr>
          <p:cNvPr id="5" name="Picture 4" descr="Screen Shot 2014-07-31 at 13.47.48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" t="77612" r="10695" b="16944"/>
          <a:stretch/>
        </p:blipFill>
        <p:spPr>
          <a:xfrm>
            <a:off x="0" y="6429375"/>
            <a:ext cx="8001000" cy="31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23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1112"/>
            <a:ext cx="8229600" cy="1143000"/>
          </a:xfrm>
        </p:spPr>
        <p:txBody>
          <a:bodyPr/>
          <a:lstStyle/>
          <a:p>
            <a:r>
              <a:rPr lang="en-US" dirty="0" smtClean="0"/>
              <a:t>Fitting templates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5400000">
            <a:off x="-1429823" y="6139499"/>
            <a:ext cx="414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(b</a:t>
            </a:r>
            <a:r>
              <a:rPr lang="en-US" dirty="0" smtClean="0"/>
              <a:t>-tag_1 +b-</a:t>
            </a:r>
            <a:r>
              <a:rPr lang="en-US" dirty="0" smtClean="0"/>
              <a:t>tag_2)/2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84200" y="848197"/>
            <a:ext cx="9563100" cy="5908801"/>
            <a:chOff x="584200" y="848197"/>
            <a:chExt cx="9563100" cy="5908801"/>
          </a:xfrm>
        </p:grpSpPr>
        <p:pic>
          <p:nvPicPr>
            <p:cNvPr id="8" name="Picture 7" descr="fit_histos2_try-eps-converted-to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200" y="1022266"/>
              <a:ext cx="7766050" cy="562935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873125" y="848197"/>
              <a:ext cx="4143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Data</a:t>
              </a:r>
              <a:endParaRPr lang="en-US" sz="2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50900" y="6387666"/>
              <a:ext cx="4143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(c</a:t>
              </a:r>
              <a:r>
                <a:rPr lang="en-US" dirty="0" smtClean="0"/>
                <a:t>-tag_1 +c-</a:t>
              </a:r>
              <a:r>
                <a:rPr lang="en-US" dirty="0" smtClean="0"/>
                <a:t>tag_2)/2</a:t>
              </a:r>
              <a:endParaRPr 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1539875" y="3780138"/>
              <a:ext cx="762000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73125" y="3700763"/>
              <a:ext cx="17621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 </a:t>
              </a:r>
              <a:r>
                <a:rPr lang="en-US" sz="2400" dirty="0" smtClean="0">
                  <a:sym typeface="Wingdings"/>
                </a:rPr>
                <a:t> bb</a:t>
              </a:r>
              <a:endParaRPr lang="en-US" sz="2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254500" y="3748388"/>
              <a:ext cx="762000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99275" y="3780138"/>
              <a:ext cx="762000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670675" y="974082"/>
              <a:ext cx="762000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108450" y="974641"/>
              <a:ext cx="762000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539875" y="969235"/>
              <a:ext cx="762000" cy="3156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17900" y="3700763"/>
              <a:ext cx="17049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 </a:t>
              </a:r>
              <a:r>
                <a:rPr lang="en-US" sz="2400" dirty="0" smtClean="0">
                  <a:sym typeface="Wingdings"/>
                </a:rPr>
                <a:t> cc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03925" y="3700763"/>
              <a:ext cx="4143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 </a:t>
              </a:r>
              <a:r>
                <a:rPr lang="en-US" sz="2400" dirty="0" smtClean="0">
                  <a:sym typeface="Wingdings"/>
                </a:rPr>
                <a:t> </a:t>
              </a:r>
              <a:r>
                <a:rPr lang="en-US" sz="2400" dirty="0" err="1" smtClean="0">
                  <a:sym typeface="Wingdings"/>
                </a:rPr>
                <a:t>gg</a:t>
              </a:r>
              <a:endParaRPr 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17900" y="848669"/>
              <a:ext cx="4143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H </a:t>
              </a:r>
              <a:r>
                <a:rPr lang="en-US" sz="2400" dirty="0" smtClean="0">
                  <a:sym typeface="Wingdings"/>
                </a:rPr>
                <a:t> other</a:t>
              </a:r>
              <a:endParaRPr lang="en-US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03925" y="849613"/>
              <a:ext cx="4143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SM Background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22512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Toy study</a:t>
            </a:r>
            <a:endParaRPr lang="en-US" dirty="0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374" y="1174749"/>
            <a:ext cx="2590426" cy="1508125"/>
          </a:xfrm>
          <a:prstGeom prst="rect">
            <a:avLst/>
          </a:prstGeom>
        </p:spPr>
      </p:pic>
      <p:pic>
        <p:nvPicPr>
          <p:cNvPr id="3" name="Picture 2" descr="toy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52750"/>
            <a:ext cx="8522938" cy="3848099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Higgs</a:t>
            </a:r>
            <a:r>
              <a:rPr lang="en-US" sz="3800" dirty="0"/>
              <a:t> </a:t>
            </a:r>
            <a:r>
              <a:rPr lang="en-US" sz="3800" dirty="0" smtClean="0"/>
              <a:t>to gluon slightly </a:t>
            </a:r>
            <a:br>
              <a:rPr lang="en-US" sz="3800" dirty="0" smtClean="0"/>
            </a:br>
            <a:r>
              <a:rPr lang="en-US" sz="3800" dirty="0" smtClean="0"/>
              <a:t>shifted  </a:t>
            </a:r>
            <a:endParaRPr lang="en-US" sz="3800" dirty="0"/>
          </a:p>
        </p:txBody>
      </p:sp>
    </p:spTree>
    <p:extLst>
      <p:ext uri="{BB962C8B-B14F-4D97-AF65-F5344CB8AC3E}">
        <p14:creationId xmlns:p14="http://schemas.microsoft.com/office/powerpoint/2010/main" val="59365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optimisation</a:t>
            </a:r>
            <a:r>
              <a:rPr lang="en-US" dirty="0" smtClean="0"/>
              <a:t> on each final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final states are different in </a:t>
            </a:r>
          </a:p>
          <a:p>
            <a:pPr lvl="1"/>
            <a:r>
              <a:rPr lang="en-US" dirty="0" smtClean="0"/>
              <a:t>detector </a:t>
            </a:r>
            <a:r>
              <a:rPr lang="en-US" dirty="0" err="1" smtClean="0"/>
              <a:t>resulution</a:t>
            </a:r>
            <a:endParaRPr lang="en-US" dirty="0"/>
          </a:p>
          <a:p>
            <a:pPr lvl="1"/>
            <a:r>
              <a:rPr lang="en-US" dirty="0" smtClean="0"/>
              <a:t>number of events</a:t>
            </a:r>
          </a:p>
          <a:p>
            <a:pPr lvl="1"/>
            <a:r>
              <a:rPr lang="en-US" dirty="0" smtClean="0"/>
              <a:t>nature of jets</a:t>
            </a:r>
          </a:p>
        </p:txBody>
      </p:sp>
      <p:pic>
        <p:nvPicPr>
          <p:cNvPr id="4" name="Picture 3" descr="mz-compare-bbggcc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3283882"/>
            <a:ext cx="5162550" cy="3496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875" y="3283882"/>
            <a:ext cx="4143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recoil mass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11125" y="3946691"/>
            <a:ext cx="5661025" cy="2720809"/>
            <a:chOff x="111125" y="3946691"/>
            <a:chExt cx="5661025" cy="2720809"/>
          </a:xfrm>
        </p:grpSpPr>
        <p:pic>
          <p:nvPicPr>
            <p:cNvPr id="5" name="Picture 4" descr="nmoun-compare-bbggcc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25" y="4046327"/>
              <a:ext cx="3870325" cy="2621173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628775" y="3946691"/>
              <a:ext cx="4143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nmoun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55836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optimisation</a:t>
            </a:r>
            <a:r>
              <a:rPr lang="en-US" dirty="0" smtClean="0"/>
              <a:t> on each final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final states are different in </a:t>
            </a:r>
          </a:p>
          <a:p>
            <a:pPr lvl="1"/>
            <a:r>
              <a:rPr lang="en-US" dirty="0" smtClean="0"/>
              <a:t>detector </a:t>
            </a:r>
            <a:r>
              <a:rPr lang="en-US" dirty="0" err="1" smtClean="0"/>
              <a:t>resulution</a:t>
            </a:r>
            <a:endParaRPr lang="en-US" dirty="0"/>
          </a:p>
          <a:p>
            <a:pPr lvl="1"/>
            <a:r>
              <a:rPr lang="en-US" dirty="0" smtClean="0"/>
              <a:t>number of events</a:t>
            </a:r>
          </a:p>
          <a:p>
            <a:pPr lvl="1"/>
            <a:r>
              <a:rPr lang="en-US" dirty="0" smtClean="0"/>
              <a:t>nature of jets</a:t>
            </a:r>
          </a:p>
          <a:p>
            <a:r>
              <a:rPr lang="en-US" dirty="0" smtClean="0"/>
              <a:t>maximize on </a:t>
            </a:r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136" y="3715024"/>
            <a:ext cx="5747039" cy="775725"/>
          </a:xfrm>
          <a:prstGeom prst="rect">
            <a:avLst/>
          </a:prstGeom>
        </p:spPr>
      </p:pic>
      <p:pic>
        <p:nvPicPr>
          <p:cNvPr id="5" name="Picture 4" descr="Screen Shot 2014-07-31 at 14.48.3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" t="25277" r="3125" b="41667"/>
          <a:stretch/>
        </p:blipFill>
        <p:spPr>
          <a:xfrm>
            <a:off x="336550" y="4712633"/>
            <a:ext cx="8604250" cy="188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51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Higgs-</a:t>
            </a:r>
            <a:r>
              <a:rPr lang="en-US" dirty="0" err="1" smtClean="0"/>
              <a:t>Strahlung</a:t>
            </a:r>
            <a:r>
              <a:rPr lang="en-US" dirty="0" smtClean="0"/>
              <a:t> and WW-fusion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100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two separate production in this channel</a:t>
            </a:r>
          </a:p>
          <a:p>
            <a:r>
              <a:rPr lang="en-US" dirty="0" smtClean="0"/>
              <a:t>branching ratio and Higgs-</a:t>
            </a:r>
            <a:r>
              <a:rPr lang="en-US" dirty="0" err="1" smtClean="0"/>
              <a:t>Strahlung</a:t>
            </a:r>
            <a:r>
              <a:rPr lang="en-US" dirty="0" smtClean="0"/>
              <a:t> cross section are collected from other </a:t>
            </a:r>
            <a:r>
              <a:rPr lang="en-US" dirty="0" smtClean="0"/>
              <a:t>studies</a:t>
            </a:r>
          </a:p>
          <a:p>
            <a:r>
              <a:rPr lang="en-US" dirty="0" smtClean="0"/>
              <a:t>results into an uncertainty of 32 %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97" y="3310263"/>
            <a:ext cx="7828128" cy="1026249"/>
          </a:xfrm>
          <a:prstGeom prst="rect">
            <a:avLst/>
          </a:prstGeom>
        </p:spPr>
      </p:pic>
      <p:pic>
        <p:nvPicPr>
          <p:cNvPr id="8" name="Picture 7" descr="t-channel_edi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250" y="4497713"/>
            <a:ext cx="3011321" cy="2036023"/>
          </a:xfrm>
          <a:prstGeom prst="rect">
            <a:avLst/>
          </a:prstGeom>
        </p:spPr>
      </p:pic>
      <p:pic>
        <p:nvPicPr>
          <p:cNvPr id="9" name="Picture 8" descr="s-channel_edi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075" y="4481838"/>
            <a:ext cx="3432176" cy="1788787"/>
          </a:xfrm>
          <a:prstGeom prst="rect">
            <a:avLst/>
          </a:prstGeom>
        </p:spPr>
      </p:pic>
      <p:sp>
        <p:nvSpPr>
          <p:cNvPr id="7" name="Foliennummernplatzhalter 3"/>
          <p:cNvSpPr>
            <a:spLocks noGrp="1"/>
          </p:cNvSpPr>
          <p:nvPr/>
        </p:nvSpPr>
        <p:spPr>
          <a:xfrm>
            <a:off x="6913417" y="920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B30AE7E-E472-C64F-8D78-CDED9103F7E6}" type="slidenum">
              <a:rPr lang="en-US" sz="2400" smtClean="0"/>
              <a:pPr/>
              <a:t>9</a:t>
            </a:fld>
            <a:endParaRPr lang="en-US" sz="2400" dirty="0"/>
          </a:p>
        </p:txBody>
      </p:sp>
      <p:sp>
        <p:nvSpPr>
          <p:cNvPr id="10" name="正方形/長方形 5"/>
          <p:cNvSpPr/>
          <p:nvPr/>
        </p:nvSpPr>
        <p:spPr>
          <a:xfrm>
            <a:off x="490370" y="6270625"/>
            <a:ext cx="78281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altLang="ja-JP" dirty="0" smtClean="0"/>
              <a:t>Feynman </a:t>
            </a:r>
            <a:r>
              <a:rPr lang="de-DE" altLang="ja-JP" dirty="0" err="1" smtClean="0"/>
              <a:t>diagrams</a:t>
            </a:r>
            <a:r>
              <a:rPr lang="de-DE" altLang="ja-JP" dirty="0" smtClean="0"/>
              <a:t>:         Higgs-Strahlung       					   WW-fusion        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7825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65394</TotalTime>
  <Words>1183</Words>
  <Application>Microsoft Macintosh PowerPoint</Application>
  <PresentationFormat>On-screen Show (4:3)</PresentationFormat>
  <Paragraphs>575</Paragraphs>
  <Slides>27</Slides>
  <Notes>5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  Determination of branching ratios for Higgs to di-jet states and WW-fusion fraction at the ILC at 250 GeV CME   </vt:lpstr>
      <vt:lpstr>Motivation </vt:lpstr>
      <vt:lpstr>Event Selection</vt:lpstr>
      <vt:lpstr>Cut flow</vt:lpstr>
      <vt:lpstr>Fitting templates </vt:lpstr>
      <vt:lpstr>Toy study</vt:lpstr>
      <vt:lpstr>optimisation on each final state</vt:lpstr>
      <vt:lpstr>optimisation on each final state</vt:lpstr>
      <vt:lpstr>Higgs-Strahlung and WW-fusion</vt:lpstr>
      <vt:lpstr>Fitting uncertainty</vt:lpstr>
      <vt:lpstr>Hadronic Beam Background</vt:lpstr>
      <vt:lpstr>Conclusion</vt:lpstr>
      <vt:lpstr>Backup</vt:lpstr>
      <vt:lpstr>Significance after optimising</vt:lpstr>
      <vt:lpstr>cut limits</vt:lpstr>
      <vt:lpstr>Interverance depandent on CME</vt:lpstr>
      <vt:lpstr>Interverance of ZH/WW in Z-mass</vt:lpstr>
      <vt:lpstr>Fitting uncertainty</vt:lpstr>
      <vt:lpstr>Fitting WW-fraction</vt:lpstr>
      <vt:lpstr>Compare to Ono/Miyamoto’s paper</vt:lpstr>
      <vt:lpstr>evis</vt:lpstr>
      <vt:lpstr>Comparing fitting result</vt:lpstr>
      <vt:lpstr>Compare to Claude Düring’s study</vt:lpstr>
      <vt:lpstr>How I decided on cuts</vt:lpstr>
      <vt:lpstr>Fitting WW-fraction</vt:lpstr>
      <vt:lpstr>Flavor tagging weights</vt:lpstr>
      <vt:lpstr>B-tagging weights on jets?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International Linear Collider Volume 2: Physics</dc:title>
  <dc:creator>Christian Drews</dc:creator>
  <cp:lastModifiedBy>Christian Drews</cp:lastModifiedBy>
  <cp:revision>177</cp:revision>
  <dcterms:created xsi:type="dcterms:W3CDTF">2013-12-09T07:40:09Z</dcterms:created>
  <dcterms:modified xsi:type="dcterms:W3CDTF">2014-08-01T05:19:16Z</dcterms:modified>
</cp:coreProperties>
</file>