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handoutMasterIdLst>
    <p:handoutMasterId r:id="rId18"/>
  </p:handoutMasterIdLst>
  <p:sldIdLst>
    <p:sldId id="256" r:id="rId2"/>
    <p:sldId id="281" r:id="rId3"/>
    <p:sldId id="257" r:id="rId4"/>
    <p:sldId id="268" r:id="rId5"/>
    <p:sldId id="269" r:id="rId6"/>
    <p:sldId id="259" r:id="rId7"/>
    <p:sldId id="267" r:id="rId8"/>
    <p:sldId id="270" r:id="rId9"/>
    <p:sldId id="271" r:id="rId10"/>
    <p:sldId id="272" r:id="rId11"/>
    <p:sldId id="274" r:id="rId12"/>
    <p:sldId id="275" r:id="rId13"/>
    <p:sldId id="276" r:id="rId14"/>
    <p:sldId id="278" r:id="rId15"/>
    <p:sldId id="28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5" descr="slide footer_blue_646.jpg"/>
          <p:cNvPicPr>
            <a:picLocks noChangeAspect="1"/>
          </p:cNvPicPr>
          <p:nvPr/>
        </p:nvPicPr>
        <p:blipFill>
          <a:blip r:embed="rId2" cstate="print"/>
          <a:srcRect/>
          <a:stretch>
            <a:fillRect/>
          </a:stretch>
        </p:blipFill>
        <p:spPr bwMode="auto">
          <a:xfrm>
            <a:off x="0" y="8613775"/>
            <a:ext cx="9144000" cy="530225"/>
          </a:xfrm>
          <a:prstGeom prst="rect">
            <a:avLst/>
          </a:prstGeom>
          <a:noFill/>
          <a:ln w="9525">
            <a:noFill/>
            <a:miter lim="800000"/>
            <a:headEnd/>
            <a:tailEnd/>
          </a:ln>
        </p:spPr>
      </p:pic>
      <p:pic>
        <p:nvPicPr>
          <p:cNvPr id="6" name="Picture 7" descr="slide header_646.jpg"/>
          <p:cNvPicPr>
            <a:picLocks noChangeAspect="1"/>
          </p:cNvPicPr>
          <p:nvPr/>
        </p:nvPicPr>
        <p:blipFill>
          <a:blip r:embed="rId3" cstate="print"/>
          <a:srcRect/>
          <a:stretch>
            <a:fillRect/>
          </a:stretch>
        </p:blipFill>
        <p:spPr bwMode="auto">
          <a:xfrm>
            <a:off x="-2286000" y="0"/>
            <a:ext cx="9144000" cy="155575"/>
          </a:xfrm>
          <a:prstGeom prst="rect">
            <a:avLst/>
          </a:prstGeom>
          <a:noFill/>
          <a:ln w="9525">
            <a:noFill/>
            <a:miter lim="800000"/>
            <a:headEnd/>
            <a:tailEnd/>
          </a:ln>
        </p:spPr>
      </p:pic>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952999" y="152400"/>
            <a:ext cx="1903413" cy="304800"/>
          </a:xfrm>
          <a:prstGeom prst="rect">
            <a:avLst/>
          </a:prstGeom>
        </p:spPr>
        <p:txBody>
          <a:bodyPr vert="horz" lIns="91440" tIns="45720" rIns="91440" bIns="45720" rtlCol="0"/>
          <a:lstStyle>
            <a:lvl1pPr algn="r">
              <a:defRPr sz="1200"/>
            </a:lvl1pPr>
          </a:lstStyle>
          <a:p>
            <a:fld id="{80B18B65-4CBA-DB46-9D73-AD0C58E7BE22}" type="datetime1">
              <a:rPr lang="en-US" smtClean="0"/>
              <a:pPr/>
              <a:t>8/4/2014</a:t>
            </a:fld>
            <a:endParaRPr lang="en-US"/>
          </a:p>
        </p:txBody>
      </p:sp>
      <p:sp>
        <p:nvSpPr>
          <p:cNvPr id="4" name="Footer Placeholder 3"/>
          <p:cNvSpPr>
            <a:spLocks noGrp="1"/>
          </p:cNvSpPr>
          <p:nvPr>
            <p:ph type="ftr" sz="quarter" idx="2"/>
          </p:nvPr>
        </p:nvSpPr>
        <p:spPr>
          <a:xfrm>
            <a:off x="762000" y="8610601"/>
            <a:ext cx="5486400" cy="228600"/>
          </a:xfrm>
          <a:prstGeom prst="rect">
            <a:avLst/>
          </a:prstGeom>
        </p:spPr>
        <p:txBody>
          <a:bodyPr vert="horz" lIns="91440" tIns="45720" rIns="91440" bIns="45720" rtlCol="0" anchor="b"/>
          <a:lstStyle>
            <a:lvl1pPr algn="l">
              <a:defRPr sz="1200"/>
            </a:lvl1pPr>
          </a:lstStyle>
          <a:p>
            <a:r>
              <a:rPr lang="en-US" smtClean="0"/>
              <a:t>Go to ”Insert (View) | Header and Footer" to add your organization, sponsor, meeting name here; then, click "Apply to All"</a:t>
            </a:r>
            <a:endParaRPr lang="en-US" dirty="0"/>
          </a:p>
        </p:txBody>
      </p:sp>
      <p:sp>
        <p:nvSpPr>
          <p:cNvPr id="5" name="Slide Number Placeholder 4"/>
          <p:cNvSpPr>
            <a:spLocks noGrp="1"/>
          </p:cNvSpPr>
          <p:nvPr>
            <p:ph type="sldNum" sz="quarter" idx="3"/>
          </p:nvPr>
        </p:nvSpPr>
        <p:spPr>
          <a:xfrm>
            <a:off x="6324599" y="8685213"/>
            <a:ext cx="531813" cy="457200"/>
          </a:xfrm>
          <a:prstGeom prst="rect">
            <a:avLst/>
          </a:prstGeom>
        </p:spPr>
        <p:txBody>
          <a:bodyPr vert="horz" lIns="91440" tIns="45720" rIns="91440" bIns="45720" rtlCol="0" anchor="b"/>
          <a:lstStyle>
            <a:lvl1pPr algn="r">
              <a:defRPr sz="1200"/>
            </a:lvl1pPr>
          </a:lstStyle>
          <a:p>
            <a:fld id="{9CA05E24-A365-DF40-BF27-0C4D1E380F5C}" type="slidenum">
              <a:rPr lang="en-US" smtClean="0"/>
              <a:pPr/>
              <a:t>‹#›</a:t>
            </a:fld>
            <a:endParaRPr lang="en-US" dirty="0"/>
          </a:p>
        </p:txBody>
      </p:sp>
    </p:spTree>
    <p:extLst>
      <p:ext uri="{BB962C8B-B14F-4D97-AF65-F5344CB8AC3E}">
        <p14:creationId xmlns:p14="http://schemas.microsoft.com/office/powerpoint/2010/main" val="377260496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269693-4B73-3F4B-BE08-27CE2957F7EB}" type="datetime1">
              <a:rPr lang="en-US" smtClean="0"/>
              <a:pPr/>
              <a:t>8/4/2014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Go to ”Insert (View) | Header and Footer" to add your organization, sponsor, meeting name here; then, click "Apply to All"</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1A7F71-A600-874B-8C52-75C3F91F2DFD}" type="slidenum">
              <a:rPr lang="en-US" smtClean="0"/>
              <a:pPr/>
              <a:t>‹#›</a:t>
            </a:fld>
            <a:endParaRPr lang="en-US"/>
          </a:p>
        </p:txBody>
      </p:sp>
    </p:spTree>
    <p:extLst>
      <p:ext uri="{BB962C8B-B14F-4D97-AF65-F5344CB8AC3E}">
        <p14:creationId xmlns:p14="http://schemas.microsoft.com/office/powerpoint/2010/main" val="1286206059"/>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Go to ”Insert (View) | Header and Footer" to add your organization, sponsor, meeting name here; then, click "Apply to All"</a:t>
            </a:r>
            <a:endParaRPr lang="en-US"/>
          </a:p>
        </p:txBody>
      </p:sp>
      <p:sp>
        <p:nvSpPr>
          <p:cNvPr id="5" name="Slide Number Placeholder 4"/>
          <p:cNvSpPr>
            <a:spLocks noGrp="1"/>
          </p:cNvSpPr>
          <p:nvPr>
            <p:ph type="sldNum" sz="quarter" idx="11"/>
          </p:nvPr>
        </p:nvSpPr>
        <p:spPr/>
        <p:txBody>
          <a:bodyPr/>
          <a:lstStyle/>
          <a:p>
            <a:fld id="{BB1A7F71-A600-874B-8C52-75C3F91F2DFD}" type="slidenum">
              <a:rPr lang="en-US" smtClean="0"/>
              <a:pPr/>
              <a:t>3</a:t>
            </a:fld>
            <a:endParaRPr lang="en-US"/>
          </a:p>
        </p:txBody>
      </p:sp>
    </p:spTree>
    <p:extLst>
      <p:ext uri="{BB962C8B-B14F-4D97-AF65-F5344CB8AC3E}">
        <p14:creationId xmlns:p14="http://schemas.microsoft.com/office/powerpoint/2010/main" val="10882879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85838" y="1671638"/>
            <a:ext cx="7696200" cy="1069975"/>
          </a:xfrm>
        </p:spPr>
        <p:txBody>
          <a:bodyPr/>
          <a:lstStyle>
            <a:lvl1pPr>
              <a:defRPr sz="3000"/>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985838" y="3125788"/>
            <a:ext cx="6400800" cy="1752600"/>
          </a:xfrm>
        </p:spPr>
        <p:txBody>
          <a:bodyPr/>
          <a:lstStyle>
            <a:lvl1pPr marL="0" indent="0">
              <a:buFont typeface="Wingdings" pitchFamily="2" charset="2"/>
              <a:buNone/>
              <a:defRPr/>
            </a:lvl1pPr>
          </a:lstStyle>
          <a:p>
            <a:r>
              <a:rPr lang="en-US" smtClean="0"/>
              <a:t>Click to edit Master subtitle style</a:t>
            </a:r>
            <a:endParaRPr lang="en-US" dirty="0"/>
          </a:p>
        </p:txBody>
      </p:sp>
      <p:pic>
        <p:nvPicPr>
          <p:cNvPr id="3079" name="Picture 7" descr="title header_Blue_646.jpg"/>
          <p:cNvPicPr>
            <a:picLocks noChangeAspect="1"/>
          </p:cNvPicPr>
          <p:nvPr/>
        </p:nvPicPr>
        <p:blipFill>
          <a:blip r:embed="rId2" cstate="print"/>
          <a:srcRect/>
          <a:stretch>
            <a:fillRect/>
          </a:stretch>
        </p:blipFill>
        <p:spPr bwMode="auto">
          <a:xfrm>
            <a:off x="0" y="0"/>
            <a:ext cx="9144000" cy="1106488"/>
          </a:xfrm>
          <a:prstGeom prst="rect">
            <a:avLst/>
          </a:prstGeom>
          <a:noFill/>
          <a:ln w="9525">
            <a:noFill/>
            <a:miter lim="800000"/>
            <a:headEnd/>
            <a:tailEnd/>
          </a:ln>
        </p:spPr>
      </p:pic>
      <p:pic>
        <p:nvPicPr>
          <p:cNvPr id="3080" name="Picture 7" descr="doe_black.jpg"/>
          <p:cNvPicPr>
            <a:picLocks noChangeAspect="1"/>
          </p:cNvPicPr>
          <p:nvPr/>
        </p:nvPicPr>
        <p:blipFill>
          <a:blip r:embed="rId3" cstate="print"/>
          <a:srcRect/>
          <a:stretch>
            <a:fillRect/>
          </a:stretch>
        </p:blipFill>
        <p:spPr bwMode="auto">
          <a:xfrm>
            <a:off x="7954963" y="6456363"/>
            <a:ext cx="960437" cy="231775"/>
          </a:xfrm>
          <a:prstGeom prst="rect">
            <a:avLst/>
          </a:prstGeom>
          <a:noFill/>
          <a:ln w="9525">
            <a:noFill/>
            <a:miter lim="800000"/>
            <a:headEnd/>
            <a:tailEnd/>
          </a:ln>
        </p:spPr>
      </p:pic>
      <p:pic>
        <p:nvPicPr>
          <p:cNvPr id="3081" name="Picture 8" descr="title footer_Blue_646.jpg"/>
          <p:cNvPicPr>
            <a:picLocks noChangeAspect="1"/>
          </p:cNvPicPr>
          <p:nvPr/>
        </p:nvPicPr>
        <p:blipFill>
          <a:blip r:embed="rId4" cstate="print"/>
          <a:srcRect/>
          <a:stretch>
            <a:fillRect/>
          </a:stretch>
        </p:blipFill>
        <p:spPr bwMode="auto">
          <a:xfrm>
            <a:off x="0" y="6794500"/>
            <a:ext cx="9144000" cy="635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8/27/2014</a:t>
            </a:r>
            <a:endParaRPr lang="en-US"/>
          </a:p>
        </p:txBody>
      </p:sp>
      <p:sp>
        <p:nvSpPr>
          <p:cNvPr id="5" name="Footer Placeholder 4"/>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sz="2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8/27/2014</a:t>
            </a:r>
            <a:endParaRPr lang="en-US"/>
          </a:p>
        </p:txBody>
      </p:sp>
      <p:sp>
        <p:nvSpPr>
          <p:cNvPr id="5" name="Footer Placeholder 4"/>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8/27/2014</a:t>
            </a:r>
            <a:endParaRPr lang="en-US"/>
          </a:p>
        </p:txBody>
      </p:sp>
      <p:sp>
        <p:nvSpPr>
          <p:cNvPr id="4" name="Slide Number Placeholder 3"/>
          <p:cNvSpPr>
            <a:spLocks noGrp="1"/>
          </p:cNvSpPr>
          <p:nvPr>
            <p:ph type="sldNum" sz="quarter" idx="11"/>
          </p:nvPr>
        </p:nvSpPr>
        <p:spPr/>
        <p:txBody>
          <a:bodyPr/>
          <a:lstStyle/>
          <a:p>
            <a:fld id="{87034D8C-3CB4-402A-BC46-2AB14C0FE90A}" type="slidenum">
              <a:rPr lang="en-US" smtClean="0"/>
              <a:pPr/>
              <a:t>‹#›</a:t>
            </a:fld>
            <a:endParaRPr lang="en-US"/>
          </a:p>
        </p:txBody>
      </p:sp>
    </p:spTree>
    <p:extLst>
      <p:ext uri="{BB962C8B-B14F-4D97-AF65-F5344CB8AC3E}">
        <p14:creationId xmlns:p14="http://schemas.microsoft.com/office/powerpoint/2010/main" val="329638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smtClean="0"/>
              <a:t>8/27/2014</a:t>
            </a:r>
            <a:endParaRPr lang="en-US"/>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lstStyle>
            <a:lvl1pPr algn="l">
              <a:defRPr sz="3000" b="1" cap="none" baseline="0"/>
            </a:lvl1pPr>
          </a:lstStyle>
          <a:p>
            <a:r>
              <a:rPr lang="en-US" dirty="0" smtClean="0"/>
              <a:t>Click to Edit Master Text Styles</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1800"/>
            </a:lvl1pPr>
            <a:lvl2pPr>
              <a:defRPr sz="1600"/>
            </a:lvl2pPr>
            <a:lvl3pPr>
              <a:defRPr sz="1400"/>
            </a:lvl3pPr>
            <a:lvl4pPr>
              <a:defRPr sz="1400"/>
            </a:lvl4pPr>
            <a:lvl5pPr>
              <a:defRPr sz="1400" u="none"/>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smtClean="0"/>
              <a:t>8/27/2014</a:t>
            </a:r>
            <a:endParaRPr lang="en-US"/>
          </a:p>
        </p:txBody>
      </p:sp>
      <p:sp>
        <p:nvSpPr>
          <p:cNvPr id="6" name="Footer Placeholder 5"/>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r>
              <a:rPr lang="en-US" smtClean="0"/>
              <a:t>8/27/2014</a:t>
            </a:r>
            <a:endParaRPr lang="en-US"/>
          </a:p>
        </p:txBody>
      </p:sp>
      <p:sp>
        <p:nvSpPr>
          <p:cNvPr id="8" name="Footer Placeholder 7"/>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9" name="Slide Number Placeholder 8"/>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r>
              <a:rPr lang="en-US" smtClean="0"/>
              <a:t>8/27/2014</a:t>
            </a:r>
            <a:endParaRPr lang="en-US"/>
          </a:p>
        </p:txBody>
      </p:sp>
      <p:sp>
        <p:nvSpPr>
          <p:cNvPr id="4" name="Footer Placeholder 3"/>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5" name="Slide Number Placeholder 4"/>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8/27/2014</a:t>
            </a:r>
            <a:endParaRPr lang="en-US"/>
          </a:p>
        </p:txBody>
      </p:sp>
      <p:sp>
        <p:nvSpPr>
          <p:cNvPr id="3" name="Footer Placeholder 2"/>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4" name="Slide Number Placeholder 3"/>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479550"/>
          </a:xfrm>
        </p:spPr>
        <p:txBody>
          <a:bodyPr anchor="t"/>
          <a:lstStyle>
            <a:lvl1pPr algn="l">
              <a:defRPr sz="26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800"/>
            </a:lvl1pPr>
            <a:lvl2pPr>
              <a:defRPr sz="16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752601"/>
            <a:ext cx="3008313" cy="44196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8/27/2014</a:t>
            </a:r>
            <a:endParaRPr lang="en-US"/>
          </a:p>
        </p:txBody>
      </p:sp>
      <p:sp>
        <p:nvSpPr>
          <p:cNvPr id="6" name="Footer Placeholder 5"/>
          <p:cNvSpPr>
            <a:spLocks noGrp="1"/>
          </p:cNvSpPr>
          <p:nvPr>
            <p:ph type="ftr" sz="quarter" idx="11"/>
          </p:nvPr>
        </p:nvSpPr>
        <p:spPr>
          <a:xfrm>
            <a:off x="657225" y="6307138"/>
            <a:ext cx="5942013" cy="228600"/>
          </a:xfrm>
          <a:prstGeom prst="rect">
            <a:avLst/>
          </a:prstGeom>
        </p:spPr>
        <p:txBody>
          <a:bodyPr/>
          <a:lstStyle>
            <a:lvl1pPr>
              <a:defRPr/>
            </a:lvl1pPr>
          </a:lstStyle>
          <a:p>
            <a:r>
              <a:rPr lang="en-US" smtClean="0"/>
              <a:t>POSIPOL 2014, ICHINOSEKI CITY, IWATE, JAPAN, AUGUST 27 - 29, 2014</a:t>
            </a:r>
            <a:endParaRPr lang="en-US"/>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6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5" descr="slide footer_blue_646.jpg"/>
          <p:cNvPicPr>
            <a:picLocks noChangeAspect="1"/>
          </p:cNvPicPr>
          <p:nvPr/>
        </p:nvPicPr>
        <p:blipFill>
          <a:blip r:embed="rId14" cstate="print"/>
          <a:srcRect/>
          <a:stretch>
            <a:fillRect/>
          </a:stretch>
        </p:blipFill>
        <p:spPr bwMode="auto">
          <a:xfrm>
            <a:off x="0" y="6324600"/>
            <a:ext cx="9144000" cy="530225"/>
          </a:xfrm>
          <a:prstGeom prst="rect">
            <a:avLst/>
          </a:prstGeom>
          <a:noFill/>
          <a:ln w="9525">
            <a:noFill/>
            <a:miter lim="800000"/>
            <a:headEnd/>
            <a:tailEnd/>
          </a:ln>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8" name="Rectangle 4"/>
          <p:cNvSpPr>
            <a:spLocks noGrp="1" noChangeArrowheads="1"/>
          </p:cNvSpPr>
          <p:nvPr>
            <p:ph type="dt" sz="half" idx="2"/>
          </p:nvPr>
        </p:nvSpPr>
        <p:spPr bwMode="auto">
          <a:xfrm>
            <a:off x="7010400" y="6572250"/>
            <a:ext cx="13716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r>
              <a:rPr lang="en-US" smtClean="0"/>
              <a:t>8/27/2014</a:t>
            </a:r>
            <a:endParaRPr lang="en-US"/>
          </a:p>
        </p:txBody>
      </p:sp>
      <p:sp>
        <p:nvSpPr>
          <p:cNvPr id="1030" name="Rectangle 6"/>
          <p:cNvSpPr>
            <a:spLocks noGrp="1" noChangeArrowheads="1"/>
          </p:cNvSpPr>
          <p:nvPr>
            <p:ph type="sldNum" sz="quarter" idx="4"/>
          </p:nvPr>
        </p:nvSpPr>
        <p:spPr bwMode="auto">
          <a:xfrm>
            <a:off x="8610600" y="6489700"/>
            <a:ext cx="384175"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87034D8C-3CB4-402A-BC46-2AB14C0FE90A}" type="slidenum">
              <a:rPr lang="en-US" smtClean="0"/>
              <a:pPr/>
              <a:t>‹#›</a:t>
            </a:fld>
            <a:endParaRPr lang="en-US"/>
          </a:p>
        </p:txBody>
      </p:sp>
      <p:pic>
        <p:nvPicPr>
          <p:cNvPr id="1031" name="Picture 7" descr="slide header_646.jpg"/>
          <p:cNvPicPr>
            <a:picLocks noChangeAspect="1"/>
          </p:cNvPicPr>
          <p:nvPr/>
        </p:nvPicPr>
        <p:blipFill>
          <a:blip r:embed="rId15" cstate="print"/>
          <a:srcRect/>
          <a:stretch>
            <a:fillRect/>
          </a:stretch>
        </p:blipFill>
        <p:spPr bwMode="auto">
          <a:xfrm>
            <a:off x="0" y="0"/>
            <a:ext cx="9144000" cy="155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chemeClr val="tx1"/>
          </a:solidFill>
          <a:latin typeface="+mn-lt"/>
        </a:defRPr>
      </a:lvl2pPr>
      <a:lvl3pPr marL="1143000" indent="-228600" algn="l" rtl="0" eaLnBrk="1" fontAlgn="base" hangingPunct="1">
        <a:spcBef>
          <a:spcPct val="20000"/>
        </a:spcBef>
        <a:spcAft>
          <a:spcPct val="0"/>
        </a:spcAft>
        <a:buClr>
          <a:srgbClr val="1F497D"/>
        </a:buClr>
        <a:buChar char="•"/>
        <a:defRPr sz="1400">
          <a:solidFill>
            <a:schemeClr val="tx1"/>
          </a:solidFill>
          <a:latin typeface="+mn-lt"/>
        </a:defRPr>
      </a:lvl3pPr>
      <a:lvl4pPr marL="1600200" indent="-228600" algn="l" rtl="0" eaLnBrk="1" fontAlgn="base" hangingPunct="1">
        <a:spcBef>
          <a:spcPct val="20000"/>
        </a:spcBef>
        <a:spcAft>
          <a:spcPct val="0"/>
        </a:spcAft>
        <a:buClr>
          <a:srgbClr val="1F497D"/>
        </a:buClr>
        <a:buChar char="–"/>
        <a:defRPr sz="1400">
          <a:solidFill>
            <a:schemeClr val="tx1"/>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ILC </a:t>
            </a:r>
            <a:r>
              <a:rPr lang="en-US" dirty="0" err="1" smtClean="0"/>
              <a:t>Undulator</a:t>
            </a:r>
            <a:r>
              <a:rPr lang="en-US" dirty="0" smtClean="0"/>
              <a:t> Based Position Source Target System</a:t>
            </a:r>
            <a:endParaRPr lang="en-US" dirty="0"/>
          </a:p>
        </p:txBody>
      </p:sp>
      <p:sp>
        <p:nvSpPr>
          <p:cNvPr id="8" name="Subtitle 7"/>
          <p:cNvSpPr>
            <a:spLocks noGrp="1"/>
          </p:cNvSpPr>
          <p:nvPr>
            <p:ph type="subTitle" idx="1"/>
          </p:nvPr>
        </p:nvSpPr>
        <p:spPr/>
        <p:txBody>
          <a:bodyPr/>
          <a:lstStyle/>
          <a:p>
            <a:r>
              <a:rPr lang="en-US" dirty="0" smtClean="0"/>
              <a:t>Wei </a:t>
            </a:r>
            <a:r>
              <a:rPr lang="en-US" dirty="0" err="1" smtClean="0"/>
              <a:t>Gai</a:t>
            </a:r>
            <a:r>
              <a:rPr lang="en-US" dirty="0" smtClean="0"/>
              <a:t>,</a:t>
            </a:r>
          </a:p>
          <a:p>
            <a:r>
              <a:rPr lang="en-US" dirty="0" smtClean="0"/>
              <a:t>HEP, ANL</a:t>
            </a:r>
          </a:p>
          <a:p>
            <a:r>
              <a:rPr lang="en-US" dirty="0" smtClean="0"/>
              <a:t>TB meeting 8/5/2014</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Magnetic bearing</a:t>
            </a:r>
            <a:endParaRPr lang="en-US" dirty="0"/>
          </a:p>
        </p:txBody>
      </p:sp>
      <p:pic>
        <p:nvPicPr>
          <p:cNvPr id="7" name="Content Placeholder 6"/>
          <p:cNvPicPr>
            <a:picLocks noGrp="1" noChangeAspect="1"/>
          </p:cNvPicPr>
          <p:nvPr>
            <p:ph idx="1"/>
          </p:nvPr>
        </p:nvPicPr>
        <p:blipFill>
          <a:blip r:embed="rId2"/>
          <a:stretch>
            <a:fillRect/>
          </a:stretch>
        </p:blipFill>
        <p:spPr>
          <a:xfrm>
            <a:off x="381000" y="990600"/>
            <a:ext cx="3810330" cy="3249450"/>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10</a:t>
            </a:fld>
            <a:endParaRPr lang="en-US"/>
          </a:p>
        </p:txBody>
      </p:sp>
      <p:pic>
        <p:nvPicPr>
          <p:cNvPr id="8" name="Picture 7"/>
          <p:cNvPicPr>
            <a:picLocks noChangeAspect="1"/>
          </p:cNvPicPr>
          <p:nvPr/>
        </p:nvPicPr>
        <p:blipFill>
          <a:blip r:embed="rId3"/>
          <a:stretch>
            <a:fillRect/>
          </a:stretch>
        </p:blipFill>
        <p:spPr>
          <a:xfrm>
            <a:off x="4189803" y="990600"/>
            <a:ext cx="4573197" cy="3249450"/>
          </a:xfrm>
          <a:prstGeom prst="rect">
            <a:avLst/>
          </a:prstGeom>
        </p:spPr>
      </p:pic>
      <p:sp>
        <p:nvSpPr>
          <p:cNvPr id="9" name="Rectangle 8"/>
          <p:cNvSpPr/>
          <p:nvPr/>
        </p:nvSpPr>
        <p:spPr>
          <a:xfrm>
            <a:off x="371474" y="4350264"/>
            <a:ext cx="8391525" cy="1477328"/>
          </a:xfrm>
          <a:prstGeom prst="rect">
            <a:avLst/>
          </a:prstGeom>
        </p:spPr>
        <p:txBody>
          <a:bodyPr wrap="square">
            <a:spAutoFit/>
          </a:bodyPr>
          <a:lstStyle/>
          <a:p>
            <a:r>
              <a:rPr lang="en-US" dirty="0"/>
              <a:t>The principle of magnetic bearing is simple, it has been used extensively in aerospace industry. </a:t>
            </a:r>
            <a:endParaRPr lang="en-US" dirty="0" smtClean="0"/>
          </a:p>
          <a:p>
            <a:r>
              <a:rPr lang="en-US" dirty="0"/>
              <a:t>Active bearing basics. Electromagnetic fields support moving parts without contact; servo control system stabilizes suspended element by increasing supporting force in direction opposite that of any displacement, to restore correct </a:t>
            </a:r>
            <a:r>
              <a:rPr lang="en-US" dirty="0" smtClean="0"/>
              <a:t>position.</a:t>
            </a:r>
            <a:endParaRPr lang="en-US" dirty="0"/>
          </a:p>
        </p:txBody>
      </p:sp>
    </p:spTree>
    <p:extLst>
      <p:ext uri="{BB962C8B-B14F-4D97-AF65-F5344CB8AC3E}">
        <p14:creationId xmlns:p14="http://schemas.microsoft.com/office/powerpoint/2010/main" val="1740979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The friction between target wheel and cooling pad</a:t>
            </a:r>
            <a:endParaRPr lang="en-US" dirty="0"/>
          </a:p>
        </p:txBody>
      </p:sp>
      <p:sp>
        <p:nvSpPr>
          <p:cNvPr id="3" name="Content Placeholder 2"/>
          <p:cNvSpPr>
            <a:spLocks noGrp="1"/>
          </p:cNvSpPr>
          <p:nvPr>
            <p:ph idx="1"/>
          </p:nvPr>
        </p:nvSpPr>
        <p:spPr>
          <a:xfrm>
            <a:off x="457200" y="990601"/>
            <a:ext cx="8229600" cy="4571999"/>
          </a:xfrm>
        </p:spPr>
        <p:txBody>
          <a:bodyPr/>
          <a:lstStyle/>
          <a:p>
            <a:r>
              <a:rPr lang="en-US" sz="2000" dirty="0" smtClean="0"/>
              <a:t>The friction between target wheel and cooling pad can be small if vacuum compatible lubricant can be used, example:  Tungsten Disulfide (WS2). </a:t>
            </a:r>
          </a:p>
          <a:p>
            <a:r>
              <a:rPr lang="en-US" sz="2000" dirty="0" smtClean="0"/>
              <a:t>Tungsten </a:t>
            </a:r>
            <a:r>
              <a:rPr lang="en-US" sz="2000" dirty="0"/>
              <a:t>Disulfide (WS2) or Tungsten </a:t>
            </a:r>
            <a:r>
              <a:rPr lang="en-US" sz="2000" dirty="0" err="1" smtClean="0"/>
              <a:t>Disulphide</a:t>
            </a:r>
            <a:r>
              <a:rPr lang="en-US" sz="2000" dirty="0" smtClean="0"/>
              <a:t>:</a:t>
            </a:r>
          </a:p>
          <a:p>
            <a:pPr lvl="1"/>
            <a:r>
              <a:rPr lang="en-US" sz="1800" dirty="0" smtClean="0"/>
              <a:t>extremely </a:t>
            </a:r>
            <a:r>
              <a:rPr lang="en-US" sz="1800" dirty="0"/>
              <a:t>slick, dry film lubricant coating. WS2 has an extremely low coefficient of friction of 0.03 -- lower than that of Teflon, Graphite, or Molybdenum Disulfide (MoS2). </a:t>
            </a:r>
            <a:endParaRPr lang="en-US" sz="1800" dirty="0" smtClean="0"/>
          </a:p>
          <a:p>
            <a:pPr lvl="1"/>
            <a:r>
              <a:rPr lang="en-US" sz="1800" dirty="0" smtClean="0"/>
              <a:t>The </a:t>
            </a:r>
            <a:r>
              <a:rPr lang="en-US" sz="1800" dirty="0"/>
              <a:t>film is remarkably durable compared to many other lubricant materials and can withstand tremendously high loads of over 300,000 psi! WS2 has unsurpassed performance properties for lubricity, non-stick, low drag, wear life, and load rating. </a:t>
            </a:r>
            <a:endParaRPr lang="en-US" sz="1800" dirty="0" smtClean="0"/>
          </a:p>
          <a:p>
            <a:pPr lvl="1"/>
            <a:r>
              <a:rPr lang="en-US" sz="1800" dirty="0" smtClean="0"/>
              <a:t>WS2 has an electrical conductivity in the order of 10</a:t>
            </a:r>
            <a:r>
              <a:rPr lang="en-US" sz="1800" baseline="30000" dirty="0" smtClean="0"/>
              <a:t>-3</a:t>
            </a:r>
            <a:r>
              <a:rPr lang="en-US" sz="1800" dirty="0" smtClean="0"/>
              <a:t> (ohm.cm)</a:t>
            </a:r>
            <a:r>
              <a:rPr lang="en-US" sz="1800" baseline="30000" dirty="0" smtClean="0"/>
              <a:t>-1</a:t>
            </a:r>
            <a:r>
              <a:rPr lang="en-US" sz="1800" dirty="0" smtClean="0"/>
              <a:t> [1].  With a half micron coating, the electrical/thermal resistance introduced by the coating will be negligible </a:t>
            </a:r>
            <a:endParaRPr lang="en-US" sz="1800"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11</a:t>
            </a:fld>
            <a:endParaRPr lang="en-US"/>
          </a:p>
        </p:txBody>
      </p:sp>
      <p:sp>
        <p:nvSpPr>
          <p:cNvPr id="7" name="TextBox 6"/>
          <p:cNvSpPr txBox="1"/>
          <p:nvPr/>
        </p:nvSpPr>
        <p:spPr>
          <a:xfrm>
            <a:off x="457200" y="5383808"/>
            <a:ext cx="8077200" cy="923330"/>
          </a:xfrm>
          <a:prstGeom prst="rect">
            <a:avLst/>
          </a:prstGeom>
          <a:noFill/>
        </p:spPr>
        <p:txBody>
          <a:bodyPr wrap="square" rtlCol="0">
            <a:spAutoFit/>
          </a:bodyPr>
          <a:lstStyle/>
          <a:p>
            <a:r>
              <a:rPr lang="en-US" dirty="0" smtClean="0"/>
              <a:t>[1]. </a:t>
            </a:r>
            <a:r>
              <a:rPr lang="en-US" dirty="0"/>
              <a:t>P. A. </a:t>
            </a:r>
            <a:r>
              <a:rPr lang="en-US" dirty="0" err="1" smtClean="0"/>
              <a:t>Chate</a:t>
            </a:r>
            <a:r>
              <a:rPr lang="en-US" dirty="0" smtClean="0"/>
              <a:t>, </a:t>
            </a:r>
            <a:r>
              <a:rPr lang="en-US" dirty="0"/>
              <a:t>D. J. </a:t>
            </a:r>
            <a:r>
              <a:rPr lang="en-US" dirty="0" err="1" smtClean="0"/>
              <a:t>Sathe</a:t>
            </a:r>
            <a:r>
              <a:rPr lang="en-US" dirty="0" smtClean="0"/>
              <a:t> and </a:t>
            </a:r>
            <a:r>
              <a:rPr lang="en-US" dirty="0"/>
              <a:t>P. P. </a:t>
            </a:r>
            <a:r>
              <a:rPr lang="en-US" dirty="0" err="1" smtClean="0"/>
              <a:t>Hankare</a:t>
            </a:r>
            <a:r>
              <a:rPr lang="en-US" dirty="0" smtClean="0"/>
              <a:t>, </a:t>
            </a:r>
            <a:r>
              <a:rPr lang="en-US" dirty="0"/>
              <a:t>Electrical, optical and morphological properties of chemically </a:t>
            </a:r>
            <a:r>
              <a:rPr lang="en-US" dirty="0" smtClean="0"/>
              <a:t>deposited </a:t>
            </a:r>
            <a:r>
              <a:rPr lang="en-US" dirty="0"/>
              <a:t>nanostructured tungsten disulﬁde thin </a:t>
            </a:r>
            <a:r>
              <a:rPr lang="en-US" dirty="0" smtClean="0"/>
              <a:t>ﬁlms. </a:t>
            </a:r>
            <a:r>
              <a:rPr lang="en-US" dirty="0" err="1"/>
              <a:t>Appl</a:t>
            </a:r>
            <a:r>
              <a:rPr lang="en-US" dirty="0"/>
              <a:t> </a:t>
            </a:r>
            <a:r>
              <a:rPr lang="en-US" dirty="0" err="1"/>
              <a:t>Nanosci</a:t>
            </a:r>
            <a:r>
              <a:rPr lang="en-US" dirty="0"/>
              <a:t> (2013) 3:19–23, DOI 10.1007/s13204-012-0073-0</a:t>
            </a:r>
            <a:r>
              <a:rPr lang="en-US" dirty="0" smtClean="0"/>
              <a:t> </a:t>
            </a:r>
            <a:endParaRPr lang="en-US" dirty="0"/>
          </a:p>
        </p:txBody>
      </p:sp>
    </p:spTree>
    <p:extLst>
      <p:ext uri="{BB962C8B-B14F-4D97-AF65-F5344CB8AC3E}">
        <p14:creationId xmlns:p14="http://schemas.microsoft.com/office/powerpoint/2010/main" val="4029801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Proposed Parameters</a:t>
            </a:r>
            <a:endParaRPr lang="en-US" dirty="0"/>
          </a:p>
        </p:txBody>
      </p:sp>
      <p:sp>
        <p:nvSpPr>
          <p:cNvPr id="3" name="Content Placeholder 2"/>
          <p:cNvSpPr>
            <a:spLocks noGrp="1"/>
          </p:cNvSpPr>
          <p:nvPr>
            <p:ph idx="1"/>
          </p:nvPr>
        </p:nvSpPr>
        <p:spPr>
          <a:xfrm>
            <a:off x="304801" y="838200"/>
            <a:ext cx="8534400" cy="5105400"/>
          </a:xfrm>
        </p:spPr>
        <p:txBody>
          <a:bodyPr/>
          <a:lstStyle/>
          <a:p>
            <a:r>
              <a:rPr lang="en-US" sz="2400" dirty="0" smtClean="0"/>
              <a:t>The </a:t>
            </a:r>
            <a:r>
              <a:rPr lang="en-US" sz="2400" dirty="0"/>
              <a:t>ILC </a:t>
            </a:r>
            <a:r>
              <a:rPr lang="en-US" sz="2400" dirty="0" smtClean="0"/>
              <a:t>target rim </a:t>
            </a:r>
            <a:r>
              <a:rPr lang="en-US" sz="2400" dirty="0"/>
              <a:t>has area of &gt; 1000 </a:t>
            </a:r>
            <a:r>
              <a:rPr lang="en-US" sz="2400" dirty="0" smtClean="0"/>
              <a:t>cm^2</a:t>
            </a:r>
            <a:r>
              <a:rPr lang="en-US" sz="2400" dirty="0"/>
              <a:t> </a:t>
            </a:r>
            <a:r>
              <a:rPr lang="en-US" sz="2400" dirty="0" smtClean="0"/>
              <a:t>and will be coated with </a:t>
            </a:r>
            <a:r>
              <a:rPr lang="en-US" sz="2400" dirty="0" smtClean="0"/>
              <a:t>WS2, so is the pads. </a:t>
            </a:r>
          </a:p>
          <a:p>
            <a:r>
              <a:rPr lang="en-US" sz="2400" dirty="0" smtClean="0"/>
              <a:t>The </a:t>
            </a:r>
            <a:r>
              <a:rPr lang="en-US" sz="2400" dirty="0" smtClean="0"/>
              <a:t>contacting area is assumed to be </a:t>
            </a:r>
            <a:r>
              <a:rPr lang="en-US" sz="2400" dirty="0" smtClean="0"/>
              <a:t>1/3 of the target wheel </a:t>
            </a:r>
            <a:r>
              <a:rPr lang="en-US" sz="2400" dirty="0" smtClean="0"/>
              <a:t>with a contact pressure of 1N/cm</a:t>
            </a:r>
            <a:r>
              <a:rPr lang="en-US" sz="2400" baseline="30000" dirty="0" smtClean="0"/>
              <a:t>2</a:t>
            </a:r>
            <a:r>
              <a:rPr lang="en-US" sz="2400" dirty="0" smtClean="0"/>
              <a:t> .  The heat generated by the friction is estimated to be 3kW.</a:t>
            </a:r>
          </a:p>
          <a:p>
            <a:r>
              <a:rPr lang="en-US" sz="2400" dirty="0" smtClean="0"/>
              <a:t>If </a:t>
            </a:r>
            <a:r>
              <a:rPr lang="en-US" sz="2400" dirty="0"/>
              <a:t>Tungsten(173 W/m/K) is used for the cooling pads, then the temperature at the surface of target will be estimated at about 38 K above ambient for 20kW power removal. </a:t>
            </a:r>
            <a:r>
              <a:rPr lang="en-US" sz="2400" dirty="0" smtClean="0"/>
              <a:t> </a:t>
            </a:r>
          </a:p>
          <a:p>
            <a:r>
              <a:rPr lang="en-US" sz="2400" dirty="0" smtClean="0"/>
              <a:t>The cooling </a:t>
            </a:r>
            <a:r>
              <a:rPr lang="en-US" sz="2400" dirty="0" smtClean="0"/>
              <a:t>pads </a:t>
            </a:r>
            <a:r>
              <a:rPr lang="en-US" sz="2400" dirty="0" smtClean="0"/>
              <a:t>will have cooling channel inside and connected with cooling water manifolds.  As the cooling pad is stationary, a vacuum compatible cooling water manifold should be easily implemented.</a:t>
            </a:r>
            <a:endParaRPr lang="en-US" sz="2400"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12</a:t>
            </a:fld>
            <a:endParaRPr lang="en-US"/>
          </a:p>
        </p:txBody>
      </p:sp>
    </p:spTree>
    <p:extLst>
      <p:ext uri="{BB962C8B-B14F-4D97-AF65-F5344CB8AC3E}">
        <p14:creationId xmlns:p14="http://schemas.microsoft.com/office/powerpoint/2010/main" val="1156513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lstStyle/>
          <a:p>
            <a:r>
              <a:rPr lang="en-US" dirty="0" smtClean="0"/>
              <a:t>R&amp;D issues and Risks</a:t>
            </a:r>
            <a:endParaRPr lang="en-US" dirty="0"/>
          </a:p>
        </p:txBody>
      </p:sp>
      <p:sp>
        <p:nvSpPr>
          <p:cNvPr id="3" name="Content Placeholder 2"/>
          <p:cNvSpPr>
            <a:spLocks noGrp="1"/>
          </p:cNvSpPr>
          <p:nvPr>
            <p:ph idx="1"/>
          </p:nvPr>
        </p:nvSpPr>
        <p:spPr>
          <a:xfrm>
            <a:off x="457200" y="990600"/>
            <a:ext cx="8229600" cy="5135563"/>
          </a:xfrm>
        </p:spPr>
        <p:txBody>
          <a:bodyPr/>
          <a:lstStyle/>
          <a:p>
            <a:r>
              <a:rPr lang="en-US" dirty="0" smtClean="0"/>
              <a:t>R&amp;D issues:</a:t>
            </a:r>
          </a:p>
          <a:p>
            <a:pPr lvl="1"/>
            <a:r>
              <a:rPr lang="en-US" dirty="0"/>
              <a:t>Design a vacuum chamber that can house 1 meter wheel with cooling system implemented on the outer wall and pads.</a:t>
            </a:r>
          </a:p>
          <a:p>
            <a:pPr lvl="1"/>
            <a:r>
              <a:rPr lang="en-US" dirty="0"/>
              <a:t>Purchase a vacuum compatible motor capable of 10 kW, and 4000 rpm.</a:t>
            </a:r>
          </a:p>
          <a:p>
            <a:pPr lvl="1"/>
            <a:r>
              <a:rPr lang="en-US" dirty="0"/>
              <a:t>A set of magnetic bearing to support the shaft with TI wheel.  Or use the WS2 coating if ball bearings are used.</a:t>
            </a:r>
          </a:p>
          <a:p>
            <a:pPr lvl="1"/>
            <a:r>
              <a:rPr lang="en-US" dirty="0"/>
              <a:t>Gain experience on WS2 coating</a:t>
            </a:r>
            <a:r>
              <a:rPr lang="en-US" dirty="0" smtClean="0"/>
              <a:t>.</a:t>
            </a:r>
          </a:p>
          <a:p>
            <a:r>
              <a:rPr lang="en-US" dirty="0" smtClean="0"/>
              <a:t>Risks: Based </a:t>
            </a:r>
            <a:r>
              <a:rPr lang="en-US" dirty="0"/>
              <a:t>the data we find, we could not identify any major risk associate with the design.  However, we would like to prototype the system on the full scale to gain the experiences </a:t>
            </a:r>
            <a:r>
              <a:rPr lang="en-US" dirty="0" smtClean="0"/>
              <a:t>on</a:t>
            </a:r>
          </a:p>
          <a:p>
            <a:pPr lvl="1"/>
            <a:r>
              <a:rPr lang="en-US" dirty="0"/>
              <a:t>Lifetime of the WS2 coating;</a:t>
            </a:r>
          </a:p>
          <a:p>
            <a:pPr lvl="1"/>
            <a:r>
              <a:rPr lang="en-US" dirty="0"/>
              <a:t>Vacuum compatible motor selections;</a:t>
            </a:r>
          </a:p>
          <a:p>
            <a:pPr lvl="1"/>
            <a:r>
              <a:rPr lang="en-US" dirty="0"/>
              <a:t>Heat removal from a high vacuum chamber;</a:t>
            </a:r>
          </a:p>
          <a:p>
            <a:pPr lvl="1"/>
            <a:r>
              <a:rPr lang="en-US" dirty="0"/>
              <a:t>Stabilization of wheel with magnetic bearing/WS2 coated bearing;</a:t>
            </a:r>
          </a:p>
          <a:p>
            <a:pPr lvl="1"/>
            <a:r>
              <a:rPr lang="en-US" dirty="0"/>
              <a:t>Eliminate any unwarranted concerns on the </a:t>
            </a:r>
            <a:r>
              <a:rPr lang="en-US" dirty="0" err="1"/>
              <a:t>undulator</a:t>
            </a:r>
            <a:r>
              <a:rPr lang="en-US" dirty="0"/>
              <a:t> based source</a:t>
            </a:r>
            <a:endParaRPr lang="en-US" dirty="0" smtClean="0"/>
          </a:p>
          <a:p>
            <a:endParaRPr lang="en-US"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13</a:t>
            </a:fld>
            <a:endParaRPr lang="en-US"/>
          </a:p>
        </p:txBody>
      </p:sp>
    </p:spTree>
    <p:extLst>
      <p:ext uri="{BB962C8B-B14F-4D97-AF65-F5344CB8AC3E}">
        <p14:creationId xmlns:p14="http://schemas.microsoft.com/office/powerpoint/2010/main" val="1385434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2025"/>
          </a:xfrm>
        </p:spPr>
        <p:txBody>
          <a:bodyPr/>
          <a:lstStyle/>
          <a:p>
            <a:r>
              <a:rPr lang="en-US" dirty="0" smtClean="0"/>
              <a:t>Thermal resistance test of uncoated copper surface.</a:t>
            </a:r>
            <a:endParaRPr lang="en-US" dirty="0"/>
          </a:p>
        </p:txBody>
      </p:sp>
      <p:pic>
        <p:nvPicPr>
          <p:cNvPr id="7" name="Content Placeholder 6"/>
          <p:cNvPicPr>
            <a:picLocks noGrp="1" noChangeAspect="1"/>
          </p:cNvPicPr>
          <p:nvPr>
            <p:ph idx="1"/>
          </p:nvPr>
        </p:nvPicPr>
        <p:blipFill>
          <a:blip r:embed="rId2"/>
          <a:stretch>
            <a:fillRect/>
          </a:stretch>
        </p:blipFill>
        <p:spPr>
          <a:xfrm>
            <a:off x="472440" y="1236663"/>
            <a:ext cx="8229600" cy="4195567"/>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14</a:t>
            </a:fld>
            <a:endParaRPr lang="en-US"/>
          </a:p>
        </p:txBody>
      </p:sp>
    </p:spTree>
    <p:extLst>
      <p:ext uri="{BB962C8B-B14F-4D97-AF65-F5344CB8AC3E}">
        <p14:creationId xmlns:p14="http://schemas.microsoft.com/office/powerpoint/2010/main" val="38771321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Summary</a:t>
            </a:r>
            <a:endParaRPr lang="en-US" dirty="0"/>
          </a:p>
        </p:txBody>
      </p:sp>
      <p:sp>
        <p:nvSpPr>
          <p:cNvPr id="3" name="Content Placeholder 2"/>
          <p:cNvSpPr>
            <a:spLocks noGrp="1"/>
          </p:cNvSpPr>
          <p:nvPr>
            <p:ph idx="1"/>
          </p:nvPr>
        </p:nvSpPr>
        <p:spPr>
          <a:xfrm>
            <a:off x="457200" y="1166018"/>
            <a:ext cx="8229600" cy="4525963"/>
          </a:xfrm>
        </p:spPr>
        <p:txBody>
          <a:bodyPr/>
          <a:lstStyle/>
          <a:p>
            <a:r>
              <a:rPr lang="en-US" sz="2400" dirty="0" smtClean="0"/>
              <a:t>A new conceptual design for the ILC </a:t>
            </a:r>
            <a:r>
              <a:rPr lang="en-US" sz="2400" dirty="0" err="1" smtClean="0"/>
              <a:t>undulator</a:t>
            </a:r>
            <a:r>
              <a:rPr lang="en-US" sz="2400" dirty="0" smtClean="0"/>
              <a:t> based positron source conversion target is presented to solve the problems with the baseline target wheel.</a:t>
            </a:r>
          </a:p>
          <a:p>
            <a:r>
              <a:rPr lang="en-US" sz="2400" dirty="0" smtClean="0"/>
              <a:t>Key components and technology for the new design have been identified</a:t>
            </a:r>
          </a:p>
          <a:p>
            <a:r>
              <a:rPr lang="en-US" sz="2400" dirty="0" smtClean="0"/>
              <a:t>The initial study has not found any major risk with the new design</a:t>
            </a:r>
          </a:p>
          <a:p>
            <a:r>
              <a:rPr lang="en-US" sz="2400" dirty="0" smtClean="0"/>
              <a:t>Some initial tests have been planned and are carrying out.</a:t>
            </a:r>
          </a:p>
          <a:p>
            <a:r>
              <a:rPr lang="en-US" sz="2400" dirty="0" smtClean="0"/>
              <a:t>Full scale prototyping is in plan</a:t>
            </a:r>
          </a:p>
          <a:p>
            <a:r>
              <a:rPr lang="en-US" sz="2400" dirty="0" smtClean="0"/>
              <a:t>Hopefully, we’ll have a full featured prototype in 3 years with the contingency of enough resources.</a:t>
            </a:r>
          </a:p>
          <a:p>
            <a:endParaRPr lang="en-US"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15</a:t>
            </a:fld>
            <a:endParaRPr lang="en-US"/>
          </a:p>
        </p:txBody>
      </p:sp>
    </p:spTree>
    <p:extLst>
      <p:ext uri="{BB962C8B-B14F-4D97-AF65-F5344CB8AC3E}">
        <p14:creationId xmlns:p14="http://schemas.microsoft.com/office/powerpoint/2010/main" val="1619037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What we have accomplished in the last decades:</a:t>
            </a: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a:t>In the last decade, many technical issues for the </a:t>
            </a:r>
            <a:r>
              <a:rPr lang="en-US" dirty="0" err="1"/>
              <a:t>undulator</a:t>
            </a:r>
            <a:r>
              <a:rPr lang="en-US" dirty="0"/>
              <a:t> based positron source have been resolved: </a:t>
            </a:r>
          </a:p>
          <a:p>
            <a:pPr lvl="0"/>
            <a:r>
              <a:rPr lang="en-US" dirty="0"/>
              <a:t>End to end beam dynamic simulations, including spin tracking by several institutes.   </a:t>
            </a:r>
          </a:p>
          <a:p>
            <a:pPr lvl="0"/>
            <a:r>
              <a:rPr lang="en-US" dirty="0"/>
              <a:t>Constructed and tested a prototype superconducting </a:t>
            </a:r>
            <a:r>
              <a:rPr lang="en-US" dirty="0" err="1"/>
              <a:t>undulator</a:t>
            </a:r>
            <a:r>
              <a:rPr lang="en-US" dirty="0"/>
              <a:t>, total 4 meter long, to the specified field (K=0.92) period (l=1.15 cm).  No show stopper identified.  </a:t>
            </a:r>
          </a:p>
          <a:p>
            <a:pPr lvl="0"/>
            <a:r>
              <a:rPr lang="en-US" dirty="0"/>
              <a:t>Calculation on the target heating and shocks from incoming gamma beam shows no major issues identified from the studies.</a:t>
            </a:r>
          </a:p>
          <a:p>
            <a:pPr lvl="0"/>
            <a:r>
              <a:rPr lang="en-US" dirty="0"/>
              <a:t>A fast spinning target wheel constructed and tested (2000 rpm) at UK with no show stoppers identified. </a:t>
            </a:r>
          </a:p>
          <a:p>
            <a:pPr lvl="0"/>
            <a:r>
              <a:rPr lang="en-US" dirty="0"/>
              <a:t>Major components such as OMD, normal conducting pre-accelerator are tested to satisfactory.</a:t>
            </a:r>
          </a:p>
          <a:p>
            <a:pPr lvl="0"/>
            <a:r>
              <a:rPr lang="en-US" dirty="0"/>
              <a:t>A much simplified layout of the remote handling system has been developed, and with much cost reduction from the early design.</a:t>
            </a:r>
          </a:p>
          <a:p>
            <a:pPr lvl="0"/>
            <a:r>
              <a:rPr lang="en-US" dirty="0"/>
              <a:t>Interfacing with damping ring studied and no issues arisen.</a:t>
            </a:r>
          </a:p>
          <a:p>
            <a:endParaRPr lang="en-US" dirty="0"/>
          </a:p>
        </p:txBody>
      </p:sp>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2</a:t>
            </a:fld>
            <a:endParaRPr lang="en-US"/>
          </a:p>
        </p:txBody>
      </p:sp>
    </p:spTree>
    <p:extLst>
      <p:ext uri="{BB962C8B-B14F-4D97-AF65-F5344CB8AC3E}">
        <p14:creationId xmlns:p14="http://schemas.microsoft.com/office/powerpoint/2010/main" val="968829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ILC TDR baseline target system</a:t>
            </a:r>
            <a:endParaRPr lang="en-US" dirty="0"/>
          </a:p>
        </p:txBody>
      </p:sp>
      <p:pic>
        <p:nvPicPr>
          <p:cNvPr id="7" name="Content Placeholder 6"/>
          <p:cNvPicPr>
            <a:picLocks noGrp="1" noChangeAspect="1"/>
          </p:cNvPicPr>
          <p:nvPr>
            <p:ph idx="1"/>
          </p:nvPr>
        </p:nvPicPr>
        <p:blipFill>
          <a:blip r:embed="rId3"/>
          <a:stretch>
            <a:fillRect/>
          </a:stretch>
        </p:blipFill>
        <p:spPr>
          <a:xfrm>
            <a:off x="24384" y="830242"/>
            <a:ext cx="6224016" cy="5019695"/>
          </a:xfrm>
          <a:prstGeom prst="rect">
            <a:avLst/>
          </a:prstGeom>
        </p:spPr>
      </p:pic>
      <p:sp>
        <p:nvSpPr>
          <p:cNvPr id="5" name="Slide Number Placeholder 4"/>
          <p:cNvSpPr>
            <a:spLocks noGrp="1"/>
          </p:cNvSpPr>
          <p:nvPr>
            <p:ph type="sldNum" sz="quarter" idx="12"/>
          </p:nvPr>
        </p:nvSpPr>
        <p:spPr/>
        <p:txBody>
          <a:bodyPr/>
          <a:lstStyle/>
          <a:p>
            <a:fld id="{87034D8C-3CB4-402A-BC46-2AB14C0FE90A}" type="slidenum">
              <a:rPr lang="en-US" smtClean="0"/>
              <a:pPr/>
              <a:t>3</a:t>
            </a:fld>
            <a:endParaRPr lang="en-US"/>
          </a:p>
        </p:txBody>
      </p:sp>
      <p:sp>
        <p:nvSpPr>
          <p:cNvPr id="6" name="Date Placeholder 5"/>
          <p:cNvSpPr>
            <a:spLocks noGrp="1"/>
          </p:cNvSpPr>
          <p:nvPr>
            <p:ph type="dt" sz="half" idx="10"/>
          </p:nvPr>
        </p:nvSpPr>
        <p:spPr/>
        <p:txBody>
          <a:bodyPr/>
          <a:lstStyle/>
          <a:p>
            <a:r>
              <a:rPr lang="en-US" smtClean="0"/>
              <a:t>8/27/2014</a:t>
            </a:r>
            <a:endParaRPr lang="en-US"/>
          </a:p>
        </p:txBody>
      </p:sp>
      <p:sp>
        <p:nvSpPr>
          <p:cNvPr id="8" name="TextBox 7"/>
          <p:cNvSpPr txBox="1"/>
          <p:nvPr/>
        </p:nvSpPr>
        <p:spPr>
          <a:xfrm>
            <a:off x="6324600" y="1066800"/>
            <a:ext cx="2670175"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1ms ILC photon beam pulse would fracture a stationary solid titanium target.</a:t>
            </a:r>
          </a:p>
          <a:p>
            <a:pPr marL="285750" indent="-285750">
              <a:buFont typeface="Arial" panose="020B0604020202020204" pitchFamily="34" charset="0"/>
              <a:buChar char="•"/>
            </a:pPr>
            <a:r>
              <a:rPr lang="en-US" dirty="0" smtClean="0"/>
              <a:t>We have never been able to design a window between the target and the positron capturing system.</a:t>
            </a:r>
          </a:p>
          <a:p>
            <a:pPr marL="285750" indent="-285750">
              <a:buFont typeface="Arial" panose="020B0604020202020204" pitchFamily="34" charset="0"/>
              <a:buChar char="•"/>
            </a:pPr>
            <a:r>
              <a:rPr lang="en-US" dirty="0" smtClean="0"/>
              <a:t>We have to remove the power deposited in the target.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challenge and risk of the baseline </a:t>
            </a:r>
            <a:r>
              <a:rPr lang="en-US" dirty="0" smtClean="0"/>
              <a:t>target</a:t>
            </a:r>
            <a:br>
              <a:rPr lang="en-US" dirty="0" smtClean="0"/>
            </a:br>
            <a:r>
              <a:rPr lang="en-US" dirty="0"/>
              <a:t>	</a:t>
            </a:r>
            <a:r>
              <a:rPr lang="en-US" dirty="0" smtClean="0"/>
              <a:t>-Vacuum seal</a:t>
            </a:r>
            <a:endParaRPr lang="en-US" dirty="0"/>
          </a:p>
        </p:txBody>
      </p:sp>
      <p:pic>
        <p:nvPicPr>
          <p:cNvPr id="7" name="Content Placeholder 6"/>
          <p:cNvPicPr>
            <a:picLocks noGrp="1" noChangeAspect="1"/>
          </p:cNvPicPr>
          <p:nvPr>
            <p:ph idx="1"/>
          </p:nvPr>
        </p:nvPicPr>
        <p:blipFill>
          <a:blip r:embed="rId2"/>
          <a:stretch>
            <a:fillRect/>
          </a:stretch>
        </p:blipFill>
        <p:spPr>
          <a:xfrm>
            <a:off x="193677" y="1135134"/>
            <a:ext cx="4751045" cy="3589266"/>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4</a:t>
            </a:fld>
            <a:endParaRPr lang="en-US"/>
          </a:p>
        </p:txBody>
      </p:sp>
      <p:sp>
        <p:nvSpPr>
          <p:cNvPr id="8" name="TextBox 7"/>
          <p:cNvSpPr txBox="1"/>
          <p:nvPr/>
        </p:nvSpPr>
        <p:spPr>
          <a:xfrm>
            <a:off x="5181600" y="914400"/>
            <a:ext cx="3810000" cy="3693319"/>
          </a:xfrm>
          <a:prstGeom prst="rect">
            <a:avLst/>
          </a:prstGeom>
          <a:noFill/>
        </p:spPr>
        <p:txBody>
          <a:bodyPr wrap="square" rtlCol="0">
            <a:spAutoFit/>
          </a:bodyPr>
          <a:lstStyle/>
          <a:p>
            <a:r>
              <a:rPr lang="en-US" dirty="0" smtClean="0"/>
              <a:t>Risks:  Test </a:t>
            </a:r>
            <a:r>
              <a:rPr lang="en-US" dirty="0" smtClean="0"/>
              <a:t>of </a:t>
            </a:r>
            <a:r>
              <a:rPr lang="en-US" dirty="0" err="1" smtClean="0"/>
              <a:t>ferrofluidic</a:t>
            </a:r>
            <a:r>
              <a:rPr lang="en-US" dirty="0" smtClean="0"/>
              <a:t> seal at LLNL has identified the potential vacuum seal problem of the baseline target </a:t>
            </a:r>
            <a:r>
              <a:rPr lang="en-US" dirty="0" smtClean="0"/>
              <a:t>system</a:t>
            </a:r>
          </a:p>
          <a:p>
            <a:r>
              <a:rPr lang="en-US" dirty="0" smtClean="0"/>
              <a:t>• Limited </a:t>
            </a:r>
            <a:r>
              <a:rPr lang="en-US" dirty="0"/>
              <a:t>life time of a vacuum seal (short time survival, but long term &gt; a few weeks with vacuum spikes) and no further experiments on other type of seal for improved study due to lack of funding.</a:t>
            </a:r>
          </a:p>
          <a:p>
            <a:r>
              <a:rPr lang="en-US" dirty="0" smtClean="0"/>
              <a:t>• No </a:t>
            </a:r>
            <a:r>
              <a:rPr lang="en-US" dirty="0"/>
              <a:t>radiation damaging testing yet and cooling water impact on wheel dynamics. </a:t>
            </a:r>
            <a:endParaRPr lang="en-US" dirty="0"/>
          </a:p>
        </p:txBody>
      </p:sp>
    </p:spTree>
    <p:extLst>
      <p:ext uri="{BB962C8B-B14F-4D97-AF65-F5344CB8AC3E}">
        <p14:creationId xmlns:p14="http://schemas.microsoft.com/office/powerpoint/2010/main" val="4063505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challenge and risk of the baseline target</a:t>
            </a:r>
            <a:br>
              <a:rPr lang="en-US" dirty="0"/>
            </a:br>
            <a:r>
              <a:rPr lang="en-US" dirty="0"/>
              <a:t>	</a:t>
            </a:r>
            <a:r>
              <a:rPr lang="en-US" dirty="0" smtClean="0"/>
              <a:t>-stress </a:t>
            </a:r>
            <a:endParaRPr lang="en-US" dirty="0"/>
          </a:p>
        </p:txBody>
      </p:sp>
      <p:pic>
        <p:nvPicPr>
          <p:cNvPr id="7" name="Content Placeholder 6"/>
          <p:cNvPicPr>
            <a:picLocks noGrp="1" noChangeAspect="1"/>
          </p:cNvPicPr>
          <p:nvPr>
            <p:ph idx="1"/>
          </p:nvPr>
        </p:nvPicPr>
        <p:blipFill>
          <a:blip r:embed="rId2"/>
          <a:stretch>
            <a:fillRect/>
          </a:stretch>
        </p:blipFill>
        <p:spPr>
          <a:xfrm>
            <a:off x="279778" y="1277219"/>
            <a:ext cx="4267838" cy="3200879"/>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5</a:t>
            </a:fld>
            <a:endParaRPr lang="en-US"/>
          </a:p>
        </p:txBody>
      </p:sp>
      <p:pic>
        <p:nvPicPr>
          <p:cNvPr id="8" name="Picture 7"/>
          <p:cNvPicPr>
            <a:picLocks noChangeAspect="1"/>
          </p:cNvPicPr>
          <p:nvPr/>
        </p:nvPicPr>
        <p:blipFill>
          <a:blip r:embed="rId3"/>
          <a:stretch>
            <a:fillRect/>
          </a:stretch>
        </p:blipFill>
        <p:spPr>
          <a:xfrm>
            <a:off x="4572000" y="1277219"/>
            <a:ext cx="4267838" cy="3200879"/>
          </a:xfrm>
          <a:prstGeom prst="rect">
            <a:avLst/>
          </a:prstGeom>
        </p:spPr>
      </p:pic>
      <p:sp>
        <p:nvSpPr>
          <p:cNvPr id="9" name="TextBox 8"/>
          <p:cNvSpPr txBox="1"/>
          <p:nvPr/>
        </p:nvSpPr>
        <p:spPr>
          <a:xfrm>
            <a:off x="457200" y="5029200"/>
            <a:ext cx="8537576" cy="646331"/>
          </a:xfrm>
          <a:prstGeom prst="rect">
            <a:avLst/>
          </a:prstGeom>
          <a:noFill/>
        </p:spPr>
        <p:txBody>
          <a:bodyPr wrap="square" rtlCol="0">
            <a:spAutoFit/>
          </a:bodyPr>
          <a:lstStyle/>
          <a:p>
            <a:r>
              <a:rPr lang="en-US" dirty="0" smtClean="0"/>
              <a:t>Simulations done by DESY group have identified another potential problem with the wheel support.  </a:t>
            </a:r>
            <a:endParaRPr lang="en-US" dirty="0"/>
          </a:p>
        </p:txBody>
      </p:sp>
    </p:spTree>
    <p:extLst>
      <p:ext uri="{BB962C8B-B14F-4D97-AF65-F5344CB8AC3E}">
        <p14:creationId xmlns:p14="http://schemas.microsoft.com/office/powerpoint/2010/main" val="4189377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An example of a suggested modification version:</a:t>
            </a:r>
            <a:endParaRPr lang="en-US" dirty="0"/>
          </a:p>
        </p:txBody>
      </p:sp>
      <p:sp>
        <p:nvSpPr>
          <p:cNvPr id="3" name="Content Placeholder 2"/>
          <p:cNvSpPr>
            <a:spLocks noGrp="1"/>
          </p:cNvSpPr>
          <p:nvPr>
            <p:ph idx="1"/>
          </p:nvPr>
        </p:nvSpPr>
        <p:spPr>
          <a:xfrm>
            <a:off x="420624" y="1166018"/>
            <a:ext cx="8229600" cy="4525963"/>
          </a:xfrm>
        </p:spPr>
        <p:txBody>
          <a:bodyPr/>
          <a:lstStyle/>
          <a:p>
            <a:r>
              <a:rPr lang="en-US" sz="2400" dirty="0" smtClean="0"/>
              <a:t>Keys: </a:t>
            </a:r>
          </a:p>
          <a:p>
            <a:pPr lvl="1"/>
            <a:r>
              <a:rPr lang="en-US" sz="2200" dirty="0" smtClean="0"/>
              <a:t>Eliminate </a:t>
            </a:r>
            <a:r>
              <a:rPr lang="en-US" sz="2200" dirty="0" smtClean="0"/>
              <a:t>the </a:t>
            </a:r>
            <a:r>
              <a:rPr lang="en-US" sz="2200" dirty="0" smtClean="0"/>
              <a:t>rotating </a:t>
            </a:r>
            <a:r>
              <a:rPr lang="en-US" sz="2200" dirty="0" smtClean="0"/>
              <a:t>vacuum seal by putting the whole target system in vacuum chamber.  </a:t>
            </a:r>
          </a:p>
          <a:p>
            <a:pPr lvl="1"/>
            <a:r>
              <a:rPr lang="en-US" sz="2200" dirty="0" smtClean="0"/>
              <a:t>Eliminate the </a:t>
            </a:r>
            <a:r>
              <a:rPr lang="en-US" sz="2200" dirty="0" smtClean="0"/>
              <a:t>cooling water in any moving parts; heat would be removed </a:t>
            </a:r>
            <a:r>
              <a:rPr lang="en-US" sz="2200" dirty="0" smtClean="0"/>
              <a:t>by contacting </a:t>
            </a:r>
            <a:r>
              <a:rPr lang="en-US" sz="2200" dirty="0" smtClean="0"/>
              <a:t>conduction </a:t>
            </a:r>
            <a:r>
              <a:rPr lang="en-US" sz="2200" dirty="0" smtClean="0"/>
              <a:t>cooling from spring loaded </a:t>
            </a:r>
            <a:r>
              <a:rPr lang="en-US" sz="2200" dirty="0" smtClean="0"/>
              <a:t>metal pads.</a:t>
            </a:r>
            <a:endParaRPr lang="en-US" sz="2200" dirty="0" smtClean="0"/>
          </a:p>
          <a:p>
            <a:pPr lvl="1"/>
            <a:r>
              <a:rPr lang="en-US" sz="2200" dirty="0" smtClean="0"/>
              <a:t>Support shaft using the magnetic bearings.  </a:t>
            </a:r>
            <a:endParaRPr lang="en-US" sz="2200" dirty="0" smtClean="0"/>
          </a:p>
        </p:txBody>
      </p:sp>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4294967295"/>
          </p:nvPr>
        </p:nvSpPr>
        <p:spPr>
          <a:xfrm>
            <a:off x="657225" y="6307138"/>
            <a:ext cx="5942013" cy="228600"/>
          </a:xfrm>
          <a:prstGeom prst="rect">
            <a:avLst/>
          </a:prstGeom>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6</a:t>
            </a:fld>
            <a:endParaRPr lang="en-US"/>
          </a:p>
        </p:txBody>
      </p:sp>
    </p:spTree>
    <p:extLst>
      <p:ext uri="{BB962C8B-B14F-4D97-AF65-F5344CB8AC3E}">
        <p14:creationId xmlns:p14="http://schemas.microsoft.com/office/powerpoint/2010/main" val="1959939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Inside the chamber</a:t>
            </a:r>
            <a:endParaRPr lang="en-US" dirty="0"/>
          </a:p>
        </p:txBody>
      </p:sp>
      <p:pic>
        <p:nvPicPr>
          <p:cNvPr id="7" name="Content Placeholder 6"/>
          <p:cNvPicPr>
            <a:picLocks noGrp="1" noChangeAspect="1"/>
          </p:cNvPicPr>
          <p:nvPr>
            <p:ph idx="1"/>
          </p:nvPr>
        </p:nvPicPr>
        <p:blipFill>
          <a:blip r:embed="rId2"/>
          <a:stretch>
            <a:fillRect/>
          </a:stretch>
        </p:blipFill>
        <p:spPr>
          <a:xfrm>
            <a:off x="609600" y="914400"/>
            <a:ext cx="5301162" cy="5150093"/>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4294967295"/>
          </p:nvPr>
        </p:nvSpPr>
        <p:spPr>
          <a:xfrm>
            <a:off x="657225" y="6307138"/>
            <a:ext cx="5942013" cy="228600"/>
          </a:xfrm>
          <a:prstGeom prst="rect">
            <a:avLst/>
          </a:prstGeom>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7</a:t>
            </a:fld>
            <a:endParaRPr lang="en-US"/>
          </a:p>
        </p:txBody>
      </p:sp>
      <p:sp>
        <p:nvSpPr>
          <p:cNvPr id="8" name="TextBox 7"/>
          <p:cNvSpPr txBox="1"/>
          <p:nvPr/>
        </p:nvSpPr>
        <p:spPr>
          <a:xfrm>
            <a:off x="5791200" y="1066800"/>
            <a:ext cx="3203575" cy="1200329"/>
          </a:xfrm>
          <a:prstGeom prst="rect">
            <a:avLst/>
          </a:prstGeom>
          <a:noFill/>
        </p:spPr>
        <p:txBody>
          <a:bodyPr wrap="square" rtlCol="0">
            <a:spAutoFit/>
          </a:bodyPr>
          <a:lstStyle/>
          <a:p>
            <a:r>
              <a:rPr lang="en-US" dirty="0" smtClean="0"/>
              <a:t>Target </a:t>
            </a:r>
            <a:r>
              <a:rPr lang="en-US" dirty="0"/>
              <a:t>wheel, geometry may be optimized for cooling efficiency and wheel balance</a:t>
            </a:r>
          </a:p>
          <a:p>
            <a:endParaRPr lang="en-US" dirty="0"/>
          </a:p>
        </p:txBody>
      </p:sp>
      <p:cxnSp>
        <p:nvCxnSpPr>
          <p:cNvPr id="10" name="Straight Arrow Connector 9"/>
          <p:cNvCxnSpPr>
            <a:stCxn id="8" idx="1"/>
          </p:cNvCxnSpPr>
          <p:nvPr/>
        </p:nvCxnSpPr>
        <p:spPr bwMode="auto">
          <a:xfrm flipH="1">
            <a:off x="3962400" y="1666965"/>
            <a:ext cx="1828800" cy="161835"/>
          </a:xfrm>
          <a:prstGeom prst="straightConnector1">
            <a:avLst/>
          </a:prstGeom>
          <a:noFill/>
          <a:ln w="28575" cap="flat" cmpd="sng" algn="ctr">
            <a:solidFill>
              <a:schemeClr val="accent3"/>
            </a:solidFill>
            <a:prstDash val="solid"/>
            <a:round/>
            <a:headEnd type="none" w="med" len="med"/>
            <a:tailEnd type="triangle"/>
          </a:ln>
          <a:effectLst/>
        </p:spPr>
      </p:cxnSp>
      <p:sp>
        <p:nvSpPr>
          <p:cNvPr id="11" name="TextBox 10"/>
          <p:cNvSpPr txBox="1"/>
          <p:nvPr/>
        </p:nvSpPr>
        <p:spPr>
          <a:xfrm rot="2786350">
            <a:off x="6371015" y="2518652"/>
            <a:ext cx="2345571" cy="646331"/>
          </a:xfrm>
          <a:prstGeom prst="rect">
            <a:avLst/>
          </a:prstGeom>
          <a:noFill/>
        </p:spPr>
        <p:txBody>
          <a:bodyPr wrap="square" rtlCol="0">
            <a:spAutoFit/>
          </a:bodyPr>
          <a:lstStyle/>
          <a:p>
            <a:r>
              <a:rPr lang="en-US" dirty="0" smtClean="0"/>
              <a:t>Cooling pads and supporting structures</a:t>
            </a:r>
            <a:endParaRPr lang="en-US" dirty="0"/>
          </a:p>
        </p:txBody>
      </p:sp>
      <p:cxnSp>
        <p:nvCxnSpPr>
          <p:cNvPr id="13" name="Straight Arrow Connector 12"/>
          <p:cNvCxnSpPr/>
          <p:nvPr/>
        </p:nvCxnSpPr>
        <p:spPr bwMode="auto">
          <a:xfrm flipH="1" flipV="1">
            <a:off x="3124200" y="1981200"/>
            <a:ext cx="3581400" cy="369332"/>
          </a:xfrm>
          <a:prstGeom prst="straightConnector1">
            <a:avLst/>
          </a:prstGeom>
          <a:noFill/>
          <a:ln w="28575" cap="flat" cmpd="sng" algn="ctr">
            <a:solidFill>
              <a:schemeClr val="accent3"/>
            </a:solidFill>
            <a:prstDash val="solid"/>
            <a:round/>
            <a:headEnd type="none" w="med" len="med"/>
            <a:tailEnd type="triangle"/>
          </a:ln>
          <a:effectLst/>
        </p:spPr>
      </p:cxnSp>
      <p:cxnSp>
        <p:nvCxnSpPr>
          <p:cNvPr id="14" name="Straight Arrow Connector 13"/>
          <p:cNvCxnSpPr/>
          <p:nvPr/>
        </p:nvCxnSpPr>
        <p:spPr bwMode="auto">
          <a:xfrm flipH="1">
            <a:off x="4191000" y="2502932"/>
            <a:ext cx="2667000" cy="11668"/>
          </a:xfrm>
          <a:prstGeom prst="straightConnector1">
            <a:avLst/>
          </a:prstGeom>
          <a:noFill/>
          <a:ln w="28575" cap="flat" cmpd="sng" algn="ctr">
            <a:solidFill>
              <a:schemeClr val="accent3"/>
            </a:solidFill>
            <a:prstDash val="solid"/>
            <a:round/>
            <a:headEnd type="none" w="med" len="med"/>
            <a:tailEnd type="triangle"/>
          </a:ln>
          <a:effectLst/>
        </p:spPr>
      </p:cxnSp>
      <p:cxnSp>
        <p:nvCxnSpPr>
          <p:cNvPr id="15" name="Straight Arrow Connector 14"/>
          <p:cNvCxnSpPr/>
          <p:nvPr/>
        </p:nvCxnSpPr>
        <p:spPr bwMode="auto">
          <a:xfrm flipH="1">
            <a:off x="4343400" y="2655332"/>
            <a:ext cx="2667000" cy="1535668"/>
          </a:xfrm>
          <a:prstGeom prst="straightConnector1">
            <a:avLst/>
          </a:prstGeom>
          <a:noFill/>
          <a:ln w="28575" cap="flat" cmpd="sng" algn="ctr">
            <a:solidFill>
              <a:schemeClr val="accent3"/>
            </a:solidFill>
            <a:prstDash val="solid"/>
            <a:round/>
            <a:headEnd type="none" w="med" len="med"/>
            <a:tailEnd type="triangle"/>
          </a:ln>
          <a:effectLst/>
        </p:spPr>
      </p:cxnSp>
      <p:sp>
        <p:nvSpPr>
          <p:cNvPr id="21" name="TextBox 20"/>
          <p:cNvSpPr txBox="1"/>
          <p:nvPr/>
        </p:nvSpPr>
        <p:spPr>
          <a:xfrm>
            <a:off x="6096000" y="4572000"/>
            <a:ext cx="3144194" cy="369332"/>
          </a:xfrm>
          <a:prstGeom prst="rect">
            <a:avLst/>
          </a:prstGeom>
          <a:noFill/>
        </p:spPr>
        <p:txBody>
          <a:bodyPr wrap="none" rtlCol="0">
            <a:spAutoFit/>
          </a:bodyPr>
          <a:lstStyle/>
          <a:p>
            <a:r>
              <a:rPr lang="en-US" dirty="0" smtClean="0"/>
              <a:t>Magnetic bearing on both sides</a:t>
            </a:r>
            <a:endParaRPr lang="en-US" dirty="0"/>
          </a:p>
        </p:txBody>
      </p:sp>
      <p:cxnSp>
        <p:nvCxnSpPr>
          <p:cNvPr id="23" name="Straight Arrow Connector 22"/>
          <p:cNvCxnSpPr/>
          <p:nvPr/>
        </p:nvCxnSpPr>
        <p:spPr bwMode="auto">
          <a:xfrm flipH="1" flipV="1">
            <a:off x="4267200" y="3124200"/>
            <a:ext cx="2438400" cy="1447800"/>
          </a:xfrm>
          <a:prstGeom prst="straightConnector1">
            <a:avLst/>
          </a:prstGeom>
          <a:noFill/>
          <a:ln w="9525" cap="flat" cmpd="sng" algn="ctr">
            <a:solidFill>
              <a:srgbClr val="00B050"/>
            </a:solidFill>
            <a:prstDash val="solid"/>
            <a:round/>
            <a:headEnd type="none" w="med" len="med"/>
            <a:tailEnd type="triangle"/>
          </a:ln>
          <a:effectLst/>
        </p:spPr>
      </p:cxnSp>
      <p:cxnSp>
        <p:nvCxnSpPr>
          <p:cNvPr id="25" name="Straight Arrow Connector 24"/>
          <p:cNvCxnSpPr/>
          <p:nvPr/>
        </p:nvCxnSpPr>
        <p:spPr bwMode="auto">
          <a:xfrm flipH="1" flipV="1">
            <a:off x="3260181" y="3206194"/>
            <a:ext cx="3339057" cy="1359673"/>
          </a:xfrm>
          <a:prstGeom prst="straightConnector1">
            <a:avLst/>
          </a:prstGeom>
          <a:noFill/>
          <a:ln w="9525" cap="flat" cmpd="sng" algn="ctr">
            <a:solidFill>
              <a:srgbClr val="00B050"/>
            </a:solidFill>
            <a:prstDash val="solid"/>
            <a:round/>
            <a:headEnd type="none" w="med" len="med"/>
            <a:tailEnd type="triangle"/>
          </a:ln>
          <a:effectLst/>
        </p:spPr>
      </p:cxnSp>
      <p:sp>
        <p:nvSpPr>
          <p:cNvPr id="3" name="TextBox 2"/>
          <p:cNvSpPr txBox="1"/>
          <p:nvPr/>
        </p:nvSpPr>
        <p:spPr>
          <a:xfrm>
            <a:off x="3657600" y="2514600"/>
            <a:ext cx="1828800" cy="1828800"/>
          </a:xfrm>
          <a:prstGeom prst="rect">
            <a:avLst/>
          </a:prstGeom>
          <a:noFill/>
        </p:spPr>
        <p:txBody>
          <a:bodyPr wrap="square" rtlCol="0">
            <a:spAutoFit/>
          </a:bodyPr>
          <a:lstStyle/>
          <a:p>
            <a:r>
              <a:rPr lang="en-US" sz="1800" kern="1200" dirty="0">
                <a:solidFill>
                  <a:schemeClr val="tx1"/>
                </a:solidFill>
                <a:latin typeface="+mn-lt"/>
                <a:ea typeface="+mn-ea"/>
                <a:cs typeface="+mn-cs"/>
              </a:rPr>
              <a:t>Your text here</a:t>
            </a:r>
          </a:p>
        </p:txBody>
      </p:sp>
      <p:sp>
        <p:nvSpPr>
          <p:cNvPr id="9" name="TextBox 8"/>
          <p:cNvSpPr txBox="1"/>
          <p:nvPr/>
        </p:nvSpPr>
        <p:spPr>
          <a:xfrm>
            <a:off x="4948428" y="5365449"/>
            <a:ext cx="4063273" cy="923330"/>
          </a:xfrm>
          <a:prstGeom prst="rect">
            <a:avLst/>
          </a:prstGeom>
          <a:noFill/>
        </p:spPr>
        <p:txBody>
          <a:bodyPr wrap="square" rtlCol="0">
            <a:spAutoFit/>
          </a:bodyPr>
          <a:lstStyle/>
          <a:p>
            <a:r>
              <a:rPr lang="en-US" dirty="0" smtClean="0"/>
              <a:t>Cooling water manifolds are not showing.</a:t>
            </a:r>
          </a:p>
          <a:p>
            <a:r>
              <a:rPr lang="en-US" dirty="0" smtClean="0"/>
              <a:t>Flux concentrator and accessories are not included in this conceptual illustration.</a:t>
            </a:r>
            <a:endParaRPr lang="en-US" dirty="0"/>
          </a:p>
        </p:txBody>
      </p:sp>
    </p:spTree>
    <p:extLst>
      <p:ext uri="{BB962C8B-B14F-4D97-AF65-F5344CB8AC3E}">
        <p14:creationId xmlns:p14="http://schemas.microsoft.com/office/powerpoint/2010/main" val="2082738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Cross section view</a:t>
            </a:r>
            <a:endParaRPr lang="en-US" dirty="0"/>
          </a:p>
        </p:txBody>
      </p:sp>
      <p:pic>
        <p:nvPicPr>
          <p:cNvPr id="7" name="Content Placeholder 6"/>
          <p:cNvPicPr>
            <a:picLocks noGrp="1" noChangeAspect="1"/>
          </p:cNvPicPr>
          <p:nvPr>
            <p:ph idx="1"/>
          </p:nvPr>
        </p:nvPicPr>
        <p:blipFill>
          <a:blip r:embed="rId2"/>
          <a:stretch>
            <a:fillRect/>
          </a:stretch>
        </p:blipFill>
        <p:spPr>
          <a:xfrm>
            <a:off x="914400" y="1166018"/>
            <a:ext cx="4419600" cy="4855518"/>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5" name="Footer Placeholder 4"/>
          <p:cNvSpPr>
            <a:spLocks noGrp="1"/>
          </p:cNvSpPr>
          <p:nvPr>
            <p:ph type="ftr" sz="quarter" idx="4294967295"/>
          </p:nvPr>
        </p:nvSpPr>
        <p:spPr>
          <a:xfrm>
            <a:off x="657225" y="6307138"/>
            <a:ext cx="5942013" cy="228600"/>
          </a:xfrm>
          <a:prstGeom prst="rect">
            <a:avLst/>
          </a:prstGeom>
        </p:spPr>
        <p:txBody>
          <a:bodyPr/>
          <a:lstStyle/>
          <a:p>
            <a:r>
              <a:rPr lang="en-US" smtClean="0"/>
              <a:t>POSIPOL 2014, ICHINOSEKI CITY, IWATE, JAPAN, AUGUST 27 - 29, 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8</a:t>
            </a:fld>
            <a:endParaRPr lang="en-US"/>
          </a:p>
        </p:txBody>
      </p:sp>
      <p:sp>
        <p:nvSpPr>
          <p:cNvPr id="8" name="TextBox 7"/>
          <p:cNvSpPr txBox="1"/>
          <p:nvPr/>
        </p:nvSpPr>
        <p:spPr>
          <a:xfrm>
            <a:off x="4876800" y="1066800"/>
            <a:ext cx="4117975" cy="646331"/>
          </a:xfrm>
          <a:prstGeom prst="rect">
            <a:avLst/>
          </a:prstGeom>
          <a:noFill/>
        </p:spPr>
        <p:txBody>
          <a:bodyPr wrap="square" rtlCol="0">
            <a:spAutoFit/>
          </a:bodyPr>
          <a:lstStyle/>
          <a:p>
            <a:r>
              <a:rPr lang="en-US" dirty="0" smtClean="0"/>
              <a:t>Target wheel, geometry may be optimized for cooling efficiency and wheel balance</a:t>
            </a:r>
            <a:endParaRPr lang="en-US" dirty="0"/>
          </a:p>
        </p:txBody>
      </p:sp>
      <p:cxnSp>
        <p:nvCxnSpPr>
          <p:cNvPr id="10" name="Straight Arrow Connector 9"/>
          <p:cNvCxnSpPr/>
          <p:nvPr/>
        </p:nvCxnSpPr>
        <p:spPr bwMode="auto">
          <a:xfrm flipH="1">
            <a:off x="3886200" y="1713131"/>
            <a:ext cx="1600200" cy="725269"/>
          </a:xfrm>
          <a:prstGeom prst="straightConnector1">
            <a:avLst/>
          </a:prstGeom>
          <a:noFill/>
          <a:ln w="12700" cap="flat" cmpd="sng" algn="ctr">
            <a:solidFill>
              <a:srgbClr val="FF0000"/>
            </a:solidFill>
            <a:prstDash val="solid"/>
            <a:round/>
            <a:headEnd type="none" w="med" len="med"/>
            <a:tailEnd type="triangle"/>
          </a:ln>
          <a:effectLst/>
        </p:spPr>
      </p:cxnSp>
      <p:sp>
        <p:nvSpPr>
          <p:cNvPr id="11" name="TextBox 10"/>
          <p:cNvSpPr txBox="1"/>
          <p:nvPr/>
        </p:nvSpPr>
        <p:spPr>
          <a:xfrm>
            <a:off x="4948428" y="5365449"/>
            <a:ext cx="4063273" cy="923330"/>
          </a:xfrm>
          <a:prstGeom prst="rect">
            <a:avLst/>
          </a:prstGeom>
          <a:noFill/>
        </p:spPr>
        <p:txBody>
          <a:bodyPr wrap="square" rtlCol="0">
            <a:spAutoFit/>
          </a:bodyPr>
          <a:lstStyle/>
          <a:p>
            <a:r>
              <a:rPr lang="en-US" dirty="0" smtClean="0"/>
              <a:t>Cooling water manifolds are not showing.</a:t>
            </a:r>
          </a:p>
          <a:p>
            <a:r>
              <a:rPr lang="en-US" dirty="0" smtClean="0"/>
              <a:t>Flux concentrator and accessories are not included in this conceptual illustration.</a:t>
            </a:r>
            <a:endParaRPr lang="en-US" dirty="0"/>
          </a:p>
        </p:txBody>
      </p:sp>
      <p:sp>
        <p:nvSpPr>
          <p:cNvPr id="12" name="TextBox 11"/>
          <p:cNvSpPr txBox="1"/>
          <p:nvPr/>
        </p:nvSpPr>
        <p:spPr>
          <a:xfrm>
            <a:off x="5334001" y="1996602"/>
            <a:ext cx="3160776" cy="369332"/>
          </a:xfrm>
          <a:prstGeom prst="rect">
            <a:avLst/>
          </a:prstGeom>
          <a:noFill/>
        </p:spPr>
        <p:txBody>
          <a:bodyPr wrap="square" rtlCol="0">
            <a:spAutoFit/>
          </a:bodyPr>
          <a:lstStyle/>
          <a:p>
            <a:r>
              <a:rPr lang="en-US" dirty="0" smtClean="0"/>
              <a:t>Magnetic bearing on both side</a:t>
            </a:r>
            <a:endParaRPr lang="en-US" dirty="0"/>
          </a:p>
        </p:txBody>
      </p:sp>
      <p:cxnSp>
        <p:nvCxnSpPr>
          <p:cNvPr id="14" name="Straight Arrow Connector 13"/>
          <p:cNvCxnSpPr/>
          <p:nvPr/>
        </p:nvCxnSpPr>
        <p:spPr bwMode="auto">
          <a:xfrm flipH="1">
            <a:off x="4267200" y="2365934"/>
            <a:ext cx="2332038" cy="605866"/>
          </a:xfrm>
          <a:prstGeom prst="straightConnector1">
            <a:avLst/>
          </a:prstGeom>
          <a:noFill/>
          <a:ln w="9525"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flipH="1">
            <a:off x="3352800" y="2384293"/>
            <a:ext cx="3246438" cy="1044707"/>
          </a:xfrm>
          <a:prstGeom prst="straightConnector1">
            <a:avLst/>
          </a:prstGeom>
          <a:noFill/>
          <a:ln w="9525" cap="flat" cmpd="sng" algn="ctr">
            <a:solidFill>
              <a:srgbClr val="FF0000"/>
            </a:solidFill>
            <a:prstDash val="solid"/>
            <a:round/>
            <a:headEnd type="none" w="med" len="med"/>
            <a:tailEnd type="triangle"/>
          </a:ln>
          <a:effectLst/>
        </p:spPr>
      </p:cxnSp>
      <p:sp>
        <p:nvSpPr>
          <p:cNvPr id="18" name="TextBox 17"/>
          <p:cNvSpPr txBox="1"/>
          <p:nvPr/>
        </p:nvSpPr>
        <p:spPr>
          <a:xfrm>
            <a:off x="5670065" y="3317637"/>
            <a:ext cx="2680670" cy="369332"/>
          </a:xfrm>
          <a:prstGeom prst="rect">
            <a:avLst/>
          </a:prstGeom>
          <a:noFill/>
        </p:spPr>
        <p:txBody>
          <a:bodyPr wrap="none" rtlCol="0">
            <a:spAutoFit/>
          </a:bodyPr>
          <a:lstStyle/>
          <a:p>
            <a:r>
              <a:rPr lang="en-US" dirty="0" smtClean="0"/>
              <a:t>Vacuum compatible motor</a:t>
            </a:r>
            <a:endParaRPr lang="en-US" dirty="0"/>
          </a:p>
        </p:txBody>
      </p:sp>
      <p:cxnSp>
        <p:nvCxnSpPr>
          <p:cNvPr id="20" name="Straight Arrow Connector 19"/>
          <p:cNvCxnSpPr/>
          <p:nvPr/>
        </p:nvCxnSpPr>
        <p:spPr bwMode="auto">
          <a:xfrm flipH="1">
            <a:off x="2133600" y="3593777"/>
            <a:ext cx="3581400" cy="128355"/>
          </a:xfrm>
          <a:prstGeom prst="straightConnector1">
            <a:avLst/>
          </a:prstGeom>
          <a:noFill/>
          <a:ln w="952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72671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Vacuum compatible electrical motor</a:t>
            </a:r>
            <a:endParaRPr lang="en-US" dirty="0"/>
          </a:p>
        </p:txBody>
      </p:sp>
      <p:pic>
        <p:nvPicPr>
          <p:cNvPr id="7" name="Content Placeholder 6"/>
          <p:cNvPicPr>
            <a:picLocks noGrp="1" noChangeAspect="1"/>
          </p:cNvPicPr>
          <p:nvPr>
            <p:ph idx="1"/>
          </p:nvPr>
        </p:nvPicPr>
        <p:blipFill>
          <a:blip r:embed="rId2"/>
          <a:stretch>
            <a:fillRect/>
          </a:stretch>
        </p:blipFill>
        <p:spPr>
          <a:xfrm>
            <a:off x="118336" y="1447800"/>
            <a:ext cx="4453664" cy="2561777"/>
          </a:xfrm>
          <a:prstGeom prst="rect">
            <a:avLst/>
          </a:prstGeom>
        </p:spPr>
      </p:pic>
      <p:sp>
        <p:nvSpPr>
          <p:cNvPr id="4" name="Date Placeholder 3"/>
          <p:cNvSpPr>
            <a:spLocks noGrp="1"/>
          </p:cNvSpPr>
          <p:nvPr>
            <p:ph type="dt" sz="half" idx="10"/>
          </p:nvPr>
        </p:nvSpPr>
        <p:spPr/>
        <p:txBody>
          <a:bodyPr/>
          <a:lstStyle/>
          <a:p>
            <a:r>
              <a:rPr lang="en-US" smtClean="0"/>
              <a:t>8/27/2014</a:t>
            </a:r>
            <a:endParaRPr lang="en-US"/>
          </a:p>
        </p:txBody>
      </p:sp>
      <p:sp>
        <p:nvSpPr>
          <p:cNvPr id="6" name="Slide Number Placeholder 5"/>
          <p:cNvSpPr>
            <a:spLocks noGrp="1"/>
          </p:cNvSpPr>
          <p:nvPr>
            <p:ph type="sldNum" sz="quarter" idx="12"/>
          </p:nvPr>
        </p:nvSpPr>
        <p:spPr/>
        <p:txBody>
          <a:bodyPr/>
          <a:lstStyle/>
          <a:p>
            <a:fld id="{87034D8C-3CB4-402A-BC46-2AB14C0FE90A}" type="slidenum">
              <a:rPr lang="en-US" smtClean="0"/>
              <a:pPr/>
              <a:t>9</a:t>
            </a:fld>
            <a:endParaRPr lang="en-US"/>
          </a:p>
        </p:txBody>
      </p:sp>
      <p:sp>
        <p:nvSpPr>
          <p:cNvPr id="8" name="TextBox 7"/>
          <p:cNvSpPr txBox="1"/>
          <p:nvPr/>
        </p:nvSpPr>
        <p:spPr>
          <a:xfrm>
            <a:off x="5029200" y="1600200"/>
            <a:ext cx="3810000" cy="1477328"/>
          </a:xfrm>
          <a:prstGeom prst="rect">
            <a:avLst/>
          </a:prstGeom>
          <a:noFill/>
        </p:spPr>
        <p:txBody>
          <a:bodyPr wrap="square" rtlCol="0">
            <a:spAutoFit/>
          </a:bodyPr>
          <a:lstStyle/>
          <a:p>
            <a:r>
              <a:rPr lang="en-US" dirty="0"/>
              <a:t>One needs to remember that magnetic motor does not require lubrication itself as long as bearings are lubricated correctly. We consider a motor drive that is oil free and </a:t>
            </a:r>
            <a:r>
              <a:rPr lang="en-US" dirty="0" smtClean="0"/>
              <a:t>maintenance free.</a:t>
            </a:r>
            <a:endParaRPr lang="en-US" dirty="0"/>
          </a:p>
        </p:txBody>
      </p:sp>
      <p:sp>
        <p:nvSpPr>
          <p:cNvPr id="9" name="TextBox 8"/>
          <p:cNvSpPr txBox="1"/>
          <p:nvPr/>
        </p:nvSpPr>
        <p:spPr>
          <a:xfrm>
            <a:off x="457200" y="4343400"/>
            <a:ext cx="8229600" cy="923330"/>
          </a:xfrm>
          <a:prstGeom prst="rect">
            <a:avLst/>
          </a:prstGeom>
          <a:noFill/>
        </p:spPr>
        <p:txBody>
          <a:bodyPr wrap="square" rtlCol="0">
            <a:spAutoFit/>
          </a:bodyPr>
          <a:lstStyle/>
          <a:p>
            <a:r>
              <a:rPr lang="en-US" dirty="0" smtClean="0"/>
              <a:t>Through the web search, we found the </a:t>
            </a:r>
            <a:r>
              <a:rPr lang="en-US" dirty="0" err="1" smtClean="0"/>
              <a:t>MiTi</a:t>
            </a:r>
            <a:r>
              <a:rPr lang="en-US" dirty="0"/>
              <a:t>®’s 32 kW, 60,000 rpm Oil-Free, High-Speed Motor</a:t>
            </a:r>
            <a:r>
              <a:rPr lang="en-US" dirty="0" smtClean="0"/>
              <a:t>.  </a:t>
            </a:r>
            <a:endParaRPr lang="en-US" dirty="0"/>
          </a:p>
          <a:p>
            <a:endParaRPr lang="en-US" dirty="0"/>
          </a:p>
        </p:txBody>
      </p:sp>
    </p:spTree>
    <p:extLst>
      <p:ext uri="{BB962C8B-B14F-4D97-AF65-F5344CB8AC3E}">
        <p14:creationId xmlns:p14="http://schemas.microsoft.com/office/powerpoint/2010/main" val="3587489743"/>
      </p:ext>
    </p:extLst>
  </p:cSld>
  <p:clrMapOvr>
    <a:masterClrMapping/>
  </p:clrMapOvr>
</p:sld>
</file>

<file path=ppt/theme/theme1.xml><?xml version="1.0" encoding="utf-8"?>
<a:theme xmlns:a="http://schemas.openxmlformats.org/drawingml/2006/main" name="Blue design">
  <a:themeElements>
    <a:clrScheme name="Custom 7">
      <a:dk1>
        <a:srgbClr val="616161"/>
      </a:dk1>
      <a:lt1>
        <a:srgbClr val="FFFFFF"/>
      </a:lt1>
      <a:dk2>
        <a:srgbClr val="1F497D"/>
      </a:dk2>
      <a:lt2>
        <a:srgbClr val="D2D2D2"/>
      </a:lt2>
      <a:accent1>
        <a:srgbClr val="A6C4DE"/>
      </a:accent1>
      <a:accent2>
        <a:srgbClr val="D8AC28"/>
      </a:accent2>
      <a:accent3>
        <a:srgbClr val="A22B38"/>
      </a:accent3>
      <a:accent4>
        <a:srgbClr val="7AB800"/>
      </a:accent4>
      <a:accent5>
        <a:srgbClr val="9D7D9E"/>
      </a:accent5>
      <a:accent6>
        <a:srgbClr val="BF5C28"/>
      </a:accent6>
      <a:hlink>
        <a:srgbClr val="4D8ABE"/>
      </a:hlink>
      <a:folHlink>
        <a:srgbClr val="4D8ABE"/>
      </a:folHlink>
    </a:clrScheme>
    <a:fontScheme name="Blue design">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ue design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11">
      <a:dk1>
        <a:srgbClr val="616161"/>
      </a:dk1>
      <a:lt1>
        <a:sysClr val="window" lastClr="FFFFFF"/>
      </a:lt1>
      <a:dk2>
        <a:srgbClr val="1F497D"/>
      </a:dk2>
      <a:lt2>
        <a:srgbClr val="D2D2D2"/>
      </a:lt2>
      <a:accent1>
        <a:srgbClr val="A6C4DE"/>
      </a:accent1>
      <a:accent2>
        <a:srgbClr val="D8AC28"/>
      </a:accent2>
      <a:accent3>
        <a:srgbClr val="A22B38"/>
      </a:accent3>
      <a:accent4>
        <a:srgbClr val="7AB800"/>
      </a:accent4>
      <a:accent5>
        <a:srgbClr val="4B7D9E"/>
      </a:accent5>
      <a:accent6>
        <a:srgbClr val="BF5C28"/>
      </a:accent6>
      <a:hlink>
        <a:srgbClr val="4D8ABE"/>
      </a:hlink>
      <a:folHlink>
        <a:srgbClr val="4D8AB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blue_2007</Template>
  <TotalTime>3058</TotalTime>
  <Words>1253</Words>
  <Application>Microsoft Office PowerPoint</Application>
  <PresentationFormat>On-screen Show (4:3)</PresentationFormat>
  <Paragraphs>112</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Blue design</vt:lpstr>
      <vt:lpstr>ILC Undulator Based Position Source Target System</vt:lpstr>
      <vt:lpstr>What we have accomplished in the last decades:</vt:lpstr>
      <vt:lpstr>The ILC TDR baseline target system</vt:lpstr>
      <vt:lpstr>Technical challenge and risk of the baseline target  -Vacuum seal</vt:lpstr>
      <vt:lpstr>Technical challenge and risk of the baseline target  -stress </vt:lpstr>
      <vt:lpstr>An example of a suggested modification version:</vt:lpstr>
      <vt:lpstr>Inside the chamber</vt:lpstr>
      <vt:lpstr>Cross section view</vt:lpstr>
      <vt:lpstr>Vacuum compatible electrical motor</vt:lpstr>
      <vt:lpstr>Magnetic bearing</vt:lpstr>
      <vt:lpstr>The friction between target wheel and cooling pad</vt:lpstr>
      <vt:lpstr>Proposed Parameters</vt:lpstr>
      <vt:lpstr>R&amp;D issues and Risks</vt:lpstr>
      <vt:lpstr>Thermal resistance test of uncoated copper surface.</vt:lpstr>
      <vt:lpstr>Summary</vt:lpstr>
    </vt:vector>
  </TitlesOfParts>
  <Company>Argonne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Redesign of ILC Undulator Based Position Source Target System</dc:title>
  <dc:creator>Wanming Liu</dc:creator>
  <cp:lastModifiedBy>Wei Gai</cp:lastModifiedBy>
  <cp:revision>16</cp:revision>
  <dcterms:created xsi:type="dcterms:W3CDTF">2014-08-01T09:04:09Z</dcterms:created>
  <dcterms:modified xsi:type="dcterms:W3CDTF">2014-08-04T21:35:33Z</dcterms:modified>
</cp:coreProperties>
</file>