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7"/>
  </p:notesMasterIdLst>
  <p:sldIdLst>
    <p:sldId id="256" r:id="rId2"/>
    <p:sldId id="259" r:id="rId3"/>
    <p:sldId id="260" r:id="rId4"/>
    <p:sldId id="258" r:id="rId5"/>
    <p:sldId id="261" r:id="rId6"/>
    <p:sldId id="267" r:id="rId7"/>
    <p:sldId id="268" r:id="rId8"/>
    <p:sldId id="257" r:id="rId9"/>
    <p:sldId id="265" r:id="rId10"/>
    <p:sldId id="264" r:id="rId11"/>
    <p:sldId id="262" r:id="rId12"/>
    <p:sldId id="263" r:id="rId13"/>
    <p:sldId id="269" r:id="rId14"/>
    <p:sldId id="270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33CC33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0" d="100"/>
          <a:sy n="110" d="100"/>
        </p:scale>
        <p:origin x="-164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39D5B-19FC-43BD-A789-2FFDC79B2C11}" type="datetimeFigureOut">
              <a:rPr lang="en-GB" smtClean="0"/>
              <a:t>22/08/2014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FE6E9-1149-4D12-9BFE-9C4FCC1589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03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CE826-D450-4BED-B8F4-0CCEE861049C}" type="datetime1">
              <a:rPr lang="en-GB" smtClean="0"/>
              <a:t>22/08/2014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583BF-9834-4E35-9ACF-56248263B253}" type="datetime1">
              <a:rPr lang="en-GB" smtClean="0"/>
              <a:t>22/08/2014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13488-A336-4781-A605-C50EB76D8D12}" type="datetime1">
              <a:rPr lang="en-GB" smtClean="0"/>
              <a:t>22/08/2014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EE0-0F5F-46C9-B7CC-2A3BAE6B7C63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081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4CC68-8FD2-4BA8-A0D6-2C10A973B845}" type="datetime1">
              <a:rPr lang="en-GB" smtClean="0"/>
              <a:t>22/08/2014</a:t>
            </a:fld>
            <a:endParaRPr lang="en-GB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2DFFA-D3EE-4FE8-9B08-3DED70BFC2AA}" type="datetime1">
              <a:rPr lang="en-GB" smtClean="0"/>
              <a:t>22/08/2014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A6C5E-9EE9-4D09-893B-4A7E7D23AA60}" type="datetime1">
              <a:rPr lang="en-GB" smtClean="0"/>
              <a:t>22/08/2014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8CD2B-553A-42FC-A325-AE261214078A}" type="datetime1">
              <a:rPr lang="en-GB" smtClean="0"/>
              <a:t>22/08/2014</a:t>
            </a:fld>
            <a:endParaRPr lang="en-GB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180350" y="6356350"/>
            <a:ext cx="21094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E7DED-53B9-4F01-9120-471B4C1C8BCA}" type="datetime1">
              <a:rPr lang="en-GB" smtClean="0"/>
              <a:t>22/08/2014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20EFF-5752-43FC-8841-A6A81F657671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38" y="6206824"/>
            <a:ext cx="2081750" cy="59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LIC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898" y="6233596"/>
            <a:ext cx="506437" cy="59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2286000" y="6233596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25303" y="622304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134766" y="622421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Kicker Cable Length Measurements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Jack </a:t>
            </a:r>
            <a:r>
              <a:rPr lang="en-GB" dirty="0" smtClean="0"/>
              <a:t>Roberts,</a:t>
            </a:r>
            <a:endParaRPr lang="en-GB" dirty="0"/>
          </a:p>
          <a:p>
            <a:r>
              <a:rPr lang="en-GB" dirty="0" smtClean="0"/>
              <a:t>Alex </a:t>
            </a:r>
            <a:r>
              <a:rPr lang="en-GB" dirty="0" err="1" smtClean="0"/>
              <a:t>Rollings</a:t>
            </a:r>
            <a:r>
              <a:rPr lang="en-GB" dirty="0" smtClean="0"/>
              <a:t>, </a:t>
            </a:r>
            <a:r>
              <a:rPr lang="en-GB" dirty="0"/>
              <a:t>Joe Taylor</a:t>
            </a:r>
            <a:r>
              <a:rPr lang="en-GB" dirty="0" smtClean="0"/>
              <a:t>,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F01E7-8ACD-4E2E-8194-EC18DACE7CB0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01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After Cable Cutting: 1</a:t>
            </a:r>
            <a:r>
              <a:rPr lang="en-GB" baseline="30000" dirty="0" smtClean="0"/>
              <a:t>st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60517C-AAF1-4E30-A4AE-781DA6C3C260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10</a:t>
            </a:fld>
            <a:endParaRPr lang="en-GB"/>
          </a:p>
        </p:txBody>
      </p:sp>
      <p:pic>
        <p:nvPicPr>
          <p:cNvPr id="7170" name="Picture 2" descr="E:\new format ii\sig, trigger, diff and gaussian SHO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49" y="1196752"/>
            <a:ext cx="8234908" cy="411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3688" y="5241974"/>
            <a:ext cx="57781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LeCroy</a:t>
            </a:r>
            <a:r>
              <a:rPr lang="en-GB" dirty="0" smtClean="0"/>
              <a:t> (FONT owned) scope: 2 ns between points.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Peaks visible in the difference, Gaussian fits shown.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Width 1</a:t>
            </a:r>
            <a:r>
              <a:rPr lang="en-GB" baseline="30000" dirty="0" smtClean="0"/>
              <a:t>st</a:t>
            </a:r>
            <a:r>
              <a:rPr lang="en-GB" dirty="0" smtClean="0"/>
              <a:t> slope ~40 ns, width 2</a:t>
            </a:r>
            <a:r>
              <a:rPr lang="en-GB" baseline="30000" dirty="0" smtClean="0"/>
              <a:t>nd</a:t>
            </a:r>
            <a:r>
              <a:rPr lang="en-GB" dirty="0" smtClean="0"/>
              <a:t> slope ~30 ns.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60865" y="4077072"/>
            <a:ext cx="2363263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28335" y="400506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343613" y="3140968"/>
            <a:ext cx="2363263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11083" y="306896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59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33492"/>
            <a:ext cx="8784976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Data After Cable Cutting: </a:t>
            </a: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Kicker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AA4B35-7821-4BF5-B78B-AFCD76575834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11</a:t>
            </a:fld>
            <a:endParaRPr lang="en-GB"/>
          </a:p>
        </p:txBody>
      </p:sp>
      <p:pic>
        <p:nvPicPr>
          <p:cNvPr id="6146" name="Picture 2" descr="E:\new format ii\sig, trigger, diff and gaussian LO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196752"/>
            <a:ext cx="8208911" cy="41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35696" y="5229200"/>
            <a:ext cx="57781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LeCroy</a:t>
            </a:r>
            <a:r>
              <a:rPr lang="en-GB" dirty="0" smtClean="0"/>
              <a:t> (FONT owned) scope: 2 ns between points.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Peaks visible in the difference, Gaussian fits shown.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Width 1</a:t>
            </a:r>
            <a:r>
              <a:rPr lang="en-GB" baseline="30000" dirty="0" smtClean="0"/>
              <a:t>st</a:t>
            </a:r>
            <a:r>
              <a:rPr lang="en-GB" dirty="0" smtClean="0"/>
              <a:t> slope ~40 ns, width 2</a:t>
            </a:r>
            <a:r>
              <a:rPr lang="en-GB" baseline="30000" dirty="0" smtClean="0"/>
              <a:t>nd</a:t>
            </a:r>
            <a:r>
              <a:rPr lang="en-GB" dirty="0" smtClean="0"/>
              <a:t> slope ~30 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60865" y="4077072"/>
            <a:ext cx="2723303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5726" y="400506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343613" y="3140968"/>
            <a:ext cx="274055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5726" y="306896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90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Fits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BCF2B28-FE88-4FB5-904A-A26A6645ACEE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12</a:t>
            </a:fld>
            <a:endParaRPr lang="en-GB"/>
          </a:p>
        </p:txBody>
      </p:sp>
      <p:pic>
        <p:nvPicPr>
          <p:cNvPr id="5122" name="Picture 2" descr="E:\new format ii\gaussian fit exampl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628205"/>
            <a:ext cx="8208913" cy="410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87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Kicker, After Cable Cutting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482DFFA-D3EE-4FE8-9B08-3DED70BFC2AA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13</a:t>
            </a:fld>
            <a:endParaRPr lang="en-GB"/>
          </a:p>
        </p:txBody>
      </p:sp>
      <p:pic>
        <p:nvPicPr>
          <p:cNvPr id="3074" name="Picture 2" descr="\\cernhomej.cern.ch\j\jarobert\CableLengths\new data, 1st kicker, 1st slop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677" y="2204864"/>
            <a:ext cx="5195334" cy="2598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homej.cern.ch\j\jarobert\CableLengths\new data, 1st kicker, 2nd slo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237050"/>
            <a:ext cx="5210710" cy="260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25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Kicker, After </a:t>
            </a:r>
            <a:r>
              <a:rPr lang="en-GB" dirty="0"/>
              <a:t>Cable Cutting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482DFFA-D3EE-4FE8-9B08-3DED70BFC2AA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14</a:t>
            </a:fld>
            <a:endParaRPr lang="en-GB"/>
          </a:p>
        </p:txBody>
      </p:sp>
      <p:pic>
        <p:nvPicPr>
          <p:cNvPr id="4098" name="Picture 2" descr="\\cernhomej.cern.ch\j\jarobert\CableLengths\new data, 2nd kicker, 1st slop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204864"/>
            <a:ext cx="5184576" cy="259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homej.cern.ch\j\jarobert\CableLengths\new data, 2nd Kicker, 2nd slo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5040560" cy="252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52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Lengths:</a:t>
            </a:r>
            <a:endParaRPr lang="en-GB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1322722"/>
              </p:ext>
            </p:extLst>
          </p:nvPr>
        </p:nvGraphicFramePr>
        <p:xfrm>
          <a:off x="395536" y="764704"/>
          <a:ext cx="813690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868"/>
                <a:gridCol w="1304798"/>
                <a:gridCol w="1536724"/>
                <a:gridCol w="747769"/>
                <a:gridCol w="1420761"/>
                <a:gridCol w="140698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Cable Label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End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Side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Old</a:t>
                      </a:r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 Length (ns)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New Length (ns)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Upstream/ 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en-GB" sz="1200" b="1" baseline="30000" dirty="0" smtClean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 Kicker 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(480)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2907700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206.0 ± 0.3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170.9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2907701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206.0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171.3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2907702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205.8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171.2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2907703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205.4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171.6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Downstream/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GB" sz="1200" b="1" baseline="30000" dirty="0" smtClean="0">
                          <a:solidFill>
                            <a:schemeClr val="bg1"/>
                          </a:solidFill>
                        </a:rPr>
                        <a:t>nd</a:t>
                      </a:r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 Kicker </a:t>
                      </a:r>
                    </a:p>
                    <a:p>
                      <a:pPr algn="ctr"/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780)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2907838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211.2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204.3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2907839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210.5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205.2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2907840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211.3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205.4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2907841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209.8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204.3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</a:tr>
            </a:tbl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6516216" y="4077072"/>
            <a:ext cx="1368152" cy="288032"/>
            <a:chOff x="6516216" y="5085184"/>
            <a:chExt cx="1368152" cy="288032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6516216" y="5085184"/>
              <a:ext cx="0" cy="2880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7884368" y="5097950"/>
              <a:ext cx="0" cy="275266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516216" y="5373216"/>
              <a:ext cx="1368152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156176" y="4293096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Different data analysis technique used.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07505" y="4145012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Using old approach with new data: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Lengths for 2</a:t>
            </a:r>
            <a:r>
              <a:rPr lang="en-GB" baseline="30000" dirty="0" smtClean="0"/>
              <a:t>nd</a:t>
            </a:r>
            <a:r>
              <a:rPr lang="en-GB" dirty="0" smtClean="0"/>
              <a:t> kicker agree to 0.8 ±  0.2 ns between data sets.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Cables for first kicker shortened by 28.9 ± 0.3 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How well matched do the lengths need to be </a:t>
            </a:r>
            <a:br>
              <a:rPr lang="en-GB" dirty="0" smtClean="0"/>
            </a:br>
            <a:r>
              <a:rPr lang="en-GB" dirty="0" smtClean="0"/>
              <a:t>(1 ns ~= 20 cm)?</a:t>
            </a:r>
          </a:p>
          <a:p>
            <a:endParaRPr lang="en-GB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67B4D4D-7E58-4B16-B0C4-646398526B67}" type="datetime1">
              <a:rPr lang="en-GB" smtClean="0"/>
              <a:t>22/08/2014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27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Overview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Observed around a 8 ns latency deficit for the first kicker, 31 ns slack for first kicker (beam time of flight difference).</a:t>
            </a:r>
          </a:p>
          <a:p>
            <a:endParaRPr lang="en-GB" sz="2400" dirty="0"/>
          </a:p>
          <a:p>
            <a:r>
              <a:rPr lang="en-GB" sz="2400" dirty="0" smtClean="0"/>
              <a:t>Cables for first kicker have been shortened (and rerouted) by around 30 ns or 6 m to bring latency in budget.</a:t>
            </a:r>
          </a:p>
          <a:p>
            <a:endParaRPr lang="en-GB" sz="2400" dirty="0"/>
          </a:p>
          <a:p>
            <a:r>
              <a:rPr lang="en-GB" sz="2400" dirty="0" smtClean="0"/>
              <a:t>Joe and Alex took cable length measurements before and after the cables were cut.</a:t>
            </a:r>
            <a:endParaRPr lang="en-GB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E19E85-B2DE-45D2-AE37-B52A44B93737}" type="datetime1">
              <a:rPr lang="en-GB" smtClean="0"/>
              <a:t>22/08/2014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370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Short Version:</a:t>
            </a:r>
            <a:endParaRPr lang="en-GB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1819630"/>
              </p:ext>
            </p:extLst>
          </p:nvPr>
        </p:nvGraphicFramePr>
        <p:xfrm>
          <a:off x="395536" y="764704"/>
          <a:ext cx="813690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868"/>
                <a:gridCol w="1304798"/>
                <a:gridCol w="1536724"/>
                <a:gridCol w="747769"/>
                <a:gridCol w="1420761"/>
                <a:gridCol w="140698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Cable Label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End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Side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Old</a:t>
                      </a:r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 Length (ns)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New Length (ns)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Upstream/ 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en-GB" sz="1200" b="1" baseline="30000" dirty="0" smtClean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 Kicker 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(480)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2907700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206.0 ± 0.3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170.9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2907701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206.0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171.3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2907702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205.8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171.2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2907703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205.4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171.6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Downstream/</a:t>
                      </a:r>
                    </a:p>
                    <a:p>
                      <a:pPr algn="ctr"/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GB" sz="1200" b="1" baseline="30000" dirty="0" smtClean="0">
                          <a:solidFill>
                            <a:schemeClr val="bg1"/>
                          </a:solidFill>
                        </a:rPr>
                        <a:t>nd</a:t>
                      </a:r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 Kicker </a:t>
                      </a:r>
                    </a:p>
                    <a:p>
                      <a:pPr algn="ctr"/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780)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2907838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211.2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204.3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2907839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Upstream</a:t>
                      </a: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210.5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205.2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33CC33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2907840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211.3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205.4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2907841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Downstream</a:t>
                      </a: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sz="12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209.8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0.4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204.3 ±</a:t>
                      </a:r>
                      <a:r>
                        <a:rPr lang="en-GB" sz="12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0.3</a:t>
                      </a:r>
                      <a:endParaRPr lang="en-GB" sz="12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99FF99"/>
                    </a:solidFill>
                  </a:tcPr>
                </a:tc>
              </a:tr>
            </a:tbl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6516216" y="4077072"/>
            <a:ext cx="1368152" cy="288032"/>
            <a:chOff x="6516216" y="5085184"/>
            <a:chExt cx="1368152" cy="288032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6516216" y="5085184"/>
              <a:ext cx="0" cy="2880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7884368" y="5097950"/>
              <a:ext cx="0" cy="275266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516216" y="5373216"/>
              <a:ext cx="1368152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156176" y="4293096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Different data analysis technique used.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07505" y="4145012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Using old approach with new data: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Lengths for 2</a:t>
            </a:r>
            <a:r>
              <a:rPr lang="en-GB" baseline="30000" dirty="0" smtClean="0"/>
              <a:t>nd</a:t>
            </a:r>
            <a:r>
              <a:rPr lang="en-GB" dirty="0" smtClean="0"/>
              <a:t> kicker agree to 0.8 ±  0.2 ns between data sets.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Cables for first kicker shortened by 28.9 ± 0.3 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How well matched do the lengths need to be </a:t>
            </a:r>
            <a:br>
              <a:rPr lang="en-GB" dirty="0" smtClean="0"/>
            </a:br>
            <a:r>
              <a:rPr lang="en-GB" dirty="0" smtClean="0"/>
              <a:t>(1 ns ~= 20 cm)?</a:t>
            </a:r>
          </a:p>
          <a:p>
            <a:endParaRPr lang="en-GB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7B63E6-B6CA-48FD-BAF2-307E307A8396}" type="datetime1">
              <a:rPr lang="en-GB" smtClean="0"/>
              <a:t>22/08/2014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955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1974170" y="1331476"/>
            <a:ext cx="5383655" cy="1521460"/>
            <a:chOff x="2165652" y="1412776"/>
            <a:chExt cx="4874057" cy="1377444"/>
          </a:xfrm>
        </p:grpSpPr>
        <p:grpSp>
          <p:nvGrpSpPr>
            <p:cNvPr id="2070" name="Group 2069"/>
            <p:cNvGrpSpPr/>
            <p:nvPr/>
          </p:nvGrpSpPr>
          <p:grpSpPr>
            <a:xfrm>
              <a:off x="2165652" y="1412776"/>
              <a:ext cx="4874057" cy="1319043"/>
              <a:chOff x="827584" y="2060848"/>
              <a:chExt cx="7746636" cy="2096435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827584" y="3176972"/>
                <a:ext cx="1656184" cy="504056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SCOPE</a:t>
                </a:r>
                <a:endParaRPr lang="en-GB" sz="1200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71800" y="2060848"/>
                <a:ext cx="1656184" cy="504056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smtClean="0"/>
                  <a:t>PULSE</a:t>
                </a:r>
              </a:p>
              <a:p>
                <a:pPr algn="ctr"/>
                <a:r>
                  <a:rPr lang="en-GB" sz="1050" dirty="0" smtClean="0"/>
                  <a:t>GENERATOR</a:t>
                </a:r>
                <a:endParaRPr lang="en-GB" sz="1050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059832" y="3176972"/>
                <a:ext cx="1080120" cy="5040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757796" y="3176972"/>
                <a:ext cx="3816424" cy="50405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574305" y="2701661"/>
                <a:ext cx="866745" cy="415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dirty="0" smtClean="0">
                    <a:solidFill>
                      <a:schemeClr val="accent6"/>
                    </a:solidFill>
                  </a:rPr>
                  <a:t>10 ns</a:t>
                </a:r>
                <a:endParaRPr lang="en-GB" sz="1100" b="1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032092" y="3501007"/>
                <a:ext cx="866745" cy="415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dirty="0" smtClean="0">
                    <a:solidFill>
                      <a:schemeClr val="accent6"/>
                    </a:solidFill>
                  </a:rPr>
                  <a:t>10 ns</a:t>
                </a:r>
                <a:endParaRPr lang="en-GB" sz="1100" b="1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364220" y="3501007"/>
                <a:ext cx="866745" cy="415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dirty="0" smtClean="0">
                    <a:solidFill>
                      <a:schemeClr val="accent6"/>
                    </a:solidFill>
                  </a:rPr>
                  <a:t>10 ns</a:t>
                </a:r>
                <a:endParaRPr lang="en-GB" sz="1100" b="1" dirty="0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3552782" y="2564904"/>
                <a:ext cx="0" cy="805800"/>
              </a:xfrm>
              <a:prstGeom prst="line">
                <a:avLst/>
              </a:prstGeom>
              <a:ln w="38100">
                <a:solidFill>
                  <a:srgbClr val="00B050"/>
                </a:solidFill>
                <a:tailEnd type="triangle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>
                <a:off x="2492634" y="3370704"/>
                <a:ext cx="1060148" cy="0"/>
              </a:xfrm>
              <a:prstGeom prst="line">
                <a:avLst/>
              </a:prstGeom>
              <a:ln w="38100">
                <a:solidFill>
                  <a:srgbClr val="00B050"/>
                </a:solidFill>
                <a:tailEnd type="triangle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655868" y="2564904"/>
                <a:ext cx="0" cy="805800"/>
              </a:xfrm>
              <a:prstGeom prst="line">
                <a:avLst/>
              </a:prstGeom>
              <a:ln w="38100">
                <a:solidFill>
                  <a:srgbClr val="FFC000"/>
                </a:solidFill>
                <a:tailEnd type="triangle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3655868" y="3370704"/>
                <a:ext cx="4918352" cy="1"/>
              </a:xfrm>
              <a:prstGeom prst="line">
                <a:avLst/>
              </a:prstGeom>
              <a:ln w="38100">
                <a:solidFill>
                  <a:srgbClr val="FFC000"/>
                </a:solidFill>
                <a:headEnd type="triangle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H="1">
                <a:off x="2492634" y="3478337"/>
                <a:ext cx="6081586" cy="0"/>
              </a:xfrm>
              <a:prstGeom prst="line">
                <a:avLst/>
              </a:prstGeom>
              <a:ln w="38100">
                <a:solidFill>
                  <a:srgbClr val="FFC000"/>
                </a:solidFill>
                <a:tailEnd type="triangle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69" name="TextBox 2068"/>
              <p:cNvSpPr txBox="1"/>
              <p:nvPr/>
            </p:nvSpPr>
            <p:spPr>
              <a:xfrm>
                <a:off x="5701641" y="2852936"/>
                <a:ext cx="2138072" cy="4402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>
                    <a:solidFill>
                      <a:schemeClr val="accent6"/>
                    </a:solidFill>
                  </a:rPr>
                  <a:t>KICKER CABLE</a:t>
                </a:r>
                <a:endParaRPr lang="en-GB" sz="1200" b="1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897226" y="3717032"/>
                <a:ext cx="1478206" cy="4402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>
                    <a:solidFill>
                      <a:schemeClr val="accent6"/>
                    </a:solidFill>
                  </a:rPr>
                  <a:t>SPLITTER</a:t>
                </a:r>
                <a:endParaRPr lang="en-GB" sz="1200" b="1" dirty="0">
                  <a:solidFill>
                    <a:schemeClr val="accent6"/>
                  </a:solidFill>
                </a:endParaRPr>
              </a:p>
            </p:txBody>
          </p:sp>
        </p:grpSp>
        <p:cxnSp>
          <p:nvCxnSpPr>
            <p:cNvPr id="99" name="Straight Arrow Connector 98"/>
            <p:cNvCxnSpPr/>
            <p:nvPr/>
          </p:nvCxnSpPr>
          <p:spPr>
            <a:xfrm>
              <a:off x="4638477" y="2492896"/>
              <a:ext cx="2401232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5652120" y="2420888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6"/>
                  </a:solidFill>
                </a:rPr>
                <a:t>L</a:t>
              </a:r>
              <a:endParaRPr lang="en-GB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67544" y="2954074"/>
            <a:ext cx="8280920" cy="2203118"/>
            <a:chOff x="611560" y="3429000"/>
            <a:chExt cx="8280920" cy="2203118"/>
          </a:xfrm>
        </p:grpSpPr>
        <p:grpSp>
          <p:nvGrpSpPr>
            <p:cNvPr id="74" name="Group 73"/>
            <p:cNvGrpSpPr/>
            <p:nvPr/>
          </p:nvGrpSpPr>
          <p:grpSpPr>
            <a:xfrm>
              <a:off x="611560" y="3830198"/>
              <a:ext cx="3816424" cy="1801920"/>
              <a:chOff x="66854" y="3573016"/>
              <a:chExt cx="4361130" cy="2059102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435796" y="4437112"/>
                <a:ext cx="3992188" cy="792088"/>
                <a:chOff x="2165652" y="4941168"/>
                <a:chExt cx="4422572" cy="792088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2165652" y="4941168"/>
                  <a:ext cx="3600400" cy="792088"/>
                  <a:chOff x="1043608" y="4941168"/>
                  <a:chExt cx="3600400" cy="792088"/>
                </a:xfrm>
              </p:grpSpPr>
              <p:cxnSp>
                <p:nvCxnSpPr>
                  <p:cNvPr id="34" name="Elbow Connector 33"/>
                  <p:cNvCxnSpPr/>
                  <p:nvPr/>
                </p:nvCxnSpPr>
                <p:spPr>
                  <a:xfrm flipV="1">
                    <a:off x="1043608" y="4941168"/>
                    <a:ext cx="1800200" cy="792088"/>
                  </a:xfrm>
                  <a:prstGeom prst="bentConnector3">
                    <a:avLst/>
                  </a:prstGeom>
                  <a:ln w="28575">
                    <a:solidFill>
                      <a:srgbClr val="00B05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Elbow Connector 72"/>
                  <p:cNvCxnSpPr/>
                  <p:nvPr/>
                </p:nvCxnSpPr>
                <p:spPr>
                  <a:xfrm>
                    <a:off x="2843808" y="4941168"/>
                    <a:ext cx="1800200" cy="792088"/>
                  </a:xfrm>
                  <a:prstGeom prst="bentConnector3">
                    <a:avLst/>
                  </a:prstGeom>
                  <a:ln w="28575">
                    <a:solidFill>
                      <a:srgbClr val="00B05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5" name="Group 74"/>
                <p:cNvGrpSpPr/>
                <p:nvPr/>
              </p:nvGrpSpPr>
              <p:grpSpPr>
                <a:xfrm>
                  <a:off x="2987824" y="5013176"/>
                  <a:ext cx="3600400" cy="720080"/>
                  <a:chOff x="1043608" y="4941168"/>
                  <a:chExt cx="3600400" cy="792088"/>
                </a:xfrm>
              </p:grpSpPr>
              <p:cxnSp>
                <p:nvCxnSpPr>
                  <p:cNvPr id="76" name="Elbow Connector 75"/>
                  <p:cNvCxnSpPr/>
                  <p:nvPr/>
                </p:nvCxnSpPr>
                <p:spPr>
                  <a:xfrm flipV="1">
                    <a:off x="1043608" y="4941168"/>
                    <a:ext cx="1800200" cy="792088"/>
                  </a:xfrm>
                  <a:prstGeom prst="bentConnector3">
                    <a:avLst/>
                  </a:prstGeom>
                  <a:ln w="28575">
                    <a:solidFill>
                      <a:srgbClr val="FFC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Elbow Connector 76"/>
                  <p:cNvCxnSpPr/>
                  <p:nvPr/>
                </p:nvCxnSpPr>
                <p:spPr>
                  <a:xfrm>
                    <a:off x="2843808" y="4941168"/>
                    <a:ext cx="1800200" cy="792088"/>
                  </a:xfrm>
                  <a:prstGeom prst="bentConnector3">
                    <a:avLst/>
                  </a:prstGeom>
                  <a:ln w="28575">
                    <a:solidFill>
                      <a:srgbClr val="FFC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05" name="Straight Arrow Connector 104"/>
              <p:cNvCxnSpPr/>
              <p:nvPr/>
            </p:nvCxnSpPr>
            <p:spPr>
              <a:xfrm>
                <a:off x="1217132" y="4734436"/>
                <a:ext cx="762580" cy="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TextBox 105"/>
              <p:cNvSpPr txBox="1"/>
              <p:nvPr/>
            </p:nvSpPr>
            <p:spPr>
              <a:xfrm>
                <a:off x="1365779" y="4725144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b="1" dirty="0" smtClean="0">
                    <a:solidFill>
                      <a:schemeClr val="accent6"/>
                    </a:solidFill>
                  </a:rPr>
                  <a:t>Δ</a:t>
                </a:r>
                <a:r>
                  <a:rPr lang="en-GB" b="1" dirty="0" smtClean="0">
                    <a:solidFill>
                      <a:schemeClr val="accent6"/>
                    </a:solidFill>
                  </a:rPr>
                  <a:t>t</a:t>
                </a:r>
                <a:endParaRPr lang="en-GB" b="1" dirty="0">
                  <a:solidFill>
                    <a:schemeClr val="accent6"/>
                  </a:solidFill>
                </a:endParaRPr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66854" y="3573016"/>
                <a:ext cx="2488922" cy="2059102"/>
                <a:chOff x="66854" y="3573016"/>
                <a:chExt cx="2488922" cy="2059102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683568" y="5262786"/>
                  <a:ext cx="73609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chemeClr val="accent6"/>
                      </a:solidFill>
                    </a:rPr>
                    <a:t>TIME</a:t>
                  </a:r>
                  <a:endParaRPr lang="en-GB" b="1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109" name="TextBox 108"/>
                <p:cNvSpPr txBox="1"/>
                <p:nvPr/>
              </p:nvSpPr>
              <p:spPr>
                <a:xfrm rot="16200000">
                  <a:off x="-276830" y="4549770"/>
                  <a:ext cx="10567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chemeClr val="accent6"/>
                      </a:solidFill>
                    </a:rPr>
                    <a:t>SIGNAL</a:t>
                  </a:r>
                  <a:endParaRPr lang="en-GB" b="1" dirty="0">
                    <a:solidFill>
                      <a:schemeClr val="accent6"/>
                    </a:solidFill>
                  </a:endParaRPr>
                </a:p>
              </p:txBody>
            </p:sp>
            <p:cxnSp>
              <p:nvCxnSpPr>
                <p:cNvPr id="62" name="Straight Connector 61"/>
                <p:cNvCxnSpPr>
                  <a:stCxn id="109" idx="1"/>
                </p:cNvCxnSpPr>
                <p:nvPr/>
              </p:nvCxnSpPr>
              <p:spPr>
                <a:xfrm>
                  <a:off x="251520" y="5262786"/>
                  <a:ext cx="0" cy="184666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>
                  <a:stCxn id="60" idx="1"/>
                </p:cNvCxnSpPr>
                <p:nvPr/>
              </p:nvCxnSpPr>
              <p:spPr>
                <a:xfrm flipH="1">
                  <a:off x="251520" y="5447452"/>
                  <a:ext cx="432048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>
                  <a:endCxn id="109" idx="3"/>
                </p:cNvCxnSpPr>
                <p:nvPr/>
              </p:nvCxnSpPr>
              <p:spPr>
                <a:xfrm>
                  <a:off x="251520" y="3573016"/>
                  <a:ext cx="0" cy="63307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triangl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>
                  <a:endCxn id="60" idx="3"/>
                </p:cNvCxnSpPr>
                <p:nvPr/>
              </p:nvCxnSpPr>
              <p:spPr>
                <a:xfrm flipH="1">
                  <a:off x="1419667" y="5447452"/>
                  <a:ext cx="1136109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triangl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4" name="Group 83"/>
            <p:cNvGrpSpPr/>
            <p:nvPr/>
          </p:nvGrpSpPr>
          <p:grpSpPr>
            <a:xfrm>
              <a:off x="5049731" y="3830198"/>
              <a:ext cx="3842749" cy="1801919"/>
              <a:chOff x="4675366" y="3573016"/>
              <a:chExt cx="4391214" cy="2059102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5004048" y="3717032"/>
                <a:ext cx="4062532" cy="1512168"/>
                <a:chOff x="2165652" y="4228590"/>
                <a:chExt cx="4500500" cy="1512168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2165652" y="4228590"/>
                  <a:ext cx="3519837" cy="1504666"/>
                  <a:chOff x="1043608" y="4228590"/>
                  <a:chExt cx="3519837" cy="1504666"/>
                </a:xfrm>
              </p:grpSpPr>
              <p:cxnSp>
                <p:nvCxnSpPr>
                  <p:cNvPr id="79" name="Elbow Connector 78"/>
                  <p:cNvCxnSpPr/>
                  <p:nvPr/>
                </p:nvCxnSpPr>
                <p:spPr>
                  <a:xfrm flipV="1">
                    <a:off x="1043608" y="4941168"/>
                    <a:ext cx="1722272" cy="792088"/>
                  </a:xfrm>
                  <a:prstGeom prst="bentConnector3">
                    <a:avLst>
                      <a:gd name="adj1" fmla="val 51981"/>
                    </a:avLst>
                  </a:prstGeom>
                  <a:ln w="28575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Elbow Connector 79"/>
                  <p:cNvCxnSpPr/>
                  <p:nvPr/>
                </p:nvCxnSpPr>
                <p:spPr>
                  <a:xfrm>
                    <a:off x="2763245" y="4228590"/>
                    <a:ext cx="1800200" cy="792088"/>
                  </a:xfrm>
                  <a:prstGeom prst="bentConnector3">
                    <a:avLst>
                      <a:gd name="adj1" fmla="val 54549"/>
                    </a:avLst>
                  </a:prstGeom>
                  <a:ln w="28575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8" name="Straight Connector 37"/>
                <p:cNvCxnSpPr/>
                <p:nvPr/>
              </p:nvCxnSpPr>
              <p:spPr>
                <a:xfrm flipH="1">
                  <a:off x="3880302" y="4228590"/>
                  <a:ext cx="7622" cy="71257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Elbow Connector 89"/>
                <p:cNvCxnSpPr/>
                <p:nvPr/>
              </p:nvCxnSpPr>
              <p:spPr>
                <a:xfrm>
                  <a:off x="4865952" y="5020678"/>
                  <a:ext cx="1800200" cy="720080"/>
                </a:xfrm>
                <a:prstGeom prst="bentConnector3">
                  <a:avLst>
                    <a:gd name="adj1" fmla="val 46209"/>
                  </a:avLst>
                </a:prstGeom>
                <a:ln w="28575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Arrow Connector 48"/>
              <p:cNvCxnSpPr/>
              <p:nvPr/>
            </p:nvCxnSpPr>
            <p:spPr>
              <a:xfrm>
                <a:off x="5790600" y="4653136"/>
                <a:ext cx="761236" cy="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5943878" y="4643844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b="1" dirty="0" smtClean="0">
                    <a:solidFill>
                      <a:schemeClr val="accent6"/>
                    </a:solidFill>
                  </a:rPr>
                  <a:t>Δ</a:t>
                </a:r>
                <a:r>
                  <a:rPr lang="en-GB" b="1" dirty="0" smtClean="0">
                    <a:solidFill>
                      <a:schemeClr val="accent6"/>
                    </a:solidFill>
                  </a:rPr>
                  <a:t>t</a:t>
                </a:r>
                <a:endParaRPr lang="en-GB" b="1" dirty="0">
                  <a:solidFill>
                    <a:schemeClr val="accent6"/>
                  </a:solidFill>
                </a:endParaRPr>
              </a:p>
            </p:txBody>
          </p:sp>
          <p:grpSp>
            <p:nvGrpSpPr>
              <p:cNvPr id="124" name="Group 123"/>
              <p:cNvGrpSpPr/>
              <p:nvPr/>
            </p:nvGrpSpPr>
            <p:grpSpPr>
              <a:xfrm>
                <a:off x="4675366" y="3573016"/>
                <a:ext cx="2488922" cy="2059102"/>
                <a:chOff x="66854" y="3573016"/>
                <a:chExt cx="2488922" cy="2059102"/>
              </a:xfrm>
            </p:grpSpPr>
            <p:sp>
              <p:nvSpPr>
                <p:cNvPr id="125" name="TextBox 124"/>
                <p:cNvSpPr txBox="1"/>
                <p:nvPr/>
              </p:nvSpPr>
              <p:spPr>
                <a:xfrm>
                  <a:off x="683568" y="5262786"/>
                  <a:ext cx="73609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chemeClr val="accent6"/>
                      </a:solidFill>
                    </a:rPr>
                    <a:t>TIME</a:t>
                  </a:r>
                  <a:endParaRPr lang="en-GB" b="1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126" name="TextBox 125"/>
                <p:cNvSpPr txBox="1"/>
                <p:nvPr/>
              </p:nvSpPr>
              <p:spPr>
                <a:xfrm rot="16200000">
                  <a:off x="-276830" y="4549770"/>
                  <a:ext cx="10567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chemeClr val="accent6"/>
                      </a:solidFill>
                    </a:rPr>
                    <a:t>SIGNAL</a:t>
                  </a:r>
                  <a:endParaRPr lang="en-GB" b="1" dirty="0">
                    <a:solidFill>
                      <a:schemeClr val="accent6"/>
                    </a:solidFill>
                  </a:endParaRPr>
                </a:p>
              </p:txBody>
            </p:sp>
            <p:cxnSp>
              <p:nvCxnSpPr>
                <p:cNvPr id="127" name="Straight Connector 126"/>
                <p:cNvCxnSpPr>
                  <a:stCxn id="126" idx="1"/>
                </p:cNvCxnSpPr>
                <p:nvPr/>
              </p:nvCxnSpPr>
              <p:spPr>
                <a:xfrm>
                  <a:off x="251520" y="5262786"/>
                  <a:ext cx="0" cy="184666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>
                  <a:stCxn id="125" idx="1"/>
                </p:cNvCxnSpPr>
                <p:nvPr/>
              </p:nvCxnSpPr>
              <p:spPr>
                <a:xfrm flipH="1">
                  <a:off x="251520" y="5447452"/>
                  <a:ext cx="432048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>
                  <a:endCxn id="126" idx="3"/>
                </p:cNvCxnSpPr>
                <p:nvPr/>
              </p:nvCxnSpPr>
              <p:spPr>
                <a:xfrm>
                  <a:off x="251520" y="3573016"/>
                  <a:ext cx="0" cy="63307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triangl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>
                  <a:endCxn id="125" idx="3"/>
                </p:cNvCxnSpPr>
                <p:nvPr/>
              </p:nvCxnSpPr>
              <p:spPr>
                <a:xfrm flipH="1">
                  <a:off x="1419667" y="5447452"/>
                  <a:ext cx="1136109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triangl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7" name="TextBox 86"/>
            <p:cNvSpPr txBox="1"/>
            <p:nvPr/>
          </p:nvSpPr>
          <p:spPr>
            <a:xfrm>
              <a:off x="5527850" y="3429000"/>
              <a:ext cx="2762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 smtClean="0"/>
                <a:t>Signal as seen on scope:</a:t>
              </a:r>
              <a:endParaRPr lang="en-GB" u="sng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128033" y="3432703"/>
              <a:ext cx="2723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u="sng" dirty="0" smtClean="0"/>
                <a:t>Two signal components:</a:t>
              </a:r>
              <a:endParaRPr lang="en-GB" u="sng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5980952" y="5338344"/>
                <a:ext cx="1568058" cy="610936"/>
              </a:xfrm>
              <a:prstGeom prst="rect">
                <a:avLst/>
              </a:prstGeom>
              <a:noFill/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𝑳</m:t>
                      </m:r>
                      <m:r>
                        <a:rPr lang="en-GB" b="1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1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b="1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𝒕</m:t>
                          </m:r>
                          <m:r>
                            <a:rPr lang="en-GB" b="1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 −</m:t>
                          </m:r>
                          <m:r>
                            <a:rPr lang="en-GB" b="1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𝟐𝟎</m:t>
                          </m:r>
                        </m:num>
                        <m:den>
                          <m:r>
                            <a:rPr lang="en-GB" b="1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GB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0952" y="5338344"/>
                <a:ext cx="1568058" cy="6109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itle 9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Setup</a:t>
            </a:r>
            <a:endParaRPr lang="en-GB" dirty="0"/>
          </a:p>
        </p:txBody>
      </p:sp>
      <p:sp>
        <p:nvSpPr>
          <p:cNvPr id="95" name="Date Placeholder 9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7EAA0E5-E6CD-4228-9341-A1378BCACD93}" type="datetime1">
              <a:rPr lang="en-GB" smtClean="0"/>
              <a:t>22/08/2014</a:t>
            </a:fld>
            <a:endParaRPr lang="en-GB"/>
          </a:p>
        </p:txBody>
      </p:sp>
      <p:sp>
        <p:nvSpPr>
          <p:cNvPr id="96" name="Footer Placeholder 9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7" name="Slide Number Placeholder 9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74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Before Cable Cutting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52B6EC0-9BCC-40B8-8570-EDBD75295784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5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544797" y="1124744"/>
            <a:ext cx="7915635" cy="3958390"/>
            <a:chOff x="544797" y="1766135"/>
            <a:chExt cx="7915635" cy="3958390"/>
          </a:xfrm>
        </p:grpSpPr>
        <p:pic>
          <p:nvPicPr>
            <p:cNvPr id="4098" name="Picture 2" descr="E:\new format ii\old data with mean, mean+4sd, time, timemax, timemin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97" y="1766135"/>
              <a:ext cx="7915635" cy="3958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524791" y="4653136"/>
              <a:ext cx="11192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Noise level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36852" y="4437112"/>
              <a:ext cx="15392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4</a:t>
              </a:r>
              <a:r>
                <a:rPr lang="el-GR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σ</a:t>
              </a:r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 above noise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21135" y="3193231"/>
              <a:ext cx="11192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Noise level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88224" y="2924944"/>
              <a:ext cx="15392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4</a:t>
              </a:r>
              <a:r>
                <a:rPr lang="el-GR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σ</a:t>
              </a:r>
              <a:r>
                <a:rPr lang="en-GB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 above noise</a:t>
              </a:r>
              <a:endParaRPr lang="en-GB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002297" y="5157192"/>
            <a:ext cx="51619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 point every 0.4 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Strange oscillations in signal.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Width 1</a:t>
            </a:r>
            <a:r>
              <a:rPr lang="en-GB" baseline="30000" dirty="0" smtClean="0"/>
              <a:t>st</a:t>
            </a:r>
            <a:r>
              <a:rPr lang="en-GB" dirty="0" smtClean="0"/>
              <a:t> slope ~40 ns, width 2</a:t>
            </a:r>
            <a:r>
              <a:rPr lang="en-GB" baseline="30000" dirty="0" smtClean="0"/>
              <a:t>nd</a:t>
            </a:r>
            <a:r>
              <a:rPr lang="en-GB" dirty="0" smtClean="0"/>
              <a:t> slope ~30 ns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059832" y="4437112"/>
            <a:ext cx="2952328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69184" y="436510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956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Kicker, Before Cable Cutting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482DFFA-D3EE-4FE8-9B08-3DED70BFC2AA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6</a:t>
            </a:fld>
            <a:endParaRPr lang="en-GB"/>
          </a:p>
        </p:txBody>
      </p:sp>
      <p:pic>
        <p:nvPicPr>
          <p:cNvPr id="1027" name="Picture 3" descr="\\cernhomej.cern.ch\j\jarobert\CableLengths\old data, 1st kicker, 2nd slop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078654"/>
            <a:ext cx="5400600" cy="270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homej.cern.ch\j\jarobert\CableLengths\old data, 1st kicker, 1st slo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231675"/>
            <a:ext cx="4788604" cy="239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981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Kicker, Before </a:t>
            </a:r>
            <a:r>
              <a:rPr lang="en-GB" dirty="0"/>
              <a:t>Cable Cutting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482DFFA-D3EE-4FE8-9B08-3DED70BFC2AA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7</a:t>
            </a:fld>
            <a:endParaRPr lang="en-GB"/>
          </a:p>
        </p:txBody>
      </p:sp>
      <p:pic>
        <p:nvPicPr>
          <p:cNvPr id="2050" name="Picture 2" descr="\\cernhomej.cern.ch\j\jarobert\CableLengths\old data, 2nd Kicker, 1st slop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16696"/>
            <a:ext cx="4752528" cy="237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homej.cern.ch\j\jarobert\CableLengths\old data, 2nd kicker, 2nd slo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01203"/>
            <a:ext cx="4414549" cy="220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911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Edge Detection Method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427375"/>
            <a:ext cx="8226425" cy="2463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196752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If each slope is well defined by the Gauss error function, the differential of the slope is a Gaussian with peak at the mid-point of the slope.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892EFBF-395A-432D-9C1D-7C3A57D714FD}" type="datetime1">
              <a:rPr lang="en-GB" smtClean="0"/>
              <a:t>22/08/2014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52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Before Cable Cutting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488460D-6CD0-4D28-9A83-4BD339B31A3C}" type="datetime1">
              <a:rPr lang="en-GB" smtClean="0"/>
              <a:t>22/08/2014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020EFF-5752-43FC-8841-A6A81F657671}" type="slidenum">
              <a:rPr lang="en-GB" smtClean="0"/>
              <a:t>9</a:t>
            </a:fld>
            <a:endParaRPr lang="en-GB"/>
          </a:p>
        </p:txBody>
      </p:sp>
      <p:pic>
        <p:nvPicPr>
          <p:cNvPr id="8194" name="Picture 2" descr="E:\new format ii\old data, with diff sig to show how that method would not wor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47" y="1196752"/>
            <a:ext cx="8234909" cy="411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3688" y="5445224"/>
            <a:ext cx="5791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Peaks not visible outside the noise of the difference.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956734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CERN_JAI_CLIC_Template_White</Template>
  <TotalTime>453</TotalTime>
  <Words>689</Words>
  <Application>Microsoft Office PowerPoint</Application>
  <PresentationFormat>On-screen Show (4:3)</PresentationFormat>
  <Paragraphs>219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CERNCobranding4-3</vt:lpstr>
      <vt:lpstr>Kicker Cable Length Measurements</vt:lpstr>
      <vt:lpstr>Overview</vt:lpstr>
      <vt:lpstr>Short Version:</vt:lpstr>
      <vt:lpstr>Equipment Setup</vt:lpstr>
      <vt:lpstr>Data Before Cable Cutting</vt:lpstr>
      <vt:lpstr>1st Kicker, Before Cable Cutting</vt:lpstr>
      <vt:lpstr>2nd Kicker, Before Cable Cutting</vt:lpstr>
      <vt:lpstr>New Edge Detection Method</vt:lpstr>
      <vt:lpstr>Data Before Cable Cutting</vt:lpstr>
      <vt:lpstr>Data After Cable Cutting: 1st Kicker</vt:lpstr>
      <vt:lpstr>Data After Cable Cutting: 2nd Kicker</vt:lpstr>
      <vt:lpstr>Example Fits</vt:lpstr>
      <vt:lpstr>1st Kicker, After Cable Cutting</vt:lpstr>
      <vt:lpstr>2nd Kicker, After Cable Cutting</vt:lpstr>
      <vt:lpstr>Lengths: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Kicker Cable Length Measurements</dc:title>
  <dc:creator>Jack Roberts</dc:creator>
  <cp:lastModifiedBy>Jack Roberts</cp:lastModifiedBy>
  <cp:revision>24</cp:revision>
  <dcterms:created xsi:type="dcterms:W3CDTF">2014-08-21T09:42:20Z</dcterms:created>
  <dcterms:modified xsi:type="dcterms:W3CDTF">2014-08-22T09:10:11Z</dcterms:modified>
</cp:coreProperties>
</file>