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44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87D7D-842A-42DB-9FAA-9B94F7503E87}" type="datetimeFigureOut">
              <a:rPr lang="en-GB" smtClean="0"/>
              <a:t>21/08/2014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7F3906-6F7D-4251-B7B8-37F985BB38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777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3180350" y="6356350"/>
            <a:ext cx="21094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7ACFD-0CDC-4A42-8B37-A24F81AE1DD2}" type="datetime1">
              <a:rPr lang="en-GB" smtClean="0"/>
              <a:t>21/08/2014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38A68-3EE0-407E-B4AE-C9CC86280B7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180350" y="6356350"/>
            <a:ext cx="21094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6C4F0-510F-4816-8A82-493F96BF6CE7}" type="datetime1">
              <a:rPr lang="en-GB" smtClean="0"/>
              <a:t>21/08/2014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38A68-3EE0-407E-B4AE-C9CC86280B7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180350" y="6356350"/>
            <a:ext cx="21094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92724-988B-4101-B580-BE88D351278F}" type="datetime1">
              <a:rPr lang="en-GB" smtClean="0"/>
              <a:t>21/08/2014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38A68-3EE0-407E-B4AE-C9CC86280B7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8A24E-3A6A-4294-AA97-1FF75584EE2C}" type="datetime1">
              <a:rPr lang="en-GB" smtClean="0"/>
              <a:t>21/08/2014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38A68-3EE0-407E-B4AE-C9CC86280B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056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3180350" y="6356350"/>
            <a:ext cx="21094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F8398-090A-4B32-BC02-F31F6E6A86FF}" type="datetime1">
              <a:rPr lang="en-GB" smtClean="0"/>
              <a:t>21/08/2014</a:t>
            </a:fld>
            <a:endParaRPr lang="en-GB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38A68-3EE0-407E-B4AE-C9CC86280B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3180350" y="6356350"/>
            <a:ext cx="21094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6E954-9DBD-4522-A868-17DD36DC026D}" type="datetime1">
              <a:rPr lang="en-GB" smtClean="0"/>
              <a:t>21/08/2014</a:t>
            </a:fld>
            <a:endParaRPr lang="en-GB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38A68-3EE0-407E-B4AE-C9CC86280B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180350" y="6356350"/>
            <a:ext cx="21094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BE838-24F5-4E1E-9A2F-B666CAD2D7CD}" type="datetime1">
              <a:rPr lang="en-GB" smtClean="0"/>
              <a:t>21/08/2014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38A68-3EE0-407E-B4AE-C9CC86280B7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3180350" y="6356350"/>
            <a:ext cx="21094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175B2-EF1C-4A03-A4A3-9AE41B520E77}" type="datetime1">
              <a:rPr lang="en-GB" smtClean="0"/>
              <a:t>21/08/2014</a:t>
            </a:fld>
            <a:endParaRPr lang="en-GB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28977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38A68-3EE0-407E-B4AE-C9CC86280B7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180350" y="6356350"/>
            <a:ext cx="21094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8E82D-D246-41C9-9DA5-75564E6F825B}" type="datetime1">
              <a:rPr lang="en-GB" smtClean="0"/>
              <a:t>21/08/2014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38A68-3EE0-407E-B4AE-C9CC86280B77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638" y="6206824"/>
            <a:ext cx="2081750" cy="595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LIC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898" y="6233596"/>
            <a:ext cx="506437" cy="590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2286000" y="6233596"/>
            <a:ext cx="0" cy="541606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825303" y="6223044"/>
            <a:ext cx="0" cy="541606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134766" y="6224214"/>
            <a:ext cx="0" cy="541606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j2eeps.cern.ch/wikis/display/EN/RADE" TargetMode="External"/><Relationship Id="rId2" Type="http://schemas.openxmlformats.org/officeDocument/2006/relationships/hyperlink" Target="http://wwwpsco/private/ieplc/www/home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ikis.cern.ch/display/FESA3/Projec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Plans for Data Acquisition from the FONT5 Board at CTF3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Jack Roberts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E6F32-BC37-4E4F-8DD8-673E359F6833}" type="datetime1">
              <a:rPr lang="en-GB" smtClean="0"/>
              <a:t>21/08/2014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38A68-3EE0-407E-B4AE-C9CC86280B7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55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Group 145"/>
          <p:cNvGrpSpPr/>
          <p:nvPr/>
        </p:nvGrpSpPr>
        <p:grpSpPr>
          <a:xfrm>
            <a:off x="1259632" y="1375391"/>
            <a:ext cx="6651225" cy="4620907"/>
            <a:chOff x="1629963" y="807655"/>
            <a:chExt cx="6651225" cy="4620907"/>
          </a:xfrm>
        </p:grpSpPr>
        <p:grpSp>
          <p:nvGrpSpPr>
            <p:cNvPr id="139" name="Group 138"/>
            <p:cNvGrpSpPr/>
            <p:nvPr/>
          </p:nvGrpSpPr>
          <p:grpSpPr>
            <a:xfrm>
              <a:off x="1629963" y="1424603"/>
              <a:ext cx="2543482" cy="3560954"/>
              <a:chOff x="549064" y="1404962"/>
              <a:chExt cx="2543482" cy="3560954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667367" y="1770838"/>
                <a:ext cx="1384353" cy="578042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49064" y="1404962"/>
                <a:ext cx="16209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FONT5 Board</a:t>
                </a:r>
                <a:endParaRPr lang="en-GB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683567" y="2924944"/>
                <a:ext cx="2376265" cy="1677688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971600" y="3405737"/>
                <a:ext cx="1037482" cy="100811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>
                    <a:solidFill>
                      <a:schemeClr val="tx1"/>
                    </a:solidFill>
                  </a:rPr>
                  <a:t>LabVIEW</a:t>
                </a:r>
              </a:p>
              <a:p>
                <a:pPr algn="ctr"/>
                <a:r>
                  <a:rPr lang="en-GB" sz="1400" dirty="0">
                    <a:solidFill>
                      <a:schemeClr val="tx1"/>
                    </a:solidFill>
                  </a:rPr>
                  <a:t>DAQ</a:t>
                </a:r>
                <a:endParaRPr lang="en-GB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755576" y="2140453"/>
                <a:ext cx="415847" cy="1347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755575" y="2978000"/>
                <a:ext cx="415847" cy="1347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50852" y="4596584"/>
                <a:ext cx="24416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PC in Klystron Gallery</a:t>
                </a:r>
                <a:endParaRPr lang="en-GB" dirty="0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268811" y="3502117"/>
                <a:ext cx="702812" cy="19276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2268811" y="3405737"/>
                <a:ext cx="702812" cy="19276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2268811" y="3301460"/>
                <a:ext cx="702812" cy="19276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2268811" y="3205080"/>
                <a:ext cx="702812" cy="19276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26085" y="1945105"/>
                <a:ext cx="50045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dirty="0" smtClean="0"/>
                  <a:t>RS232</a:t>
                </a:r>
                <a:endParaRPr lang="en-GB" sz="800" b="1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726085" y="3097358"/>
                <a:ext cx="50045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dirty="0" smtClean="0"/>
                  <a:t>RS232</a:t>
                </a:r>
                <a:endParaRPr lang="en-GB" sz="800" b="1" dirty="0"/>
              </a:p>
            </p:txBody>
          </p:sp>
          <p:cxnSp>
            <p:nvCxnSpPr>
              <p:cNvPr id="24" name="Straight Connector 23"/>
              <p:cNvCxnSpPr>
                <a:stCxn id="13" idx="2"/>
                <a:endCxn id="14" idx="0"/>
              </p:cNvCxnSpPr>
              <p:nvPr/>
            </p:nvCxnSpPr>
            <p:spPr>
              <a:xfrm flipH="1">
                <a:off x="963499" y="2275177"/>
                <a:ext cx="1" cy="702823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>
                <a:endCxn id="12" idx="0"/>
              </p:cNvCxnSpPr>
              <p:nvPr/>
            </p:nvCxnSpPr>
            <p:spPr>
              <a:xfrm>
                <a:off x="1490341" y="3045362"/>
                <a:ext cx="0" cy="360375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>
                <a:stCxn id="14" idx="3"/>
              </p:cNvCxnSpPr>
              <p:nvPr/>
            </p:nvCxnSpPr>
            <p:spPr>
              <a:xfrm>
                <a:off x="1171422" y="3045362"/>
                <a:ext cx="318919" cy="0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>
                <a:endCxn id="12" idx="3"/>
              </p:cNvCxnSpPr>
              <p:nvPr/>
            </p:nvCxnSpPr>
            <p:spPr>
              <a:xfrm flipH="1">
                <a:off x="2009082" y="3909793"/>
                <a:ext cx="611135" cy="0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>
                <a:stCxn id="17" idx="4"/>
              </p:cNvCxnSpPr>
              <p:nvPr/>
            </p:nvCxnSpPr>
            <p:spPr>
              <a:xfrm>
                <a:off x="2620217" y="3694878"/>
                <a:ext cx="0" cy="214915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/>
              <p:cNvSpPr txBox="1"/>
              <p:nvPr/>
            </p:nvSpPr>
            <p:spPr>
              <a:xfrm>
                <a:off x="2284227" y="2924944"/>
                <a:ext cx="61747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/>
                  <a:t>Data</a:t>
                </a:r>
                <a:endParaRPr lang="en-GB" sz="1600" dirty="0"/>
              </a:p>
            </p:txBody>
          </p:sp>
        </p:grpSp>
        <p:sp>
          <p:nvSpPr>
            <p:cNvPr id="42" name="Rectangle 41"/>
            <p:cNvSpPr/>
            <p:nvPr/>
          </p:nvSpPr>
          <p:spPr>
            <a:xfrm>
              <a:off x="5070190" y="807655"/>
              <a:ext cx="1240294" cy="516489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070189" y="1577742"/>
              <a:ext cx="1885574" cy="84096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735598" y="1863665"/>
              <a:ext cx="658268" cy="3154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chemeClr val="tx1"/>
                  </a:solidFill>
                </a:rPr>
                <a:t>FESA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65" name="Straight Connector 64"/>
            <p:cNvCxnSpPr>
              <a:stCxn id="156" idx="2"/>
              <a:endCxn id="68" idx="0"/>
            </p:cNvCxnSpPr>
            <p:nvPr/>
          </p:nvCxnSpPr>
          <p:spPr>
            <a:xfrm>
              <a:off x="5263126" y="1243060"/>
              <a:ext cx="3821" cy="383654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67"/>
            <p:cNvSpPr/>
            <p:nvPr/>
          </p:nvSpPr>
          <p:spPr>
            <a:xfrm>
              <a:off x="5122086" y="1626714"/>
              <a:ext cx="289722" cy="1237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5" name="Straight Connector 74"/>
            <p:cNvCxnSpPr/>
            <p:nvPr/>
          </p:nvCxnSpPr>
          <p:spPr>
            <a:xfrm>
              <a:off x="6012974" y="1688578"/>
              <a:ext cx="2" cy="17508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Rectangle 77"/>
            <p:cNvSpPr/>
            <p:nvPr/>
          </p:nvSpPr>
          <p:spPr>
            <a:xfrm>
              <a:off x="5125322" y="2712372"/>
              <a:ext cx="1885574" cy="60043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CERN Control System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82" name="Straight Connector 81"/>
            <p:cNvCxnSpPr/>
            <p:nvPr/>
          </p:nvCxnSpPr>
          <p:spPr>
            <a:xfrm>
              <a:off x="5411809" y="1688577"/>
              <a:ext cx="601166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>
              <a:stCxn id="64" idx="2"/>
              <a:endCxn id="78" idx="0"/>
            </p:cNvCxnSpPr>
            <p:nvPr/>
          </p:nvCxnSpPr>
          <p:spPr>
            <a:xfrm>
              <a:off x="6064732" y="2179091"/>
              <a:ext cx="3377" cy="533281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Rectangle 93"/>
            <p:cNvSpPr/>
            <p:nvPr/>
          </p:nvSpPr>
          <p:spPr>
            <a:xfrm>
              <a:off x="5097362" y="3744535"/>
              <a:ext cx="1888310" cy="1338628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5582982" y="3889551"/>
              <a:ext cx="970254" cy="9427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err="1" smtClean="0">
                  <a:solidFill>
                    <a:schemeClr val="tx1"/>
                  </a:solidFill>
                </a:rPr>
                <a:t>MatLab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97" name="Oval 96"/>
            <p:cNvSpPr/>
            <p:nvPr/>
          </p:nvSpPr>
          <p:spPr>
            <a:xfrm>
              <a:off x="7277028" y="3983845"/>
              <a:ext cx="657270" cy="18027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Oval 97"/>
            <p:cNvSpPr/>
            <p:nvPr/>
          </p:nvSpPr>
          <p:spPr>
            <a:xfrm>
              <a:off x="7277028" y="3893710"/>
              <a:ext cx="657270" cy="18027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Oval 98"/>
            <p:cNvSpPr/>
            <p:nvPr/>
          </p:nvSpPr>
          <p:spPr>
            <a:xfrm>
              <a:off x="7277028" y="3796191"/>
              <a:ext cx="657270" cy="18027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Oval 99"/>
            <p:cNvSpPr/>
            <p:nvPr/>
          </p:nvSpPr>
          <p:spPr>
            <a:xfrm>
              <a:off x="7277028" y="3706056"/>
              <a:ext cx="657270" cy="18027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4" name="Straight Connector 103"/>
            <p:cNvCxnSpPr>
              <a:endCxn id="95" idx="3"/>
            </p:cNvCxnSpPr>
            <p:nvPr/>
          </p:nvCxnSpPr>
          <p:spPr>
            <a:xfrm flipH="1" flipV="1">
              <a:off x="6553236" y="4360945"/>
              <a:ext cx="1052429" cy="4159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>
              <a:stCxn id="97" idx="4"/>
            </p:cNvCxnSpPr>
            <p:nvPr/>
          </p:nvCxnSpPr>
          <p:spPr>
            <a:xfrm>
              <a:off x="7605663" y="4164115"/>
              <a:ext cx="0" cy="200989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/>
            <p:cNvSpPr txBox="1"/>
            <p:nvPr/>
          </p:nvSpPr>
          <p:spPr>
            <a:xfrm>
              <a:off x="7291445" y="3444073"/>
              <a:ext cx="577465" cy="3166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Data</a:t>
              </a:r>
              <a:endParaRPr lang="en-GB" sz="1600" dirty="0"/>
            </a:p>
          </p:txBody>
        </p:sp>
        <p:cxnSp>
          <p:nvCxnSpPr>
            <p:cNvPr id="130" name="Straight Connector 129"/>
            <p:cNvCxnSpPr>
              <a:stCxn id="78" idx="2"/>
              <a:endCxn id="95" idx="0"/>
            </p:cNvCxnSpPr>
            <p:nvPr/>
          </p:nvCxnSpPr>
          <p:spPr>
            <a:xfrm>
              <a:off x="6068109" y="3312802"/>
              <a:ext cx="0" cy="576749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TextBox 134"/>
            <p:cNvSpPr txBox="1"/>
            <p:nvPr/>
          </p:nvSpPr>
          <p:spPr>
            <a:xfrm>
              <a:off x="4948099" y="5083163"/>
              <a:ext cx="2091585" cy="345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PC in Control Room</a:t>
              </a:r>
              <a:endParaRPr lang="en-GB" dirty="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6879166" y="1589662"/>
              <a:ext cx="140202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FEC</a:t>
              </a:r>
            </a:p>
            <a:p>
              <a:pPr algn="ctr"/>
              <a:r>
                <a:rPr lang="en-GB" sz="1600" dirty="0" smtClean="0"/>
                <a:t>(Front End Computer)</a:t>
              </a:r>
              <a:endParaRPr lang="en-GB" sz="1600" dirty="0"/>
            </a:p>
          </p:txBody>
        </p:sp>
      </p:grpSp>
      <p:sp>
        <p:nvSpPr>
          <p:cNvPr id="148" name="Title 147"/>
          <p:cNvSpPr>
            <a:spLocks noGrp="1"/>
          </p:cNvSpPr>
          <p:nvPr>
            <p:ph type="title"/>
          </p:nvPr>
        </p:nvSpPr>
        <p:spPr>
          <a:xfrm>
            <a:off x="464341" y="116632"/>
            <a:ext cx="8226854" cy="940443"/>
          </a:xfrm>
        </p:spPr>
        <p:txBody>
          <a:bodyPr/>
          <a:lstStyle/>
          <a:p>
            <a:r>
              <a:rPr lang="en-GB" dirty="0" smtClean="0"/>
              <a:t>Setup used so far</a:t>
            </a:r>
            <a:endParaRPr lang="en-GB" dirty="0"/>
          </a:p>
        </p:txBody>
      </p:sp>
      <p:sp>
        <p:nvSpPr>
          <p:cNvPr id="153" name="Date Placeholder 15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948EC12-9413-48F8-9896-0E23DC669222}" type="datetime1">
              <a:rPr lang="en-GB" smtClean="0"/>
              <a:t>22/08/2014</a:t>
            </a:fld>
            <a:endParaRPr lang="en-GB"/>
          </a:p>
        </p:txBody>
      </p:sp>
      <p:sp>
        <p:nvSpPr>
          <p:cNvPr id="154" name="Footer Placeholder 15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55" name="Slide Number Placeholder 15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0A38A68-3EE0-407E-B4AE-C9CC86280B77}" type="slidenum">
              <a:rPr lang="en-GB" smtClean="0"/>
              <a:t>2</a:t>
            </a:fld>
            <a:endParaRPr lang="en-GB"/>
          </a:p>
        </p:txBody>
      </p:sp>
      <p:sp>
        <p:nvSpPr>
          <p:cNvPr id="156" name="Rectangle 155"/>
          <p:cNvSpPr/>
          <p:nvPr/>
        </p:nvSpPr>
        <p:spPr>
          <a:xfrm>
            <a:off x="4747934" y="1687068"/>
            <a:ext cx="289722" cy="123728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9" name="TextBox 158"/>
          <p:cNvSpPr txBox="1"/>
          <p:nvPr/>
        </p:nvSpPr>
        <p:spPr>
          <a:xfrm>
            <a:off x="4644008" y="1084681"/>
            <a:ext cx="14020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CTF3 Device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23639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6854" cy="940443"/>
          </a:xfrm>
        </p:spPr>
        <p:txBody>
          <a:bodyPr/>
          <a:lstStyle/>
          <a:p>
            <a:r>
              <a:rPr lang="en-GB" dirty="0" smtClean="0"/>
              <a:t>Setup used so far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6854" cy="4968552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No communication between FONT5 board and CERN control system. Data saved separately and combined later in analysis.</a:t>
            </a:r>
          </a:p>
          <a:p>
            <a:endParaRPr lang="en-GB" dirty="0"/>
          </a:p>
          <a:p>
            <a:r>
              <a:rPr lang="en-GB" dirty="0" smtClean="0"/>
              <a:t>CTF3 Devices we need to control/acquire from:</a:t>
            </a:r>
          </a:p>
          <a:p>
            <a:pPr lvl="1"/>
            <a:r>
              <a:rPr lang="en-GB" dirty="0" smtClean="0"/>
              <a:t>Phase shifters</a:t>
            </a:r>
          </a:p>
          <a:p>
            <a:pPr lvl="1"/>
            <a:r>
              <a:rPr lang="en-GB" dirty="0" smtClean="0"/>
              <a:t>BPMs</a:t>
            </a:r>
          </a:p>
          <a:p>
            <a:pPr lvl="1"/>
            <a:r>
              <a:rPr lang="en-GB" dirty="0" smtClean="0"/>
              <a:t>Magnet/corrector currents</a:t>
            </a:r>
          </a:p>
          <a:p>
            <a:pPr lvl="1"/>
            <a:r>
              <a:rPr lang="en-GB" dirty="0" smtClean="0"/>
              <a:t>PETS phase / other phase monitors</a:t>
            </a:r>
          </a:p>
          <a:p>
            <a:pPr lvl="1"/>
            <a:endParaRPr lang="en-GB" dirty="0"/>
          </a:p>
          <a:p>
            <a:r>
              <a:rPr lang="en-GB" dirty="0" smtClean="0"/>
              <a:t>Difficult to quickly get information on performance of phase </a:t>
            </a:r>
            <a:r>
              <a:rPr lang="en-GB" dirty="0" err="1" smtClean="0"/>
              <a:t>feedforward</a:t>
            </a:r>
            <a:r>
              <a:rPr lang="en-GB" dirty="0" smtClean="0"/>
              <a:t> system.</a:t>
            </a:r>
          </a:p>
          <a:p>
            <a:endParaRPr lang="en-GB" dirty="0"/>
          </a:p>
          <a:p>
            <a:r>
              <a:rPr lang="en-GB" dirty="0" smtClean="0"/>
              <a:t>Possible to be saving data in one place and not the other.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F1F4FE0-E7A4-4382-9358-B2F49BDA51D1}" type="datetime1">
              <a:rPr lang="en-GB" smtClean="0"/>
              <a:t>21/08/2014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0A38A68-3EE0-407E-B4AE-C9CC86280B7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28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roup 91"/>
          <p:cNvGrpSpPr/>
          <p:nvPr/>
        </p:nvGrpSpPr>
        <p:grpSpPr>
          <a:xfrm>
            <a:off x="1811743" y="402250"/>
            <a:ext cx="5424553" cy="5691046"/>
            <a:chOff x="1379695" y="223408"/>
            <a:chExt cx="5424553" cy="5691046"/>
          </a:xfrm>
        </p:grpSpPr>
        <p:sp>
          <p:nvSpPr>
            <p:cNvPr id="78" name="Rectangle 77"/>
            <p:cNvSpPr/>
            <p:nvPr/>
          </p:nvSpPr>
          <p:spPr>
            <a:xfrm>
              <a:off x="3132375" y="3393742"/>
              <a:ext cx="1885574" cy="840966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CERN Control System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3240501" y="4530651"/>
              <a:ext cx="1654364" cy="1383803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3582556" y="4751160"/>
              <a:ext cx="970254" cy="9427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err="1" smtClean="0">
                  <a:solidFill>
                    <a:schemeClr val="tx1"/>
                  </a:solidFill>
                </a:rPr>
                <a:t>MatLab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97" name="Oval 96"/>
            <p:cNvSpPr/>
            <p:nvPr/>
          </p:nvSpPr>
          <p:spPr>
            <a:xfrm>
              <a:off x="5204719" y="4841294"/>
              <a:ext cx="657270" cy="18027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Oval 97"/>
            <p:cNvSpPr/>
            <p:nvPr/>
          </p:nvSpPr>
          <p:spPr>
            <a:xfrm>
              <a:off x="5204719" y="4751159"/>
              <a:ext cx="657270" cy="18027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Oval 98"/>
            <p:cNvSpPr/>
            <p:nvPr/>
          </p:nvSpPr>
          <p:spPr>
            <a:xfrm>
              <a:off x="5204719" y="4653640"/>
              <a:ext cx="657270" cy="18027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Oval 99"/>
            <p:cNvSpPr/>
            <p:nvPr/>
          </p:nvSpPr>
          <p:spPr>
            <a:xfrm>
              <a:off x="5204719" y="4563505"/>
              <a:ext cx="657270" cy="18027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4" name="Straight Connector 103"/>
            <p:cNvCxnSpPr/>
            <p:nvPr/>
          </p:nvCxnSpPr>
          <p:spPr>
            <a:xfrm flipH="1">
              <a:off x="4552810" y="5234471"/>
              <a:ext cx="1017916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5570726" y="5021564"/>
              <a:ext cx="0" cy="200989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/>
            <p:cNvSpPr txBox="1"/>
            <p:nvPr/>
          </p:nvSpPr>
          <p:spPr>
            <a:xfrm>
              <a:off x="5219136" y="4301522"/>
              <a:ext cx="577465" cy="3166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Data</a:t>
              </a:r>
              <a:endParaRPr lang="en-GB" sz="1600" dirty="0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2025113" y="4931429"/>
              <a:ext cx="13227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PC in Control Room</a:t>
              </a:r>
              <a:endParaRPr lang="en-GB" sz="1400" dirty="0"/>
            </a:p>
          </p:txBody>
        </p:sp>
        <p:grpSp>
          <p:nvGrpSpPr>
            <p:cNvPr id="72" name="Group 71"/>
            <p:cNvGrpSpPr/>
            <p:nvPr/>
          </p:nvGrpSpPr>
          <p:grpSpPr>
            <a:xfrm>
              <a:off x="1379695" y="223408"/>
              <a:ext cx="2463985" cy="2930338"/>
              <a:chOff x="1379695" y="223408"/>
              <a:chExt cx="2463985" cy="2930338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2068709" y="511466"/>
                <a:ext cx="826417" cy="377057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951525" y="223408"/>
                <a:ext cx="114165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FONT5 Board</a:t>
                </a:r>
                <a:endParaRPr lang="en-GB" sz="1200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2073101" y="1057308"/>
                <a:ext cx="1770579" cy="1228130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287717" y="1415552"/>
                <a:ext cx="773038" cy="5003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dirty="0">
                    <a:solidFill>
                      <a:schemeClr val="tx1"/>
                    </a:solidFill>
                  </a:rPr>
                  <a:t>LabVIEW</a:t>
                </a:r>
              </a:p>
              <a:p>
                <a:pPr algn="ctr"/>
                <a:r>
                  <a:rPr lang="en-GB" sz="1050" dirty="0">
                    <a:solidFill>
                      <a:schemeClr val="tx1"/>
                    </a:solidFill>
                  </a:rPr>
                  <a:t>DAQ</a:t>
                </a:r>
                <a:endParaRPr lang="en-GB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2125808" y="733223"/>
                <a:ext cx="309852" cy="10038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2126754" y="1096841"/>
                <a:ext cx="309852" cy="10038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379695" y="1060688"/>
                <a:ext cx="90966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PC in Klystron Gallery</a:t>
                </a:r>
                <a:endParaRPr lang="en-GB" sz="1200" dirty="0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3254282" y="1487366"/>
                <a:ext cx="523672" cy="14362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254282" y="1415552"/>
                <a:ext cx="523672" cy="14362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3254282" y="1337854"/>
                <a:ext cx="523672" cy="14362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254282" y="1266040"/>
                <a:ext cx="523672" cy="14362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059129" y="574093"/>
                <a:ext cx="457176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00" b="1" dirty="0" smtClean="0"/>
                  <a:t>RS232</a:t>
                </a:r>
                <a:endParaRPr lang="en-GB" sz="700" b="1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053093" y="1158420"/>
                <a:ext cx="457176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00" b="1" dirty="0" smtClean="0"/>
                  <a:t>RS232</a:t>
                </a:r>
                <a:endParaRPr lang="en-GB" sz="700" b="1" dirty="0"/>
              </a:p>
            </p:txBody>
          </p:sp>
          <p:cxnSp>
            <p:nvCxnSpPr>
              <p:cNvPr id="24" name="Straight Connector 23"/>
              <p:cNvCxnSpPr>
                <a:stCxn id="13" idx="2"/>
                <a:endCxn id="14" idx="0"/>
              </p:cNvCxnSpPr>
              <p:nvPr/>
            </p:nvCxnSpPr>
            <p:spPr>
              <a:xfrm>
                <a:off x="2280734" y="833607"/>
                <a:ext cx="946" cy="263234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>
                <a:endCxn id="12" idx="0"/>
              </p:cNvCxnSpPr>
              <p:nvPr/>
            </p:nvCxnSpPr>
            <p:spPr>
              <a:xfrm>
                <a:off x="2674236" y="1147033"/>
                <a:ext cx="0" cy="268519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>
                <a:stCxn id="14" idx="3"/>
              </p:cNvCxnSpPr>
              <p:nvPr/>
            </p:nvCxnSpPr>
            <p:spPr>
              <a:xfrm>
                <a:off x="2436606" y="1147033"/>
                <a:ext cx="237630" cy="0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H="1" flipV="1">
                <a:off x="3060755" y="1791129"/>
                <a:ext cx="455364" cy="1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>
                <a:stCxn id="17" idx="4"/>
              </p:cNvCxnSpPr>
              <p:nvPr/>
            </p:nvCxnSpPr>
            <p:spPr>
              <a:xfrm>
                <a:off x="3516118" y="1630994"/>
                <a:ext cx="0" cy="160135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/>
              <p:cNvSpPr txBox="1"/>
              <p:nvPr/>
            </p:nvSpPr>
            <p:spPr>
              <a:xfrm>
                <a:off x="3265769" y="1057308"/>
                <a:ext cx="50847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Data</a:t>
                </a:r>
                <a:endParaRPr lang="en-GB" sz="1200" dirty="0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2281680" y="1915906"/>
                <a:ext cx="779075" cy="321923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b="1" dirty="0" smtClean="0">
                    <a:solidFill>
                      <a:schemeClr val="bg1"/>
                    </a:solidFill>
                  </a:rPr>
                  <a:t>Shared variables</a:t>
                </a:r>
                <a:endParaRPr lang="en-GB" sz="105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3671888" y="2152267"/>
                <a:ext cx="107938" cy="921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6" name="Straight Connector 65"/>
              <p:cNvCxnSpPr>
                <a:stCxn id="62" idx="1"/>
              </p:cNvCxnSpPr>
              <p:nvPr/>
            </p:nvCxnSpPr>
            <p:spPr>
              <a:xfrm flipH="1">
                <a:off x="3060755" y="2198363"/>
                <a:ext cx="611133" cy="0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Rectangle 45"/>
              <p:cNvSpPr/>
              <p:nvPr/>
            </p:nvSpPr>
            <p:spPr>
              <a:xfrm>
                <a:off x="2393151" y="2507136"/>
                <a:ext cx="1450529" cy="626612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2465894" y="2708854"/>
                <a:ext cx="490482" cy="2350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900" dirty="0" smtClean="0">
                    <a:solidFill>
                      <a:schemeClr val="tx1"/>
                    </a:solidFill>
                  </a:rPr>
                  <a:t>FESA</a:t>
                </a:r>
                <a:endParaRPr lang="en-GB" sz="9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3026085" y="2708854"/>
                <a:ext cx="566541" cy="2350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dirty="0" smtClean="0">
                    <a:solidFill>
                      <a:schemeClr val="tx1"/>
                    </a:solidFill>
                  </a:rPr>
                  <a:t>IEPLC</a:t>
                </a:r>
                <a:endParaRPr lang="en-GB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3678772" y="2552649"/>
                <a:ext cx="107938" cy="921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1" name="Straight Connector 70"/>
              <p:cNvCxnSpPr>
                <a:endCxn id="70" idx="0"/>
              </p:cNvCxnSpPr>
              <p:nvPr/>
            </p:nvCxnSpPr>
            <p:spPr>
              <a:xfrm>
                <a:off x="3732741" y="2244458"/>
                <a:ext cx="0" cy="308191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TextBox 73"/>
              <p:cNvSpPr txBox="1"/>
              <p:nvPr/>
            </p:nvSpPr>
            <p:spPr>
              <a:xfrm>
                <a:off x="3267573" y="1986845"/>
                <a:ext cx="448144" cy="1605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dirty="0" smtClean="0"/>
                  <a:t>Ethernet</a:t>
                </a:r>
                <a:endParaRPr lang="en-GB" sz="800" b="1" dirty="0"/>
              </a:p>
            </p:txBody>
          </p:sp>
          <p:cxnSp>
            <p:nvCxnSpPr>
              <p:cNvPr id="76" name="Straight Connector 75"/>
              <p:cNvCxnSpPr/>
              <p:nvPr/>
            </p:nvCxnSpPr>
            <p:spPr>
              <a:xfrm flipH="1">
                <a:off x="3742750" y="2644840"/>
                <a:ext cx="1" cy="175602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>
                <a:endCxn id="69" idx="3"/>
              </p:cNvCxnSpPr>
              <p:nvPr/>
            </p:nvCxnSpPr>
            <p:spPr>
              <a:xfrm flipH="1" flipV="1">
                <a:off x="3592626" y="2826368"/>
                <a:ext cx="150124" cy="1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>
                <a:stCxn id="47" idx="3"/>
              </p:cNvCxnSpPr>
              <p:nvPr/>
            </p:nvCxnSpPr>
            <p:spPr>
              <a:xfrm>
                <a:off x="2956377" y="2826368"/>
                <a:ext cx="74050" cy="1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TextBox 86"/>
              <p:cNvSpPr txBox="1"/>
              <p:nvPr/>
            </p:nvSpPr>
            <p:spPr>
              <a:xfrm>
                <a:off x="3131840" y="2472384"/>
                <a:ext cx="60144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dirty="0" smtClean="0">
                    <a:solidFill>
                      <a:schemeClr val="bg1"/>
                    </a:solidFill>
                  </a:rPr>
                  <a:t>Ethernet</a:t>
                </a:r>
                <a:endParaRPr lang="en-GB" sz="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1467373" y="2507415"/>
                <a:ext cx="104466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 smtClean="0"/>
                  <a:t>FEC</a:t>
                </a:r>
              </a:p>
              <a:p>
                <a:pPr algn="ctr"/>
                <a:r>
                  <a:rPr lang="en-GB" sz="1200" dirty="0" smtClean="0"/>
                  <a:t>(Front End Computer)</a:t>
                </a:r>
                <a:endParaRPr lang="en-GB" sz="1200" dirty="0"/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4354493" y="1657169"/>
              <a:ext cx="2449755" cy="1494862"/>
              <a:chOff x="6443583" y="291082"/>
              <a:chExt cx="2449755" cy="1494862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6510143" y="1146394"/>
                <a:ext cx="1450529" cy="626612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7021075" y="1342052"/>
                <a:ext cx="490482" cy="2350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900" dirty="0" smtClean="0">
                    <a:solidFill>
                      <a:schemeClr val="tx1"/>
                    </a:solidFill>
                  </a:rPr>
                  <a:t>FESA</a:t>
                </a:r>
                <a:endParaRPr lang="en-GB" sz="9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7848677" y="1139613"/>
                <a:ext cx="104466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 smtClean="0"/>
                  <a:t>FEC</a:t>
                </a:r>
              </a:p>
              <a:p>
                <a:pPr algn="ctr"/>
                <a:r>
                  <a:rPr lang="en-GB" sz="1200" dirty="0" smtClean="0"/>
                  <a:t>(Front End Computer)</a:t>
                </a:r>
                <a:endParaRPr lang="en-GB" sz="1200" dirty="0"/>
              </a:p>
            </p:txBody>
          </p:sp>
          <p:sp>
            <p:nvSpPr>
              <p:cNvPr id="112" name="Rectangle 111"/>
              <p:cNvSpPr/>
              <p:nvPr/>
            </p:nvSpPr>
            <p:spPr>
              <a:xfrm>
                <a:off x="6598215" y="1204059"/>
                <a:ext cx="309852" cy="10038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Rectangle 112"/>
              <p:cNvSpPr/>
              <p:nvPr/>
            </p:nvSpPr>
            <p:spPr>
              <a:xfrm>
                <a:off x="6510143" y="544694"/>
                <a:ext cx="826417" cy="377057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6443583" y="291082"/>
                <a:ext cx="108074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CTF3 Device</a:t>
                </a:r>
                <a:endParaRPr lang="en-GB" sz="1200" dirty="0"/>
              </a:p>
            </p:txBody>
          </p:sp>
          <p:sp>
            <p:nvSpPr>
              <p:cNvPr id="115" name="Rectangle 114"/>
              <p:cNvSpPr/>
              <p:nvPr/>
            </p:nvSpPr>
            <p:spPr>
              <a:xfrm>
                <a:off x="6597708" y="789056"/>
                <a:ext cx="309852" cy="10038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6" name="Straight Connector 115"/>
              <p:cNvCxnSpPr>
                <a:stCxn id="115" idx="2"/>
                <a:endCxn id="112" idx="0"/>
              </p:cNvCxnSpPr>
              <p:nvPr/>
            </p:nvCxnSpPr>
            <p:spPr>
              <a:xfrm>
                <a:off x="6752634" y="889440"/>
                <a:ext cx="507" cy="314619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>
                <a:off x="6753450" y="1308560"/>
                <a:ext cx="0" cy="161278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>
                <a:off x="6738336" y="1459565"/>
                <a:ext cx="282739" cy="6428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9" name="Straight Connector 118"/>
            <p:cNvCxnSpPr/>
            <p:nvPr/>
          </p:nvCxnSpPr>
          <p:spPr>
            <a:xfrm>
              <a:off x="2742198" y="2943881"/>
              <a:ext cx="0" cy="870344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flipH="1">
              <a:off x="5219136" y="2943166"/>
              <a:ext cx="2792" cy="871059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>
              <a:stCxn id="78" idx="3"/>
            </p:cNvCxnSpPr>
            <p:nvPr/>
          </p:nvCxnSpPr>
          <p:spPr>
            <a:xfrm>
              <a:off x="5017949" y="3814225"/>
              <a:ext cx="213275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2742198" y="3814225"/>
              <a:ext cx="397810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>
              <a:stCxn id="78" idx="2"/>
            </p:cNvCxnSpPr>
            <p:nvPr/>
          </p:nvCxnSpPr>
          <p:spPr>
            <a:xfrm>
              <a:off x="4075162" y="4234708"/>
              <a:ext cx="0" cy="516452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Title 1"/>
          <p:cNvSpPr txBox="1">
            <a:spLocks/>
          </p:cNvSpPr>
          <p:nvPr/>
        </p:nvSpPr>
        <p:spPr>
          <a:xfrm>
            <a:off x="4099736" y="-18428"/>
            <a:ext cx="5033193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dirty="0" smtClean="0"/>
              <a:t>Proposed Setup</a:t>
            </a:r>
            <a:endParaRPr lang="en-GB" dirty="0"/>
          </a:p>
        </p:txBody>
      </p:sp>
      <p:sp>
        <p:nvSpPr>
          <p:cNvPr id="123" name="Date Placeholder 12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E11A9EC-049A-4748-AB53-D882FE1F5B14}" type="datetime1">
              <a:rPr lang="en-GB" smtClean="0"/>
              <a:t>21/08/2014</a:t>
            </a:fld>
            <a:endParaRPr lang="en-GB"/>
          </a:p>
        </p:txBody>
      </p:sp>
      <p:sp>
        <p:nvSpPr>
          <p:cNvPr id="124" name="Footer Placeholder 12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26" name="Slide Number Placeholder 12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0A38A68-3EE0-407E-B4AE-C9CC86280B7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28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Setup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Communication between the FONT5 board and the CERN control system via IEPLC:</a:t>
            </a:r>
          </a:p>
          <a:p>
            <a:pPr lvl="1"/>
            <a:r>
              <a:rPr lang="en-GB" sz="2000" dirty="0" smtClean="0"/>
              <a:t>Provides tools and infrastructure to interface between LabVIEW and FESA via LabVIEW shared variables.</a:t>
            </a:r>
          </a:p>
          <a:p>
            <a:pPr lvl="1"/>
            <a:endParaRPr lang="en-GB" sz="2000" dirty="0"/>
          </a:p>
          <a:p>
            <a:r>
              <a:rPr lang="en-GB" sz="2400" dirty="0" smtClean="0"/>
              <a:t>FONT5 data can then be acquired (and parameters can be set) from the CERN control system via </a:t>
            </a:r>
            <a:r>
              <a:rPr lang="en-GB" sz="2400" dirty="0" err="1" smtClean="0"/>
              <a:t>MatLab</a:t>
            </a:r>
            <a:r>
              <a:rPr lang="en-GB" sz="2400" dirty="0" smtClean="0"/>
              <a:t> in the normal way. 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319EE21-99AC-46D0-8046-37A88E473E79}" type="datetime1">
              <a:rPr lang="en-GB" smtClean="0"/>
              <a:t>21/08/2014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0A38A68-3EE0-407E-B4AE-C9CC86280B7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66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0482"/>
            <a:ext cx="8928992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Work Required: CERN Infrastructure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26854" cy="4667421"/>
          </a:xfrm>
        </p:spPr>
        <p:txBody>
          <a:bodyPr>
            <a:normAutofit fontScale="77500" lnSpcReduction="20000"/>
          </a:bodyPr>
          <a:lstStyle/>
          <a:p>
            <a:r>
              <a:rPr lang="en-GB" b="1" dirty="0" smtClean="0"/>
              <a:t>IEPLC Class: </a:t>
            </a:r>
            <a:r>
              <a:rPr lang="en-GB" dirty="0" smtClean="0"/>
              <a:t>Definition of variables to be shared. Made via graphical tool.</a:t>
            </a:r>
          </a:p>
          <a:p>
            <a:endParaRPr lang="en-GB" dirty="0"/>
          </a:p>
          <a:p>
            <a:r>
              <a:rPr lang="en-GB" b="1" dirty="0" smtClean="0"/>
              <a:t>IEPLC Mapping Document:</a:t>
            </a:r>
            <a:r>
              <a:rPr lang="en-GB" dirty="0" smtClean="0"/>
              <a:t> Information about FEC the IEPLC class will be deployed on. Also made via graphical tool.</a:t>
            </a:r>
          </a:p>
          <a:p>
            <a:endParaRPr lang="en-GB" dirty="0"/>
          </a:p>
          <a:p>
            <a:r>
              <a:rPr lang="en-GB" b="1" dirty="0" smtClean="0"/>
              <a:t>FESA Class: </a:t>
            </a:r>
            <a:r>
              <a:rPr lang="en-GB" dirty="0" smtClean="0"/>
              <a:t>Communication between IEPLC and the control system. Barebones class generated by IEPLC but may need to add details to it.</a:t>
            </a:r>
          </a:p>
          <a:p>
            <a:endParaRPr lang="en-GB" dirty="0"/>
          </a:p>
          <a:p>
            <a:r>
              <a:rPr lang="en-GB" b="1" dirty="0" smtClean="0"/>
              <a:t>Front End Computer (FEC): </a:t>
            </a:r>
            <a:r>
              <a:rPr lang="en-GB" dirty="0" smtClean="0"/>
              <a:t>All the above needs to run on a FEC (Linux PC).</a:t>
            </a: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5301208"/>
            <a:ext cx="7056784" cy="646331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I’ve started to look in to this – aiming to transmit data to the control system from a basic LabVIEW VI (random number generator).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89F3D09-0D1A-42D6-BFF4-EAC31FB5A765}" type="datetime1">
              <a:rPr lang="en-GB" smtClean="0"/>
              <a:t>21/08/2014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0A38A68-3EE0-407E-B4AE-C9CC86280B7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57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784976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Work Required: FONT5 Infrastructure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36712"/>
            <a:ext cx="8226854" cy="4667421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Identify which parameters/variables in the DAQ need to be shared:</a:t>
            </a:r>
          </a:p>
          <a:p>
            <a:pPr lvl="1"/>
            <a:r>
              <a:rPr lang="en-GB" dirty="0" smtClean="0"/>
              <a:t>Simplest first iteration: ADCs, DACs, </a:t>
            </a:r>
            <a:r>
              <a:rPr lang="en-GB" dirty="0" err="1" smtClean="0"/>
              <a:t>feedforward</a:t>
            </a:r>
            <a:r>
              <a:rPr lang="en-GB" dirty="0" smtClean="0"/>
              <a:t> on/off.</a:t>
            </a:r>
          </a:p>
          <a:p>
            <a:pPr lvl="1"/>
            <a:r>
              <a:rPr lang="en-GB" dirty="0" smtClean="0"/>
              <a:t>What’s shared with EPICS at ATF?</a:t>
            </a:r>
          </a:p>
          <a:p>
            <a:endParaRPr lang="en-GB" dirty="0"/>
          </a:p>
          <a:p>
            <a:r>
              <a:rPr lang="en-GB" dirty="0" smtClean="0"/>
              <a:t>Add shared variables to DAQ and set them up in the required way to interface with IEPLC:</a:t>
            </a:r>
          </a:p>
          <a:p>
            <a:pPr lvl="1"/>
            <a:r>
              <a:rPr lang="en-GB" dirty="0" smtClean="0"/>
              <a:t>Tool available to create the variables from the IEPLC class.</a:t>
            </a:r>
          </a:p>
          <a:p>
            <a:pPr lvl="1"/>
            <a:endParaRPr lang="en-GB" dirty="0"/>
          </a:p>
          <a:p>
            <a:r>
              <a:rPr lang="en-GB" dirty="0" smtClean="0"/>
              <a:t>Add a BPM/some other CTF device in to the FONT5 DAQ to make synchronisation between FONT data and CTF data easier (RADE).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979712" y="5445224"/>
            <a:ext cx="7056784" cy="646331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Will need a FONT5 board for testing at CERN after I’ve managed to get IEPLC working with the simple test system.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C436BE-DB5D-4D9B-9238-792FF9EF1877}" type="datetime1">
              <a:rPr lang="en-GB" smtClean="0"/>
              <a:t>21/08/2014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0A38A68-3EE0-407E-B4AE-C9CC86280B7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122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b="1" dirty="0" smtClean="0"/>
              <a:t>IEPLC</a:t>
            </a:r>
            <a:r>
              <a:rPr lang="en-GB" sz="2400" dirty="0" smtClean="0"/>
              <a:t> (acquire/set LabVIEW variables via control system): </a:t>
            </a:r>
            <a:r>
              <a:rPr lang="en-GB" sz="2400" dirty="0">
                <a:hlinkClick r:id="rId2"/>
              </a:rPr>
              <a:t>http://wwwpsco/private/ieplc/www/home</a:t>
            </a:r>
            <a:r>
              <a:rPr lang="en-GB" sz="2400" dirty="0" smtClean="0">
                <a:hlinkClick r:id="rId2"/>
              </a:rPr>
              <a:t>/</a:t>
            </a:r>
            <a:endParaRPr lang="en-GB" sz="2400" dirty="0" smtClean="0"/>
          </a:p>
          <a:p>
            <a:pPr marL="36576" indent="0">
              <a:buNone/>
            </a:pPr>
            <a:endParaRPr lang="en-GB" sz="2400" dirty="0"/>
          </a:p>
          <a:p>
            <a:r>
              <a:rPr lang="en-GB" sz="2400" b="1" dirty="0" smtClean="0"/>
              <a:t>RADE</a:t>
            </a:r>
            <a:r>
              <a:rPr lang="en-GB" sz="2400" dirty="0" smtClean="0"/>
              <a:t> (acquire/set CERN devices in LabVIEW): </a:t>
            </a:r>
            <a:r>
              <a:rPr lang="en-GB" sz="2400" dirty="0">
                <a:hlinkClick r:id="rId3"/>
              </a:rPr>
              <a:t>https://</a:t>
            </a:r>
            <a:r>
              <a:rPr lang="en-GB" sz="2400" dirty="0" smtClean="0">
                <a:hlinkClick r:id="rId3"/>
              </a:rPr>
              <a:t>j2eeps.cern.ch/wikis/display/EN/RADE</a:t>
            </a:r>
            <a:endParaRPr lang="en-GB" sz="2400" dirty="0" smtClean="0"/>
          </a:p>
          <a:p>
            <a:endParaRPr lang="en-GB" sz="2400" dirty="0"/>
          </a:p>
          <a:p>
            <a:r>
              <a:rPr lang="en-GB" sz="2400" b="1" dirty="0" smtClean="0"/>
              <a:t>FESA</a:t>
            </a:r>
            <a:r>
              <a:rPr lang="en-GB" sz="2400" dirty="0" smtClean="0"/>
              <a:t> (normal interface between devices and </a:t>
            </a:r>
            <a:r>
              <a:rPr lang="en-GB" sz="2400" dirty="0"/>
              <a:t>control system): </a:t>
            </a:r>
            <a:r>
              <a:rPr lang="en-GB" sz="2400" dirty="0">
                <a:hlinkClick r:id="rId4"/>
              </a:rPr>
              <a:t>https://</a:t>
            </a:r>
            <a:r>
              <a:rPr lang="en-GB" sz="2400" dirty="0" smtClean="0">
                <a:hlinkClick r:id="rId4"/>
              </a:rPr>
              <a:t>wikis.cern.ch/display/FESA3/Project</a:t>
            </a:r>
            <a:endParaRPr lang="en-GB" sz="2400" dirty="0" smtClean="0"/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F66E954-9DBD-4522-A868-17DD36DC026D}" type="datetime1">
              <a:rPr lang="en-GB" smtClean="0"/>
              <a:t>22/08/2014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0A38A68-3EE0-407E-B4AE-C9CC86280B7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9778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CERN_JAI_CLIC_Template_White</Template>
  <TotalTime>1044</TotalTime>
  <Words>500</Words>
  <Application>Microsoft Office PowerPoint</Application>
  <PresentationFormat>On-screen Show (4:3)</PresentationFormat>
  <Paragraphs>107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CERNCobranding4-3</vt:lpstr>
      <vt:lpstr>Plans for Data Acquisition from the FONT5 Board at CTF3</vt:lpstr>
      <vt:lpstr>Setup used so far</vt:lpstr>
      <vt:lpstr>Setup used so far</vt:lpstr>
      <vt:lpstr>PowerPoint Presentation</vt:lpstr>
      <vt:lpstr>Proposed Setup</vt:lpstr>
      <vt:lpstr>Work Required: CERN Infrastructure</vt:lpstr>
      <vt:lpstr>Work Required: FONT5 Infrastructure</vt:lpstr>
      <vt:lpstr>Links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Acquisition from the FONT5 Board at CTF3</dc:title>
  <dc:creator>Jack Roberts</dc:creator>
  <cp:lastModifiedBy>Jack Roberts</cp:lastModifiedBy>
  <cp:revision>15</cp:revision>
  <dcterms:created xsi:type="dcterms:W3CDTF">2014-08-21T14:54:39Z</dcterms:created>
  <dcterms:modified xsi:type="dcterms:W3CDTF">2014-08-22T08:19:37Z</dcterms:modified>
</cp:coreProperties>
</file>