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2444" autoAdjust="0"/>
  </p:normalViewPr>
  <p:slideViewPr>
    <p:cSldViewPr>
      <p:cViewPr>
        <p:scale>
          <a:sx n="100" d="100"/>
          <a:sy n="100" d="100"/>
        </p:scale>
        <p:origin x="-516" y="9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D. R. </a:t>
            </a:r>
            <a:r>
              <a:rPr lang="en-US" dirty="0" err="1" smtClean="0"/>
              <a:t>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FONT Meeting 29 August 2014</a:t>
            </a:r>
            <a:endParaRPr lang="en-US" dirty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Enhanced Fit Method</a:t>
            </a:r>
            <a:br>
              <a:rPr lang="en-US" dirty="0" smtClean="0"/>
            </a:br>
            <a:endParaRPr lang="en-US" sz="3200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3886200"/>
            <a:ext cx="7200800" cy="1752600"/>
          </a:xfrm>
        </p:spPr>
        <p:txBody>
          <a:bodyPr/>
          <a:lstStyle/>
          <a:p>
            <a:pPr eaLnBrk="1" hangingPunct="1"/>
            <a:r>
              <a:rPr lang="en-US" dirty="0"/>
              <a:t>The Douglas R. </a:t>
            </a:r>
            <a:r>
              <a:rPr lang="en-US" dirty="0" err="1"/>
              <a:t>Bett</a:t>
            </a:r>
            <a:r>
              <a:rPr lang="en-US" dirty="0"/>
              <a:t> Farewell Lecture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9388" y="188913"/>
            <a:ext cx="8785225" cy="76190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91256"/>
            <a:ext cx="2520404" cy="5706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1" y="238470"/>
            <a:ext cx="2016349" cy="653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8910"/>
            <a:ext cx="1015875" cy="7619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2757" y="3140968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/>
              <a:t>or</a:t>
            </a: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enhanced fit method explicitly minimizes the resolution</a:t>
            </a:r>
          </a:p>
          <a:p>
            <a:r>
              <a:rPr lang="en-GB" dirty="0" smtClean="0"/>
              <a:t>Like the model method, it returns the same result regardless of BPM of prediction</a:t>
            </a:r>
          </a:p>
          <a:p>
            <a:r>
              <a:rPr lang="en-GB" dirty="0" smtClean="0"/>
              <a:t>It can therefore be inferred that the enhanced fit method corresponds to fitting </a:t>
            </a:r>
            <a:r>
              <a:rPr lang="en-GB" dirty="0" smtClean="0"/>
              <a:t>a consistent set of transfer </a:t>
            </a:r>
            <a:r>
              <a:rPr lang="en-GB" dirty="0" smtClean="0"/>
              <a:t>matrices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calculation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0" dirty="0" smtClean="0"/>
                  <a:t>Prediction: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pred</m:t>
                        </m:r>
                      </m:sup>
                    </m:sSubSup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𝑖𝑗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meas</m:t>
                        </m:r>
                      </m:sup>
                    </m:sSubSup>
                    <m:r>
                      <a:rPr lang="en-GB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𝑖𝑘</m:t>
                        </m:r>
                      </m:sub>
                    </m:sSub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meas</m:t>
                        </m:r>
                      </m:sup>
                    </m:sSubSup>
                  </m:oMath>
                </a14:m>
                <a:endParaRPr lang="en-GB" b="0" i="1" dirty="0" smtClean="0">
                  <a:latin typeface="Cambria Math"/>
                </a:endParaRPr>
              </a:p>
              <a:p>
                <a:endParaRPr lang="en-GB" b="0" i="1" dirty="0" smtClean="0">
                  <a:latin typeface="Cambria Math"/>
                </a:endParaRPr>
              </a:p>
              <a:p>
                <a:r>
                  <a:rPr lang="en-GB" b="0" dirty="0" smtClean="0"/>
                  <a:t>Residual: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b="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/>
                          </a:rPr>
                          <m:t>meas</m:t>
                        </m:r>
                      </m:sup>
                    </m:sSubSup>
                    <m:r>
                      <a:rPr lang="en-GB" b="0" i="1" dirty="0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/>
                          </a:rPr>
                          <m:t>pred</m:t>
                        </m:r>
                      </m:sup>
                    </m:sSubSup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 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  <a:p>
                <a:r>
                  <a:rPr lang="en-GB" b="0" dirty="0" smtClean="0"/>
                  <a:t>Resolution: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𝜎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𝑖𝑗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  <m:sup/>
                                </m:sSubSup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GB" dirty="0" smtClean="0"/>
              </a:p>
              <a:p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59449" y="175376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771481" y="175376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263505" y="2329830"/>
            <a:ext cx="388615" cy="307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7020272" y="2420888"/>
            <a:ext cx="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36096" y="2636912"/>
            <a:ext cx="239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rediction coefficients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812407" y="4365104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300192" y="4221088"/>
                <a:ext cx="263815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standard deviation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/>
                </a:r>
                <a:br>
                  <a:rPr lang="en-GB" dirty="0" smtClean="0">
                    <a:solidFill>
                      <a:srgbClr val="FF0000"/>
                    </a:solidFill>
                  </a:rPr>
                </a:br>
                <a:r>
                  <a:rPr lang="en-GB" i="1" dirty="0" smtClean="0">
                    <a:solidFill>
                      <a:srgbClr val="FF0000"/>
                    </a:solidFill>
                  </a:rPr>
                  <a:t>(can be explicitly calculated</a:t>
                </a:r>
                <a:r>
                  <a:rPr lang="en-GB" i="1" dirty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or estimated from the </a:t>
                </a:r>
                <a:r>
                  <a:rPr lang="en-GB" i="1" dirty="0" err="1" smtClean="0">
                    <a:solidFill>
                      <a:srgbClr val="FF0000"/>
                    </a:solidFill>
                  </a:rPr>
                  <a:t>r.m.s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. width of a Gaussian fit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i="1" dirty="0" smtClean="0">
                    <a:solidFill>
                      <a:srgbClr val="FF0000"/>
                    </a:solidFill>
                  </a:rPr>
                  <a:t>)</a:t>
                </a:r>
                <a:endParaRPr lang="en-GB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221088"/>
                <a:ext cx="2638151" cy="1477328"/>
              </a:xfrm>
              <a:prstGeom prst="rect">
                <a:avLst/>
              </a:prstGeom>
              <a:blipFill rotWithShape="1">
                <a:blip r:embed="rId3"/>
                <a:stretch>
                  <a:fillRect l="-1848" t="-2058" r="-462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5457812" y="4437112"/>
            <a:ext cx="770373" cy="1080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1" dirty="0" smtClean="0"/>
                  <a:t>1. Model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prediction coefficients are functions of the transfer matrix elements</a:t>
                </a:r>
                <a:br>
                  <a:rPr lang="en-GB" dirty="0" smtClean="0"/>
                </a:br>
                <a:endParaRPr lang="en-GB" dirty="0" smtClean="0"/>
              </a:p>
              <a:p>
                <a:r>
                  <a:rPr lang="en-GB" b="1" dirty="0" smtClean="0"/>
                  <a:t>2. Fit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prediction coefficients take </a:t>
                </a:r>
                <a:r>
                  <a:rPr lang="en-GB" dirty="0" smtClean="0"/>
                  <a:t>values derived from </a:t>
                </a:r>
                <a:r>
                  <a:rPr lang="en-GB" dirty="0" smtClean="0"/>
                  <a:t>the least-squares minimization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data set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847140"/>
              </p:ext>
            </p:extLst>
          </p:nvPr>
        </p:nvGraphicFramePr>
        <p:xfrm>
          <a:off x="2051720" y="2204864"/>
          <a:ext cx="325070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568"/>
                <a:gridCol w="1083568"/>
                <a:gridCol w="108356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322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P2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309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272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D. R. </a:t>
            </a:r>
            <a:r>
              <a:rPr lang="en-US" dirty="0" err="1" smtClean="0"/>
              <a:t>Bett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01659" y="3140968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92D050"/>
                </a:solidFill>
              </a:rPr>
              <a:t>b</a:t>
            </a:r>
            <a:r>
              <a:rPr lang="en-GB" dirty="0" smtClean="0">
                <a:solidFill>
                  <a:srgbClr val="92D050"/>
                </a:solidFill>
              </a:rPr>
              <a:t>etter than</a:t>
            </a:r>
            <a:br>
              <a:rPr lang="en-GB" dirty="0" smtClean="0">
                <a:solidFill>
                  <a:srgbClr val="92D050"/>
                </a:solidFill>
              </a:rPr>
            </a:br>
            <a:r>
              <a:rPr lang="en-GB" dirty="0" smtClean="0">
                <a:solidFill>
                  <a:srgbClr val="92D050"/>
                </a:solidFill>
              </a:rPr>
              <a:t>model method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1659" y="2564904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worse than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model method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3270" y="4581128"/>
            <a:ext cx="7047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Seemed counterintuitive that the fit method did not</a:t>
            </a:r>
            <a:br>
              <a:rPr lang="en-GB" sz="2400" dirty="0" smtClean="0"/>
            </a:br>
            <a:r>
              <a:rPr lang="en-GB" sz="2400" dirty="0" smtClean="0"/>
              <a:t>always outperform the model method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1979712" y="1763524"/>
            <a:ext cx="4695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RCPSresoTest_0_281113</a:t>
            </a:r>
            <a:r>
              <a:rPr lang="en-GB" dirty="0" smtClean="0">
                <a:solidFill>
                  <a:schemeClr val="tx2"/>
                </a:solidFill>
              </a:rPr>
              <a:t> (used in paper)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</a:t>
            </a:r>
            <a:r>
              <a:rPr lang="en-GB" dirty="0" smtClean="0"/>
              <a:t>calculation (II)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Fit method neglects the impact of the factor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000" i="1"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</a:rPr>
                                  <m:t>𝑖𝑗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</a:rPr>
                                  <m:t>𝑖𝑘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92054"/>
            <a:ext cx="6120680" cy="351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8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 smtClean="0"/>
                  <a:t> phase space scan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0499"/>
            <a:ext cx="8229600" cy="3985365"/>
          </a:xfrm>
        </p:spPr>
      </p:pic>
    </p:spTree>
    <p:extLst>
      <p:ext uri="{BB962C8B-B14F-4D97-AF65-F5344CB8AC3E}">
        <p14:creationId xmlns:p14="http://schemas.microsoft.com/office/powerpoint/2010/main" val="161624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i="1" dirty="0">
                            <a:latin typeface="Cambria Math"/>
                          </a:rPr>
                          <m:t>2</m:t>
                        </m:r>
                        <m:r>
                          <a:rPr lang="en-GB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2</m:t>
                        </m:r>
                        <m:r>
                          <a:rPr lang="en-GB" i="1" dirty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/>
                  <a:t> phase space scan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0499"/>
            <a:ext cx="8229600" cy="39853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31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32</m:t>
                        </m:r>
                      </m:sub>
                    </m:sSub>
                  </m:oMath>
                </a14:m>
                <a:r>
                  <a:rPr lang="en-GB" dirty="0"/>
                  <a:t> phase space scan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0499"/>
            <a:ext cx="8229600" cy="39853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methods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53893786"/>
                  </p:ext>
                </p:extLst>
              </p:nvPr>
            </p:nvGraphicFramePr>
            <p:xfrm>
              <a:off x="1074117" y="1244352"/>
              <a:ext cx="7102475" cy="509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8580"/>
                    <a:gridCol w="894080"/>
                    <a:gridCol w="894080"/>
                    <a:gridCol w="817880"/>
                    <a:gridCol w="1552575"/>
                    <a:gridCol w="1605280"/>
                  </a:tblGrid>
                  <a:tr h="3886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𝒊𝒋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𝒊𝒌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GB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 (nm)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GB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140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GB" sz="14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GB" sz="140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GB" sz="14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  <m:t>𝐶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  <m:t>𝑖𝑗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GB" sz="14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140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GB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GB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GB" sz="140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  <m:t>𝐶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/>
                                              </a:rPr>
                                              <m:t>𝑖𝑘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GB" sz="14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 (nm)</a:t>
                          </a:r>
                          <a:b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std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/ 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fit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P1</a:t>
                          </a:r>
                          <a:endParaRPr lang="en-GB" b="1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0.574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-1.093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497.1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1.59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296.7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0.291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-0.746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436.8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1.28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341.0</a:t>
                          </a:r>
                          <a:r>
                            <a:rPr lang="en-GB" i="0" baseline="0" dirty="0" smtClean="0"/>
                            <a:t> / 316.5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0.857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-1.350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548.5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1.89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290.8</a:t>
                          </a:r>
                          <a:r>
                            <a:rPr lang="en-GB" b="0" i="0" baseline="0" dirty="0" smtClean="0"/>
                            <a:t> / 261.9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i="0" dirty="0" smtClean="0"/>
                            <a:t>P2</a:t>
                          </a:r>
                          <a:endParaRPr lang="en-GB" b="1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1.903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1.741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865.3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2.77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</a:t>
                          </a:r>
                          <a:r>
                            <a:rPr lang="en-GB" i="0" dirty="0" smtClean="0"/>
                            <a:t>296.7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0.450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1.248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543.4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1.66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327.0 / 305.1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1.167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1.576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640.0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2.20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290.8</a:t>
                          </a:r>
                          <a:r>
                            <a:rPr lang="en-GB" b="0" i="0" baseline="0" dirty="0" smtClean="0"/>
                            <a:t> / 264.4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i="0" dirty="0" smtClean="0"/>
                            <a:t>P3</a:t>
                          </a:r>
                          <a:endParaRPr lang="en-GB" b="1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-0.915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0.526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454.8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1.45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</a:t>
                          </a:r>
                          <a:r>
                            <a:rPr lang="en-GB" i="0" dirty="0" smtClean="0"/>
                            <a:t>296.7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-0.626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0.677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400.1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1.36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294.2 / 266.4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-0.741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0.635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406.2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1.40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290.8 / 261.9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53893786"/>
                  </p:ext>
                </p:extLst>
              </p:nvPr>
            </p:nvGraphicFramePr>
            <p:xfrm>
              <a:off x="1074117" y="1244352"/>
              <a:ext cx="7102475" cy="509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8580"/>
                    <a:gridCol w="894080"/>
                    <a:gridCol w="894080"/>
                    <a:gridCol w="817880"/>
                    <a:gridCol w="1552575"/>
                    <a:gridCol w="160528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0685" t="-4762" r="-547945" b="-7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48980" t="-4762" r="-444218" b="-7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82836" t="-4762" r="-387313" b="-7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3725" t="-4762" r="-103529" b="-7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2966" t="-4762" r="-380" b="-709524"/>
                          </a:stretch>
                        </a:blipFill>
                      </a:tcPr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P1</a:t>
                          </a:r>
                          <a:endParaRPr lang="en-GB" b="1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0.574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-1.093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497.1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1.59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296.7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0.291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-0.746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436.8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1.28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341.0</a:t>
                          </a:r>
                          <a:r>
                            <a:rPr lang="en-GB" i="0" baseline="0" dirty="0" smtClean="0"/>
                            <a:t> / 316.5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0.857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-1.350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548.5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1.89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290.8</a:t>
                          </a:r>
                          <a:r>
                            <a:rPr lang="en-GB" b="0" i="0" baseline="0" dirty="0" smtClean="0"/>
                            <a:t> / 261.9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i="0" dirty="0" smtClean="0"/>
                            <a:t>P2</a:t>
                          </a:r>
                          <a:endParaRPr lang="en-GB" b="1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1.903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1.741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865.3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2.77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</a:t>
                          </a:r>
                          <a:r>
                            <a:rPr lang="en-GB" i="0" dirty="0" smtClean="0"/>
                            <a:t>296.7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0.450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1.248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543.4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1.66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327.0 / 305.1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1.167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1.576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640.0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2.20</a:t>
                          </a:r>
                          <a:endParaRPr lang="en-GB" b="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i="0" dirty="0" smtClean="0"/>
                            <a:t>290.8</a:t>
                          </a:r>
                          <a:r>
                            <a:rPr lang="en-GB" b="0" i="0" baseline="0" dirty="0" smtClean="0"/>
                            <a:t> / 264.4</a:t>
                          </a:r>
                          <a:endParaRPr lang="en-GB" b="0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  <a:tr h="370840"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GB" b="1" i="0" dirty="0" smtClean="0"/>
                            <a:t>P3</a:t>
                          </a:r>
                          <a:endParaRPr lang="en-GB" b="1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Model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-0.915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0.526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454.8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1.45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312.9</a:t>
                          </a:r>
                          <a:r>
                            <a:rPr lang="en-GB" i="0" baseline="0" dirty="0" smtClean="0"/>
                            <a:t> / </a:t>
                          </a:r>
                          <a:r>
                            <a:rPr lang="en-GB" i="0" dirty="0" smtClean="0"/>
                            <a:t>296.7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Fit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-0.626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0.677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400.1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1.36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294.2 / 266.4</a:t>
                          </a:r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i="0" dirty="0" smtClean="0"/>
                            <a:t>Enhanced</a:t>
                          </a:r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-0.741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0.635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406.2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1.40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0" dirty="0" smtClean="0"/>
                            <a:t>290.8 / 261.9</a:t>
                          </a:r>
                          <a:endParaRPr lang="en-GB" i="0" dirty="0"/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29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44408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44408" y="29876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min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65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403</Words>
  <Application>Microsoft Office PowerPoint</Application>
  <PresentationFormat>On-screen Show (4:3)</PresentationFormat>
  <Paragraphs>133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Enhanced Fit Method </vt:lpstr>
      <vt:lpstr>Resolution calculation</vt:lpstr>
      <vt:lpstr>Methods</vt:lpstr>
      <vt:lpstr>Example data set</vt:lpstr>
      <vt:lpstr>Resolution calculation (II)</vt:lpstr>
      <vt:lpstr>C_12, C_13 phase space scan</vt:lpstr>
      <vt:lpstr>C_21, C_23 phase space scan</vt:lpstr>
      <vt:lpstr>C_31, C_32 phase space scan</vt:lpstr>
      <vt:lpstr>Comparison of methods</vt:lpstr>
      <vt:lpstr>Conclusion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62</cp:revision>
  <dcterms:created xsi:type="dcterms:W3CDTF">2009-05-21T13:39:04Z</dcterms:created>
  <dcterms:modified xsi:type="dcterms:W3CDTF">2014-08-29T08:58:17Z</dcterms:modified>
</cp:coreProperties>
</file>