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sldIdLst>
    <p:sldId id="256" r:id="rId2"/>
    <p:sldId id="292" r:id="rId3"/>
    <p:sldId id="271" r:id="rId4"/>
    <p:sldId id="295" r:id="rId5"/>
    <p:sldId id="278" r:id="rId6"/>
    <p:sldId id="259" r:id="rId7"/>
    <p:sldId id="260" r:id="rId8"/>
    <p:sldId id="296" r:id="rId9"/>
    <p:sldId id="273" r:id="rId10"/>
    <p:sldId id="284" r:id="rId11"/>
    <p:sldId id="274" r:id="rId12"/>
    <p:sldId id="264" r:id="rId13"/>
    <p:sldId id="285" r:id="rId14"/>
    <p:sldId id="288" r:id="rId15"/>
    <p:sldId id="293" r:id="rId16"/>
    <p:sldId id="294" r:id="rId17"/>
    <p:sldId id="267" r:id="rId18"/>
    <p:sldId id="279" r:id="rId19"/>
    <p:sldId id="297" r:id="rId20"/>
    <p:sldId id="291" r:id="rId21"/>
    <p:sldId id="289" r:id="rId22"/>
    <p:sldId id="290" r:id="rId23"/>
    <p:sldId id="276" r:id="rId2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498" autoAdjust="0"/>
  </p:normalViewPr>
  <p:slideViewPr>
    <p:cSldViewPr>
      <p:cViewPr varScale="1">
        <p:scale>
          <a:sx n="91" d="100"/>
          <a:sy n="91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B18E82-B00E-42E3-8C9C-D3D961C6FD29}" type="datetimeFigureOut">
              <a:rPr kumimoji="1" lang="ja-JP" altLang="en-US" smtClean="0"/>
              <a:t>2014/12/17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FD39B-7273-42FB-8184-28599F442A5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974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FD39B-7273-42FB-8184-28599F442A5F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3550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58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014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675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826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370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519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807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828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649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246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74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ILD Tokusui Workshop 2014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A52483-C9AE-4299-A04D-64A84F9998C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8151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8.pn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hyperlink" Target="http://cds.cern.ch/record/1523696" TargetMode="Externa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Search for Invisible Higgs </a:t>
            </a:r>
            <a:r>
              <a:rPr kumimoji="1" lang="en-US" altLang="ja-JP" dirty="0" smtClean="0"/>
              <a:t>Decays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at the ILC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31640" y="4077072"/>
            <a:ext cx="6400800" cy="1752600"/>
          </a:xfrm>
        </p:spPr>
        <p:txBody>
          <a:bodyPr/>
          <a:lstStyle/>
          <a:p>
            <a:r>
              <a:rPr kumimoji="1" lang="en-US" altLang="ja-JP" dirty="0" err="1" smtClean="0"/>
              <a:t>Akimasa</a:t>
            </a:r>
            <a:r>
              <a:rPr kumimoji="1" lang="en-US" altLang="ja-JP" dirty="0" smtClean="0"/>
              <a:t> Ishikawa</a:t>
            </a:r>
          </a:p>
          <a:p>
            <a:r>
              <a:rPr lang="en-US" altLang="ja-JP" dirty="0" smtClean="0"/>
              <a:t>(Tohoku University)</a:t>
            </a:r>
            <a:endParaRPr kumimoji="1" lang="ja-JP" altLang="en-US" dirty="0"/>
          </a:p>
        </p:txBody>
      </p:sp>
      <p:pic>
        <p:nvPicPr>
          <p:cNvPr id="4" name="Picture 2" descr="C:\Users\akimasa\Documents\presentation\logo\Toh_E_L_P_RGB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26" y="116632"/>
            <a:ext cx="961982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150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Comparison of Z mass resolution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As you see, only 20% difference at peak regions thanks to good jet energy resolution.</a:t>
            </a:r>
          </a:p>
          <a:p>
            <a:pPr lvl="1"/>
            <a:r>
              <a:rPr kumimoji="1" lang="en-US" altLang="ja-JP" sz="1600" dirty="0" smtClean="0"/>
              <a:t>Please do not take the </a:t>
            </a:r>
            <a:r>
              <a:rPr kumimoji="1" lang="en-US" altLang="ja-JP" sz="1600" dirty="0" smtClean="0">
                <a:latin typeface="Symbol" panose="05050102010706020507" pitchFamily="18" charset="2"/>
              </a:rPr>
              <a:t>s</a:t>
            </a:r>
            <a:r>
              <a:rPr kumimoji="1" lang="en-US" altLang="ja-JP" sz="1600" dirty="0" smtClean="0"/>
              <a:t>‘s seriously since they can be changed by fitting region due to tails</a:t>
            </a:r>
            <a:r>
              <a:rPr lang="en-US" altLang="ja-JP" sz="1600" dirty="0" smtClean="0"/>
              <a:t>.</a:t>
            </a:r>
            <a:endParaRPr kumimoji="1" lang="en-US" altLang="ja-JP" sz="1600" dirty="0"/>
          </a:p>
          <a:p>
            <a:r>
              <a:rPr lang="en-US" altLang="ja-JP" sz="2400" dirty="0" smtClean="0"/>
              <a:t>There is a tail for higher side for 350GeV case which is due to pile-up events.</a:t>
            </a:r>
          </a:p>
          <a:p>
            <a:pPr lvl="1"/>
            <a:r>
              <a:rPr lang="en-US" altLang="ja-JP" sz="2000" dirty="0" smtClean="0"/>
              <a:t>could be improved by pile-up reduction with </a:t>
            </a:r>
            <a:r>
              <a:rPr lang="en-US" altLang="ja-JP" sz="2000" dirty="0" err="1" smtClean="0"/>
              <a:t>kt</a:t>
            </a:r>
            <a:r>
              <a:rPr lang="en-US" altLang="ja-JP" sz="2000" dirty="0" smtClean="0"/>
              <a:t> jet algorithm</a:t>
            </a:r>
          </a:p>
          <a:p>
            <a:pPr lvl="1"/>
            <a:r>
              <a:rPr lang="en-US" altLang="ja-JP" sz="2000" dirty="0" smtClean="0"/>
              <a:t>For 500GeV, the tail was much improved by </a:t>
            </a:r>
            <a:r>
              <a:rPr lang="en-US" altLang="ja-JP" sz="2000" dirty="0" err="1" smtClean="0"/>
              <a:t>kt</a:t>
            </a:r>
            <a:r>
              <a:rPr lang="en-US" altLang="ja-JP" sz="2000" dirty="0" smtClean="0"/>
              <a:t> algorithm but still there.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pic>
        <p:nvPicPr>
          <p:cNvPr id="7" name="Picture 4" descr="C:\Users\akimasa\Documents\presentation\2013\20130529InvisibleHiggsDecay\z\Z_mass_Left_250GeV_250invfb_onlysign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4695742"/>
            <a:ext cx="2448271" cy="218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akimasa\Documents\presentation\2014\20141004LCWS14\fig350\Z_mass_Left_350GeV_350invfb_onlysign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668358"/>
            <a:ext cx="3047124" cy="218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akimasa\Documents\presentation\2014\20141004LCWS14\fig500\Z_mass_Left_500GeV_500invfb_onlysign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681801"/>
            <a:ext cx="3047124" cy="218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259632" y="5301208"/>
            <a:ext cx="11521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250GeV</a:t>
            </a:r>
          </a:p>
          <a:p>
            <a:r>
              <a:rPr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 smtClean="0"/>
              <a:t>=5.5GeV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55976" y="5313982"/>
            <a:ext cx="11407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350GeV</a:t>
            </a:r>
          </a:p>
          <a:p>
            <a:r>
              <a:rPr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 smtClean="0"/>
              <a:t>=6.0GeV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444258" y="5347972"/>
            <a:ext cx="1296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500GeV</a:t>
            </a:r>
          </a:p>
          <a:p>
            <a:r>
              <a:rPr lang="en-US" altLang="ja-JP" dirty="0" smtClean="0">
                <a:latin typeface="Symbol" panose="05050102010706020507" pitchFamily="18" charset="2"/>
              </a:rPr>
              <a:t>s</a:t>
            </a:r>
            <a:r>
              <a:rPr lang="en-US" altLang="ja-JP" dirty="0" smtClean="0"/>
              <a:t>=6.6GeV</a:t>
            </a:r>
            <a:endParaRPr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245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Background Suppression for 250GeV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579296" cy="4525963"/>
          </a:xfrm>
        </p:spPr>
        <p:txBody>
          <a:bodyPr/>
          <a:lstStyle/>
          <a:p>
            <a:r>
              <a:rPr kumimoji="1" lang="en-US" altLang="ja-JP" sz="2400" dirty="0" smtClean="0"/>
              <a:t>Likelihood Ratio (LR) method is used to combine three variables</a:t>
            </a:r>
          </a:p>
          <a:p>
            <a:pPr lvl="1"/>
            <a:r>
              <a:rPr lang="en-US" altLang="ja-JP" sz="2000" dirty="0" smtClean="0"/>
              <a:t>Z mass (see previous page)</a:t>
            </a:r>
          </a:p>
          <a:p>
            <a:pPr lvl="1"/>
            <a:r>
              <a:rPr lang="en-US" altLang="ja-JP" sz="2000" dirty="0" smtClean="0"/>
              <a:t>Polar angle of Z direction : </a:t>
            </a:r>
            <a:r>
              <a:rPr lang="en-US" altLang="ja-JP" sz="2000" dirty="0" err="1" smtClean="0"/>
              <a:t>cos</a:t>
            </a:r>
            <a:r>
              <a:rPr lang="en-US" altLang="ja-JP" sz="2000" dirty="0" err="1" smtClean="0">
                <a:latin typeface="Symbol" pitchFamily="18" charset="2"/>
              </a:rPr>
              <a:t>q</a:t>
            </a:r>
            <a:r>
              <a:rPr lang="en-US" altLang="ja-JP" sz="2000" baseline="-25000" dirty="0" err="1" smtClean="0"/>
              <a:t>Z</a:t>
            </a:r>
            <a:r>
              <a:rPr lang="en-US" altLang="ja-JP" sz="2000" dirty="0" smtClean="0"/>
              <a:t> &lt; 0.99</a:t>
            </a:r>
            <a:endParaRPr lang="ja-JP" altLang="en-US" sz="2000" baseline="-25000" dirty="0"/>
          </a:p>
          <a:p>
            <a:pPr lvl="1"/>
            <a:r>
              <a:rPr kumimoji="1" lang="en-US" altLang="ja-JP" sz="2000" dirty="0" err="1" smtClean="0"/>
              <a:t>Helicity</a:t>
            </a:r>
            <a:r>
              <a:rPr kumimoji="1" lang="en-US" altLang="ja-JP" sz="2000" dirty="0" smtClean="0"/>
              <a:t> angle of Z : </a:t>
            </a:r>
            <a:r>
              <a:rPr lang="en-US" altLang="ja-JP" sz="2000" dirty="0" err="1" smtClean="0"/>
              <a:t>cos</a:t>
            </a:r>
            <a:r>
              <a:rPr lang="en-US" altLang="ja-JP" sz="2000" dirty="0" err="1" smtClean="0">
                <a:latin typeface="Symbol" pitchFamily="18" charset="2"/>
              </a:rPr>
              <a:t>q</a:t>
            </a:r>
            <a:r>
              <a:rPr lang="en-US" altLang="ja-JP" sz="2000" baseline="-25000" dirty="0" err="1" smtClean="0"/>
              <a:t>hel</a:t>
            </a:r>
            <a:endParaRPr kumimoji="1" lang="en-US" altLang="ja-JP" sz="2000" dirty="0" smtClean="0"/>
          </a:p>
          <a:p>
            <a:pPr lvl="1"/>
            <a:endParaRPr kumimoji="1" lang="ja-JP" altLang="en-US" dirty="0"/>
          </a:p>
        </p:txBody>
      </p:sp>
      <p:pic>
        <p:nvPicPr>
          <p:cNvPr id="5126" name="Picture 6" descr="C:\Users\akimasa\Documents\presentation\2013\20130704NewHiggsAtToyama\pol\Polar_angle_of_Z_Left_250GeV_250invfb_onlysign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822666"/>
            <a:ext cx="2770290" cy="1990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akimasa\Documents\presentation\2013\20130704NewHiggsAtToyama\pol\Polar_angle_of_Z_Left_250GeV_250invfb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924944"/>
            <a:ext cx="2719312" cy="1954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akimasa\Documents\presentation\2013\20130704NewHiggsAtToyama\hel\Helicity_angle_of_Z_Left_250GeV_250invfb_onlysign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4953980"/>
            <a:ext cx="2664296" cy="1914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C:\Users\akimasa\Documents\presentation\2013\20130704NewHiggsAtToyama\hel\Helicity_angle_of_Z_Left_250GeV_250invf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934352"/>
            <a:ext cx="2592288" cy="1862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3" name="Picture 13" descr="C:\Users\akimasa\Documents\presentation\2013\20130704NewHiggsAtToyama\lr\LR_L_Left_250GeV_250invf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11730"/>
            <a:ext cx="2843808" cy="204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正方形/長方形 3"/>
          <p:cNvSpPr/>
          <p:nvPr/>
        </p:nvSpPr>
        <p:spPr>
          <a:xfrm>
            <a:off x="736158" y="3681086"/>
            <a:ext cx="684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q</a:t>
            </a:r>
            <a:r>
              <a:rPr lang="en-US" altLang="ja-JP" baseline="-25000" dirty="0" err="1" smtClean="0"/>
              <a:t>Z</a:t>
            </a:r>
            <a:endParaRPr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737693" y="5448689"/>
            <a:ext cx="684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q</a:t>
            </a:r>
            <a:r>
              <a:rPr lang="en-US" altLang="ja-JP" baseline="-25000" dirty="0" err="1" smtClean="0"/>
              <a:t>Z</a:t>
            </a:r>
            <a:endParaRPr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3335245" y="3901983"/>
            <a:ext cx="804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q</a:t>
            </a:r>
            <a:r>
              <a:rPr lang="en-US" altLang="ja-JP" baseline="-25000" dirty="0" err="1" smtClean="0"/>
              <a:t>hel</a:t>
            </a:r>
            <a:endParaRPr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3335245" y="5633355"/>
            <a:ext cx="8047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err="1" smtClean="0"/>
              <a:t>cos</a:t>
            </a:r>
            <a:r>
              <a:rPr lang="en-US" altLang="ja-JP" dirty="0" err="1" smtClean="0">
                <a:latin typeface="Symbol" pitchFamily="18" charset="2"/>
              </a:rPr>
              <a:t>q</a:t>
            </a:r>
            <a:r>
              <a:rPr lang="en-US" altLang="ja-JP" baseline="-25000" dirty="0" err="1" smtClean="0"/>
              <a:t>hel</a:t>
            </a:r>
            <a:endParaRPr lang="ja-JP" altLang="en-US" dirty="0"/>
          </a:p>
        </p:txBody>
      </p:sp>
      <p:pic>
        <p:nvPicPr>
          <p:cNvPr id="5134" name="Picture 14" descr="C:\Users\akimasa\Documents\presentation\2013\20130704NewHiggsAtToyama\lr\LR_L_Left_250GeV_250invfb_onlysigna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3" y="4695026"/>
            <a:ext cx="2843808" cy="2043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正方形/長方形 20"/>
          <p:cNvSpPr/>
          <p:nvPr/>
        </p:nvSpPr>
        <p:spPr>
          <a:xfrm>
            <a:off x="6732240" y="3258602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LR</a:t>
            </a:r>
            <a:endParaRPr lang="ja-JP" altLang="en-US" dirty="0"/>
          </a:p>
        </p:txBody>
      </p:sp>
      <p:sp>
        <p:nvSpPr>
          <p:cNvPr id="22" name="正方形/長方形 21"/>
          <p:cNvSpPr/>
          <p:nvPr/>
        </p:nvSpPr>
        <p:spPr>
          <a:xfrm>
            <a:off x="6867208" y="5349222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LR</a:t>
            </a:r>
            <a:endParaRPr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547664" y="3901983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763688" y="5448689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499992" y="3924045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355976" y="5448689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7" name="右矢印 6"/>
          <p:cNvSpPr/>
          <p:nvPr/>
        </p:nvSpPr>
        <p:spPr>
          <a:xfrm>
            <a:off x="5580112" y="3441746"/>
            <a:ext cx="744854" cy="607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右矢印 27"/>
          <p:cNvSpPr/>
          <p:nvPr/>
        </p:nvSpPr>
        <p:spPr>
          <a:xfrm>
            <a:off x="5580112" y="5464930"/>
            <a:ext cx="744854" cy="6071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コネクタ 28"/>
          <p:cNvCxnSpPr/>
          <p:nvPr/>
        </p:nvCxnSpPr>
        <p:spPr>
          <a:xfrm>
            <a:off x="7668344" y="2148034"/>
            <a:ext cx="0" cy="488878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7668344" y="4884338"/>
            <a:ext cx="0" cy="488878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188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Final Recoil Mass for 250GeV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991269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Dominant backgrounds are </a:t>
            </a:r>
            <a:r>
              <a:rPr kumimoji="1" lang="en-US" altLang="ja-JP" sz="2400" dirty="0" smtClean="0">
                <a:solidFill>
                  <a:srgbClr val="00B0F0"/>
                </a:solidFill>
              </a:rPr>
              <a:t>ZZ</a:t>
            </a:r>
            <a:r>
              <a:rPr kumimoji="1" lang="en-US" altLang="ja-JP" sz="2400" dirty="0" smtClean="0"/>
              <a:t>, </a:t>
            </a:r>
            <a:r>
              <a:rPr kumimoji="1" lang="en-US" altLang="ja-JP" sz="2400" dirty="0" smtClean="0">
                <a:solidFill>
                  <a:srgbClr val="00B050"/>
                </a:solidFill>
              </a:rPr>
              <a:t>WW</a:t>
            </a:r>
            <a:r>
              <a:rPr kumimoji="1" lang="en-US" altLang="ja-JP" sz="2400" dirty="0" smtClean="0"/>
              <a:t>, </a:t>
            </a:r>
            <a:r>
              <a:rPr kumimoji="1" lang="en-US" altLang="ja-JP" sz="2400" dirty="0" err="1" smtClean="0">
                <a:solidFill>
                  <a:srgbClr val="FFC000"/>
                </a:solidFill>
                <a:latin typeface="Symbol" pitchFamily="18" charset="2"/>
              </a:rPr>
              <a:t>nn</a:t>
            </a:r>
            <a:r>
              <a:rPr kumimoji="1" lang="en-US" altLang="ja-JP" sz="2400" dirty="0" err="1" smtClean="0">
                <a:solidFill>
                  <a:srgbClr val="FFC000"/>
                </a:solidFill>
              </a:rPr>
              <a:t>Z</a:t>
            </a:r>
            <a:endParaRPr kumimoji="1" lang="ja-JP" altLang="en-US" sz="2400" dirty="0">
              <a:solidFill>
                <a:srgbClr val="FFC000"/>
              </a:solidFill>
            </a:endParaRPr>
          </a:p>
        </p:txBody>
      </p:sp>
      <p:pic>
        <p:nvPicPr>
          <p:cNvPr id="12" name="Picture 5" descr="C:\Users\akimasa\Documents\ILC\Invisible\Recoil_mass_Right_250GeV_250invfb_Rebin4_onlysign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9136" y="4020513"/>
            <a:ext cx="3829732" cy="2752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C:\Users\akimasa\Documents\ILC\Invisible\Recoil_mass_Left_250GeV_250invfb_Rebin4_onlysig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022" y="3979670"/>
            <a:ext cx="3943409" cy="2833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akimasa\Documents\ILC\Invisible\Recoil_mass_Right_250GeV_250invfb_Rebin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553" y="1501013"/>
            <a:ext cx="3529438" cy="253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akimasa\Documents\ILC\Invisible\Recoil_mass_Left_250GeV_250invfb_Rebin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68" y="1450324"/>
            <a:ext cx="3670519" cy="2637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2771800" y="250751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452320" y="265991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“Right”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7589561" y="5229200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“Right”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915816" y="531685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3462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-8292" y="274638"/>
            <a:ext cx="9152292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Comparison of signal </a:t>
            </a:r>
            <a:r>
              <a:rPr kumimoji="1" lang="en-US" altLang="ja-JP" dirty="0" err="1" smtClean="0"/>
              <a:t>M</a:t>
            </a:r>
            <a:r>
              <a:rPr kumimoji="1" lang="en-US" altLang="ja-JP" baseline="-25000" dirty="0" err="1" smtClean="0"/>
              <a:t>recoil</a:t>
            </a:r>
            <a:r>
              <a:rPr kumimoji="1" lang="en-US" altLang="ja-JP" dirty="0" smtClean="0"/>
              <a:t> distributions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400" dirty="0" smtClean="0"/>
              <a:t>Higher energy gives worse recoil mass resolution </a:t>
            </a:r>
          </a:p>
          <a:p>
            <a:r>
              <a:rPr lang="en-US" altLang="ja-JP" sz="2400" dirty="0" smtClean="0"/>
              <a:t>Recoil mass peak is also shifted to higher side.</a:t>
            </a:r>
          </a:p>
          <a:p>
            <a:r>
              <a:rPr kumimoji="1" lang="en-US" altLang="ja-JP" sz="2400" dirty="0" smtClean="0"/>
              <a:t>Higher energy is not good for invisible search due to</a:t>
            </a:r>
          </a:p>
          <a:p>
            <a:pPr lvl="1"/>
            <a:r>
              <a:rPr lang="en-US" altLang="ja-JP" sz="2000" dirty="0" smtClean="0"/>
              <a:t>Lower cross section</a:t>
            </a:r>
          </a:p>
          <a:p>
            <a:pPr lvl="1"/>
            <a:r>
              <a:rPr lang="en-US" altLang="ja-JP" sz="2000" dirty="0" smtClean="0"/>
              <a:t>Wider recoil mass resolution</a:t>
            </a:r>
            <a:endParaRPr kumimoji="1" lang="ja-JP" altLang="en-US" sz="2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pic>
        <p:nvPicPr>
          <p:cNvPr id="7" name="Picture 4" descr="C:\Users\akimasa\Documents\ILC\Invisible\Recoil_mass_Left_250GeV_250invfb_Rebin4_onlysign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92" y="4725144"/>
            <a:ext cx="2905999" cy="208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kimasa\Documents\presentation\2014\20141004LCWS14\fig350\Recoil_mass_Left_350GeV_350invfb_Rebin2_onlysign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725144"/>
            <a:ext cx="2962089" cy="2128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2443580" y="4355812"/>
            <a:ext cx="36185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Note. Scale and binning are different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63687" y="5301208"/>
            <a:ext cx="11521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250GeV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716015" y="5375356"/>
            <a:ext cx="93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350GeV</a:t>
            </a:r>
            <a:endParaRPr kumimoji="1" lang="ja-JP" altLang="en-US" dirty="0"/>
          </a:p>
        </p:txBody>
      </p:sp>
      <p:pic>
        <p:nvPicPr>
          <p:cNvPr id="5124" name="Picture 4" descr="C:\Users\akimasa\Documents\presentation\2014\20141004LCWS14\fig500\Recoil_mass_Right_500GeV_500invfb_Rebin4_onlysign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25144"/>
            <a:ext cx="2968101" cy="2132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7740352" y="5375356"/>
            <a:ext cx="936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500GeV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66174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43000"/>
          </a:xfrm>
        </p:spPr>
        <p:txBody>
          <a:bodyPr>
            <a:normAutofit/>
          </a:bodyPr>
          <a:lstStyle/>
          <a:p>
            <a:r>
              <a:rPr kumimoji="1" lang="en-US" altLang="ja-JP" sz="3600" dirty="0" smtClean="0"/>
              <a:t>Signal overlaid </a:t>
            </a:r>
            <a:r>
              <a:rPr lang="en-US" altLang="ja-JP" sz="3600" dirty="0" err="1"/>
              <a:t>M</a:t>
            </a:r>
            <a:r>
              <a:rPr lang="en-US" altLang="ja-JP" sz="3600" baseline="-25000" dirty="0" err="1"/>
              <a:t>recoil</a:t>
            </a:r>
            <a:r>
              <a:rPr kumimoji="1" lang="en-US" altLang="ja-JP" sz="3600" dirty="0" smtClean="0"/>
              <a:t> distributions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6856" y="1063277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ja-JP" sz="1800" dirty="0" smtClean="0"/>
              <a:t>BF(</a:t>
            </a:r>
            <a:r>
              <a:rPr lang="en-US" altLang="ja-JP" sz="1800" dirty="0" err="1" smtClean="0"/>
              <a:t>H</a:t>
            </a:r>
            <a:r>
              <a:rPr lang="en-US" altLang="ja-JP" sz="1800" dirty="0" err="1" smtClean="0">
                <a:sym typeface="Wingdings" panose="05000000000000000000" pitchFamily="2" charset="2"/>
              </a:rPr>
              <a:t>invisible</a:t>
            </a:r>
            <a:r>
              <a:rPr lang="en-US" altLang="ja-JP" sz="1800" dirty="0" smtClean="0">
                <a:sym typeface="Wingdings" panose="05000000000000000000" pitchFamily="2" charset="2"/>
              </a:rPr>
              <a:t>) = 10% assumed.</a:t>
            </a:r>
          </a:p>
          <a:p>
            <a:r>
              <a:rPr lang="en-US" altLang="ja-JP" sz="1800" dirty="0"/>
              <a:t>Dominant backgrounds are </a:t>
            </a:r>
            <a:r>
              <a:rPr lang="en-US" altLang="ja-JP" sz="1800" dirty="0">
                <a:solidFill>
                  <a:srgbClr val="00B0F0"/>
                </a:solidFill>
              </a:rPr>
              <a:t>ZZ</a:t>
            </a:r>
            <a:r>
              <a:rPr lang="en-US" altLang="ja-JP" sz="1800" dirty="0"/>
              <a:t>, </a:t>
            </a:r>
            <a:r>
              <a:rPr lang="en-US" altLang="ja-JP" sz="1800" dirty="0">
                <a:solidFill>
                  <a:srgbClr val="00B050"/>
                </a:solidFill>
              </a:rPr>
              <a:t>WW</a:t>
            </a:r>
            <a:r>
              <a:rPr lang="en-US" altLang="ja-JP" sz="1800" dirty="0"/>
              <a:t>, </a:t>
            </a:r>
            <a:r>
              <a:rPr lang="en-US" altLang="ja-JP" sz="1800" dirty="0" err="1">
                <a:solidFill>
                  <a:srgbClr val="FFC000"/>
                </a:solidFill>
                <a:latin typeface="Symbol" pitchFamily="18" charset="2"/>
              </a:rPr>
              <a:t>nn</a:t>
            </a:r>
            <a:r>
              <a:rPr lang="en-US" altLang="ja-JP" sz="1800" dirty="0" err="1">
                <a:solidFill>
                  <a:srgbClr val="FFC000"/>
                </a:solidFill>
              </a:rPr>
              <a:t>Z</a:t>
            </a:r>
            <a:endParaRPr lang="ja-JP" altLang="en-US" sz="1800" dirty="0">
              <a:solidFill>
                <a:srgbClr val="FFC000"/>
              </a:solidFill>
            </a:endParaRPr>
          </a:p>
          <a:p>
            <a:r>
              <a:rPr kumimoji="1" lang="en-US" altLang="ja-JP" sz="1800" dirty="0" smtClean="0">
                <a:sym typeface="Wingdings" panose="05000000000000000000" pitchFamily="2" charset="2"/>
              </a:rPr>
              <a:t>“Right” </a:t>
            </a:r>
            <a:r>
              <a:rPr lang="en-US" altLang="ja-JP" sz="1800" dirty="0" smtClean="0">
                <a:sym typeface="Wingdings" panose="05000000000000000000" pitchFamily="2" charset="2"/>
              </a:rPr>
              <a:t>gives smaller backgrounds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pic>
        <p:nvPicPr>
          <p:cNvPr id="7" name="Picture 4" descr="C:\Users\akimasa\Documents\presentation\2014\20141004LCWS14\fig350\Recoil_mass_Left_350GeV_350invfb_Rebin2_withsign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1749" y="2267288"/>
            <a:ext cx="3063586" cy="2201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Users\akimasa\Documents\presentation\2014\20141004LCWS14\fig350\Recoil_mass_Right_350GeV_350invfb_Rebin2_withsign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624015"/>
            <a:ext cx="3077921" cy="2212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akimasa\Documents\ILC\Invisible\Recoil_mass_Left_250GeV_250invfb_Rebin4_withsignal_BF1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0" y="2267912"/>
            <a:ext cx="3062752" cy="220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C:\Users\akimasa\Documents\ILC\Invisible\Recoil_mass_Right_250GeV_250invfb_Rebin4_withsignal_BF1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20" y="4624015"/>
            <a:ext cx="3062752" cy="220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akimasa\Documents\presentation\2014\20141004LCWS14\fig500\Recoil_mass_Right_500GeV_500invfb_Rebin4_withsigna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5335" y="4623060"/>
            <a:ext cx="3098665" cy="2226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C:\Users\akimasa\Documents\presentation\2014\20141004LCWS14\fig500\Recoil_mass_Left_500GeV_500invfb_Rebin4_withsigna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9515" y="2267290"/>
            <a:ext cx="3063616" cy="2201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1259632" y="198884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250GeV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139952" y="197954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3</a:t>
            </a:r>
            <a:r>
              <a:rPr kumimoji="1" lang="en-US" altLang="ja-JP" dirty="0" smtClean="0"/>
              <a:t>50GeV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092280" y="1985970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50</a:t>
            </a:r>
            <a:r>
              <a:rPr kumimoji="1" lang="en-US" altLang="ja-JP" dirty="0" smtClean="0"/>
              <a:t>0GeV</a:t>
            </a:r>
            <a:endParaRPr kumimoji="1" lang="ja-JP" altLang="en-US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1941218" y="3059668"/>
            <a:ext cx="87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79712" y="5507940"/>
            <a:ext cx="87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“Right”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66049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Upper Limits set by Toy MC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457200" y="1600200"/>
            <a:ext cx="8686800" cy="34129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000" dirty="0" smtClean="0"/>
              <a:t>We performed Toy MC to set the upper limit on BF(</a:t>
            </a:r>
            <a:r>
              <a:rPr lang="en-US" altLang="ja-JP" sz="2000" dirty="0" err="1" smtClean="0"/>
              <a:t>H</a:t>
            </a:r>
            <a:r>
              <a:rPr lang="en-US" altLang="ja-JP" sz="2000" dirty="0" err="1" smtClean="0">
                <a:sym typeface="Wingdings" panose="05000000000000000000" pitchFamily="2" charset="2"/>
              </a:rPr>
              <a:t>invisible</a:t>
            </a:r>
            <a:r>
              <a:rPr lang="en-US" altLang="ja-JP" sz="2000" dirty="0" smtClean="0">
                <a:sym typeface="Wingdings" panose="05000000000000000000" pitchFamily="2" charset="2"/>
              </a:rPr>
              <a:t>)</a:t>
            </a:r>
            <a:r>
              <a:rPr lang="en-US" altLang="ja-JP" sz="2000" dirty="0" smtClean="0"/>
              <a:t>.</a:t>
            </a:r>
          </a:p>
          <a:p>
            <a:pPr lvl="1"/>
            <a:r>
              <a:rPr lang="en-US" altLang="ja-JP" sz="1600" dirty="0" smtClean="0"/>
              <a:t>This invisible does not include </a:t>
            </a:r>
            <a:r>
              <a:rPr lang="en-US" altLang="ja-JP" sz="1600" dirty="0"/>
              <a:t>H</a:t>
            </a:r>
            <a:r>
              <a:rPr lang="en-US" altLang="ja-JP" sz="1600" dirty="0">
                <a:sym typeface="Wingdings" panose="05000000000000000000" pitchFamily="2" charset="2"/>
              </a:rPr>
              <a:t>ZZ*</a:t>
            </a:r>
            <a:r>
              <a:rPr lang="en-US" altLang="ja-JP" sz="1600" dirty="0" smtClean="0">
                <a:sym typeface="Wingdings" panose="05000000000000000000" pitchFamily="2" charset="2"/>
              </a:rPr>
              <a:t>4</a:t>
            </a:r>
            <a:r>
              <a:rPr lang="en-US" altLang="ja-JP" sz="1600" dirty="0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endParaRPr lang="en-US" altLang="ja-JP" sz="1600" dirty="0" smtClean="0"/>
          </a:p>
          <a:p>
            <a:r>
              <a:rPr lang="en-US" altLang="ja-JP" sz="2000" dirty="0" smtClean="0"/>
              <a:t>Integrated luminosity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assumed </a:t>
            </a:r>
          </a:p>
          <a:p>
            <a:pPr lvl="1"/>
            <a:r>
              <a:rPr lang="ja-JP" altLang="en-US" sz="1800" dirty="0" smtClean="0">
                <a:sym typeface="Wingdings" pitchFamily="2" charset="2"/>
              </a:rPr>
              <a:t>∫</a:t>
            </a:r>
            <a:r>
              <a:rPr lang="en-US" altLang="ja-JP" sz="1800" dirty="0" err="1">
                <a:sym typeface="Wingdings" pitchFamily="2" charset="2"/>
              </a:rPr>
              <a:t>Ldt</a:t>
            </a:r>
            <a:r>
              <a:rPr lang="en-US" altLang="ja-JP" sz="1800" dirty="0">
                <a:sym typeface="Wingdings" pitchFamily="2" charset="2"/>
              </a:rPr>
              <a:t> = 250, 350, 500fb</a:t>
            </a:r>
            <a:r>
              <a:rPr lang="en-US" altLang="ja-JP" sz="1800" baseline="30000" dirty="0">
                <a:sym typeface="Wingdings" pitchFamily="2" charset="2"/>
              </a:rPr>
              <a:t>-1</a:t>
            </a:r>
            <a:r>
              <a:rPr lang="en-US" altLang="ja-JP" sz="1800" dirty="0">
                <a:sym typeface="Wingdings" pitchFamily="2" charset="2"/>
              </a:rPr>
              <a:t> f</a:t>
            </a:r>
            <a:r>
              <a:rPr lang="en-US" altLang="ja-JP" sz="1800" dirty="0" smtClean="0">
                <a:sym typeface="Wingdings" pitchFamily="2" charset="2"/>
              </a:rPr>
              <a:t>or </a:t>
            </a:r>
            <a:r>
              <a:rPr lang="en-US" altLang="ja-JP" sz="1800" dirty="0">
                <a:sym typeface="Wingdings" pitchFamily="2" charset="2"/>
              </a:rPr>
              <a:t>E</a:t>
            </a:r>
            <a:r>
              <a:rPr lang="en-US" altLang="ja-JP" sz="1800" baseline="-25000" dirty="0">
                <a:sym typeface="Wingdings" pitchFamily="2" charset="2"/>
              </a:rPr>
              <a:t>CM</a:t>
            </a:r>
            <a:r>
              <a:rPr lang="en-US" altLang="ja-JP" sz="1800" dirty="0">
                <a:sym typeface="Wingdings" pitchFamily="2" charset="2"/>
              </a:rPr>
              <a:t>=250, 350, 500 GeV</a:t>
            </a: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Corresponding to running about 3 </a:t>
            </a:r>
            <a:r>
              <a:rPr lang="en-US" altLang="ja-JP" sz="1800" dirty="0" err="1" smtClean="0">
                <a:sym typeface="Wingdings" pitchFamily="2" charset="2"/>
              </a:rPr>
              <a:t>snowmass</a:t>
            </a:r>
            <a:r>
              <a:rPr lang="en-US" altLang="ja-JP" sz="1800" dirty="0" smtClean="0">
                <a:sym typeface="Wingdings" pitchFamily="2" charset="2"/>
              </a:rPr>
              <a:t> years (3x10</a:t>
            </a:r>
            <a:r>
              <a:rPr lang="en-US" altLang="ja-JP" sz="1800" baseline="30000" dirty="0" smtClean="0">
                <a:sym typeface="Wingdings" pitchFamily="2" charset="2"/>
              </a:rPr>
              <a:t>7</a:t>
            </a:r>
            <a:r>
              <a:rPr lang="en-US" altLang="ja-JP" sz="1800" dirty="0" smtClean="0">
                <a:sym typeface="Wingdings" pitchFamily="2" charset="2"/>
              </a:rPr>
              <a:t> sec) with nominal ILC</a:t>
            </a:r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>
                <a:sym typeface="Wingdings" pitchFamily="2" charset="2"/>
              </a:rPr>
              <a:t>“Left” is about 1.5 times worse than “Right”.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1.5</a:t>
            </a:r>
            <a:r>
              <a:rPr lang="en-US" altLang="ja-JP" sz="1600" baseline="30000" dirty="0" smtClean="0">
                <a:sym typeface="Wingdings" pitchFamily="2" charset="2"/>
              </a:rPr>
              <a:t>2</a:t>
            </a:r>
            <a:r>
              <a:rPr lang="en-US" altLang="ja-JP" sz="1600" dirty="0" smtClean="0">
                <a:sym typeface="Wingdings" pitchFamily="2" charset="2"/>
              </a:rPr>
              <a:t>=2.3 times longer running time needed to achieve the same sensitivity</a:t>
            </a:r>
          </a:p>
          <a:p>
            <a:r>
              <a:rPr lang="en-US" altLang="ja-JP" sz="2000" dirty="0" smtClean="0">
                <a:sym typeface="Wingdings" pitchFamily="2" charset="2"/>
              </a:rPr>
              <a:t>350GeV (500GeV) is about 1.5 (3.2) times worse than 250GeV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1.5</a:t>
            </a:r>
            <a:r>
              <a:rPr lang="en-US" altLang="ja-JP" sz="1600" baseline="30000" dirty="0" smtClean="0">
                <a:sym typeface="Wingdings" pitchFamily="2" charset="2"/>
              </a:rPr>
              <a:t>2</a:t>
            </a:r>
            <a:r>
              <a:rPr lang="en-US" altLang="ja-JP" sz="1600" dirty="0" smtClean="0">
                <a:sym typeface="Wingdings" pitchFamily="2" charset="2"/>
              </a:rPr>
              <a:t>=2.3 (3.2</a:t>
            </a:r>
            <a:r>
              <a:rPr lang="en-US" altLang="ja-JP" sz="1600" baseline="30000" dirty="0" smtClean="0">
                <a:sym typeface="Wingdings" pitchFamily="2" charset="2"/>
              </a:rPr>
              <a:t>2</a:t>
            </a:r>
            <a:r>
              <a:rPr lang="en-US" altLang="ja-JP" sz="1600" dirty="0" smtClean="0">
                <a:sym typeface="Wingdings" pitchFamily="2" charset="2"/>
              </a:rPr>
              <a:t>=10) times longer running time needed to achieve the same sensitivity</a:t>
            </a:r>
            <a:endParaRPr lang="en-US" altLang="ja-JP" sz="1600" dirty="0">
              <a:sym typeface="Wingdings" pitchFamily="2" charset="2"/>
            </a:endParaRPr>
          </a:p>
        </p:txBody>
      </p:sp>
      <p:graphicFrame>
        <p:nvGraphicFramePr>
          <p:cNvPr id="10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75821152"/>
              </p:ext>
            </p:extLst>
          </p:nvPr>
        </p:nvGraphicFramePr>
        <p:xfrm>
          <a:off x="1619672" y="4797152"/>
          <a:ext cx="6048672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1512168"/>
                <a:gridCol w="1368152"/>
              </a:tblGrid>
              <a:tr h="34288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UL</a:t>
                      </a:r>
                      <a:r>
                        <a:rPr kumimoji="1" lang="en-US" altLang="ja-JP" baseline="0" dirty="0" smtClean="0"/>
                        <a:t> on BF [%]</a:t>
                      </a:r>
                    </a:p>
                    <a:p>
                      <a:r>
                        <a:rPr kumimoji="1" lang="en-US" altLang="ja-JP" baseline="0" dirty="0" smtClean="0"/>
                        <a:t>(time needed to achieve </a:t>
                      </a:r>
                    </a:p>
                    <a:p>
                      <a:r>
                        <a:rPr kumimoji="1" lang="en-US" altLang="ja-JP" baseline="0" dirty="0" smtClean="0"/>
                        <a:t> upper limit of 0.69% [year])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“Left”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“Right”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0.95 (5.7)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0.69</a:t>
                      </a:r>
                      <a:r>
                        <a:rPr kumimoji="1" lang="en-US" altLang="ja-JP" baseline="0" dirty="0" smtClean="0"/>
                        <a:t> (3.0)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1.49 (14)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1.37 (12)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3.16 (63)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2.30 (33)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6417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The Running Scenario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166018"/>
            <a:ext cx="4546848" cy="4525963"/>
          </a:xfrm>
        </p:spPr>
        <p:txBody>
          <a:bodyPr>
            <a:normAutofit lnSpcReduction="10000"/>
          </a:bodyPr>
          <a:lstStyle/>
          <a:p>
            <a:r>
              <a:rPr kumimoji="1" lang="en-US" altLang="ja-JP" sz="2400" dirty="0" smtClean="0"/>
              <a:t>ILC parameter working group chose Scenario C-500 as a Single running Scenario</a:t>
            </a:r>
          </a:p>
          <a:p>
            <a:pPr lvl="1"/>
            <a:r>
              <a:rPr lang="en-US" altLang="ja-JP" sz="2000" dirty="0" smtClean="0"/>
              <a:t>This is the worst case for Invisible Higgs Decays since Luminosity at 250GeV is the smallest</a:t>
            </a:r>
          </a:p>
          <a:p>
            <a:pPr lvl="1"/>
            <a:r>
              <a:rPr lang="en-US" altLang="ja-JP" sz="2000" dirty="0" smtClean="0"/>
              <a:t>But good for Higgs couplings to the SM particles and new heavy particle searches.</a:t>
            </a:r>
          </a:p>
          <a:p>
            <a:r>
              <a:rPr kumimoji="1" lang="en-US" altLang="ja-JP" sz="2400" dirty="0" smtClean="0"/>
              <a:t>I would propose to take 250GeV right handed pol. run if we can not find any new physics at 500GeV and/or 1TeV runs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2590716" y="6430787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329" y="1340768"/>
            <a:ext cx="4026867" cy="3109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79" y="5368710"/>
            <a:ext cx="5976665" cy="1516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角丸四角形 6"/>
          <p:cNvSpPr/>
          <p:nvPr/>
        </p:nvSpPr>
        <p:spPr>
          <a:xfrm>
            <a:off x="6577880" y="5458201"/>
            <a:ext cx="936104" cy="115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7308304" y="2852936"/>
            <a:ext cx="1944216" cy="115212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562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Summary and 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1560"/>
            <a:ext cx="8363272" cy="5257800"/>
          </a:xfrm>
        </p:spPr>
        <p:txBody>
          <a:bodyPr>
            <a:normAutofit/>
          </a:bodyPr>
          <a:lstStyle/>
          <a:p>
            <a:r>
              <a:rPr lang="en-US" altLang="ja-JP" sz="2000" dirty="0" smtClean="0">
                <a:sym typeface="Wingdings" pitchFamily="2" charset="2"/>
              </a:rPr>
              <a:t>Full simulation studies of search for invisible Higgs decays at the ILD with the ILC using recoil mass technique are performed </a:t>
            </a:r>
          </a:p>
          <a:p>
            <a:pPr lvl="1"/>
            <a:r>
              <a:rPr lang="en-US" altLang="ja-JP" sz="1800" dirty="0" err="1" smtClean="0"/>
              <a:t>e+e</a:t>
            </a:r>
            <a:r>
              <a:rPr lang="en-US" altLang="ja-JP" sz="1800" dirty="0" smtClean="0"/>
              <a:t>- </a:t>
            </a:r>
            <a:r>
              <a:rPr lang="en-US" altLang="ja-JP" sz="1800" dirty="0" smtClean="0">
                <a:sym typeface="Wingdings" pitchFamily="2" charset="2"/>
              </a:rPr>
              <a:t></a:t>
            </a:r>
            <a:r>
              <a:rPr lang="en-US" altLang="ja-JP" sz="1800" dirty="0" smtClean="0"/>
              <a:t>ZH, </a:t>
            </a:r>
            <a:r>
              <a:rPr lang="en-US" altLang="ja-JP" sz="1800" dirty="0" err="1" smtClean="0"/>
              <a:t>Z</a:t>
            </a:r>
            <a:r>
              <a:rPr lang="en-US" altLang="ja-JP" sz="1800" dirty="0" err="1" smtClean="0">
                <a:sym typeface="Wingdings" pitchFamily="2" charset="2"/>
              </a:rPr>
              <a:t>qq</a:t>
            </a:r>
            <a:r>
              <a:rPr lang="en-US" altLang="ja-JP" sz="1800" dirty="0" smtClean="0">
                <a:sym typeface="Wingdings" pitchFamily="2" charset="2"/>
              </a:rPr>
              <a:t> processes</a:t>
            </a: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E</a:t>
            </a:r>
            <a:r>
              <a:rPr lang="en-US" altLang="ja-JP" sz="1800" baseline="-25000" dirty="0" smtClean="0">
                <a:sym typeface="Wingdings" pitchFamily="2" charset="2"/>
              </a:rPr>
              <a:t>CM</a:t>
            </a:r>
            <a:r>
              <a:rPr lang="en-US" altLang="ja-JP" sz="1800" dirty="0" smtClean="0">
                <a:sym typeface="Wingdings" pitchFamily="2" charset="2"/>
              </a:rPr>
              <a:t>=250, </a:t>
            </a:r>
            <a:r>
              <a:rPr lang="en-US" altLang="ja-JP" sz="1800" dirty="0" smtClean="0">
                <a:solidFill>
                  <a:srgbClr val="FF0000"/>
                </a:solidFill>
                <a:sym typeface="Wingdings" pitchFamily="2" charset="2"/>
              </a:rPr>
              <a:t>350, 500 GeV</a:t>
            </a:r>
            <a:r>
              <a:rPr lang="en-US" altLang="ja-JP" sz="1800" dirty="0" smtClean="0">
                <a:sym typeface="Wingdings" pitchFamily="2" charset="2"/>
              </a:rPr>
              <a:t> with </a:t>
            </a:r>
            <a:r>
              <a:rPr lang="ja-JP" altLang="en-US" sz="1800" dirty="0" smtClean="0">
                <a:sym typeface="Wingdings" pitchFamily="2" charset="2"/>
              </a:rPr>
              <a:t>∫</a:t>
            </a:r>
            <a:r>
              <a:rPr lang="en-US" altLang="ja-JP" sz="1800" dirty="0" err="1">
                <a:sym typeface="Wingdings" pitchFamily="2" charset="2"/>
              </a:rPr>
              <a:t>Ldt</a:t>
            </a:r>
            <a:r>
              <a:rPr lang="en-US" altLang="ja-JP" sz="1800" dirty="0">
                <a:sym typeface="Wingdings" pitchFamily="2" charset="2"/>
              </a:rPr>
              <a:t> = </a:t>
            </a:r>
            <a:r>
              <a:rPr lang="en-US" altLang="ja-JP" sz="1800" dirty="0" smtClean="0">
                <a:sym typeface="Wingdings" pitchFamily="2" charset="2"/>
              </a:rPr>
              <a:t>250, 350, 500fb</a:t>
            </a:r>
            <a:r>
              <a:rPr lang="en-US" altLang="ja-JP" sz="1800" baseline="30000" dirty="0" smtClean="0">
                <a:sym typeface="Wingdings" pitchFamily="2" charset="2"/>
              </a:rPr>
              <a:t>-1</a:t>
            </a:r>
            <a:r>
              <a:rPr lang="en-US" altLang="ja-JP" sz="1800" dirty="0" smtClean="0">
                <a:sym typeface="Wingdings" pitchFamily="2" charset="2"/>
              </a:rPr>
              <a:t> </a:t>
            </a:r>
            <a:endParaRPr lang="en-US" altLang="ja-JP" sz="1800" dirty="0">
              <a:sym typeface="Wingdings" pitchFamily="2" charset="2"/>
            </a:endParaRPr>
          </a:p>
          <a:p>
            <a:pPr lvl="1"/>
            <a:r>
              <a:rPr lang="en-US" altLang="ja-JP" sz="1800" dirty="0" smtClean="0">
                <a:sym typeface="Wingdings" pitchFamily="2" charset="2"/>
              </a:rPr>
              <a:t>Pol(e</a:t>
            </a:r>
            <a:r>
              <a:rPr lang="en-US" altLang="ja-JP" sz="1800" baseline="30000" dirty="0" smtClean="0">
                <a:sym typeface="Wingdings" pitchFamily="2" charset="2"/>
              </a:rPr>
              <a:t>-</a:t>
            </a:r>
            <a:r>
              <a:rPr lang="en-US" altLang="ja-JP" sz="1800" dirty="0" smtClean="0">
                <a:sym typeface="Wingdings" pitchFamily="2" charset="2"/>
              </a:rPr>
              <a:t>,e</a:t>
            </a:r>
            <a:r>
              <a:rPr lang="en-US" altLang="ja-JP" sz="1800" baseline="30000" dirty="0" smtClean="0">
                <a:sym typeface="Wingdings" pitchFamily="2" charset="2"/>
              </a:rPr>
              <a:t>+</a:t>
            </a:r>
            <a:r>
              <a:rPr lang="en-US" altLang="ja-JP" sz="1800" dirty="0" smtClean="0">
                <a:sym typeface="Wingdings" pitchFamily="2" charset="2"/>
              </a:rPr>
              <a:t>) = (-0.8, +0.3) and (+0.8, -0.3)</a:t>
            </a:r>
          </a:p>
          <a:p>
            <a:pPr lvl="1"/>
            <a:endParaRPr lang="en-US" altLang="ja-JP" sz="1800" dirty="0">
              <a:sym typeface="Wingdings" pitchFamily="2" charset="2"/>
            </a:endParaRPr>
          </a:p>
          <a:p>
            <a:pPr lvl="1"/>
            <a:endParaRPr lang="en-US" altLang="ja-JP" sz="1800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altLang="ja-JP" sz="2000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altLang="ja-JP" sz="2000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000" dirty="0" smtClean="0">
                <a:sym typeface="Wingdings" pitchFamily="2" charset="2"/>
              </a:rPr>
              <a:t>These results should be also used as a input to running scenario </a:t>
            </a:r>
          </a:p>
          <a:p>
            <a:r>
              <a:rPr lang="en-US" altLang="ja-JP" sz="2000" dirty="0" smtClean="0"/>
              <a:t>Plan</a:t>
            </a:r>
          </a:p>
          <a:p>
            <a:pPr lvl="1"/>
            <a:r>
              <a:rPr lang="en-US" altLang="ja-JP" sz="1600" dirty="0" smtClean="0"/>
              <a:t>Mass constraint fit for 250GeV</a:t>
            </a:r>
          </a:p>
          <a:p>
            <a:pPr lvl="1"/>
            <a:r>
              <a:rPr lang="en-US" altLang="ja-JP" sz="1600" dirty="0" smtClean="0"/>
              <a:t>Null polarization for positrons (±0.8, 0)</a:t>
            </a:r>
            <a:endParaRPr lang="en-US" altLang="ja-JP" sz="1200" dirty="0"/>
          </a:p>
          <a:p>
            <a:pPr lvl="2"/>
            <a:r>
              <a:rPr lang="en-US" altLang="ja-JP" sz="1200" dirty="0" smtClean="0"/>
              <a:t>In case polarized positrons can not be used. </a:t>
            </a:r>
            <a:endParaRPr lang="en-US" altLang="ja-JP" sz="1200" dirty="0" smtClean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graphicFrame>
        <p:nvGraphicFramePr>
          <p:cNvPr id="10" name="コンテンツ プレースホルダー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8523973"/>
              </p:ext>
            </p:extLst>
          </p:nvPr>
        </p:nvGraphicFramePr>
        <p:xfrm>
          <a:off x="1907704" y="3212976"/>
          <a:ext cx="4824537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179"/>
                <a:gridCol w="1608179"/>
                <a:gridCol w="1608179"/>
              </a:tblGrid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UL</a:t>
                      </a:r>
                      <a:r>
                        <a:rPr kumimoji="1" lang="en-US" altLang="ja-JP" baseline="0" dirty="0" smtClean="0"/>
                        <a:t> on BF [%]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“Left”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“Right”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0.95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0.69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1.49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1.37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3.16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2.30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647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backup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92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Overview of the Selections </a:t>
            </a:r>
            <a:br>
              <a:rPr lang="en-US" altLang="ja-JP" sz="3600" dirty="0" smtClean="0"/>
            </a:br>
            <a:r>
              <a:rPr lang="en-US" altLang="ja-JP" sz="3600" dirty="0" smtClean="0"/>
              <a:t>for 250GeV (350GeV, 500GeV)</a:t>
            </a:r>
            <a:endParaRPr kumimoji="1" lang="ja-JP" altLang="en-US" sz="36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4116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altLang="ja-JP" sz="2400" dirty="0" smtClean="0">
                <a:solidFill>
                  <a:srgbClr val="FF0000"/>
                </a:solidFill>
              </a:rPr>
              <a:t>0.     </a:t>
            </a:r>
            <a:r>
              <a:rPr lang="en-US" altLang="ja-JP" sz="2000" dirty="0" err="1" smtClean="0">
                <a:solidFill>
                  <a:srgbClr val="FF0000"/>
                </a:solidFill>
              </a:rPr>
              <a:t>kt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>
                <a:solidFill>
                  <a:srgbClr val="FF0000"/>
                </a:solidFill>
              </a:rPr>
              <a:t>jet algorithm to eliminate pile-up events </a:t>
            </a:r>
            <a:r>
              <a:rPr lang="en-US" altLang="ja-JP" sz="2000" dirty="0" smtClean="0">
                <a:solidFill>
                  <a:srgbClr val="FF0000"/>
                </a:solidFill>
              </a:rPr>
              <a:t>only for 500GeV</a:t>
            </a:r>
            <a:endParaRPr lang="en-US" altLang="ja-JP" sz="2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Forced two-jet reconstruction with Durham </a:t>
            </a:r>
            <a:r>
              <a:rPr lang="en-US" altLang="ja-JP" sz="2400" dirty="0"/>
              <a:t>jet </a:t>
            </a:r>
            <a:r>
              <a:rPr lang="en-US" altLang="ja-JP" sz="2400" dirty="0" smtClean="0"/>
              <a:t>algorithm</a:t>
            </a:r>
            <a:endParaRPr lang="en-US" altLang="ja-JP" sz="2000" dirty="0"/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/>
              <a:t>I</a:t>
            </a:r>
            <a:r>
              <a:rPr lang="en-US" altLang="ja-JP" sz="2400" dirty="0" smtClean="0"/>
              <a:t>solated lepton veto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Numbers of Particle Flow Objects (PFO) and charged tracks</a:t>
            </a:r>
          </a:p>
          <a:p>
            <a:pPr lvl="1"/>
            <a:r>
              <a:rPr lang="en-US" altLang="ja-JP" sz="2000" dirty="0" smtClean="0"/>
              <a:t>N</a:t>
            </a:r>
            <a:r>
              <a:rPr lang="en-US" altLang="ja-JP" sz="2000" baseline="-25000" dirty="0" smtClean="0"/>
              <a:t>PFO</a:t>
            </a:r>
            <a:r>
              <a:rPr lang="en-US" altLang="ja-JP" sz="2000" dirty="0" smtClean="0"/>
              <a:t> &gt; 16 &amp; </a:t>
            </a:r>
            <a:r>
              <a:rPr lang="en-US" altLang="ja-JP" sz="2000" dirty="0" err="1" smtClean="0"/>
              <a:t>N</a:t>
            </a:r>
            <a:r>
              <a:rPr lang="en-US" altLang="ja-JP" sz="2000" baseline="-25000" dirty="0" err="1" smtClean="0"/>
              <a:t>trk</a:t>
            </a:r>
            <a:r>
              <a:rPr lang="en-US" altLang="ja-JP" sz="2000" dirty="0" smtClean="0"/>
              <a:t> &gt; 6</a:t>
            </a:r>
          </a:p>
          <a:p>
            <a:pPr lvl="1"/>
            <a:r>
              <a:rPr lang="en-US" altLang="ja-JP" sz="2000" dirty="0" smtClean="0"/>
              <a:t>Eliminate low multiplicity events like </a:t>
            </a:r>
            <a:r>
              <a:rPr lang="en-US" altLang="ja-JP" sz="2000" dirty="0" err="1" smtClean="0">
                <a:latin typeface="Symbol" pitchFamily="18" charset="2"/>
              </a:rPr>
              <a:t>tt</a:t>
            </a:r>
            <a:endParaRPr lang="en-US" altLang="ja-JP" sz="2000" dirty="0">
              <a:latin typeface="Symbol" pitchFamily="18" charset="2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Z mass reconstructed from di-jet : M</a:t>
            </a:r>
            <a:r>
              <a:rPr lang="en-US" altLang="ja-JP" sz="2400" baseline="-25000" dirty="0" smtClean="0"/>
              <a:t>Z</a:t>
            </a:r>
          </a:p>
          <a:p>
            <a:pPr lvl="1"/>
            <a:r>
              <a:rPr lang="en-US" altLang="ja-JP" sz="2000" dirty="0" smtClean="0"/>
              <a:t>80GeV &lt; M</a:t>
            </a:r>
            <a:r>
              <a:rPr lang="en-US" altLang="ja-JP" sz="2000" baseline="-25000" dirty="0" smtClean="0"/>
              <a:t>Z</a:t>
            </a:r>
            <a:r>
              <a:rPr lang="en-US" altLang="ja-JP" sz="2000" dirty="0" smtClean="0"/>
              <a:t> &lt; 100GeV (80 &lt; </a:t>
            </a:r>
            <a:r>
              <a:rPr lang="en-US" altLang="ja-JP" sz="2000" dirty="0" err="1" smtClean="0"/>
              <a:t>Mz</a:t>
            </a:r>
            <a:r>
              <a:rPr lang="en-US" altLang="ja-JP" sz="2000" dirty="0" smtClean="0"/>
              <a:t> &lt; 104, 80&lt; </a:t>
            </a:r>
            <a:r>
              <a:rPr lang="en-US" altLang="ja-JP" sz="2000" dirty="0" err="1" smtClean="0"/>
              <a:t>Mz</a:t>
            </a:r>
            <a:r>
              <a:rPr lang="en-US" altLang="ja-JP" sz="2000" dirty="0" smtClean="0"/>
              <a:t> &lt; 120)</a:t>
            </a:r>
          </a:p>
          <a:p>
            <a:pPr lvl="1"/>
            <a:r>
              <a:rPr lang="en-US" altLang="ja-JP" sz="2000" dirty="0" smtClean="0"/>
              <a:t>Also used for Likelihood ratio cut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Polar angle of Z direction : </a:t>
            </a:r>
            <a:r>
              <a:rPr lang="en-US" altLang="ja-JP" sz="2400" dirty="0" err="1" smtClean="0"/>
              <a:t>cos</a:t>
            </a:r>
            <a:r>
              <a:rPr lang="en-US" altLang="ja-JP" sz="2400" dirty="0" smtClean="0"/>
              <a:t>(</a:t>
            </a:r>
            <a:r>
              <a:rPr lang="en-US" altLang="ja-JP" sz="2400" dirty="0" err="1" smtClean="0">
                <a:latin typeface="Symbol" pitchFamily="18" charset="2"/>
              </a:rPr>
              <a:t>q</a:t>
            </a:r>
            <a:r>
              <a:rPr lang="en-US" altLang="ja-JP" sz="2400" baseline="-25000" dirty="0" err="1" smtClean="0"/>
              <a:t>Z</a:t>
            </a:r>
            <a:r>
              <a:rPr lang="en-US" altLang="ja-JP" sz="2400" dirty="0" smtClean="0"/>
              <a:t>)</a:t>
            </a:r>
          </a:p>
          <a:p>
            <a:pPr lvl="1"/>
            <a:r>
              <a:rPr lang="en-US" altLang="ja-JP" sz="2000" dirty="0" smtClean="0"/>
              <a:t>Just </a:t>
            </a:r>
            <a:r>
              <a:rPr lang="en-US" altLang="ja-JP" sz="2000" dirty="0"/>
              <a:t>apply &lt; 0.99 </a:t>
            </a:r>
            <a:r>
              <a:rPr lang="en-US" altLang="ja-JP" sz="2000" dirty="0" smtClean="0"/>
              <a:t>(0.99, 0.98) to </a:t>
            </a:r>
            <a:r>
              <a:rPr lang="en-US" altLang="ja-JP" sz="2000" dirty="0"/>
              <a:t>eliminate peaky </a:t>
            </a:r>
            <a:r>
              <a:rPr lang="en-US" altLang="ja-JP" sz="2000" dirty="0" err="1"/>
              <a:t>eeZ</a:t>
            </a:r>
            <a:r>
              <a:rPr lang="en-US" altLang="ja-JP" sz="2000" dirty="0"/>
              <a:t> background before making likelihood ratio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Loose Recoil mass selection : </a:t>
            </a:r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recoil</a:t>
            </a:r>
            <a:endParaRPr lang="en-US" altLang="ja-JP" sz="2400" baseline="-25000" dirty="0" smtClean="0"/>
          </a:p>
          <a:p>
            <a:pPr marL="857250" lvl="1" indent="-457200"/>
            <a:r>
              <a:rPr lang="en-US" altLang="ja-JP" sz="2000" dirty="0" smtClean="0"/>
              <a:t>100GeV &lt; </a:t>
            </a:r>
            <a:r>
              <a:rPr lang="en-US" altLang="ja-JP" sz="2000" dirty="0" err="1" smtClean="0"/>
              <a:t>M</a:t>
            </a:r>
            <a:r>
              <a:rPr lang="en-US" altLang="ja-JP" sz="2000" baseline="-25000" dirty="0" err="1" smtClean="0"/>
              <a:t>recoil</a:t>
            </a:r>
            <a:r>
              <a:rPr lang="en-US" altLang="ja-JP" sz="2000" dirty="0" smtClean="0"/>
              <a:t> &lt; 160GeV (100 </a:t>
            </a:r>
            <a:r>
              <a:rPr lang="en-US" altLang="ja-JP" sz="2000" dirty="0"/>
              <a:t>&lt; </a:t>
            </a:r>
            <a:r>
              <a:rPr lang="en-US" altLang="ja-JP" sz="2000" dirty="0" err="1"/>
              <a:t>M</a:t>
            </a:r>
            <a:r>
              <a:rPr lang="en-US" altLang="ja-JP" sz="2000" baseline="-25000" dirty="0" err="1"/>
              <a:t>recoil</a:t>
            </a:r>
            <a:r>
              <a:rPr lang="en-US" altLang="ja-JP" sz="2000" dirty="0"/>
              <a:t> &lt; </a:t>
            </a:r>
            <a:r>
              <a:rPr lang="en-US" altLang="ja-JP" sz="2000" dirty="0" smtClean="0"/>
              <a:t>240GeV, 80 &lt; </a:t>
            </a:r>
            <a:r>
              <a:rPr lang="en-US" altLang="ja-JP" sz="2000" dirty="0" err="1"/>
              <a:t>M</a:t>
            </a:r>
            <a:r>
              <a:rPr lang="en-US" altLang="ja-JP" sz="2000" baseline="-25000" dirty="0" err="1"/>
              <a:t>recoil</a:t>
            </a:r>
            <a:r>
              <a:rPr lang="en-US" altLang="ja-JP" sz="2000" dirty="0"/>
              <a:t> &lt; </a:t>
            </a:r>
            <a:r>
              <a:rPr lang="en-US" altLang="ja-JP" sz="2000" dirty="0" smtClean="0"/>
              <a:t>330GeV )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Likelihood </a:t>
            </a:r>
            <a:r>
              <a:rPr lang="en-US" altLang="ja-JP" sz="2400" dirty="0"/>
              <a:t>ratio of </a:t>
            </a:r>
            <a:r>
              <a:rPr lang="en-US" altLang="ja-JP" sz="2400" dirty="0" smtClean="0"/>
              <a:t>M</a:t>
            </a:r>
            <a:r>
              <a:rPr lang="en-US" altLang="ja-JP" sz="2400" baseline="-25000" dirty="0" smtClean="0"/>
              <a:t>Z</a:t>
            </a:r>
            <a:r>
              <a:rPr lang="en-US" altLang="ja-JP" sz="2400" dirty="0" smtClean="0"/>
              <a:t>, cos(</a:t>
            </a:r>
            <a:r>
              <a:rPr lang="en-US" altLang="ja-JP" sz="2400" dirty="0" err="1" smtClean="0">
                <a:latin typeface="Symbol" pitchFamily="18" charset="2"/>
              </a:rPr>
              <a:t>q</a:t>
            </a:r>
            <a:r>
              <a:rPr lang="en-US" altLang="ja-JP" sz="2400" baseline="-25000" dirty="0" err="1" smtClean="0"/>
              <a:t>Z</a:t>
            </a:r>
            <a:r>
              <a:rPr lang="en-US" altLang="ja-JP" sz="2400" dirty="0" smtClean="0"/>
              <a:t>), cos(</a:t>
            </a:r>
            <a:r>
              <a:rPr lang="en-US" altLang="ja-JP" sz="2400" dirty="0" err="1" smtClean="0">
                <a:latin typeface="Symbol" pitchFamily="18" charset="2"/>
              </a:rPr>
              <a:t>q</a:t>
            </a:r>
            <a:r>
              <a:rPr lang="en-US" altLang="ja-JP" sz="2400" baseline="-25000" dirty="0" err="1" smtClean="0"/>
              <a:t>hel</a:t>
            </a:r>
            <a:r>
              <a:rPr lang="en-US" altLang="ja-JP" sz="2400" dirty="0" smtClean="0"/>
              <a:t>) to give the best upper limit : LR</a:t>
            </a:r>
          </a:p>
          <a:p>
            <a:pPr lvl="1"/>
            <a:r>
              <a:rPr lang="en-US" altLang="ja-JP" sz="2000" dirty="0" err="1" smtClean="0"/>
              <a:t>cos</a:t>
            </a:r>
            <a:r>
              <a:rPr lang="en-US" altLang="ja-JP" sz="2000" dirty="0" smtClean="0"/>
              <a:t>(</a:t>
            </a:r>
            <a:r>
              <a:rPr lang="en-US" altLang="ja-JP" sz="2000" dirty="0" err="1" smtClean="0">
                <a:latin typeface="Symbol" pitchFamily="18" charset="2"/>
              </a:rPr>
              <a:t>q</a:t>
            </a:r>
            <a:r>
              <a:rPr lang="en-US" altLang="ja-JP" sz="2000" baseline="-25000" dirty="0" err="1" smtClean="0"/>
              <a:t>hel</a:t>
            </a:r>
            <a:r>
              <a:rPr lang="en-US" altLang="ja-JP" sz="2000" dirty="0" smtClean="0"/>
              <a:t>) : </a:t>
            </a:r>
            <a:r>
              <a:rPr lang="en-US" altLang="ja-JP" sz="2000" dirty="0" err="1" smtClean="0"/>
              <a:t>Helicity</a:t>
            </a:r>
            <a:r>
              <a:rPr lang="en-US" altLang="ja-JP" sz="2000" dirty="0" smtClean="0"/>
              <a:t> angle of Z </a:t>
            </a:r>
          </a:p>
          <a:p>
            <a:pPr lvl="1"/>
            <a:r>
              <a:rPr lang="en-US" altLang="ja-JP" sz="2000" dirty="0" smtClean="0"/>
              <a:t>LR &gt; 0.3 (0.6, 0.6) for “Left” and LR &gt; 0.4 (0.5, 0.6) for “Right”</a:t>
            </a:r>
          </a:p>
          <a:p>
            <a:pPr marL="457200" indent="-457200">
              <a:buFont typeface="+mj-lt"/>
              <a:buAutoNum type="arabicPeriod"/>
            </a:pPr>
            <a:r>
              <a:rPr lang="en-US" altLang="ja-JP" sz="2400" dirty="0" smtClean="0"/>
              <a:t>Toy MC to set upper limit</a:t>
            </a:r>
            <a:endParaRPr lang="en-US" altLang="ja-JP" sz="2000" dirty="0" smtClean="0"/>
          </a:p>
          <a:p>
            <a:pPr marL="914400" lvl="1" indent="-457200">
              <a:buFont typeface="+mj-lt"/>
              <a:buAutoNum type="arabicPeriod"/>
            </a:pPr>
            <a:endParaRPr lang="en-US" altLang="ja-JP" sz="2000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28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250GeV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2000" dirty="0" smtClean="0"/>
              <a:t>Results at E</a:t>
            </a:r>
            <a:r>
              <a:rPr kumimoji="1" lang="en-US" altLang="ja-JP" sz="2000" baseline="-25000" dirty="0" smtClean="0"/>
              <a:t>CM</a:t>
            </a:r>
            <a:r>
              <a:rPr kumimoji="1" lang="en-US" altLang="ja-JP" sz="2000" dirty="0" smtClean="0"/>
              <a:t>=250GeV were obtained last year.</a:t>
            </a:r>
          </a:p>
          <a:p>
            <a:r>
              <a:rPr lang="en-US" altLang="ja-JP" sz="2000" dirty="0" smtClean="0"/>
              <a:t>The upper limits with 250fb</a:t>
            </a:r>
            <a:r>
              <a:rPr lang="en-US" altLang="ja-JP" sz="2000" baseline="30000" dirty="0" smtClean="0"/>
              <a:t>-1</a:t>
            </a:r>
            <a:r>
              <a:rPr lang="en-US" altLang="ja-JP" sz="2000" dirty="0" smtClean="0"/>
              <a:t> (3 years running) are </a:t>
            </a:r>
            <a:r>
              <a:rPr lang="en-US" altLang="ja-JP" sz="2000" dirty="0" smtClean="0">
                <a:solidFill>
                  <a:srgbClr val="FF0000"/>
                </a:solidFill>
              </a:rPr>
              <a:t>0.95%</a:t>
            </a:r>
            <a:r>
              <a:rPr lang="en-US" altLang="ja-JP" sz="2000" dirty="0" smtClean="0"/>
              <a:t> and </a:t>
            </a:r>
            <a:r>
              <a:rPr lang="en-US" altLang="ja-JP" sz="2000" dirty="0" smtClean="0">
                <a:solidFill>
                  <a:srgbClr val="FF0000"/>
                </a:solidFill>
              </a:rPr>
              <a:t>0.69%</a:t>
            </a:r>
            <a:r>
              <a:rPr lang="en-US" altLang="ja-JP" sz="2000" dirty="0" smtClean="0"/>
              <a:t> for “Left” and “Right” cases.</a:t>
            </a:r>
          </a:p>
          <a:p>
            <a:pPr lvl="1"/>
            <a:r>
              <a:rPr lang="en-US" altLang="ja-JP" sz="1800" dirty="0" smtClean="0"/>
              <a:t>“Left” : P(e</a:t>
            </a:r>
            <a:r>
              <a:rPr lang="en-US" altLang="ja-JP" sz="1800" baseline="30000" dirty="0" smtClean="0"/>
              <a:t>-</a:t>
            </a:r>
            <a:r>
              <a:rPr lang="en-US" altLang="ja-JP" sz="1800" dirty="0" smtClean="0"/>
              <a:t>,e</a:t>
            </a:r>
            <a:r>
              <a:rPr lang="en-US" altLang="ja-JP" sz="1800" baseline="30000" dirty="0" smtClean="0"/>
              <a:t>+</a:t>
            </a:r>
            <a:r>
              <a:rPr lang="en-US" altLang="ja-JP" sz="1800" dirty="0" smtClean="0"/>
              <a:t>) = (-80%,+30%), “Right” </a:t>
            </a:r>
            <a:r>
              <a:rPr lang="en-US" altLang="ja-JP" sz="1800" dirty="0"/>
              <a:t>: P(e</a:t>
            </a:r>
            <a:r>
              <a:rPr lang="en-US" altLang="ja-JP" sz="1800" baseline="30000" dirty="0"/>
              <a:t>-</a:t>
            </a:r>
            <a:r>
              <a:rPr lang="en-US" altLang="ja-JP" sz="1800" dirty="0"/>
              <a:t>,e</a:t>
            </a:r>
            <a:r>
              <a:rPr lang="en-US" altLang="ja-JP" sz="1800" baseline="30000" dirty="0"/>
              <a:t>+</a:t>
            </a:r>
            <a:r>
              <a:rPr lang="en-US" altLang="ja-JP" sz="1800" dirty="0"/>
              <a:t>) = </a:t>
            </a:r>
            <a:r>
              <a:rPr lang="en-US" altLang="ja-JP" sz="1800" dirty="0" smtClean="0"/>
              <a:t>(+80%,-30%)</a:t>
            </a:r>
          </a:p>
          <a:p>
            <a:r>
              <a:rPr kumimoji="1" lang="en-US" altLang="ja-JP" sz="2000" dirty="0" smtClean="0"/>
              <a:t>Today, I will show the results with 350GeV and 500GeV compared with 250GeV.</a:t>
            </a:r>
            <a:endParaRPr kumimoji="1" lang="ja-JP" altLang="en-US" sz="20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5752200" y="5840782"/>
            <a:ext cx="2133600" cy="365125"/>
          </a:xfrm>
        </p:spPr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7" name="日付プレースホルダー 3"/>
          <p:cNvSpPr txBox="1">
            <a:spLocks/>
          </p:cNvSpPr>
          <p:nvPr/>
        </p:nvSpPr>
        <p:spPr>
          <a:xfrm>
            <a:off x="5752200" y="584078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l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mtClean="0"/>
              <a:t>20141019</a:t>
            </a:r>
            <a:endParaRPr lang="ja-JP" altLang="en-US"/>
          </a:p>
        </p:txBody>
      </p:sp>
      <p:pic>
        <p:nvPicPr>
          <p:cNvPr id="8" name="Picture 2" descr="C:\Users\akimasa\Documents\ILC\Invisible\Recoil_mass_Left_250GeV_250invfb_Rebin4_withsignal_BF10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27" y="4108449"/>
            <a:ext cx="3062752" cy="2200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5" descr="C:\Users\akimasa\Documents\ILC\Invisible\Recoil_mass_Right_250GeV_250invfb_Rebin4_withsignal_BF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08447"/>
            <a:ext cx="3062752" cy="2200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テキスト ボックス 10"/>
          <p:cNvSpPr txBox="1"/>
          <p:nvPr/>
        </p:nvSpPr>
        <p:spPr>
          <a:xfrm>
            <a:off x="1974511" y="4698632"/>
            <a:ext cx="87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274712" y="4992372"/>
            <a:ext cx="8701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“Right”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6472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The Running Scenario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725144"/>
            <a:ext cx="83058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491919" cy="2812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6069" y="2924944"/>
            <a:ext cx="3741251" cy="1131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257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Invisible Higgs Decays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147248" cy="4853136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In the SM, </a:t>
            </a:r>
            <a:r>
              <a:rPr lang="en-US" altLang="ja-JP" sz="2400" dirty="0" smtClean="0"/>
              <a:t>an </a:t>
            </a:r>
            <a:r>
              <a:rPr kumimoji="1" lang="en-US" altLang="ja-JP" sz="2400" dirty="0" smtClean="0"/>
              <a:t>invisible Higgs decay is H </a:t>
            </a:r>
            <a:r>
              <a:rPr kumimoji="1" lang="en-US" altLang="ja-JP" sz="2400" dirty="0" smtClean="0">
                <a:sym typeface="Wingdings" pitchFamily="2" charset="2"/>
              </a:rPr>
              <a:t> ZZ* 4</a:t>
            </a:r>
            <a:r>
              <a:rPr kumimoji="1" lang="en-US" altLang="ja-JP" sz="2400" dirty="0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2400" dirty="0" smtClean="0"/>
              <a:t> process and its BF is small ~0.1%</a:t>
            </a:r>
          </a:p>
          <a:p>
            <a:r>
              <a:rPr lang="en-US" altLang="ja-JP" sz="2400" dirty="0" smtClean="0"/>
              <a:t>If we found sizable invisible Higgs decays, it is </a:t>
            </a:r>
            <a:r>
              <a:rPr lang="en-US" altLang="ja-JP" sz="2400" dirty="0" smtClean="0">
                <a:solidFill>
                  <a:srgbClr val="FF0000"/>
                </a:solidFill>
              </a:rPr>
              <a:t>clear new physics signal</a:t>
            </a:r>
            <a:r>
              <a:rPr lang="en-US" altLang="ja-JP" sz="2400" dirty="0" smtClean="0"/>
              <a:t>, especially, of Dark Sectors</a:t>
            </a:r>
          </a:p>
          <a:p>
            <a:pPr lvl="1"/>
            <a:r>
              <a:rPr lang="en-US" altLang="ja-JP" sz="2000" dirty="0" smtClean="0"/>
              <a:t>Higgs </a:t>
            </a:r>
            <a:r>
              <a:rPr lang="en-US" altLang="ja-JP" sz="2000" dirty="0"/>
              <a:t>P</a:t>
            </a:r>
            <a:r>
              <a:rPr lang="en-US" altLang="ja-JP" sz="2000" dirty="0" smtClean="0"/>
              <a:t>ortal Dark Matter?</a:t>
            </a:r>
          </a:p>
          <a:p>
            <a:pPr lvl="2"/>
            <a:r>
              <a:rPr lang="en-US" altLang="ja-JP" sz="1600" dirty="0" smtClean="0"/>
              <a:t>Cold matter in the universe</a:t>
            </a:r>
            <a:endParaRPr lang="en-US" altLang="ja-JP" sz="2000" dirty="0" smtClean="0"/>
          </a:p>
          <a:p>
            <a:pPr lvl="1"/>
            <a:r>
              <a:rPr lang="en-US" altLang="ja-JP" sz="2000" dirty="0" smtClean="0"/>
              <a:t>Dark </a:t>
            </a:r>
            <a:r>
              <a:rPr lang="en-US" altLang="ja-JP" sz="2000" dirty="0"/>
              <a:t>R</a:t>
            </a:r>
            <a:r>
              <a:rPr lang="en-US" altLang="ja-JP" sz="2000" dirty="0" smtClean="0"/>
              <a:t>adiation?</a:t>
            </a:r>
          </a:p>
          <a:p>
            <a:pPr lvl="2"/>
            <a:r>
              <a:rPr lang="en-US" altLang="ja-JP" sz="1600" dirty="0" smtClean="0"/>
              <a:t>Slight excess  (less than 3</a:t>
            </a:r>
            <a:r>
              <a:rPr lang="en-US" altLang="ja-JP" sz="1600" dirty="0" smtClean="0">
                <a:latin typeface="Symbol" panose="05050102010706020507" pitchFamily="18" charset="2"/>
              </a:rPr>
              <a:t>s</a:t>
            </a:r>
            <a:r>
              <a:rPr lang="en-US" altLang="ja-JP" sz="1600" dirty="0" smtClean="0"/>
              <a:t>) in effective # of </a:t>
            </a:r>
            <a:r>
              <a:rPr lang="en-US" altLang="ja-JP" sz="1600" dirty="0" smtClean="0">
                <a:latin typeface="Symbol" panose="05050102010706020507" pitchFamily="18" charset="2"/>
              </a:rPr>
              <a:t>n</a:t>
            </a:r>
            <a:r>
              <a:rPr lang="en-US" altLang="ja-JP" sz="1600" dirty="0" smtClean="0"/>
              <a:t> from </a:t>
            </a:r>
            <a:r>
              <a:rPr lang="en-US" altLang="ja-JP" sz="1600" dirty="0" err="1" smtClean="0"/>
              <a:t>astro</a:t>
            </a:r>
            <a:r>
              <a:rPr lang="en-US" altLang="ja-JP" sz="1600" dirty="0" smtClean="0"/>
              <a:t> physical observations</a:t>
            </a:r>
          </a:p>
          <a:p>
            <a:pPr lvl="2"/>
            <a:r>
              <a:rPr lang="en-US" altLang="ja-JP" sz="1600" dirty="0" smtClean="0"/>
              <a:t>Relativistic matter in the universe</a:t>
            </a:r>
          </a:p>
          <a:p>
            <a:endParaRPr lang="en-US" altLang="ja-JP" sz="2400" dirty="0" smtClean="0"/>
          </a:p>
          <a:p>
            <a:pPr lvl="1"/>
            <a:endParaRPr kumimoji="1" lang="en-US" altLang="ja-JP" sz="2000" dirty="0" smtClean="0"/>
          </a:p>
        </p:txBody>
      </p:sp>
      <p:sp>
        <p:nvSpPr>
          <p:cNvPr id="13" name="正方形/長方形 12"/>
          <p:cNvSpPr/>
          <p:nvPr/>
        </p:nvSpPr>
        <p:spPr>
          <a:xfrm>
            <a:off x="4099969" y="6561841"/>
            <a:ext cx="9605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400" dirty="0"/>
              <a:t>1303.5076</a:t>
            </a: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270" y="4581128"/>
            <a:ext cx="2539879" cy="2015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359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Invisible Higgs Decays at the LHC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sz="2400" dirty="0"/>
              <a:t>Invisible Higgs Decays </a:t>
            </a:r>
            <a:r>
              <a:rPr lang="en-US" altLang="ja-JP" sz="2400" dirty="0" smtClean="0"/>
              <a:t>were </a:t>
            </a:r>
            <a:r>
              <a:rPr lang="en-US" altLang="ja-JP" sz="2400" dirty="0"/>
              <a:t>searched with </a:t>
            </a:r>
            <a:r>
              <a:rPr lang="en-US" altLang="ja-JP" sz="2400" dirty="0" err="1" smtClean="0"/>
              <a:t>qq</a:t>
            </a:r>
            <a:r>
              <a:rPr lang="en-US" altLang="ja-JP" sz="2400" dirty="0">
                <a:sym typeface="Wingdings" pitchFamily="2" charset="2"/>
              </a:rPr>
              <a:t> </a:t>
            </a:r>
            <a:r>
              <a:rPr lang="en-US" altLang="ja-JP" sz="2400" dirty="0" smtClean="0"/>
              <a:t>ZH and </a:t>
            </a:r>
            <a:r>
              <a:rPr lang="en-US" altLang="ja-JP" sz="2400" dirty="0" err="1" smtClean="0"/>
              <a:t>qq</a:t>
            </a:r>
            <a:r>
              <a:rPr lang="en-US" altLang="ja-JP" sz="2400" dirty="0" smtClean="0">
                <a:sym typeface="Wingdings" panose="05000000000000000000" pitchFamily="2" charset="2"/>
              </a:rPr>
              <a:t> </a:t>
            </a:r>
            <a:r>
              <a:rPr lang="en-US" altLang="ja-JP" sz="2400" dirty="0" err="1" smtClean="0">
                <a:sym typeface="Wingdings" panose="05000000000000000000" pitchFamily="2" charset="2"/>
              </a:rPr>
              <a:t>qqH</a:t>
            </a:r>
            <a:r>
              <a:rPr lang="en-US" altLang="ja-JP" sz="2400" dirty="0" smtClean="0">
                <a:sym typeface="Wingdings" panose="05000000000000000000" pitchFamily="2" charset="2"/>
              </a:rPr>
              <a:t> (VBF)</a:t>
            </a:r>
            <a:r>
              <a:rPr lang="en-US" altLang="ja-JP" sz="2400" dirty="0" smtClean="0"/>
              <a:t> processes </a:t>
            </a:r>
            <a:r>
              <a:rPr lang="en-US" altLang="ja-JP" sz="2400" dirty="0"/>
              <a:t>using missing E</a:t>
            </a:r>
            <a:r>
              <a:rPr lang="en-US" altLang="ja-JP" sz="2400" baseline="-25000" dirty="0"/>
              <a:t>t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(and </a:t>
            </a:r>
            <a:r>
              <a:rPr lang="en-US" altLang="ja-JP" sz="2400" dirty="0" err="1" smtClean="0"/>
              <a:t>M</a:t>
            </a:r>
            <a:r>
              <a:rPr lang="en-US" altLang="ja-JP" sz="2400" baseline="-25000" dirty="0" err="1" smtClean="0"/>
              <a:t>qq</a:t>
            </a:r>
            <a:r>
              <a:rPr lang="en-US" altLang="ja-JP" sz="2400" dirty="0"/>
              <a:t>)</a:t>
            </a:r>
            <a:r>
              <a:rPr lang="en-US" altLang="ja-JP" sz="2400" dirty="0" smtClean="0"/>
              <a:t>. </a:t>
            </a:r>
          </a:p>
          <a:p>
            <a:pPr lvl="1"/>
            <a:r>
              <a:rPr lang="en-US" altLang="ja-JP" sz="2000" dirty="0"/>
              <a:t>They cannot reconstruct missing Higgs mass since they don’t know momenta of initial quark pairs</a:t>
            </a:r>
          </a:p>
          <a:p>
            <a:r>
              <a:rPr lang="en-US" altLang="ja-JP" sz="2400" dirty="0"/>
              <a:t>This method is </a:t>
            </a:r>
            <a:r>
              <a:rPr lang="en-US" altLang="ja-JP" sz="2400" dirty="0">
                <a:solidFill>
                  <a:srgbClr val="FF0000"/>
                </a:solidFill>
              </a:rPr>
              <a:t>model dependent </a:t>
            </a:r>
            <a:r>
              <a:rPr lang="en-US" altLang="ja-JP" sz="2400" dirty="0"/>
              <a:t>since the cross </a:t>
            </a:r>
            <a:r>
              <a:rPr lang="en-US" altLang="ja-JP" sz="2400" dirty="0" smtClean="0"/>
              <a:t>sections </a:t>
            </a:r>
            <a:r>
              <a:rPr lang="en-US" altLang="ja-JP" sz="2400" dirty="0"/>
              <a:t>in pp collision </a:t>
            </a:r>
            <a:r>
              <a:rPr lang="en-US" altLang="ja-JP" sz="2400" dirty="0" smtClean="0"/>
              <a:t>are </a:t>
            </a:r>
            <a:r>
              <a:rPr lang="en-US" altLang="ja-JP" sz="2400" dirty="0"/>
              <a:t>assumed as </a:t>
            </a:r>
            <a:r>
              <a:rPr lang="en-US" altLang="ja-JP" sz="2400" dirty="0" smtClean="0"/>
              <a:t>those </a:t>
            </a:r>
            <a:r>
              <a:rPr lang="en-US" altLang="ja-JP" sz="2400" dirty="0"/>
              <a:t>in the SM.</a:t>
            </a:r>
          </a:p>
          <a:p>
            <a:pPr lvl="1"/>
            <a:r>
              <a:rPr lang="en-US" altLang="ja-JP" sz="2000" dirty="0" smtClean="0"/>
              <a:t>Current upper limit on BF is </a:t>
            </a:r>
            <a:r>
              <a:rPr lang="en-US" altLang="ja-JP" sz="2000" dirty="0" smtClean="0">
                <a:solidFill>
                  <a:srgbClr val="FF0000"/>
                </a:solidFill>
              </a:rPr>
              <a:t>58%</a:t>
            </a:r>
            <a:r>
              <a:rPr lang="en-US" altLang="ja-JP" sz="2000" dirty="0" smtClean="0"/>
              <a:t>@95%CL (expected 44%).</a:t>
            </a:r>
          </a:p>
          <a:p>
            <a:pPr lvl="1"/>
            <a:r>
              <a:rPr lang="en-US" altLang="ja-JP" sz="2000" dirty="0" smtClean="0"/>
              <a:t>Very hard to achieve much better than 10%</a:t>
            </a:r>
            <a:r>
              <a:rPr lang="ja-JP" altLang="en-US" sz="2000" dirty="0"/>
              <a:t> </a:t>
            </a:r>
            <a:r>
              <a:rPr lang="en-US" altLang="ja-JP" sz="2000" dirty="0" smtClean="0"/>
              <a:t>at the LHC</a:t>
            </a:r>
            <a:endParaRPr lang="en-US" altLang="ja-JP" sz="2000" dirty="0"/>
          </a:p>
          <a:p>
            <a:endParaRPr kumimoji="1" lang="ja-JP" alt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552" y="3684690"/>
            <a:ext cx="2628155" cy="1780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14841" y="3671187"/>
            <a:ext cx="2630281" cy="178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4528" y="908720"/>
            <a:ext cx="2733227" cy="1932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正方形/長方形 6"/>
          <p:cNvSpPr/>
          <p:nvPr/>
        </p:nvSpPr>
        <p:spPr>
          <a:xfrm>
            <a:off x="11556776" y="5455292"/>
            <a:ext cx="3482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hlinkClick r:id="rId5"/>
              </a:rPr>
              <a:t>http://cds.cern.ch/record/1523696</a:t>
            </a:r>
            <a:endParaRPr lang="en-US" altLang="ja-JP" dirty="0" smtClean="0"/>
          </a:p>
        </p:txBody>
      </p:sp>
      <p:sp>
        <p:nvSpPr>
          <p:cNvPr id="6" name="正方形/長方形 5"/>
          <p:cNvSpPr/>
          <p:nvPr/>
        </p:nvSpPr>
        <p:spPr>
          <a:xfrm>
            <a:off x="4448547" y="31631"/>
            <a:ext cx="4695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/>
              <a:t>CMS Collaboration </a:t>
            </a:r>
            <a:r>
              <a:rPr lang="fr-FR" altLang="ja-JP" dirty="0" smtClean="0"/>
              <a:t>Eur</a:t>
            </a:r>
            <a:r>
              <a:rPr lang="fr-FR" altLang="ja-JP" dirty="0"/>
              <a:t>. Phys. J. C 74 (2014) 2980</a:t>
            </a:r>
            <a:endParaRPr lang="ja-JP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-1323528"/>
            <a:ext cx="3846373" cy="97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822303"/>
            <a:ext cx="2861202" cy="20046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846012"/>
            <a:ext cx="4608512" cy="201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118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Constraint?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59632" y="625212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err="1" smtClean="0"/>
              <a:t>Fermionic</a:t>
            </a:r>
            <a:r>
              <a:rPr kumimoji="1" lang="en-US" altLang="ja-JP" sz="1200" dirty="0" smtClean="0"/>
              <a:t> Asymmetric DM </a:t>
            </a:r>
          </a:p>
          <a:p>
            <a:r>
              <a:rPr lang="en-US" altLang="ja-JP" sz="1200" dirty="0" smtClean="0"/>
              <a:t>S. </a:t>
            </a:r>
            <a:r>
              <a:rPr lang="en-US" altLang="ja-JP" sz="1200" dirty="0" err="1" smtClean="0"/>
              <a:t>Matsumoto@ECFA</a:t>
            </a:r>
            <a:r>
              <a:rPr lang="en-US" altLang="ja-JP" sz="1200" dirty="0" smtClean="0"/>
              <a:t> 2013</a:t>
            </a:r>
            <a:endParaRPr kumimoji="1" lang="ja-JP" altLang="en-US" sz="1200" dirty="0"/>
          </a:p>
        </p:txBody>
      </p:sp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7025" y="2961798"/>
            <a:ext cx="3258362" cy="3201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839" y="2996952"/>
            <a:ext cx="3360794" cy="323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5292080" y="6230121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Precision Cosmology meets particle physics. </a:t>
            </a:r>
          </a:p>
          <a:p>
            <a:r>
              <a:rPr lang="en-US" altLang="ja-JP" sz="1200" dirty="0" smtClean="0"/>
              <a:t>(Dark Radiation)</a:t>
            </a:r>
            <a:endParaRPr kumimoji="1" lang="en-US" altLang="ja-JP" sz="1200" dirty="0" smtClean="0"/>
          </a:p>
          <a:p>
            <a:r>
              <a:rPr lang="en-US" altLang="ja-JP" sz="1200" dirty="0"/>
              <a:t>F</a:t>
            </a:r>
            <a:r>
              <a:rPr lang="en-US" altLang="ja-JP" sz="1200" dirty="0" smtClean="0"/>
              <a:t>. </a:t>
            </a:r>
            <a:r>
              <a:rPr lang="en-US" altLang="ja-JP" sz="1200" dirty="0" err="1" smtClean="0"/>
              <a:t>Takahashi@Higgs</a:t>
            </a:r>
            <a:r>
              <a:rPr lang="en-US" altLang="ja-JP" sz="1200" dirty="0" smtClean="0"/>
              <a:t> and Beyond</a:t>
            </a:r>
            <a:endParaRPr kumimoji="1" lang="ja-JP" altLang="en-US" sz="12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49" y="2132856"/>
            <a:ext cx="4315395" cy="644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48880"/>
            <a:ext cx="3489587" cy="442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0392" y="1340768"/>
            <a:ext cx="390210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Asymmetric DM</a:t>
            </a:r>
          </a:p>
          <a:p>
            <a:r>
              <a:rPr lang="en-US" altLang="ja-JP" sz="1400" dirty="0" smtClean="0"/>
              <a:t>Mixing angle of Dark scalar and </a:t>
            </a:r>
            <a:r>
              <a:rPr kumimoji="1" lang="en-US" altLang="ja-JP" sz="1400" dirty="0" smtClean="0"/>
              <a:t>SM Higgs, and mediator mass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529144" y="1362488"/>
            <a:ext cx="461485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Dark radiation</a:t>
            </a:r>
          </a:p>
          <a:p>
            <a:r>
              <a:rPr lang="en-US" altLang="ja-JP" sz="1400" dirty="0" smtClean="0"/>
              <a:t>together with number of effective neutrinos, gauge structure  of hidden sector and scale of dark scalar determined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84297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Invisible Higgs Decays at the ILC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517232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Invisible Higgs can be searched </a:t>
            </a:r>
            <a:r>
              <a:rPr lang="en-US" altLang="ja-JP" sz="2400" dirty="0" smtClean="0"/>
              <a:t>using </a:t>
            </a:r>
            <a:r>
              <a:rPr lang="en-US" altLang="ja-JP" sz="2400" dirty="0"/>
              <a:t>a recoil mass technique</a:t>
            </a:r>
            <a:r>
              <a:rPr lang="en-US" altLang="ja-JP" sz="2400" dirty="0" smtClean="0"/>
              <a:t> with </a:t>
            </a:r>
            <a:r>
              <a:rPr lang="en-US" altLang="ja-JP" sz="2400" dirty="0" smtClean="0">
                <a:solidFill>
                  <a:srgbClr val="FF0000"/>
                </a:solidFill>
              </a:rPr>
              <a:t>model independent way!</a:t>
            </a:r>
          </a:p>
          <a:p>
            <a:pPr lvl="1"/>
            <a:r>
              <a:rPr lang="en-US" altLang="ja-JP" sz="2000" dirty="0" err="1"/>
              <a:t>e+e</a:t>
            </a:r>
            <a:r>
              <a:rPr lang="en-US" altLang="ja-JP" sz="2000" dirty="0"/>
              <a:t>- </a:t>
            </a:r>
            <a:r>
              <a:rPr lang="en-US" altLang="ja-JP" sz="2000" dirty="0">
                <a:sym typeface="Wingdings" pitchFamily="2" charset="2"/>
              </a:rPr>
              <a:t> ZH </a:t>
            </a:r>
            <a:endParaRPr lang="en-US" altLang="ja-JP" sz="2000" dirty="0" smtClean="0">
              <a:sym typeface="Wingdings" pitchFamily="2" charset="2"/>
            </a:endParaRPr>
          </a:p>
          <a:p>
            <a:r>
              <a:rPr lang="en-US" altLang="ja-JP" sz="2400" dirty="0" smtClean="0">
                <a:sym typeface="Wingdings" pitchFamily="2" charset="2"/>
              </a:rPr>
              <a:t>At the ILC, initial e+ e- momenta are known, and the four momentum of Z is measured from di-jet or di-lepton decays, we can reconstruct Higgs mass which is a powerful tool!</a:t>
            </a:r>
          </a:p>
          <a:p>
            <a:pPr lvl="1"/>
            <a:endParaRPr lang="en-US" altLang="ja-JP" sz="2000" dirty="0" smtClean="0">
              <a:sym typeface="Wingdings" pitchFamily="2" charset="2"/>
            </a:endParaRPr>
          </a:p>
          <a:p>
            <a:pPr lvl="1"/>
            <a:endParaRPr lang="en-US" altLang="ja-JP" sz="2000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altLang="ja-JP" sz="2000" dirty="0" smtClean="0">
              <a:sym typeface="Wingdings" pitchFamily="2" charset="2"/>
            </a:endParaRPr>
          </a:p>
          <a:p>
            <a:pPr marL="457200" lvl="1" indent="0">
              <a:buNone/>
            </a:pPr>
            <a:endParaRPr lang="en-US" altLang="ja-JP" sz="2000" dirty="0">
              <a:sym typeface="Wingdings" pitchFamily="2" charset="2"/>
            </a:endParaRPr>
          </a:p>
          <a:p>
            <a:r>
              <a:rPr lang="en-US" altLang="ja-JP" sz="2400" dirty="0" smtClean="0">
                <a:sym typeface="Wingdings" pitchFamily="2" charset="2"/>
              </a:rPr>
              <a:t>In this study</a:t>
            </a:r>
          </a:p>
          <a:p>
            <a:pPr lvl="1"/>
            <a:r>
              <a:rPr lang="en-US" altLang="ja-JP" sz="2000" dirty="0" err="1" smtClean="0">
                <a:sym typeface="Wingdings" pitchFamily="2" charset="2"/>
              </a:rPr>
              <a:t>Zqq</a:t>
            </a:r>
            <a:r>
              <a:rPr lang="en-US" altLang="ja-JP" sz="2000" dirty="0" smtClean="0">
                <a:sym typeface="Wingdings" pitchFamily="2" charset="2"/>
              </a:rPr>
              <a:t> decay is used (</a:t>
            </a:r>
            <a:r>
              <a:rPr lang="en-US" altLang="ja-JP" sz="2000" dirty="0">
                <a:sym typeface="Wingdings" pitchFamily="2" charset="2"/>
              </a:rPr>
              <a:t>BF(</a:t>
            </a:r>
            <a:r>
              <a:rPr lang="en-US" altLang="ja-JP" sz="2000" dirty="0" err="1">
                <a:sym typeface="Wingdings" pitchFamily="2" charset="2"/>
              </a:rPr>
              <a:t>Zqq</a:t>
            </a:r>
            <a:r>
              <a:rPr lang="en-US" altLang="ja-JP" sz="2000" dirty="0">
                <a:sym typeface="Wingdings" pitchFamily="2" charset="2"/>
              </a:rPr>
              <a:t>) = 69.9%</a:t>
            </a:r>
            <a:r>
              <a:rPr lang="en-US" altLang="ja-JP" sz="2000" dirty="0" smtClean="0">
                <a:sym typeface="Wingdings" pitchFamily="2" charset="2"/>
              </a:rPr>
              <a:t>)</a:t>
            </a:r>
          </a:p>
          <a:p>
            <a:pPr lvl="1"/>
            <a:r>
              <a:rPr lang="en-US" altLang="ja-JP" sz="2000" dirty="0" err="1" smtClean="0">
                <a:sym typeface="Wingdings" pitchFamily="2" charset="2"/>
              </a:rPr>
              <a:t>Ecm</a:t>
            </a:r>
            <a:r>
              <a:rPr lang="en-US" altLang="ja-JP" sz="2000" dirty="0" smtClean="0">
                <a:sym typeface="Wingdings" pitchFamily="2" charset="2"/>
              </a:rPr>
              <a:t> = 250GeV,</a:t>
            </a:r>
            <a:r>
              <a:rPr lang="en-US" altLang="ja-JP" sz="2000" dirty="0" smtClean="0">
                <a:solidFill>
                  <a:srgbClr val="FF0000"/>
                </a:solidFill>
                <a:sym typeface="Wingdings" pitchFamily="2" charset="2"/>
              </a:rPr>
              <a:t> 350GeV </a:t>
            </a:r>
            <a:r>
              <a:rPr lang="en-US" altLang="ja-JP" sz="2000" dirty="0" smtClean="0">
                <a:sym typeface="Wingdings" pitchFamily="2" charset="2"/>
              </a:rPr>
              <a:t>and</a:t>
            </a:r>
            <a:r>
              <a:rPr lang="en-US" altLang="ja-JP" sz="2000" dirty="0" smtClean="0">
                <a:solidFill>
                  <a:srgbClr val="FF0000"/>
                </a:solidFill>
                <a:sym typeface="Wingdings" pitchFamily="2" charset="2"/>
              </a:rPr>
              <a:t> 500GeV</a:t>
            </a:r>
            <a:endParaRPr lang="en-US" altLang="ja-JP" sz="2000" dirty="0">
              <a:solidFill>
                <a:srgbClr val="FF0000"/>
              </a:solidFill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1628254" y="3861047"/>
            <a:ext cx="2266723" cy="1506871"/>
            <a:chOff x="5857884" y="3571876"/>
            <a:chExt cx="3000396" cy="2643206"/>
          </a:xfrm>
        </p:grpSpPr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857884" y="3571876"/>
              <a:ext cx="3000396" cy="2214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6" name="直線コネクタ 5"/>
            <p:cNvCxnSpPr/>
            <p:nvPr/>
          </p:nvCxnSpPr>
          <p:spPr>
            <a:xfrm rot="5400000">
              <a:off x="7465239" y="5750735"/>
              <a:ext cx="642942" cy="285752"/>
            </a:xfrm>
            <a:prstGeom prst="line">
              <a:avLst/>
            </a:prstGeom>
            <a:ln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/>
            <p:cNvCxnSpPr/>
            <p:nvPr/>
          </p:nvCxnSpPr>
          <p:spPr>
            <a:xfrm>
              <a:off x="7929586" y="5572140"/>
              <a:ext cx="714380" cy="28575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右カーブ矢印 7"/>
            <p:cNvSpPr/>
            <p:nvPr/>
          </p:nvSpPr>
          <p:spPr>
            <a:xfrm>
              <a:off x="7143768" y="4429132"/>
              <a:ext cx="214314" cy="642942"/>
            </a:xfrm>
            <a:prstGeom prst="curved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aphicFrame>
        <p:nvGraphicFramePr>
          <p:cNvPr id="9" name="オブジェクト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3943014"/>
              </p:ext>
            </p:extLst>
          </p:nvPr>
        </p:nvGraphicFramePr>
        <p:xfrm>
          <a:off x="5720110" y="4005064"/>
          <a:ext cx="1911350" cy="471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45" name="数式" r:id="rId4" imgW="927000" imgH="228600" progId="Equation.3">
                  <p:embed/>
                </p:oleObj>
              </mc:Choice>
              <mc:Fallback>
                <p:oleObj name="数式" r:id="rId4" imgW="927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0110" y="4005064"/>
                        <a:ext cx="1911350" cy="4714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5552210" y="4800587"/>
            <a:ext cx="818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known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783723" y="4797432"/>
            <a:ext cx="1121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measured</a:t>
            </a:r>
            <a:endParaRPr kumimoji="1" lang="ja-JP" altLang="en-US" dirty="0"/>
          </a:p>
        </p:txBody>
      </p:sp>
      <p:cxnSp>
        <p:nvCxnSpPr>
          <p:cNvPr id="12" name="直線矢印コネクタ 11"/>
          <p:cNvCxnSpPr>
            <a:stCxn id="10" idx="0"/>
          </p:cNvCxnSpPr>
          <p:nvPr/>
        </p:nvCxnSpPr>
        <p:spPr>
          <a:xfrm flipV="1">
            <a:off x="5961489" y="4476551"/>
            <a:ext cx="553206" cy="3240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>
            <a:stCxn id="11" idx="0"/>
          </p:cNvCxnSpPr>
          <p:nvPr/>
        </p:nvCxnSpPr>
        <p:spPr>
          <a:xfrm flipH="1" flipV="1">
            <a:off x="7344229" y="4476551"/>
            <a:ext cx="1" cy="32088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日付プレースホルダー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9972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Predictions</a:t>
            </a:r>
            <a:r>
              <a:rPr kumimoji="1" lang="en-US" altLang="ja-JP" dirty="0" smtClean="0"/>
              <a:t> of Invisible Higgs </a:t>
            </a:r>
            <a:r>
              <a:rPr kumimoji="1" lang="en-US" altLang="ja-JP" dirty="0" smtClean="0"/>
              <a:t>Decays beyond the SM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sym typeface="Wingdings" panose="05000000000000000000" pitchFamily="2" charset="2"/>
              </a:rPr>
              <a:t>Predictions of </a:t>
            </a:r>
            <a:r>
              <a:rPr lang="en-US" altLang="ja-JP" sz="2400" dirty="0"/>
              <a:t>B(</a:t>
            </a:r>
            <a:r>
              <a:rPr lang="en-US" altLang="ja-JP" sz="2400" dirty="0" err="1"/>
              <a:t>H</a:t>
            </a:r>
            <a:r>
              <a:rPr lang="en-US" altLang="ja-JP" sz="2400" dirty="0" err="1">
                <a:sym typeface="Wingdings" panose="05000000000000000000" pitchFamily="2" charset="2"/>
              </a:rPr>
              <a:t>invisible</a:t>
            </a:r>
            <a:r>
              <a:rPr lang="en-US" altLang="ja-JP" sz="2400" dirty="0">
                <a:sym typeface="Wingdings" panose="05000000000000000000" pitchFamily="2" charset="2"/>
              </a:rPr>
              <a:t>) </a:t>
            </a:r>
            <a:r>
              <a:rPr lang="en-US" altLang="ja-JP" sz="2400" dirty="0" smtClean="0">
                <a:sym typeface="Wingdings" panose="05000000000000000000" pitchFamily="2" charset="2"/>
              </a:rPr>
              <a:t>widely range.</a:t>
            </a:r>
            <a:endParaRPr lang="en-US" altLang="ja-JP" sz="2400" dirty="0">
              <a:sym typeface="Wingdings" panose="05000000000000000000" pitchFamily="2" charset="2"/>
            </a:endParaRPr>
          </a:p>
          <a:p>
            <a:pPr lvl="1"/>
            <a:r>
              <a:rPr lang="en-US" altLang="ja-JP" sz="2000" dirty="0" smtClean="0"/>
              <a:t>Vector </a:t>
            </a:r>
            <a:r>
              <a:rPr lang="en-US" altLang="ja-JP" sz="2000" dirty="0"/>
              <a:t>Higgs portal </a:t>
            </a:r>
            <a:r>
              <a:rPr lang="en-US" altLang="ja-JP" sz="2000" dirty="0" smtClean="0"/>
              <a:t>DM	arXiv:1111.4482</a:t>
            </a:r>
          </a:p>
          <a:p>
            <a:pPr lvl="2"/>
            <a:r>
              <a:rPr lang="en-US" altLang="ja-JP" sz="1600" dirty="0" smtClean="0"/>
              <a:t>B(</a:t>
            </a:r>
            <a:r>
              <a:rPr lang="en-US" altLang="ja-JP" sz="1600" dirty="0" err="1" smtClean="0"/>
              <a:t>H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invisible</a:t>
            </a:r>
            <a:r>
              <a:rPr lang="en-US" altLang="ja-JP" sz="1600" dirty="0" smtClean="0">
                <a:sym typeface="Wingdings" panose="05000000000000000000" pitchFamily="2" charset="2"/>
              </a:rPr>
              <a:t>) &lt; 80%</a:t>
            </a:r>
            <a:endParaRPr lang="en-US" altLang="ja-JP" sz="1600" dirty="0"/>
          </a:p>
          <a:p>
            <a:pPr lvl="1"/>
            <a:r>
              <a:rPr lang="en-US" altLang="ja-JP" sz="2000" dirty="0" smtClean="0"/>
              <a:t>Self-interacting Dark Radiation   	arXiv:1305.6521</a:t>
            </a:r>
          </a:p>
          <a:p>
            <a:pPr lvl="2"/>
            <a:r>
              <a:rPr kumimoji="1" lang="en-US" altLang="ja-JP" sz="1600" dirty="0" err="1" smtClean="0"/>
              <a:t>Parital</a:t>
            </a:r>
            <a:r>
              <a:rPr kumimoji="1" lang="en-US" altLang="ja-JP" sz="1600" dirty="0" smtClean="0"/>
              <a:t> width &lt; 1MeV </a:t>
            </a:r>
          </a:p>
          <a:p>
            <a:pPr lvl="2"/>
            <a:r>
              <a:rPr kumimoji="1" lang="en-US" altLang="ja-JP" sz="1600" dirty="0" smtClean="0">
                <a:sym typeface="Wingdings" panose="05000000000000000000" pitchFamily="2" charset="2"/>
              </a:rPr>
              <a:t> </a:t>
            </a:r>
            <a:r>
              <a:rPr lang="en-US" altLang="ja-JP" sz="1600" dirty="0" smtClean="0"/>
              <a:t>B(</a:t>
            </a:r>
            <a:r>
              <a:rPr lang="en-US" altLang="ja-JP" sz="1600" dirty="0" err="1" smtClean="0"/>
              <a:t>H</a:t>
            </a:r>
            <a:r>
              <a:rPr lang="en-US" altLang="ja-JP" sz="1600" dirty="0" err="1" smtClean="0">
                <a:sym typeface="Wingdings" panose="05000000000000000000" pitchFamily="2" charset="2"/>
              </a:rPr>
              <a:t>invisible</a:t>
            </a:r>
            <a:r>
              <a:rPr lang="en-US" altLang="ja-JP" sz="1600" dirty="0" smtClean="0">
                <a:sym typeface="Wingdings" panose="05000000000000000000" pitchFamily="2" charset="2"/>
              </a:rPr>
              <a:t>) &lt;~ 24%</a:t>
            </a:r>
          </a:p>
          <a:p>
            <a:pPr lvl="1"/>
            <a:r>
              <a:rPr lang="en-US" altLang="ja-JP" sz="2000" dirty="0" smtClean="0"/>
              <a:t>Asymmetric </a:t>
            </a:r>
            <a:r>
              <a:rPr lang="en-US" altLang="ja-JP" sz="2000" dirty="0"/>
              <a:t>DM   </a:t>
            </a:r>
            <a:r>
              <a:rPr lang="en-US" altLang="ja-JP" sz="2000" dirty="0" smtClean="0"/>
              <a:t>	</a:t>
            </a:r>
            <a:r>
              <a:rPr lang="en-US" altLang="ja-JP" sz="2000" dirty="0"/>
              <a:t>	arXiv:1306.5878</a:t>
            </a:r>
            <a:endParaRPr lang="en-US" altLang="ja-JP" sz="2000" dirty="0" smtClean="0"/>
          </a:p>
          <a:p>
            <a:pPr lvl="2"/>
            <a:r>
              <a:rPr lang="en-US" altLang="ja-JP" sz="1600" dirty="0" smtClean="0"/>
              <a:t>20%  &gt; B(</a:t>
            </a:r>
            <a:r>
              <a:rPr lang="en-US" altLang="ja-JP" sz="1600" dirty="0" err="1" smtClean="0"/>
              <a:t>H</a:t>
            </a:r>
            <a:r>
              <a:rPr lang="en-US" altLang="ja-JP" sz="1600" dirty="0" err="1">
                <a:sym typeface="Wingdings" panose="05000000000000000000" pitchFamily="2" charset="2"/>
              </a:rPr>
              <a:t>invisible</a:t>
            </a:r>
            <a:r>
              <a:rPr lang="en-US" altLang="ja-JP" sz="1600" dirty="0" smtClean="0">
                <a:sym typeface="Wingdings" panose="05000000000000000000" pitchFamily="2" charset="2"/>
              </a:rPr>
              <a:t>) &gt; </a:t>
            </a:r>
            <a:r>
              <a:rPr lang="en-US" altLang="ja-JP" sz="1600" dirty="0" smtClean="0"/>
              <a:t>10</a:t>
            </a:r>
            <a:r>
              <a:rPr lang="en-US" altLang="ja-JP" sz="1600" baseline="30000" dirty="0" smtClean="0"/>
              <a:t>-5 </a:t>
            </a:r>
            <a:r>
              <a:rPr lang="en-US" altLang="ja-JP" sz="1600" dirty="0" smtClean="0"/>
              <a:t>% </a:t>
            </a:r>
            <a:endParaRPr lang="en-US" altLang="ja-JP" sz="2000" dirty="0" smtClean="0"/>
          </a:p>
          <a:p>
            <a:pPr lvl="1"/>
            <a:r>
              <a:rPr kumimoji="1" lang="en-US" altLang="ja-JP" sz="2000" dirty="0" err="1" smtClean="0"/>
              <a:t>nMSSM</a:t>
            </a:r>
            <a:r>
              <a:rPr kumimoji="1" lang="en-US" altLang="ja-JP" sz="2000" dirty="0" smtClean="0"/>
              <a:t>  with </a:t>
            </a:r>
            <a:r>
              <a:rPr kumimoji="1" lang="en-US" altLang="ja-JP" sz="2000" dirty="0" err="1" smtClean="0"/>
              <a:t>Singlino</a:t>
            </a:r>
            <a:r>
              <a:rPr kumimoji="1" lang="en-US" altLang="ja-JP" sz="2000" dirty="0" smtClean="0"/>
              <a:t> resonant </a:t>
            </a:r>
            <a:r>
              <a:rPr lang="en-US" altLang="ja-JP" sz="2000" dirty="0" smtClean="0"/>
              <a:t>DM  	arXiv:1405.7371</a:t>
            </a:r>
            <a:endParaRPr kumimoji="1" lang="en-US" altLang="ja-JP" sz="2000" dirty="0" smtClean="0"/>
          </a:p>
          <a:p>
            <a:pPr lvl="2"/>
            <a:r>
              <a:rPr kumimoji="1" lang="en-US" altLang="ja-JP" sz="1800" dirty="0" smtClean="0"/>
              <a:t>6.2% ~&gt; B(</a:t>
            </a:r>
            <a:r>
              <a:rPr kumimoji="1" lang="en-US" altLang="ja-JP" sz="1800" dirty="0" err="1" smtClean="0"/>
              <a:t>H</a:t>
            </a:r>
            <a:r>
              <a:rPr kumimoji="1" lang="en-US" altLang="ja-JP" sz="1800" dirty="0" err="1" smtClean="0">
                <a:sym typeface="Wingdings" panose="05000000000000000000" pitchFamily="2" charset="2"/>
              </a:rPr>
              <a:t>invisible</a:t>
            </a:r>
            <a:r>
              <a:rPr kumimoji="1" lang="en-US" altLang="ja-JP" sz="1800" dirty="0" smtClean="0">
                <a:sym typeface="Wingdings" panose="05000000000000000000" pitchFamily="2" charset="2"/>
              </a:rPr>
              <a:t>) ~</a:t>
            </a:r>
            <a:r>
              <a:rPr kumimoji="1" lang="en-US" altLang="ja-JP" sz="1800" dirty="0" smtClean="0"/>
              <a:t>&gt; 0.01%</a:t>
            </a:r>
          </a:p>
          <a:p>
            <a:pPr lvl="1"/>
            <a:r>
              <a:rPr lang="en-US" altLang="ja-JP" sz="2000" dirty="0" err="1" smtClean="0"/>
              <a:t>pMSSM</a:t>
            </a:r>
            <a:r>
              <a:rPr lang="en-US" altLang="ja-JP" sz="2000" dirty="0"/>
              <a:t>	</a:t>
            </a:r>
            <a:r>
              <a:rPr lang="en-US" altLang="ja-JP" sz="2000" dirty="0" smtClean="0"/>
              <a:t>	JoAnne </a:t>
            </a:r>
            <a:r>
              <a:rPr lang="en-US" altLang="ja-JP" sz="2000" dirty="0"/>
              <a:t>L. </a:t>
            </a:r>
            <a:r>
              <a:rPr lang="en-US" altLang="ja-JP" sz="2000" dirty="0" smtClean="0"/>
              <a:t>Hewett at LCWS12</a:t>
            </a:r>
          </a:p>
          <a:p>
            <a:pPr lvl="2"/>
            <a:r>
              <a:rPr kumimoji="1" lang="en-US" altLang="ja-JP" sz="1800" dirty="0" smtClean="0"/>
              <a:t>50% ~&gt; </a:t>
            </a:r>
            <a:r>
              <a:rPr lang="en-US" altLang="ja-JP" sz="1800" dirty="0"/>
              <a:t>B(</a:t>
            </a:r>
            <a:r>
              <a:rPr lang="en-US" altLang="ja-JP" sz="1800" dirty="0" err="1"/>
              <a:t>H</a:t>
            </a:r>
            <a:r>
              <a:rPr lang="en-US" altLang="ja-JP" sz="1800" dirty="0" err="1">
                <a:sym typeface="Wingdings" panose="05000000000000000000" pitchFamily="2" charset="2"/>
              </a:rPr>
              <a:t>invisible</a:t>
            </a:r>
            <a:r>
              <a:rPr lang="en-US" altLang="ja-JP" sz="1800" dirty="0">
                <a:sym typeface="Wingdings" panose="05000000000000000000" pitchFamily="2" charset="2"/>
              </a:rPr>
              <a:t>) </a:t>
            </a:r>
            <a:r>
              <a:rPr lang="en-US" altLang="ja-JP" sz="1800" dirty="0" smtClean="0">
                <a:sym typeface="Wingdings" panose="05000000000000000000" pitchFamily="2" charset="2"/>
              </a:rPr>
              <a:t> </a:t>
            </a:r>
            <a:r>
              <a:rPr kumimoji="1" lang="en-US" altLang="ja-JP" sz="1800" dirty="0" smtClean="0"/>
              <a:t>&gt;~0.01%?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13356976" y="3284983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altLang="ja-JP" sz="2000" dirty="0">
                <a:sym typeface="Wingdings" panose="05000000000000000000" pitchFamily="2" charset="2"/>
              </a:rPr>
              <a:t>Higgs portal DM      	arXiv:1112.3299 </a:t>
            </a:r>
          </a:p>
          <a:p>
            <a:pPr lvl="2"/>
            <a:r>
              <a:rPr lang="en-US" altLang="ja-JP" sz="1600" dirty="0"/>
              <a:t>B(</a:t>
            </a:r>
            <a:r>
              <a:rPr lang="en-US" altLang="ja-JP" sz="1600" dirty="0" err="1"/>
              <a:t>H</a:t>
            </a:r>
            <a:r>
              <a:rPr lang="en-US" altLang="ja-JP" sz="1600" dirty="0" err="1">
                <a:sym typeface="Wingdings" panose="05000000000000000000" pitchFamily="2" charset="2"/>
              </a:rPr>
              <a:t>invisible</a:t>
            </a:r>
            <a:r>
              <a:rPr lang="en-US" altLang="ja-JP" sz="1600" dirty="0">
                <a:sym typeface="Wingdings" panose="05000000000000000000" pitchFamily="2" charset="2"/>
              </a:rPr>
              <a:t>) &lt; </a:t>
            </a:r>
            <a:r>
              <a:rPr lang="en-US" altLang="ja-JP" sz="1600" dirty="0" smtClean="0">
                <a:sym typeface="Wingdings" panose="05000000000000000000" pitchFamily="2" charset="2"/>
              </a:rPr>
              <a:t>10</a:t>
            </a:r>
            <a:r>
              <a:rPr lang="en-US" altLang="ja-JP" sz="1600" dirty="0">
                <a:sym typeface="Wingdings" panose="05000000000000000000" pitchFamily="2" charset="2"/>
              </a:rPr>
              <a:t>% </a:t>
            </a:r>
            <a:r>
              <a:rPr lang="en-US" altLang="ja-JP" sz="1600" dirty="0" smtClean="0">
                <a:sym typeface="Wingdings" panose="05000000000000000000" pitchFamily="2" charset="2"/>
              </a:rPr>
              <a:t> (assumption)</a:t>
            </a:r>
            <a:endParaRPr lang="en-US" altLang="ja-JP" sz="1600" dirty="0"/>
          </a:p>
        </p:txBody>
      </p:sp>
    </p:spTree>
    <p:extLst>
      <p:ext uri="{BB962C8B-B14F-4D97-AF65-F5344CB8AC3E}">
        <p14:creationId xmlns:p14="http://schemas.microsoft.com/office/powerpoint/2010/main" val="3790534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Cross Section of </a:t>
            </a:r>
            <a:r>
              <a:rPr lang="en-US" altLang="ja-JP" dirty="0" err="1" smtClean="0"/>
              <a:t>e</a:t>
            </a:r>
            <a:r>
              <a:rPr lang="en-US" altLang="ja-JP" baseline="30000" dirty="0" err="1" smtClean="0"/>
              <a:t>+</a:t>
            </a:r>
            <a:r>
              <a:rPr lang="en-US" altLang="ja-JP" dirty="0" err="1" smtClean="0"/>
              <a:t>e</a:t>
            </a:r>
            <a:r>
              <a:rPr lang="en-US" altLang="ja-JP" baseline="30000" dirty="0" smtClean="0"/>
              <a:t>-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anose="05000000000000000000" pitchFamily="2" charset="2"/>
              </a:rPr>
              <a:t> ZH  </a:t>
            </a:r>
            <a:r>
              <a:rPr lang="en-US" altLang="ja-JP" dirty="0" err="1" smtClean="0">
                <a:sym typeface="Wingdings" panose="05000000000000000000" pitchFamily="2" charset="2"/>
              </a:rPr>
              <a:t>qqH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4762872" cy="4525963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Three important energy points</a:t>
            </a:r>
          </a:p>
          <a:p>
            <a:pPr lvl="1"/>
            <a:r>
              <a:rPr lang="en-US" altLang="ja-JP" sz="1800" dirty="0" smtClean="0"/>
              <a:t>250GeV, 350GeV, 500GeV</a:t>
            </a:r>
          </a:p>
          <a:p>
            <a:r>
              <a:rPr lang="en-US" altLang="ja-JP" sz="2000" dirty="0" smtClean="0"/>
              <a:t>Two polarization configurations </a:t>
            </a:r>
            <a:r>
              <a:rPr lang="en-US" altLang="ja-JP" sz="2000" dirty="0"/>
              <a:t>(</a:t>
            </a:r>
            <a:r>
              <a:rPr lang="en-US" altLang="ja-JP" sz="2000" dirty="0" err="1"/>
              <a:t>P</a:t>
            </a:r>
            <a:r>
              <a:rPr lang="en-US" altLang="ja-JP" sz="2000" baseline="-25000" dirty="0" err="1"/>
              <a:t>e</a:t>
            </a:r>
            <a:r>
              <a:rPr lang="en-US" altLang="ja-JP" sz="2000" baseline="-25000" dirty="0"/>
              <a:t>-</a:t>
            </a:r>
            <a:r>
              <a:rPr lang="en-US" altLang="ja-JP" sz="2000" dirty="0"/>
              <a:t>, </a:t>
            </a:r>
            <a:r>
              <a:rPr lang="en-US" altLang="ja-JP" sz="2000" dirty="0" err="1"/>
              <a:t>P</a:t>
            </a:r>
            <a:r>
              <a:rPr lang="en-US" altLang="ja-JP" sz="2000" baseline="-25000" dirty="0" err="1"/>
              <a:t>e</a:t>
            </a:r>
            <a:r>
              <a:rPr lang="en-US" altLang="ja-JP" sz="2000" baseline="-25000" dirty="0"/>
              <a:t>+</a:t>
            </a:r>
            <a:r>
              <a:rPr lang="en-US" altLang="ja-JP" sz="2000" dirty="0"/>
              <a:t>)</a:t>
            </a:r>
            <a:endParaRPr lang="en-US" altLang="ja-JP" sz="2000" dirty="0" smtClean="0"/>
          </a:p>
          <a:p>
            <a:pPr lvl="1"/>
            <a:r>
              <a:rPr lang="en-US" altLang="ja-JP" sz="1800" dirty="0" smtClean="0"/>
              <a:t>(-80%, +30%) = “Left”</a:t>
            </a:r>
          </a:p>
          <a:p>
            <a:pPr lvl="1"/>
            <a:r>
              <a:rPr lang="en-US" altLang="ja-JP" sz="1800" dirty="0" smtClean="0"/>
              <a:t>(+80%, -30%) = “Right”</a:t>
            </a:r>
            <a:endParaRPr lang="en-US" altLang="ja-JP" sz="1800" dirty="0"/>
          </a:p>
          <a:p>
            <a:r>
              <a:rPr lang="en-US" altLang="ja-JP" sz="2000" dirty="0" smtClean="0"/>
              <a:t>The cross section is maximum around 250GeV and d</a:t>
            </a:r>
            <a:r>
              <a:rPr kumimoji="1" lang="en-US" altLang="ja-JP" sz="2000" dirty="0" smtClean="0"/>
              <a:t>ecreasing for higher energy</a:t>
            </a:r>
          </a:p>
          <a:p>
            <a:endParaRPr kumimoji="1" lang="ja-JP" altLang="en-US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899" y="2311621"/>
            <a:ext cx="4126613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線コネクタ 4"/>
          <p:cNvCxnSpPr/>
          <p:nvPr/>
        </p:nvCxnSpPr>
        <p:spPr>
          <a:xfrm>
            <a:off x="6300192" y="2492896"/>
            <a:ext cx="0" cy="759222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7308304" y="3245842"/>
            <a:ext cx="0" cy="759222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/>
          <p:nvPr/>
        </p:nvCxnSpPr>
        <p:spPr>
          <a:xfrm>
            <a:off x="8820472" y="3975496"/>
            <a:ext cx="0" cy="759222"/>
          </a:xfrm>
          <a:prstGeom prst="line">
            <a:avLst/>
          </a:prstGeom>
          <a:ln w="5715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50949"/>
              </p:ext>
            </p:extLst>
          </p:nvPr>
        </p:nvGraphicFramePr>
        <p:xfrm>
          <a:off x="251516" y="4869160"/>
          <a:ext cx="4536508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2"/>
                <a:gridCol w="1008112"/>
                <a:gridCol w="954107"/>
                <a:gridCol w="113412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baseline="-25000" dirty="0" err="1" smtClean="0"/>
                        <a:t>ZH</a:t>
                      </a:r>
                      <a:r>
                        <a:rPr kumimoji="1" lang="en-US" altLang="ja-JP" baseline="-25000" dirty="0" err="1" smtClean="0">
                          <a:sym typeface="Wingdings" panose="05000000000000000000" pitchFamily="2" charset="2"/>
                        </a:rPr>
                        <a:t>qqH</a:t>
                      </a:r>
                      <a:r>
                        <a:rPr kumimoji="1" lang="en-US" altLang="ja-JP" dirty="0" smtClean="0"/>
                        <a:t>[fb]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“Left”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“Right”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Ratio to</a:t>
                      </a:r>
                      <a:r>
                        <a:rPr kumimoji="1" lang="en-US" altLang="ja-JP" baseline="0" dirty="0" smtClean="0"/>
                        <a:t> 250GeV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210.2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142.0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138.9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93.7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~2/3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69.7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47.0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dirty="0" smtClean="0"/>
                        <a:t>~1/3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69852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ja-JP" dirty="0" smtClean="0"/>
              <a:t>Backgrounds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5987008" cy="4525963"/>
          </a:xfrm>
        </p:spPr>
        <p:txBody>
          <a:bodyPr>
            <a:normAutofit/>
          </a:bodyPr>
          <a:lstStyle/>
          <a:p>
            <a:r>
              <a:rPr kumimoji="1" lang="en-US" altLang="ja-JP" sz="1800" dirty="0" smtClean="0"/>
              <a:t>Backgrounds</a:t>
            </a:r>
          </a:p>
          <a:p>
            <a:pPr lvl="1"/>
            <a:r>
              <a:rPr lang="en-US" altLang="ja-JP" sz="1600" dirty="0" smtClean="0"/>
              <a:t>found </a:t>
            </a:r>
            <a:r>
              <a:rPr lang="en-US" altLang="ja-JP" sz="1600" dirty="0" err="1" smtClean="0"/>
              <a:t>qqll</a:t>
            </a:r>
            <a:r>
              <a:rPr lang="en-US" altLang="ja-JP" sz="1600" dirty="0" smtClean="0"/>
              <a:t>, </a:t>
            </a:r>
            <a:r>
              <a:rPr lang="en-US" altLang="ja-JP" sz="1600" dirty="0" err="1" smtClean="0"/>
              <a:t>qql</a:t>
            </a:r>
            <a:r>
              <a:rPr lang="en-US" altLang="ja-JP" sz="1600" dirty="0" err="1" smtClean="0">
                <a:latin typeface="Symbol" pitchFamily="18" charset="2"/>
              </a:rPr>
              <a:t>n</a:t>
            </a:r>
            <a:r>
              <a:rPr lang="en-US" altLang="ja-JP" sz="1600" dirty="0" smtClean="0"/>
              <a:t> and </a:t>
            </a:r>
            <a:r>
              <a:rPr lang="en-US" altLang="ja-JP" sz="1600" dirty="0" err="1" smtClean="0"/>
              <a:t>qq</a:t>
            </a:r>
            <a:r>
              <a:rPr lang="en-US" altLang="ja-JP" sz="1600" dirty="0" err="1" smtClean="0">
                <a:latin typeface="Symbol" pitchFamily="18" charset="2"/>
              </a:rPr>
              <a:t>nn</a:t>
            </a:r>
            <a:r>
              <a:rPr lang="en-US" altLang="ja-JP" sz="1600" dirty="0" smtClean="0"/>
              <a:t> final states are the dominant backgrounds. </a:t>
            </a:r>
          </a:p>
          <a:p>
            <a:pPr lvl="2"/>
            <a:r>
              <a:rPr lang="en-US" altLang="ja-JP" sz="1200" dirty="0" smtClean="0"/>
              <a:t>other backgrounds also studied</a:t>
            </a:r>
          </a:p>
          <a:p>
            <a:pPr lvl="2"/>
            <a:r>
              <a:rPr lang="en-US" altLang="ja-JP" sz="1200" dirty="0" smtClean="0"/>
              <a:t>Pure </a:t>
            </a:r>
            <a:r>
              <a:rPr lang="en-US" altLang="ja-JP" sz="1200" dirty="0" err="1" smtClean="0"/>
              <a:t>leptonic</a:t>
            </a:r>
            <a:r>
              <a:rPr lang="en-US" altLang="ja-JP" sz="1200" dirty="0" smtClean="0"/>
              <a:t> and </a:t>
            </a:r>
            <a:r>
              <a:rPr lang="en-US" altLang="ja-JP" sz="1200" dirty="0" err="1" smtClean="0"/>
              <a:t>hadronic</a:t>
            </a:r>
            <a:r>
              <a:rPr lang="en-US" altLang="ja-JP" sz="1200" dirty="0" smtClean="0"/>
              <a:t> final states are easily eliminated.</a:t>
            </a:r>
          </a:p>
          <a:p>
            <a:pPr lvl="1"/>
            <a:endParaRPr kumimoji="1" lang="en-US" altLang="ja-JP" sz="1600" dirty="0" smtClean="0"/>
          </a:p>
          <a:p>
            <a:r>
              <a:rPr kumimoji="1" lang="en-US" altLang="ja-JP" sz="2000" dirty="0" smtClean="0"/>
              <a:t>We considered following main backgrounds.</a:t>
            </a: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(1) ZZ </a:t>
            </a:r>
            <a:r>
              <a:rPr lang="en-US" altLang="ja-JP" sz="1600" dirty="0" err="1" smtClean="0">
                <a:sym typeface="Wingdings" pitchFamily="2" charset="2"/>
              </a:rPr>
              <a:t>semileptonic</a:t>
            </a:r>
            <a:r>
              <a:rPr lang="en-US" altLang="ja-JP" sz="1600" dirty="0" smtClean="0">
                <a:sym typeface="Wingdings" pitchFamily="2" charset="2"/>
              </a:rPr>
              <a:t> :    one </a:t>
            </a:r>
            <a:r>
              <a:rPr lang="en-US" altLang="ja-JP" sz="1600" dirty="0" err="1" smtClean="0">
                <a:sym typeface="Wingdings" pitchFamily="2" charset="2"/>
              </a:rPr>
              <a:t>Zqq</a:t>
            </a:r>
            <a:r>
              <a:rPr lang="en-US" altLang="ja-JP" sz="1600" dirty="0" smtClean="0">
                <a:sym typeface="Wingdings" pitchFamily="2" charset="2"/>
              </a:rPr>
              <a:t>, the other </a:t>
            </a:r>
            <a:r>
              <a:rPr lang="en-US" altLang="ja-JP" sz="1600" dirty="0" err="1" smtClean="0">
                <a:sym typeface="Wingdings" pitchFamily="2" charset="2"/>
              </a:rPr>
              <a:t>Zll</a:t>
            </a:r>
            <a:r>
              <a:rPr lang="en-US" altLang="ja-JP" sz="1600" dirty="0" smtClean="0">
                <a:sym typeface="Wingdings" pitchFamily="2" charset="2"/>
              </a:rPr>
              <a:t>, 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altLang="ja-JP" sz="1600" dirty="0" smtClean="0">
                <a:sym typeface="Wingdings" pitchFamily="2" charset="2"/>
              </a:rPr>
              <a:t>,  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>
                <a:latin typeface="Symbol" pitchFamily="18" charset="2"/>
                <a:sym typeface="Wingdings" pitchFamily="2" charset="2"/>
              </a:rPr>
              <a:t>t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>
                <a:latin typeface="Symbol" pitchFamily="18" charset="2"/>
                <a:sym typeface="Wingdings" pitchFamily="2" charset="2"/>
              </a:rPr>
              <a:t>t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kumimoji="1" lang="en-US" altLang="ja-JP" sz="1600" dirty="0" smtClean="0">
                <a:sym typeface="Wingdings" pitchFamily="2" charset="2"/>
              </a:rPr>
              <a:t>(2) WW </a:t>
            </a:r>
            <a:r>
              <a:rPr kumimoji="1" lang="en-US" altLang="ja-JP" sz="1600" dirty="0" err="1" smtClean="0">
                <a:sym typeface="Wingdings" pitchFamily="2" charset="2"/>
              </a:rPr>
              <a:t>semileptonic</a:t>
            </a:r>
            <a:r>
              <a:rPr kumimoji="1" lang="en-US" altLang="ja-JP" sz="1600" dirty="0" smtClean="0">
                <a:sym typeface="Wingdings" pitchFamily="2" charset="2"/>
              </a:rPr>
              <a:t> </a:t>
            </a:r>
            <a:r>
              <a:rPr lang="en-US" altLang="ja-JP" sz="1600" dirty="0" smtClean="0">
                <a:sym typeface="Wingdings" pitchFamily="2" charset="2"/>
              </a:rPr>
              <a:t>:    one </a:t>
            </a:r>
            <a:r>
              <a:rPr lang="en-US" altLang="ja-JP" sz="1600" dirty="0" err="1" smtClean="0">
                <a:sym typeface="Wingdings" pitchFamily="2" charset="2"/>
              </a:rPr>
              <a:t>Wqq</a:t>
            </a:r>
            <a:r>
              <a:rPr lang="en-US" altLang="ja-JP" sz="1600" dirty="0" smtClean="0">
                <a:sym typeface="Wingdings" pitchFamily="2" charset="2"/>
              </a:rPr>
              <a:t>, the other </a:t>
            </a:r>
            <a:r>
              <a:rPr lang="en-US" altLang="ja-JP" sz="1600" dirty="0" err="1" smtClean="0">
                <a:sym typeface="Wingdings" pitchFamily="2" charset="2"/>
              </a:rPr>
              <a:t>Wl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endParaRPr kumimoji="1" lang="en-US" altLang="ja-JP" sz="1600" dirty="0" smtClean="0">
              <a:latin typeface="Symbol" pitchFamily="18" charset="2"/>
              <a:sym typeface="Wingdings" pitchFamily="2" charset="2"/>
            </a:endParaRPr>
          </a:p>
          <a:p>
            <a:pPr lvl="1"/>
            <a:r>
              <a:rPr lang="en-US" altLang="ja-JP" sz="1600" dirty="0" smtClean="0">
                <a:sym typeface="Wingdings" pitchFamily="2" charset="2"/>
              </a:rPr>
              <a:t>(3) </a:t>
            </a:r>
            <a:r>
              <a:rPr lang="en-US" altLang="ja-JP" sz="1600" dirty="0" err="1" smtClean="0">
                <a:sym typeface="Wingdings" pitchFamily="2" charset="2"/>
              </a:rPr>
              <a:t>Z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/>
              <a:t>e</a:t>
            </a:r>
            <a:r>
              <a:rPr lang="en-US" altLang="ja-JP" sz="1600" dirty="0" err="1" smtClean="0">
                <a:latin typeface="Symbol" pitchFamily="18" charset="2"/>
                <a:sym typeface="Wingdings" pitchFamily="2" charset="2"/>
              </a:rPr>
              <a:t>n</a:t>
            </a:r>
            <a:r>
              <a:rPr lang="en-US" altLang="ja-JP" sz="1600" baseline="-25000" dirty="0" err="1" smtClean="0"/>
              <a:t>e</a:t>
            </a:r>
            <a:r>
              <a:rPr lang="en-US" altLang="ja-JP" sz="1600" dirty="0" smtClean="0">
                <a:sym typeface="Wingdings" pitchFamily="2" charset="2"/>
              </a:rPr>
              <a:t>,   </a:t>
            </a:r>
            <a:r>
              <a:rPr lang="en-US" altLang="ja-JP" sz="1600" dirty="0" err="1" smtClean="0">
                <a:sym typeface="Wingdings" pitchFamily="2" charset="2"/>
              </a:rPr>
              <a:t>Zqq</a:t>
            </a:r>
            <a:endParaRPr lang="en-US" altLang="ja-JP" sz="1600" dirty="0" smtClean="0">
              <a:sym typeface="Wingdings" pitchFamily="2" charset="2"/>
            </a:endParaRPr>
          </a:p>
          <a:p>
            <a:pPr lvl="1"/>
            <a:r>
              <a:rPr kumimoji="1" lang="en-US" altLang="ja-JP" sz="1600" dirty="0" smtClean="0"/>
              <a:t>(4) </a:t>
            </a:r>
            <a:r>
              <a:rPr kumimoji="1" lang="en-US" altLang="ja-JP" sz="1600" dirty="0" err="1" smtClean="0"/>
              <a:t>We</a:t>
            </a:r>
            <a:r>
              <a:rPr kumimoji="1" lang="en-US" altLang="ja-JP" sz="1600" dirty="0" err="1" smtClean="0">
                <a:latin typeface="Symbol" pitchFamily="18" charset="2"/>
              </a:rPr>
              <a:t>n</a:t>
            </a:r>
            <a:r>
              <a:rPr lang="en-US" altLang="ja-JP" sz="1600" baseline="-25000" dirty="0" err="1" smtClean="0"/>
              <a:t>e</a:t>
            </a:r>
            <a:r>
              <a:rPr lang="en-US" altLang="ja-JP" sz="1600" dirty="0" smtClean="0"/>
              <a:t>,   </a:t>
            </a:r>
            <a:r>
              <a:rPr kumimoji="1" lang="en-US" altLang="ja-JP" sz="1600" dirty="0" err="1" smtClean="0"/>
              <a:t>W</a:t>
            </a:r>
            <a:r>
              <a:rPr kumimoji="1" lang="en-US" altLang="ja-JP" sz="1600" dirty="0" err="1" smtClean="0">
                <a:sym typeface="Wingdings" pitchFamily="2" charset="2"/>
              </a:rPr>
              <a:t>qq</a:t>
            </a:r>
            <a:endParaRPr kumimoji="1" lang="en-US" altLang="ja-JP" sz="1600" dirty="0" smtClean="0">
              <a:sym typeface="Wingdings" pitchFamily="2" charset="2"/>
            </a:endParaRPr>
          </a:p>
          <a:p>
            <a:pPr lvl="1"/>
            <a:r>
              <a:rPr kumimoji="1" lang="en-US" altLang="ja-JP" sz="1600" dirty="0" err="1" smtClean="0">
                <a:latin typeface="Symbol" pitchFamily="18" charset="2"/>
                <a:sym typeface="Wingdings" pitchFamily="2" charset="2"/>
              </a:rPr>
              <a:t>nn</a:t>
            </a:r>
            <a:r>
              <a:rPr kumimoji="1" lang="en-US" altLang="ja-JP" sz="1600" dirty="0" err="1" smtClean="0">
                <a:sym typeface="Wingdings" pitchFamily="2" charset="2"/>
              </a:rPr>
              <a:t>H</a:t>
            </a:r>
            <a:r>
              <a:rPr kumimoji="1" lang="en-US" altLang="ja-JP" sz="1600" dirty="0" smtClean="0">
                <a:sym typeface="Wingdings" pitchFamily="2" charset="2"/>
              </a:rPr>
              <a:t>,    generic H decays</a:t>
            </a:r>
            <a:endParaRPr kumimoji="1" lang="ja-JP" altLang="en-US" sz="1600" dirty="0" smtClean="0"/>
          </a:p>
          <a:p>
            <a:pPr lvl="1"/>
            <a:r>
              <a:rPr lang="en-US" altLang="ja-JP" sz="1600" dirty="0" err="1" smtClean="0">
                <a:sym typeface="Wingdings" pitchFamily="2" charset="2"/>
              </a:rPr>
              <a:t>qqH</a:t>
            </a:r>
            <a:r>
              <a:rPr lang="en-US" altLang="ja-JP" sz="1600" dirty="0" smtClean="0">
                <a:sym typeface="Wingdings" pitchFamily="2" charset="2"/>
              </a:rPr>
              <a:t>,    generic H decays</a:t>
            </a:r>
          </a:p>
        </p:txBody>
      </p:sp>
      <p:grpSp>
        <p:nvGrpSpPr>
          <p:cNvPr id="4" name="グループ化 31"/>
          <p:cNvGrpSpPr>
            <a:grpSpLocks/>
          </p:cNvGrpSpPr>
          <p:nvPr/>
        </p:nvGrpSpPr>
        <p:grpSpPr bwMode="auto">
          <a:xfrm>
            <a:off x="6660232" y="116632"/>
            <a:ext cx="2304256" cy="1428750"/>
            <a:chOff x="3760777" y="2714620"/>
            <a:chExt cx="3387192" cy="2658506"/>
          </a:xfrm>
        </p:grpSpPr>
        <p:pic>
          <p:nvPicPr>
            <p:cNvPr id="5" name="Picture 11" descr="H:\diagram\ZZ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43372" y="2937198"/>
              <a:ext cx="2495550" cy="23050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コンテンツ プレースホルダ 2"/>
            <p:cNvSpPr txBox="1">
              <a:spLocks/>
            </p:cNvSpPr>
            <p:nvPr/>
          </p:nvSpPr>
          <p:spPr bwMode="auto">
            <a:xfrm>
              <a:off x="3857620" y="4573112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 smtClean="0">
                  <a:latin typeface="Times New Roman" pitchFamily="18" charset="0"/>
                  <a:ea typeface="+mn-ea"/>
                  <a:cs typeface="Times New Roman" pitchFamily="18" charset="0"/>
                </a:rPr>
                <a:t>e </a:t>
              </a:r>
              <a:endParaRPr lang="en-US" altLang="ja-JP" dirty="0"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7" name="コンテンツ プレースホルダ 2"/>
            <p:cNvSpPr txBox="1">
              <a:spLocks/>
            </p:cNvSpPr>
            <p:nvPr/>
          </p:nvSpPr>
          <p:spPr bwMode="auto">
            <a:xfrm>
              <a:off x="3760777" y="3116581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8" name="コンテンツ プレースホルダ 2"/>
            <p:cNvSpPr txBox="1">
              <a:spLocks/>
            </p:cNvSpPr>
            <p:nvPr/>
          </p:nvSpPr>
          <p:spPr bwMode="auto">
            <a:xfrm>
              <a:off x="5428688" y="2830485"/>
              <a:ext cx="503927" cy="4455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9" name="コンテンツ プレースホルダ 2"/>
            <p:cNvSpPr txBox="1">
              <a:spLocks/>
            </p:cNvSpPr>
            <p:nvPr/>
          </p:nvSpPr>
          <p:spPr bwMode="auto">
            <a:xfrm>
              <a:off x="5428688" y="4573112"/>
              <a:ext cx="503927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10" name="コンテンツ プレースホルダ 2"/>
            <p:cNvSpPr txBox="1">
              <a:spLocks/>
            </p:cNvSpPr>
            <p:nvPr/>
          </p:nvSpPr>
          <p:spPr bwMode="auto">
            <a:xfrm>
              <a:off x="6614399" y="4147259"/>
              <a:ext cx="503927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1" name="コンテンツ プレースホルダ 2"/>
            <p:cNvSpPr txBox="1">
              <a:spLocks/>
            </p:cNvSpPr>
            <p:nvPr/>
          </p:nvSpPr>
          <p:spPr bwMode="auto">
            <a:xfrm>
              <a:off x="6572898" y="4930042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2" name="コンテンツ プレースホルダ 2"/>
            <p:cNvSpPr txBox="1">
              <a:spLocks/>
            </p:cNvSpPr>
            <p:nvPr/>
          </p:nvSpPr>
          <p:spPr bwMode="auto">
            <a:xfrm>
              <a:off x="6572898" y="2714620"/>
              <a:ext cx="503928" cy="4430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13" name="コンテンツ プレースホルダ 2"/>
            <p:cNvSpPr txBox="1">
              <a:spLocks/>
            </p:cNvSpPr>
            <p:nvPr/>
          </p:nvSpPr>
          <p:spPr bwMode="auto">
            <a:xfrm>
              <a:off x="6644041" y="3571250"/>
              <a:ext cx="503928" cy="445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</p:grpSp>
      <p:grpSp>
        <p:nvGrpSpPr>
          <p:cNvPr id="14" name="グループ化 53"/>
          <p:cNvGrpSpPr>
            <a:grpSpLocks/>
          </p:cNvGrpSpPr>
          <p:nvPr/>
        </p:nvGrpSpPr>
        <p:grpSpPr bwMode="auto">
          <a:xfrm>
            <a:off x="6695240" y="1844824"/>
            <a:ext cx="2269634" cy="1454150"/>
            <a:chOff x="214282" y="4357694"/>
            <a:chExt cx="3191170" cy="2310418"/>
          </a:xfrm>
        </p:grpSpPr>
        <p:pic>
          <p:nvPicPr>
            <p:cNvPr id="15" name="Picture 13" descr="H:\diagram\WW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596" y="4429132"/>
              <a:ext cx="2628900" cy="2171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コンテンツ プレースホルダ 2"/>
            <p:cNvSpPr txBox="1">
              <a:spLocks/>
            </p:cNvSpPr>
            <p:nvPr/>
          </p:nvSpPr>
          <p:spPr bwMode="auto">
            <a:xfrm>
              <a:off x="214282" y="4715039"/>
              <a:ext cx="404215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17" name="コンテンツ プレースホルダ 2"/>
            <p:cNvSpPr txBox="1">
              <a:spLocks/>
            </p:cNvSpPr>
            <p:nvPr/>
          </p:nvSpPr>
          <p:spPr bwMode="auto">
            <a:xfrm>
              <a:off x="214282" y="5928778"/>
              <a:ext cx="404215" cy="31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 </a:t>
              </a:r>
            </a:p>
          </p:txBody>
        </p:sp>
        <p:sp>
          <p:nvSpPr>
            <p:cNvPr id="18" name="コンテンツ プレースホルダ 2"/>
            <p:cNvSpPr txBox="1">
              <a:spLocks/>
            </p:cNvSpPr>
            <p:nvPr/>
          </p:nvSpPr>
          <p:spPr bwMode="auto">
            <a:xfrm>
              <a:off x="1226735" y="4929742"/>
              <a:ext cx="405987" cy="310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Z </a:t>
              </a:r>
            </a:p>
          </p:txBody>
        </p:sp>
        <p:sp>
          <p:nvSpPr>
            <p:cNvPr id="19" name="コンテンツ プレースホルダ 2"/>
            <p:cNvSpPr txBox="1">
              <a:spLocks/>
            </p:cNvSpPr>
            <p:nvPr/>
          </p:nvSpPr>
          <p:spPr bwMode="auto">
            <a:xfrm>
              <a:off x="1732961" y="4619632"/>
              <a:ext cx="356347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W </a:t>
              </a:r>
            </a:p>
          </p:txBody>
        </p:sp>
        <p:sp>
          <p:nvSpPr>
            <p:cNvPr id="20" name="コンテンツ プレースホルダ 2"/>
            <p:cNvSpPr txBox="1">
              <a:spLocks/>
            </p:cNvSpPr>
            <p:nvPr/>
          </p:nvSpPr>
          <p:spPr bwMode="auto">
            <a:xfrm>
              <a:off x="1680351" y="5730608"/>
              <a:ext cx="356347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W </a:t>
              </a:r>
            </a:p>
          </p:txBody>
        </p:sp>
        <p:sp>
          <p:nvSpPr>
            <p:cNvPr id="21" name="コンテンツ プレースホルダ 2"/>
            <p:cNvSpPr txBox="1">
              <a:spLocks/>
            </p:cNvSpPr>
            <p:nvPr/>
          </p:nvSpPr>
          <p:spPr bwMode="auto">
            <a:xfrm>
              <a:off x="3001237" y="6358003"/>
              <a:ext cx="354574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22" name="コンテンツ プレースホルダ 2"/>
            <p:cNvSpPr txBox="1">
              <a:spLocks/>
            </p:cNvSpPr>
            <p:nvPr/>
          </p:nvSpPr>
          <p:spPr bwMode="auto">
            <a:xfrm>
              <a:off x="3001237" y="5571433"/>
              <a:ext cx="354574" cy="31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l </a:t>
              </a:r>
            </a:p>
          </p:txBody>
        </p:sp>
        <p:sp>
          <p:nvSpPr>
            <p:cNvPr id="23" name="コンテンツ プレースホルダ 2"/>
            <p:cNvSpPr txBox="1">
              <a:spLocks/>
            </p:cNvSpPr>
            <p:nvPr/>
          </p:nvSpPr>
          <p:spPr bwMode="auto">
            <a:xfrm>
              <a:off x="2928549" y="4357694"/>
              <a:ext cx="405988" cy="31010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24" name="コンテンツ プレースホルダ 2"/>
            <p:cNvSpPr txBox="1">
              <a:spLocks/>
            </p:cNvSpPr>
            <p:nvPr/>
          </p:nvSpPr>
          <p:spPr bwMode="auto">
            <a:xfrm>
              <a:off x="3001237" y="5144263"/>
              <a:ext cx="404215" cy="31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</p:grpSp>
      <p:grpSp>
        <p:nvGrpSpPr>
          <p:cNvPr id="25" name="グループ化 42"/>
          <p:cNvGrpSpPr>
            <a:grpSpLocks/>
          </p:cNvGrpSpPr>
          <p:nvPr/>
        </p:nvGrpSpPr>
        <p:grpSpPr bwMode="auto">
          <a:xfrm>
            <a:off x="6665406" y="3573016"/>
            <a:ext cx="2398514" cy="1151598"/>
            <a:chOff x="2858824" y="2714620"/>
            <a:chExt cx="3547024" cy="1596038"/>
          </a:xfrm>
        </p:grpSpPr>
        <p:pic>
          <p:nvPicPr>
            <p:cNvPr id="26" name="Picture 12" descr="H:\diagram\nnZ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143240" y="2928934"/>
              <a:ext cx="2924175" cy="1276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コンテンツ プレースホルダ 2"/>
            <p:cNvSpPr txBox="1">
              <a:spLocks/>
            </p:cNvSpPr>
            <p:nvPr/>
          </p:nvSpPr>
          <p:spPr bwMode="auto">
            <a:xfrm>
              <a:off x="2858824" y="2714620"/>
              <a:ext cx="404784" cy="310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28" name="コンテンツ プレースホルダ 2"/>
            <p:cNvSpPr txBox="1">
              <a:spLocks/>
            </p:cNvSpPr>
            <p:nvPr/>
          </p:nvSpPr>
          <p:spPr bwMode="auto">
            <a:xfrm>
              <a:off x="2858824" y="3858447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+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29" name="コンテンツ プレースホルダ 2"/>
            <p:cNvSpPr txBox="1">
              <a:spLocks/>
            </p:cNvSpPr>
            <p:nvPr/>
          </p:nvSpPr>
          <p:spPr bwMode="auto">
            <a:xfrm>
              <a:off x="5007958" y="3513006"/>
              <a:ext cx="406590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Z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0" name="コンテンツ プレースホルダ 2"/>
            <p:cNvSpPr txBox="1">
              <a:spLocks/>
            </p:cNvSpPr>
            <p:nvPr/>
          </p:nvSpPr>
          <p:spPr bwMode="auto">
            <a:xfrm>
              <a:off x="4571671" y="3113813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1" name="コンテンツ プレースホルダ 2"/>
            <p:cNvSpPr txBox="1">
              <a:spLocks/>
            </p:cNvSpPr>
            <p:nvPr/>
          </p:nvSpPr>
          <p:spPr bwMode="auto">
            <a:xfrm>
              <a:off x="4562640" y="3612805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2" name="コンテンツ プレースホルダ 2"/>
            <p:cNvSpPr txBox="1">
              <a:spLocks/>
            </p:cNvSpPr>
            <p:nvPr/>
          </p:nvSpPr>
          <p:spPr bwMode="auto">
            <a:xfrm>
              <a:off x="6001064" y="3072065"/>
              <a:ext cx="404784" cy="3092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33" name="コンテンツ プレースホルダ 2"/>
            <p:cNvSpPr txBox="1">
              <a:spLocks/>
            </p:cNvSpPr>
            <p:nvPr/>
          </p:nvSpPr>
          <p:spPr bwMode="auto">
            <a:xfrm>
              <a:off x="6001064" y="3643979"/>
              <a:ext cx="404784" cy="417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34" name="コンテンツ プレースホルダ 2"/>
            <p:cNvSpPr txBox="1">
              <a:spLocks/>
            </p:cNvSpPr>
            <p:nvPr/>
          </p:nvSpPr>
          <p:spPr bwMode="auto">
            <a:xfrm>
              <a:off x="5572789" y="2714620"/>
              <a:ext cx="404784" cy="310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5" name="コンテンツ プレースホルダ 2"/>
            <p:cNvSpPr txBox="1">
              <a:spLocks/>
            </p:cNvSpPr>
            <p:nvPr/>
          </p:nvSpPr>
          <p:spPr bwMode="auto">
            <a:xfrm>
              <a:off x="5572789" y="3999763"/>
              <a:ext cx="404784" cy="3108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</p:grpSp>
      <p:grpSp>
        <p:nvGrpSpPr>
          <p:cNvPr id="36" name="グループ化 64"/>
          <p:cNvGrpSpPr>
            <a:grpSpLocks/>
          </p:cNvGrpSpPr>
          <p:nvPr/>
        </p:nvGrpSpPr>
        <p:grpSpPr bwMode="auto">
          <a:xfrm>
            <a:off x="6741869" y="5408762"/>
            <a:ext cx="2376265" cy="1161033"/>
            <a:chOff x="-220953" y="3961686"/>
            <a:chExt cx="3483529" cy="1777732"/>
          </a:xfrm>
        </p:grpSpPr>
        <p:pic>
          <p:nvPicPr>
            <p:cNvPr id="37" name="Picture 14" descr="H:\diagram\enW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4357694"/>
              <a:ext cx="2933700" cy="1257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コンテンツ プレースホルダ 2"/>
            <p:cNvSpPr txBox="1">
              <a:spLocks/>
            </p:cNvSpPr>
            <p:nvPr/>
          </p:nvSpPr>
          <p:spPr bwMode="auto">
            <a:xfrm>
              <a:off x="-220953" y="3961686"/>
              <a:ext cx="40566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39" name="コンテンツ プレースホルダ 2"/>
            <p:cNvSpPr txBox="1">
              <a:spLocks/>
            </p:cNvSpPr>
            <p:nvPr/>
          </p:nvSpPr>
          <p:spPr bwMode="auto">
            <a:xfrm>
              <a:off x="-220952" y="5284759"/>
              <a:ext cx="40566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 smtClean="0">
                  <a:latin typeface="Times New Roman" pitchFamily="18" charset="0"/>
                  <a:ea typeface="+mn-ea"/>
                  <a:cs typeface="Times New Roman" pitchFamily="18" charset="0"/>
                </a:rPr>
                <a:t>e </a:t>
              </a:r>
              <a:endParaRPr lang="en-US" altLang="ja-JP" dirty="0">
                <a:latin typeface="Times New Roman" pitchFamily="18" charset="0"/>
                <a:ea typeface="+mn-ea"/>
                <a:cs typeface="Times New Roman" pitchFamily="18" charset="0"/>
              </a:endParaRPr>
            </a:p>
          </p:txBody>
        </p:sp>
        <p:sp>
          <p:nvSpPr>
            <p:cNvPr id="40" name="コンテンツ プレースホルダ 2"/>
            <p:cNvSpPr txBox="1">
              <a:spLocks/>
            </p:cNvSpPr>
            <p:nvPr/>
          </p:nvSpPr>
          <p:spPr bwMode="auto">
            <a:xfrm>
              <a:off x="1786649" y="4642927"/>
              <a:ext cx="403938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1" name="コンテンツ プレースホルダ 2"/>
            <p:cNvSpPr txBox="1">
              <a:spLocks/>
            </p:cNvSpPr>
            <p:nvPr/>
          </p:nvSpPr>
          <p:spPr bwMode="auto">
            <a:xfrm>
              <a:off x="1429319" y="5072428"/>
              <a:ext cx="403938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W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2" name="コンテンツ プレースホルダ 2"/>
            <p:cNvSpPr txBox="1">
              <a:spLocks/>
            </p:cNvSpPr>
            <p:nvPr/>
          </p:nvSpPr>
          <p:spPr bwMode="auto">
            <a:xfrm>
              <a:off x="1429319" y="4499759"/>
              <a:ext cx="357330" cy="31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sz="1400" dirty="0">
                  <a:latin typeface="Times New Roman" pitchFamily="18" charset="0"/>
                  <a:ea typeface="+mn-ea"/>
                  <a:cs typeface="Times New Roman" pitchFamily="18" charset="0"/>
                </a:rPr>
                <a:t>γ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3" name="コンテンツ プレースホルダ 2"/>
            <p:cNvSpPr txBox="1">
              <a:spLocks/>
            </p:cNvSpPr>
            <p:nvPr/>
          </p:nvSpPr>
          <p:spPr bwMode="auto">
            <a:xfrm>
              <a:off x="2428807" y="4215110"/>
              <a:ext cx="35560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e</a:t>
              </a:r>
              <a:r>
                <a:rPr lang="en-US" altLang="ja-JP" baseline="30000" dirty="0">
                  <a:latin typeface="Times New Roman" pitchFamily="18" charset="0"/>
                  <a:ea typeface="+mn-ea"/>
                  <a:cs typeface="Times New Roman" pitchFamily="18" charset="0"/>
                </a:rPr>
                <a:t>-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4" name="コンテンツ プレースホルダ 2"/>
            <p:cNvSpPr txBox="1">
              <a:spLocks/>
            </p:cNvSpPr>
            <p:nvPr/>
          </p:nvSpPr>
          <p:spPr bwMode="auto">
            <a:xfrm>
              <a:off x="2428807" y="5429503"/>
              <a:ext cx="35560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Symbol" pitchFamily="18" charset="2"/>
                  <a:ea typeface="+mn-ea"/>
                  <a:cs typeface="Times New Roman" pitchFamily="18" charset="0"/>
                </a:rPr>
                <a:t>n</a:t>
              </a: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 </a:t>
              </a:r>
            </a:p>
          </p:txBody>
        </p:sp>
        <p:sp>
          <p:nvSpPr>
            <p:cNvPr id="45" name="コンテンツ プレースホルダ 2"/>
            <p:cNvSpPr txBox="1">
              <a:spLocks/>
            </p:cNvSpPr>
            <p:nvPr/>
          </p:nvSpPr>
          <p:spPr bwMode="auto">
            <a:xfrm>
              <a:off x="2856912" y="4499759"/>
              <a:ext cx="405664" cy="311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  <p:sp>
          <p:nvSpPr>
            <p:cNvPr id="46" name="コンテンツ プレースホルダ 2"/>
            <p:cNvSpPr txBox="1">
              <a:spLocks/>
            </p:cNvSpPr>
            <p:nvPr/>
          </p:nvSpPr>
          <p:spPr bwMode="auto">
            <a:xfrm>
              <a:off x="2856912" y="5072428"/>
              <a:ext cx="405664" cy="3099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770" indent="-342770">
                <a:spcBef>
                  <a:spcPct val="20000"/>
                </a:spcBef>
                <a:defRPr/>
              </a:pPr>
              <a:r>
                <a:rPr lang="en-US" altLang="ja-JP" dirty="0">
                  <a:latin typeface="Times New Roman" pitchFamily="18" charset="0"/>
                  <a:ea typeface="+mn-ea"/>
                  <a:cs typeface="Times New Roman" pitchFamily="18" charset="0"/>
                </a:rPr>
                <a:t>q </a:t>
              </a:r>
            </a:p>
          </p:txBody>
        </p:sp>
      </p:grpSp>
      <p:sp>
        <p:nvSpPr>
          <p:cNvPr id="47" name="正方形/長方形 46"/>
          <p:cNvSpPr/>
          <p:nvPr/>
        </p:nvSpPr>
        <p:spPr>
          <a:xfrm>
            <a:off x="6299119" y="761814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(1)</a:t>
            </a:r>
            <a:endParaRPr lang="ja-JP" altLang="en-US" dirty="0"/>
          </a:p>
        </p:txBody>
      </p:sp>
      <p:sp>
        <p:nvSpPr>
          <p:cNvPr id="48" name="正方形/長方形 47"/>
          <p:cNvSpPr/>
          <p:nvPr/>
        </p:nvSpPr>
        <p:spPr>
          <a:xfrm>
            <a:off x="6283363" y="2464314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(2)</a:t>
            </a:r>
            <a:endParaRPr lang="ja-JP" altLang="en-US" dirty="0"/>
          </a:p>
        </p:txBody>
      </p:sp>
      <p:sp>
        <p:nvSpPr>
          <p:cNvPr id="49" name="正方形/長方形 48"/>
          <p:cNvSpPr/>
          <p:nvPr/>
        </p:nvSpPr>
        <p:spPr>
          <a:xfrm>
            <a:off x="6359297" y="3979029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(3)</a:t>
            </a:r>
            <a:endParaRPr lang="ja-JP" altLang="en-US" dirty="0"/>
          </a:p>
        </p:txBody>
      </p:sp>
      <p:sp>
        <p:nvSpPr>
          <p:cNvPr id="50" name="正方形/長方形 49"/>
          <p:cNvSpPr/>
          <p:nvPr/>
        </p:nvSpPr>
        <p:spPr>
          <a:xfrm>
            <a:off x="6372200" y="5853679"/>
            <a:ext cx="4427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ym typeface="Wingdings" pitchFamily="2" charset="2"/>
              </a:rPr>
              <a:t>(4)</a:t>
            </a:r>
            <a:endParaRPr lang="ja-JP" altLang="en-US" dirty="0"/>
          </a:p>
        </p:txBody>
      </p:sp>
      <p:sp>
        <p:nvSpPr>
          <p:cNvPr id="54" name="日付プレースホルダー 5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221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kumimoji="1" lang="en-US" altLang="ja-JP" dirty="0" smtClean="0"/>
              <a:t>MC setup, Samples and Cross Sections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124744"/>
            <a:ext cx="8507288" cy="4781128"/>
          </a:xfrm>
        </p:spPr>
        <p:txBody>
          <a:bodyPr>
            <a:normAutofit/>
          </a:bodyPr>
          <a:lstStyle/>
          <a:p>
            <a:r>
              <a:rPr lang="en-US" altLang="ja-JP" sz="2000" dirty="0" smtClean="0"/>
              <a:t>Generator : WHIZARD</a:t>
            </a:r>
            <a:endParaRPr lang="en-US" altLang="ja-JP" sz="1800" dirty="0" smtClean="0"/>
          </a:p>
          <a:p>
            <a:pPr lvl="1"/>
            <a:r>
              <a:rPr lang="en-US" altLang="ja-JP" sz="1800" dirty="0" smtClean="0"/>
              <a:t>Higgs mass 125GeV</a:t>
            </a:r>
            <a:endParaRPr lang="en-US" altLang="ja-JP" sz="1800" dirty="0"/>
          </a:p>
          <a:p>
            <a:pPr lvl="1"/>
            <a:r>
              <a:rPr lang="en-US" altLang="ja-JP" sz="1800" dirty="0"/>
              <a:t>Pseudo signal : </a:t>
            </a:r>
            <a:r>
              <a:rPr lang="en-US" altLang="ja-JP" sz="1800" dirty="0" err="1"/>
              <a:t>e</a:t>
            </a:r>
            <a:r>
              <a:rPr lang="en-US" altLang="ja-JP" sz="1800" baseline="30000" dirty="0" err="1"/>
              <a:t>+</a:t>
            </a:r>
            <a:r>
              <a:rPr lang="en-US" altLang="ja-JP" sz="1800" dirty="0" err="1"/>
              <a:t>e</a:t>
            </a:r>
            <a:r>
              <a:rPr lang="en-US" altLang="ja-JP" sz="1800" baseline="30000" dirty="0"/>
              <a:t>-</a:t>
            </a:r>
            <a:r>
              <a:rPr lang="en-US" altLang="ja-JP" sz="1800" dirty="0"/>
              <a:t> </a:t>
            </a:r>
            <a:r>
              <a:rPr lang="en-US" altLang="ja-JP" sz="1800" dirty="0">
                <a:sym typeface="Wingdings" pitchFamily="2" charset="2"/>
              </a:rPr>
              <a:t> </a:t>
            </a:r>
            <a:r>
              <a:rPr lang="en-US" altLang="ja-JP" sz="1800" dirty="0"/>
              <a:t>ZH, </a:t>
            </a:r>
            <a:r>
              <a:rPr lang="en-US" altLang="ja-JP" sz="1800" dirty="0" err="1"/>
              <a:t>Z</a:t>
            </a:r>
            <a:r>
              <a:rPr lang="en-US" altLang="ja-JP" sz="1800" dirty="0" err="1">
                <a:sym typeface="Wingdings" pitchFamily="2" charset="2"/>
              </a:rPr>
              <a:t>qq</a:t>
            </a:r>
            <a:r>
              <a:rPr lang="en-US" altLang="ja-JP" sz="1800" dirty="0">
                <a:sym typeface="Wingdings" pitchFamily="2" charset="2"/>
              </a:rPr>
              <a:t>, HZZ*</a:t>
            </a:r>
            <a:r>
              <a:rPr lang="en-US" altLang="ja-JP" sz="1800" dirty="0" smtClean="0">
                <a:sym typeface="Wingdings" pitchFamily="2" charset="2"/>
              </a:rPr>
              <a:t>4</a:t>
            </a:r>
            <a:r>
              <a:rPr lang="en-US" altLang="ja-JP" sz="1800" dirty="0" smtClean="0">
                <a:latin typeface="Symbol" pitchFamily="18" charset="2"/>
                <a:sym typeface="Wingdings" pitchFamily="2" charset="2"/>
              </a:rPr>
              <a:t>n</a:t>
            </a:r>
            <a:endParaRPr lang="en-US" altLang="ja-JP" sz="1800" dirty="0"/>
          </a:p>
          <a:p>
            <a:r>
              <a:rPr lang="en-US" altLang="ja-JP" sz="2000" dirty="0" smtClean="0"/>
              <a:t>Samples</a:t>
            </a:r>
          </a:p>
          <a:p>
            <a:pPr lvl="1"/>
            <a:r>
              <a:rPr kumimoji="1" lang="en-US" altLang="ja-JP" sz="1800" dirty="0" smtClean="0"/>
              <a:t>Official DBD samples and Private Productions </a:t>
            </a:r>
            <a:r>
              <a:rPr kumimoji="1" lang="en-US" altLang="ja-JP" sz="1800" dirty="0" smtClean="0"/>
              <a:t> </a:t>
            </a:r>
            <a:r>
              <a:rPr kumimoji="1" lang="en-US" altLang="ja-JP" sz="1800" dirty="0" smtClean="0"/>
              <a:t>based on DBD setting</a:t>
            </a:r>
          </a:p>
          <a:p>
            <a:pPr lvl="2"/>
            <a:r>
              <a:rPr lang="en-US" altLang="ja-JP" sz="1400" dirty="0" smtClean="0"/>
              <a:t>Full simulation with the ILD detector</a:t>
            </a:r>
            <a:endParaRPr kumimoji="1" lang="en-US" altLang="ja-JP" sz="1400" dirty="0" smtClean="0"/>
          </a:p>
          <a:p>
            <a:pPr lvl="1"/>
            <a:r>
              <a:rPr lang="en-US" altLang="ja-JP" sz="1800" dirty="0" smtClean="0"/>
              <a:t>Half of the samples are used for cut determination. The other used for efficiency calculation</a:t>
            </a:r>
            <a:r>
              <a:rPr lang="en-US" altLang="ja-JP" sz="1800" dirty="0"/>
              <a:t> </a:t>
            </a:r>
            <a:r>
              <a:rPr lang="en-US" altLang="ja-JP" sz="1800" dirty="0" smtClean="0"/>
              <a:t>and backgrounds estimation.</a:t>
            </a:r>
            <a:endParaRPr kumimoji="1" lang="ja-JP" altLang="en-US" sz="1800" dirty="0"/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9758130"/>
              </p:ext>
            </p:extLst>
          </p:nvPr>
        </p:nvGraphicFramePr>
        <p:xfrm>
          <a:off x="-2" y="3968791"/>
          <a:ext cx="9144000" cy="2865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626"/>
                <a:gridCol w="882714"/>
                <a:gridCol w="992039"/>
                <a:gridCol w="1013603"/>
                <a:gridCol w="1013603"/>
                <a:gridCol w="1035170"/>
                <a:gridCol w="992039"/>
                <a:gridCol w="1013603"/>
                <a:gridCol w="1013603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E</a:t>
                      </a:r>
                      <a:r>
                        <a:rPr kumimoji="1" lang="en-US" altLang="ja-JP" sz="1800" baseline="-25000" dirty="0" smtClean="0"/>
                        <a:t>CM</a:t>
                      </a:r>
                      <a:r>
                        <a:rPr kumimoji="1" lang="en-US" altLang="ja-JP" sz="1800" dirty="0" smtClean="0"/>
                        <a:t>/</a:t>
                      </a:r>
                      <a:r>
                        <a:rPr kumimoji="1" lang="en-US" altLang="ja-JP" sz="1800" dirty="0" smtClean="0">
                          <a:latin typeface="Symbol" panose="05050102010706020507" pitchFamily="18" charset="2"/>
                        </a:rPr>
                        <a:t>s</a:t>
                      </a:r>
                      <a:r>
                        <a:rPr kumimoji="1" lang="en-US" altLang="ja-JP" sz="1800" dirty="0" smtClean="0"/>
                        <a:t>[fb]</a:t>
                      </a:r>
                      <a:endParaRPr kumimoji="1" lang="ja-JP" altLang="en-US" sz="18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Pol </a:t>
                      </a:r>
                      <a:endParaRPr kumimoji="1" lang="ja-JP" altLang="en-US" sz="1800" dirty="0"/>
                    </a:p>
                  </a:txBody>
                  <a:tcP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ZZ sl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WW </a:t>
                      </a:r>
                      <a:r>
                        <a:rPr kumimoji="1" lang="en-US" altLang="ja-JP" sz="1800" dirty="0" err="1" smtClean="0"/>
                        <a:t>sl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err="1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800" baseline="-25000" dirty="0" err="1" smtClean="0"/>
                        <a:t>e</a:t>
                      </a:r>
                      <a:r>
                        <a:rPr kumimoji="1" lang="en-US" altLang="ja-JP" sz="1800" dirty="0" err="1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800" baseline="-25000" dirty="0" err="1" smtClean="0"/>
                        <a:t>e</a:t>
                      </a:r>
                      <a:r>
                        <a:rPr kumimoji="1" lang="en-US" altLang="ja-JP" sz="1800" dirty="0" err="1" smtClean="0"/>
                        <a:t>Z</a:t>
                      </a:r>
                      <a:r>
                        <a:rPr kumimoji="1" lang="en-US" altLang="ja-JP" sz="1800" dirty="0" smtClean="0"/>
                        <a:t> sl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err="1" smtClean="0"/>
                        <a:t>e</a:t>
                      </a:r>
                      <a:r>
                        <a:rPr kumimoji="1" lang="en-US" altLang="ja-JP" sz="1800" dirty="0" err="1" smtClean="0">
                          <a:latin typeface="Symbol" pitchFamily="18" charset="2"/>
                        </a:rPr>
                        <a:t>n</a:t>
                      </a:r>
                      <a:r>
                        <a:rPr kumimoji="1" lang="en-US" altLang="ja-JP" sz="1800" baseline="-25000" dirty="0" err="1" smtClean="0"/>
                        <a:t>e</a:t>
                      </a:r>
                      <a:r>
                        <a:rPr kumimoji="1" lang="en-US" altLang="ja-JP" sz="1800" dirty="0" err="1" smtClean="0"/>
                        <a:t>W</a:t>
                      </a:r>
                      <a:r>
                        <a:rPr kumimoji="1" lang="en-US" altLang="ja-JP" sz="1800" dirty="0" smtClean="0"/>
                        <a:t> sl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err="1" smtClean="0">
                          <a:latin typeface="Symbol" pitchFamily="18" charset="2"/>
                        </a:rPr>
                        <a:t>nn</a:t>
                      </a:r>
                      <a:r>
                        <a:rPr kumimoji="1" lang="en-US" altLang="ja-JP" sz="1800" dirty="0" err="1" smtClean="0"/>
                        <a:t>H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err="1" smtClean="0"/>
                        <a:t>qqH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err="1" smtClean="0"/>
                        <a:t>qqH</a:t>
                      </a:r>
                      <a:r>
                        <a:rPr kumimoji="1" lang="en-US" altLang="ja-JP" sz="1800" dirty="0" smtClean="0"/>
                        <a:t> H</a:t>
                      </a:r>
                      <a:r>
                        <a:rPr kumimoji="1" lang="en-US" altLang="ja-JP" sz="1800" dirty="0" smtClean="0">
                          <a:sym typeface="Wingdings" pitchFamily="2" charset="2"/>
                        </a:rPr>
                        <a:t>4</a:t>
                      </a:r>
                      <a:r>
                        <a:rPr kumimoji="1" lang="en-US" altLang="ja-JP" sz="1800" dirty="0" smtClean="0">
                          <a:latin typeface="Symbol" pitchFamily="18" charset="2"/>
                          <a:sym typeface="Wingdings" pitchFamily="2" charset="2"/>
                        </a:rPr>
                        <a:t>n</a:t>
                      </a:r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250GeV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“Left”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857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10993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272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161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78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210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0.224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“Right”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467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759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93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102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43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142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0.151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350GeV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“Left”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564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8156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355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4981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99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139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0.148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“Right”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300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542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73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421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31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94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0.100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500GeV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“Left”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366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5572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559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4853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167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70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0.074</a:t>
                      </a:r>
                      <a:endParaRPr kumimoji="1" lang="ja-JP" altLang="en-US" sz="18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“Right”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190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360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68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572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23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</a:rPr>
                        <a:t>47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800" dirty="0" smtClean="0"/>
                        <a:t>0.050</a:t>
                      </a:r>
                      <a:endParaRPr kumimoji="1" lang="ja-JP" alt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681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dirty="0" smtClean="0"/>
              <a:t>Overview of the Selections </a:t>
            </a:r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4204739"/>
              </p:ext>
            </p:extLst>
          </p:nvPr>
        </p:nvGraphicFramePr>
        <p:xfrm>
          <a:off x="323528" y="1819632"/>
          <a:ext cx="8676456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4256"/>
                <a:gridCol w="2033972"/>
                <a:gridCol w="2169114"/>
                <a:gridCol w="216911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Selection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350GeV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500GeV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Kt</a:t>
                      </a:r>
                      <a:r>
                        <a:rPr kumimoji="1" lang="en-US" altLang="ja-JP" dirty="0" smtClean="0"/>
                        <a:t> jet</a:t>
                      </a:r>
                      <a:r>
                        <a:rPr kumimoji="1" lang="en-US" altLang="ja-JP" baseline="0" dirty="0" smtClean="0"/>
                        <a:t> algorithm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solidFill>
                            <a:srgbClr val="FF0000"/>
                          </a:solidFill>
                        </a:rPr>
                        <a:t>Yes</a:t>
                      </a:r>
                      <a:endParaRPr kumimoji="1" lang="ja-JP" alt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Forced two-jet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Isolated</a:t>
                      </a:r>
                      <a:r>
                        <a:rPr kumimoji="1" lang="en-US" altLang="ja-JP" baseline="0" dirty="0" smtClean="0"/>
                        <a:t> lepton veto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Yes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Yes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</a:t>
                      </a:r>
                      <a:r>
                        <a:rPr kumimoji="1" lang="en-US" altLang="ja-JP" baseline="-25000" dirty="0" smtClean="0"/>
                        <a:t>PFO</a:t>
                      </a:r>
                      <a:r>
                        <a:rPr kumimoji="1" lang="en-US" altLang="ja-JP" baseline="0" dirty="0" smtClean="0"/>
                        <a:t> &amp;&amp; </a:t>
                      </a:r>
                      <a:r>
                        <a:rPr kumimoji="1" lang="en-US" altLang="ja-JP" baseline="0" dirty="0" err="1" smtClean="0"/>
                        <a:t>N</a:t>
                      </a:r>
                      <a:r>
                        <a:rPr kumimoji="1" lang="en-US" altLang="ja-JP" baseline="-25000" dirty="0" err="1" smtClean="0"/>
                        <a:t>trk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&gt;16</a:t>
                      </a:r>
                      <a:r>
                        <a:rPr kumimoji="1" lang="en-US" altLang="ja-JP" baseline="0" dirty="0" smtClean="0"/>
                        <a:t> &amp;&amp; &gt;6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&gt;16</a:t>
                      </a:r>
                      <a:r>
                        <a:rPr kumimoji="1" lang="en-US" altLang="ja-JP" baseline="0" dirty="0" smtClean="0"/>
                        <a:t> &amp;&amp; &gt;6 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&gt;16</a:t>
                      </a:r>
                      <a:r>
                        <a:rPr kumimoji="1" lang="en-US" altLang="ja-JP" baseline="0" dirty="0" smtClean="0"/>
                        <a:t> &amp;&amp; &gt;6 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</a:t>
                      </a:r>
                      <a:r>
                        <a:rPr kumimoji="1" lang="en-US" altLang="ja-JP" baseline="-25000" dirty="0" smtClean="0"/>
                        <a:t>Z</a:t>
                      </a:r>
                      <a:endParaRPr kumimoji="1" lang="ja-JP" alt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80 &lt; M</a:t>
                      </a:r>
                      <a:r>
                        <a:rPr kumimoji="1" lang="en-US" altLang="ja-JP" baseline="-25000" dirty="0" smtClean="0"/>
                        <a:t>Z</a:t>
                      </a:r>
                      <a:r>
                        <a:rPr kumimoji="1" lang="en-US" altLang="ja-JP" dirty="0" smtClean="0"/>
                        <a:t> &lt; 100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80 &lt; M</a:t>
                      </a:r>
                      <a:r>
                        <a:rPr kumimoji="1" lang="en-US" altLang="ja-JP" baseline="-25000" dirty="0" smtClean="0"/>
                        <a:t>Z</a:t>
                      </a:r>
                      <a:r>
                        <a:rPr kumimoji="1" lang="en-US" altLang="ja-JP" dirty="0" smtClean="0"/>
                        <a:t> &lt; 104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80 &lt; M</a:t>
                      </a:r>
                      <a:r>
                        <a:rPr kumimoji="1" lang="en-US" altLang="ja-JP" baseline="-25000" dirty="0" smtClean="0"/>
                        <a:t>Z</a:t>
                      </a:r>
                      <a:r>
                        <a:rPr kumimoji="1" lang="en-US" altLang="ja-JP" dirty="0" smtClean="0"/>
                        <a:t> &lt; 120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cos</a:t>
                      </a:r>
                      <a:r>
                        <a:rPr lang="en-US" altLang="ja-JP" sz="1800" dirty="0" err="1" smtClean="0">
                          <a:latin typeface="Symbol" pitchFamily="18" charset="2"/>
                        </a:rPr>
                        <a:t>q</a:t>
                      </a:r>
                      <a:r>
                        <a:rPr lang="en-US" altLang="ja-JP" sz="1800" baseline="-25000" dirty="0" err="1" smtClean="0"/>
                        <a:t>Z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 &lt; 0.99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&lt; 0.99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&lt; 0.98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dirty="0" err="1" smtClean="0"/>
                        <a:t>M</a:t>
                      </a:r>
                      <a:r>
                        <a:rPr lang="en-US" altLang="ja-JP" sz="1800" baseline="-25000" dirty="0" err="1" smtClean="0"/>
                        <a:t>recoil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100&lt; </a:t>
                      </a:r>
                      <a:r>
                        <a:rPr lang="en-US" altLang="ja-JP" sz="1800" dirty="0" err="1" smtClean="0"/>
                        <a:t>M</a:t>
                      </a:r>
                      <a:r>
                        <a:rPr lang="en-US" altLang="ja-JP" sz="1800" baseline="-25000" dirty="0" err="1" smtClean="0"/>
                        <a:t>recoil</a:t>
                      </a:r>
                      <a:r>
                        <a:rPr lang="en-US" altLang="ja-JP" sz="1800" baseline="-25000" dirty="0" smtClean="0"/>
                        <a:t> </a:t>
                      </a:r>
                      <a:r>
                        <a:rPr lang="en-US" altLang="ja-JP" sz="1800" baseline="0" dirty="0" smtClean="0"/>
                        <a:t>&lt; 160</a:t>
                      </a:r>
                      <a:endParaRPr kumimoji="1" lang="ja-JP" alt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100&lt; </a:t>
                      </a:r>
                      <a:r>
                        <a:rPr lang="en-US" altLang="ja-JP" sz="1800" dirty="0" err="1" smtClean="0"/>
                        <a:t>M</a:t>
                      </a:r>
                      <a:r>
                        <a:rPr lang="en-US" altLang="ja-JP" sz="1800" baseline="-25000" dirty="0" err="1" smtClean="0"/>
                        <a:t>recoil</a:t>
                      </a:r>
                      <a:r>
                        <a:rPr lang="en-US" altLang="ja-JP" sz="1800" baseline="-25000" dirty="0" smtClean="0"/>
                        <a:t> </a:t>
                      </a:r>
                      <a:r>
                        <a:rPr lang="en-US" altLang="ja-JP" sz="1800" baseline="0" dirty="0" smtClean="0"/>
                        <a:t>&lt; 160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100&lt; </a:t>
                      </a:r>
                      <a:r>
                        <a:rPr lang="en-US" altLang="ja-JP" sz="1800" dirty="0" err="1" smtClean="0"/>
                        <a:t>M</a:t>
                      </a:r>
                      <a:r>
                        <a:rPr lang="en-US" altLang="ja-JP" sz="1800" baseline="-25000" dirty="0" err="1" smtClean="0"/>
                        <a:t>recoil</a:t>
                      </a:r>
                      <a:r>
                        <a:rPr lang="en-US" altLang="ja-JP" sz="1800" baseline="-25000" dirty="0" smtClean="0"/>
                        <a:t> </a:t>
                      </a:r>
                      <a:r>
                        <a:rPr lang="en-US" altLang="ja-JP" sz="1800" baseline="0" dirty="0" smtClean="0"/>
                        <a:t>&lt; 160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LR(</a:t>
                      </a:r>
                      <a:r>
                        <a:rPr kumimoji="1" lang="en-US" altLang="ja-JP" dirty="0" smtClean="0"/>
                        <a:t>M</a:t>
                      </a:r>
                      <a:r>
                        <a:rPr kumimoji="1" lang="en-US" altLang="ja-JP" baseline="-25000" dirty="0" smtClean="0"/>
                        <a:t>Z</a:t>
                      </a:r>
                      <a:r>
                        <a:rPr kumimoji="1" lang="ja-JP" altLang="en-US" baseline="-25000" dirty="0" smtClean="0"/>
                        <a:t> </a:t>
                      </a:r>
                      <a:r>
                        <a:rPr kumimoji="1" lang="en-US" altLang="ja-JP" dirty="0" smtClean="0"/>
                        <a:t>, </a:t>
                      </a:r>
                      <a:r>
                        <a:rPr kumimoji="1" lang="en-US" altLang="ja-JP" dirty="0" err="1" smtClean="0"/>
                        <a:t>cos</a:t>
                      </a:r>
                      <a:r>
                        <a:rPr lang="en-US" altLang="ja-JP" sz="1800" dirty="0" err="1" smtClean="0">
                          <a:latin typeface="Symbol" pitchFamily="18" charset="2"/>
                        </a:rPr>
                        <a:t>q</a:t>
                      </a:r>
                      <a:r>
                        <a:rPr lang="en-US" altLang="ja-JP" sz="1800" baseline="-25000" dirty="0" err="1" smtClean="0"/>
                        <a:t>Z</a:t>
                      </a:r>
                      <a:r>
                        <a:rPr lang="en-US" altLang="ja-JP" sz="1800" baseline="-25000" dirty="0" smtClean="0"/>
                        <a:t> </a:t>
                      </a:r>
                      <a:r>
                        <a:rPr kumimoji="1" lang="en-US" altLang="ja-JP" dirty="0" smtClean="0"/>
                        <a:t>, </a:t>
                      </a:r>
                      <a:r>
                        <a:rPr kumimoji="1" lang="en-US" altLang="ja-JP" dirty="0" err="1" smtClean="0"/>
                        <a:t>cos</a:t>
                      </a:r>
                      <a:r>
                        <a:rPr lang="en-US" altLang="ja-JP" sz="1800" dirty="0" err="1" smtClean="0">
                          <a:latin typeface="Symbol" pitchFamily="18" charset="2"/>
                        </a:rPr>
                        <a:t>q</a:t>
                      </a:r>
                      <a:r>
                        <a:rPr lang="en-US" altLang="ja-JP" sz="1800" baseline="-25000" dirty="0" err="1" smtClean="0"/>
                        <a:t>hel</a:t>
                      </a:r>
                      <a:r>
                        <a:rPr kumimoji="1" lang="en-US" altLang="ja-JP" dirty="0" smtClean="0"/>
                        <a:t>)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&gt; 0.3 (L),</a:t>
                      </a:r>
                      <a:r>
                        <a:rPr kumimoji="1" lang="en-US" altLang="ja-JP" baseline="0" dirty="0" smtClean="0"/>
                        <a:t> &gt; 0.4 (R)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&gt; 0.6 (L),</a:t>
                      </a:r>
                      <a:r>
                        <a:rPr kumimoji="1" lang="en-US" altLang="ja-JP" baseline="0" dirty="0" smtClean="0"/>
                        <a:t> &gt; 0.5 (R) </a:t>
                      </a:r>
                      <a:endParaRPr kumimoji="1" lang="ja-JP" alt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&gt; 0.6 (L),</a:t>
                      </a:r>
                      <a:r>
                        <a:rPr kumimoji="1" lang="en-US" altLang="ja-JP" baseline="0" dirty="0" smtClean="0"/>
                        <a:t> &gt; 0.6 (R) </a:t>
                      </a:r>
                      <a:endParaRPr kumimoji="1" lang="ja-JP" alt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457200" y="5517232"/>
            <a:ext cx="8229600" cy="608931"/>
          </a:xfrm>
        </p:spPr>
        <p:txBody>
          <a:bodyPr/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4067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Z mass for 250GeV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To suppress backgrounds not having </a:t>
            </a:r>
            <a:r>
              <a:rPr lang="en-US" altLang="ja-JP" sz="2400" dirty="0"/>
              <a:t>Z</a:t>
            </a:r>
            <a:r>
              <a:rPr kumimoji="1" lang="en-US" altLang="ja-JP" sz="2400" dirty="0" smtClean="0"/>
              <a:t> in final states, Z mass invariant mass selection is applied</a:t>
            </a:r>
          </a:p>
          <a:p>
            <a:pPr lvl="1"/>
            <a:r>
              <a:rPr lang="en-US" altLang="ja-JP" sz="2000" dirty="0" smtClean="0"/>
              <a:t>80 GeV &lt; </a:t>
            </a:r>
            <a:r>
              <a:rPr lang="en-US" altLang="ja-JP" sz="2000" dirty="0" err="1" smtClean="0"/>
              <a:t>mZ</a:t>
            </a:r>
            <a:r>
              <a:rPr lang="en-US" altLang="ja-JP" sz="2000" dirty="0" smtClean="0"/>
              <a:t> &lt; 100GeV</a:t>
            </a:r>
          </a:p>
          <a:p>
            <a:pPr lvl="1"/>
            <a:r>
              <a:rPr lang="en-US" altLang="ja-JP" sz="2000" dirty="0" smtClean="0"/>
              <a:t>RMS for Z mass for signal is </a:t>
            </a:r>
            <a:r>
              <a:rPr lang="en-US" altLang="ja-JP" sz="2000" dirty="0" smtClean="0">
                <a:solidFill>
                  <a:srgbClr val="FF0000"/>
                </a:solidFill>
              </a:rPr>
              <a:t>10.6GeV</a:t>
            </a:r>
            <a:r>
              <a:rPr lang="en-US" altLang="ja-JP" sz="2000" dirty="0" smtClean="0"/>
              <a:t> and fitted Gaussian width is </a:t>
            </a:r>
            <a:r>
              <a:rPr lang="en-US" altLang="ja-JP" sz="2000" dirty="0" smtClean="0">
                <a:solidFill>
                  <a:srgbClr val="FF0000"/>
                </a:solidFill>
              </a:rPr>
              <a:t>5.5GeV</a:t>
            </a:r>
          </a:p>
        </p:txBody>
      </p:sp>
      <p:pic>
        <p:nvPicPr>
          <p:cNvPr id="8194" name="Picture 2" descr="C:\Users\akimasa\Documents\presentation\2013\20130529InvisibleHiggsDecay\z\Z_mass_Left_250GeV_250invf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485881"/>
            <a:ext cx="4424570" cy="3179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kimasa\Documents\presentation\2013\20130529InvisibleHiggsDecay\z\Z_mass_Left_250GeV_250invfb_onlysignal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4082" y="3556597"/>
            <a:ext cx="4331747" cy="311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直線コネクタ 5"/>
          <p:cNvCxnSpPr/>
          <p:nvPr/>
        </p:nvCxnSpPr>
        <p:spPr>
          <a:xfrm>
            <a:off x="1835696" y="3269857"/>
            <a:ext cx="0" cy="488878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コネクタ 8"/>
          <p:cNvCxnSpPr/>
          <p:nvPr/>
        </p:nvCxnSpPr>
        <p:spPr>
          <a:xfrm>
            <a:off x="2051720" y="3269857"/>
            <a:ext cx="0" cy="488878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/>
          <p:cNvCxnSpPr/>
          <p:nvPr/>
        </p:nvCxnSpPr>
        <p:spPr>
          <a:xfrm>
            <a:off x="6444208" y="4728653"/>
            <a:ext cx="0" cy="977756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/>
          <p:cNvCxnSpPr/>
          <p:nvPr/>
        </p:nvCxnSpPr>
        <p:spPr>
          <a:xfrm>
            <a:off x="6228184" y="4740373"/>
            <a:ext cx="0" cy="977756"/>
          </a:xfrm>
          <a:prstGeom prst="line">
            <a:avLst/>
          </a:prstGeom>
          <a:ln w="28575"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1691680" y="6427429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backgrounds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222124" y="6444044"/>
            <a:ext cx="15121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signal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347864" y="4746543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7356250" y="4746543"/>
            <a:ext cx="75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“Left”</a:t>
            </a:r>
            <a:endParaRPr kumimoji="1" lang="ja-JP" altLang="en-US" dirty="0"/>
          </a:p>
        </p:txBody>
      </p:sp>
      <p:sp>
        <p:nvSpPr>
          <p:cNvPr id="8" name="日付プレースホルダー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20141217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030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1919</TotalTime>
  <Words>1822</Words>
  <Application>Microsoft Office PowerPoint</Application>
  <PresentationFormat>画面に合わせる (4:3)</PresentationFormat>
  <Paragraphs>405</Paragraphs>
  <Slides>23</Slides>
  <Notes>1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23</vt:i4>
      </vt:variant>
    </vt:vector>
  </HeadingPairs>
  <TitlesOfParts>
    <vt:vector size="25" baseType="lpstr">
      <vt:lpstr>Office ​​テーマ</vt:lpstr>
      <vt:lpstr>数式</vt:lpstr>
      <vt:lpstr>Search for Invisible Higgs Decays at the ILC</vt:lpstr>
      <vt:lpstr>250GeV</vt:lpstr>
      <vt:lpstr>Invisible Higgs Decays at the ILC</vt:lpstr>
      <vt:lpstr>Predictions of Invisible Higgs Decays beyond the SM</vt:lpstr>
      <vt:lpstr>Cross Section of e+e-  ZH  qqH</vt:lpstr>
      <vt:lpstr>Backgrounds</vt:lpstr>
      <vt:lpstr>MC setup, Samples and Cross Sections</vt:lpstr>
      <vt:lpstr>Overview of the Selections </vt:lpstr>
      <vt:lpstr>Z mass for 250GeV</vt:lpstr>
      <vt:lpstr>Comparison of Z mass resolution </vt:lpstr>
      <vt:lpstr>Background Suppression for 250GeV</vt:lpstr>
      <vt:lpstr>Final Recoil Mass for 250GeV</vt:lpstr>
      <vt:lpstr>Comparison of signal Mrecoil distributions </vt:lpstr>
      <vt:lpstr>Signal overlaid Mrecoil distributions</vt:lpstr>
      <vt:lpstr>Upper Limits set by Toy MC</vt:lpstr>
      <vt:lpstr>The Running Scenario</vt:lpstr>
      <vt:lpstr>Summary and Plan</vt:lpstr>
      <vt:lpstr>backup</vt:lpstr>
      <vt:lpstr>Overview of the Selections  for 250GeV (350GeV, 500GeV)</vt:lpstr>
      <vt:lpstr>The Running Scenario</vt:lpstr>
      <vt:lpstr>Invisible Higgs Decays</vt:lpstr>
      <vt:lpstr>Invisible Higgs Decays at the LHC</vt:lpstr>
      <vt:lpstr>Constraint?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Search for Invisible Higgs Decays at the ILC</dc:title>
  <dc:creator>akimasa;Akimasa Ishikawa</dc:creator>
  <cp:lastModifiedBy>akimasa</cp:lastModifiedBy>
  <cp:revision>337</cp:revision>
  <dcterms:created xsi:type="dcterms:W3CDTF">2013-07-05T23:44:23Z</dcterms:created>
  <dcterms:modified xsi:type="dcterms:W3CDTF">2014-12-17T01:57:31Z</dcterms:modified>
</cp:coreProperties>
</file>