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1" r:id="rId4"/>
    <p:sldId id="269" r:id="rId5"/>
    <p:sldId id="262" r:id="rId6"/>
    <p:sldId id="260" r:id="rId7"/>
    <p:sldId id="263" r:id="rId8"/>
    <p:sldId id="271" r:id="rId9"/>
    <p:sldId id="267" r:id="rId10"/>
    <p:sldId id="270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Readout electronics for FPCCD VTX in 2014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Yasuhiro Sugimoto (KEK),</a:t>
            </a:r>
          </a:p>
          <a:p>
            <a:r>
              <a:rPr lang="en-US" dirty="0" err="1" smtClean="0"/>
              <a:t>Hisao</a:t>
            </a:r>
            <a:r>
              <a:rPr lang="en-US" dirty="0" smtClean="0"/>
              <a:t> Sato (</a:t>
            </a:r>
            <a:r>
              <a:rPr lang="en-US" dirty="0" err="1" smtClean="0"/>
              <a:t>Shinshu</a:t>
            </a:r>
            <a:r>
              <a:rPr lang="en-US" dirty="0" smtClean="0"/>
              <a:t> U.)</a:t>
            </a:r>
          </a:p>
          <a:p>
            <a:r>
              <a:rPr lang="en-US" dirty="0" smtClean="0"/>
              <a:t>2014/12/18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2217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Sato-san </a:t>
            </a:r>
            <a:r>
              <a:rPr lang="en-US" altLang="ja-JP" dirty="0" smtClean="0"/>
              <a:t>has studied the driver circuit, and made some improvements</a:t>
            </a:r>
          </a:p>
          <a:p>
            <a:r>
              <a:rPr kumimoji="1" lang="en-US" altLang="ja-JP" dirty="0" smtClean="0"/>
              <a:t>We have ordered the 3-level driver cards to a company (GND)</a:t>
            </a:r>
          </a:p>
          <a:p>
            <a:r>
              <a:rPr lang="en-US" altLang="ja-JP" dirty="0" smtClean="0"/>
              <a:t>Design of new interface board is on-going (by Sato-san) </a:t>
            </a:r>
            <a:r>
              <a:rPr lang="en-US" altLang="ja-JP" dirty="0" smtClean="0">
                <a:sym typeface="Wingdings" panose="05000000000000000000" pitchFamily="2" charset="2"/>
              </a:rPr>
              <a:t> will be ordered by the end of December and delivered by the end of FY2014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29770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 in 2014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252736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3-level clock driver</a:t>
            </a:r>
          </a:p>
          <a:p>
            <a:r>
              <a:rPr lang="en-US" altLang="ja-JP" dirty="0" smtClean="0"/>
              <a:t>New interface board for 3-level clock drivers</a:t>
            </a:r>
            <a:endParaRPr kumimoji="1" lang="ja-JP" altLang="en-US" dirty="0"/>
          </a:p>
        </p:txBody>
      </p:sp>
      <p:pic>
        <p:nvPicPr>
          <p:cNvPr id="4" name="Picture 6" descr="283_m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93504"/>
            <a:ext cx="7422677" cy="42638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172722" y="630932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CCD/AFFROC Boards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80112" y="594928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Interface board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3142" y="557994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Clock drivers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7060195" y="5085184"/>
            <a:ext cx="536141" cy="50405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771800" y="357301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SEABAS2 board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コネクタ 11"/>
          <p:cNvCxnSpPr>
            <a:stCxn id="9" idx="3"/>
          </p:cNvCxnSpPr>
          <p:nvPr/>
        </p:nvCxnSpPr>
        <p:spPr>
          <a:xfrm flipV="1">
            <a:off x="4662061" y="3429000"/>
            <a:ext cx="341987" cy="32868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9613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3-level clock driver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Suppression of power consumption</a:t>
            </a:r>
          </a:p>
          <a:p>
            <a:pPr lvl="1"/>
            <a:r>
              <a:rPr lang="en-US" altLang="ja-JP" dirty="0" smtClean="0"/>
              <a:t>Smaller pulse height is preferable: P=fC</a:t>
            </a:r>
            <a:r>
              <a:rPr lang="en-US" altLang="ja-JP" dirty="0" smtClean="0">
                <a:solidFill>
                  <a:srgbClr val="FF0000"/>
                </a:solidFill>
              </a:rPr>
              <a:t>V</a:t>
            </a:r>
            <a:r>
              <a:rPr lang="en-US" altLang="ja-JP" baseline="30000" dirty="0" smtClean="0"/>
              <a:t>2</a:t>
            </a:r>
          </a:p>
          <a:p>
            <a:r>
              <a:rPr lang="en-US" altLang="ja-JP" dirty="0" smtClean="0"/>
              <a:t>Suppression of dark current</a:t>
            </a:r>
          </a:p>
          <a:p>
            <a:pPr lvl="1"/>
            <a:r>
              <a:rPr lang="en-US" altLang="ja-JP" dirty="0" smtClean="0"/>
              <a:t>Inverted mode (V</a:t>
            </a:r>
            <a:r>
              <a:rPr lang="en-US" altLang="ja-JP" baseline="-25000" dirty="0" smtClean="0"/>
              <a:t>L</a:t>
            </a:r>
            <a:r>
              <a:rPr lang="en-US" altLang="ja-JP" dirty="0" smtClean="0"/>
              <a:t>&lt;~-</a:t>
            </a:r>
            <a:r>
              <a:rPr lang="en-US" altLang="ja-JP" dirty="0" smtClean="0"/>
              <a:t>7V) is preferable to suppress surface dark current</a:t>
            </a:r>
          </a:p>
          <a:p>
            <a:pPr lvl="1"/>
            <a:endParaRPr lang="en-US" altLang="ja-JP" dirty="0"/>
          </a:p>
          <a:p>
            <a:r>
              <a:rPr lang="en-US" altLang="ja-JP" dirty="0" smtClean="0"/>
              <a:t>In order to achieve these two contradictory requirements, 3-level clock for horizontal register is suitable</a:t>
            </a:r>
          </a:p>
        </p:txBody>
      </p:sp>
    </p:spTree>
    <p:extLst>
      <p:ext uri="{BB962C8B-B14F-4D97-AF65-F5344CB8AC3E}">
        <p14:creationId xmlns="" xmlns:p14="http://schemas.microsoft.com/office/powerpoint/2010/main" val="102465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Inverted Mode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In inverted mode, holes are collected near SiO2-Si interface 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 Neutralize dark charge (electrons) of the interface states 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 Drastic suppression of surface dark current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12" y="3284984"/>
            <a:ext cx="8987176" cy="3235951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339752" y="2996952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Energy band structure of MIS structure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6452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H-clock</a:t>
            </a:r>
            <a:r>
              <a:rPr kumimoji="1" lang="en-US" altLang="ja-JP" dirty="0" smtClean="0"/>
              <a:t> with 3-level </a:t>
            </a:r>
            <a:r>
              <a:rPr lang="en-US" altLang="ja-JP" dirty="0" smtClean="0"/>
              <a:t>driver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Use normal mode (V</a:t>
            </a:r>
            <a:r>
              <a:rPr kumimoji="1" lang="en-US" altLang="ja-JP" baseline="-25000" dirty="0" smtClean="0"/>
              <a:t>L</a:t>
            </a:r>
            <a:r>
              <a:rPr kumimoji="1" lang="en-US" altLang="ja-JP" dirty="0" smtClean="0"/>
              <a:t>&gt;-7V) for H-shift</a:t>
            </a:r>
          </a:p>
          <a:p>
            <a:r>
              <a:rPr lang="en-US" altLang="ja-JP" dirty="0" smtClean="0"/>
              <a:t>Use inverted mode (V</a:t>
            </a:r>
            <a:r>
              <a:rPr lang="en-US" altLang="ja-JP" baseline="-25000" dirty="0" smtClean="0"/>
              <a:t>L</a:t>
            </a:r>
            <a:r>
              <a:rPr lang="en-US" altLang="ja-JP" dirty="0" smtClean="0"/>
              <a:t>&lt;-7V</a:t>
            </a:r>
            <a:r>
              <a:rPr lang="en-US" altLang="ja-JP" dirty="0"/>
              <a:t>) </a:t>
            </a:r>
            <a:r>
              <a:rPr lang="en-US" altLang="ja-JP" dirty="0" smtClean="0"/>
              <a:t>only once per line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73016"/>
            <a:ext cx="8064900" cy="30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1721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 circuit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Driver cards using discrete parts</a:t>
            </a:r>
          </a:p>
          <a:p>
            <a:r>
              <a:rPr lang="en-US" dirty="0" smtClean="0"/>
              <a:t>Pin-compatible with present driver cards, except for one pin which selects Normal/Inverted</a:t>
            </a:r>
          </a:p>
          <a:p>
            <a:r>
              <a:rPr lang="en-US" dirty="0" smtClean="0"/>
              <a:t>New interface board is also necessary to make use of 3-value function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6868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Possible circuit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600200"/>
            <a:ext cx="4032448" cy="442108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Driver IC EL7156 has tri-state output</a:t>
            </a:r>
          </a:p>
          <a:p>
            <a:r>
              <a:rPr lang="en-US" altLang="ja-JP" dirty="0" smtClean="0"/>
              <a:t>Use two EL7156 with different output pulse height (different V</a:t>
            </a:r>
            <a:r>
              <a:rPr lang="en-US" altLang="ja-JP" baseline="-25000" dirty="0" smtClean="0"/>
              <a:t>L</a:t>
            </a:r>
            <a:r>
              <a:rPr lang="en-US" altLang="ja-JP" dirty="0" smtClean="0"/>
              <a:t> and V</a:t>
            </a:r>
            <a:r>
              <a:rPr lang="en-US" altLang="ja-JP" baseline="-25000" dirty="0" smtClean="0"/>
              <a:t>H</a:t>
            </a:r>
            <a:r>
              <a:rPr lang="en-US" altLang="ja-JP" dirty="0" smtClean="0"/>
              <a:t>), and enable only one</a:t>
            </a:r>
          </a:p>
          <a:p>
            <a:r>
              <a:rPr lang="en-US" altLang="ja-JP" dirty="0" smtClean="0"/>
              <a:t>Even in tri-state, transistors in EL7156 become “on” if </a:t>
            </a:r>
            <a:r>
              <a:rPr lang="en-US" altLang="ja-JP" dirty="0" err="1" smtClean="0"/>
              <a:t>Vout</a:t>
            </a:r>
            <a:r>
              <a:rPr lang="en-US" altLang="ja-JP" dirty="0" smtClean="0"/>
              <a:t>&gt;V</a:t>
            </a:r>
            <a:r>
              <a:rPr lang="en-US" altLang="ja-JP" baseline="-25000" dirty="0" smtClean="0"/>
              <a:t>H</a:t>
            </a:r>
            <a:r>
              <a:rPr lang="en-US" altLang="ja-JP" dirty="0" smtClean="0"/>
              <a:t> or </a:t>
            </a:r>
            <a:r>
              <a:rPr lang="en-US" altLang="ja-JP" dirty="0" err="1" smtClean="0"/>
              <a:t>Vout</a:t>
            </a:r>
            <a:r>
              <a:rPr lang="en-US" altLang="ja-JP" dirty="0" smtClean="0"/>
              <a:t> &lt;V</a:t>
            </a:r>
            <a:r>
              <a:rPr lang="en-US" altLang="ja-JP" baseline="-25000" dirty="0" smtClean="0"/>
              <a:t>L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Diodes are inserted in the V</a:t>
            </a:r>
            <a:r>
              <a:rPr lang="en-US" altLang="ja-JP" baseline="-25000" dirty="0" smtClean="0">
                <a:sym typeface="Wingdings" panose="05000000000000000000" pitchFamily="2" charset="2"/>
              </a:rPr>
              <a:t>H</a:t>
            </a:r>
            <a:r>
              <a:rPr lang="en-US" altLang="ja-JP" dirty="0" smtClean="0">
                <a:sym typeface="Wingdings" panose="05000000000000000000" pitchFamily="2" charset="2"/>
              </a:rPr>
              <a:t> and V</a:t>
            </a:r>
            <a:r>
              <a:rPr lang="en-US" altLang="ja-JP" baseline="-25000" dirty="0" smtClean="0">
                <a:sym typeface="Wingdings" panose="05000000000000000000" pitchFamily="2" charset="2"/>
              </a:rPr>
              <a:t>L</a:t>
            </a:r>
            <a:r>
              <a:rPr lang="en-US" altLang="ja-JP" dirty="0" smtClean="0">
                <a:sym typeface="Wingdings" panose="05000000000000000000" pitchFamily="2" charset="2"/>
              </a:rPr>
              <a:t> line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Ringing in </a:t>
            </a:r>
            <a:r>
              <a:rPr lang="en-US" altLang="ja-JP" dirty="0" err="1" smtClean="0">
                <a:sym typeface="Wingdings" panose="05000000000000000000" pitchFamily="2" charset="2"/>
              </a:rPr>
              <a:t>Vout</a:t>
            </a:r>
            <a:r>
              <a:rPr lang="en-US" altLang="ja-JP" dirty="0" smtClean="0">
                <a:sym typeface="Wingdings" panose="05000000000000000000" pitchFamily="2" charset="2"/>
              </a:rPr>
              <a:t> has to be avoided because it causes voltage shift in </a:t>
            </a:r>
            <a:r>
              <a:rPr lang="en-US" altLang="ja-JP" dirty="0" err="1" smtClean="0">
                <a:sym typeface="Wingdings" panose="05000000000000000000" pitchFamily="2" charset="2"/>
              </a:rPr>
              <a:t>Vout</a:t>
            </a:r>
            <a:r>
              <a:rPr lang="en-US" altLang="ja-JP" dirty="0" smtClean="0">
                <a:sym typeface="Wingdings" panose="05000000000000000000" pitchFamily="2" charset="2"/>
              </a:rPr>
              <a:t> due to the diodes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10369"/>
            <a:ext cx="4320480" cy="478988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508104" y="6400255"/>
            <a:ext cx="233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Rev.0 circuit diagram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535426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Test at </a:t>
            </a:r>
            <a:r>
              <a:rPr kumimoji="1" lang="en-US" altLang="ja-JP" dirty="0" err="1" smtClean="0"/>
              <a:t>Shinshu</a:t>
            </a:r>
            <a:r>
              <a:rPr kumimoji="1" lang="en-US" altLang="ja-JP" dirty="0" smtClean="0"/>
              <a:t> Univ.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99181" y="2331248"/>
            <a:ext cx="4824536" cy="132474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3 (4)-level waveform (V1H&gt;V2H&gt;0&gt;V2L&gt;V1L) has been obtained</a:t>
            </a:r>
            <a:endParaRPr kumimoji="1" lang="ja-JP" alt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288" y="3817370"/>
            <a:ext cx="4051208" cy="303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MG_079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8" y="3789040"/>
            <a:ext cx="4895850" cy="2955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7559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8050767" cy="44014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V-clock with 3-level driver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7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3-value clock in V-clock might suppress “spurious charge”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816" y="6126163"/>
            <a:ext cx="2737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Takuya </a:t>
            </a:r>
            <a:r>
              <a:rPr kumimoji="1" lang="en-US" altLang="ja-JP" sz="1400" dirty="0" err="1" smtClean="0"/>
              <a:t>Imayoshi</a:t>
            </a:r>
            <a:r>
              <a:rPr kumimoji="1" lang="en-US" altLang="ja-JP" sz="1400" dirty="0" smtClean="0"/>
              <a:t>, Master Thesis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14129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344</Words>
  <Application>Microsoft Office PowerPoint</Application>
  <PresentationFormat>画面に合わせる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Readout electronics for FPCCD VTX in 2014</vt:lpstr>
      <vt:lpstr>R&amp;D in 2014</vt:lpstr>
      <vt:lpstr>3-level clock driver</vt:lpstr>
      <vt:lpstr>Inverted Mode</vt:lpstr>
      <vt:lpstr>H-clock with 3-level driver</vt:lpstr>
      <vt:lpstr>Driver circuit</vt:lpstr>
      <vt:lpstr>Possible circuit</vt:lpstr>
      <vt:lpstr>Test at Shinshu Univ.</vt:lpstr>
      <vt:lpstr>V-clock with 3-level driver</vt:lpstr>
      <vt:lpstr>Status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plan</dc:title>
  <dc:creator>sugimoto</dc:creator>
  <cp:lastModifiedBy>sugimoto</cp:lastModifiedBy>
  <cp:revision>34</cp:revision>
  <dcterms:created xsi:type="dcterms:W3CDTF">2014-04-14T07:22:16Z</dcterms:created>
  <dcterms:modified xsi:type="dcterms:W3CDTF">2014-12-17T14:30:53Z</dcterms:modified>
</cp:coreProperties>
</file>