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5" r:id="rId1"/>
  </p:sldMasterIdLst>
  <p:notesMasterIdLst>
    <p:notesMasterId r:id="rId34"/>
  </p:notesMasterIdLst>
  <p:sldIdLst>
    <p:sldId id="256" r:id="rId2"/>
    <p:sldId id="493" r:id="rId3"/>
    <p:sldId id="500" r:id="rId4"/>
    <p:sldId id="262" r:id="rId5"/>
    <p:sldId id="411" r:id="rId6"/>
    <p:sldId id="355" r:id="rId7"/>
    <p:sldId id="522" r:id="rId8"/>
    <p:sldId id="530" r:id="rId9"/>
    <p:sldId id="531" r:id="rId10"/>
    <p:sldId id="502" r:id="rId11"/>
    <p:sldId id="521" r:id="rId12"/>
    <p:sldId id="503" r:id="rId13"/>
    <p:sldId id="504" r:id="rId14"/>
    <p:sldId id="528" r:id="rId15"/>
    <p:sldId id="505" r:id="rId16"/>
    <p:sldId id="529" r:id="rId17"/>
    <p:sldId id="532" r:id="rId18"/>
    <p:sldId id="533" r:id="rId19"/>
    <p:sldId id="534" r:id="rId20"/>
    <p:sldId id="537" r:id="rId21"/>
    <p:sldId id="509" r:id="rId22"/>
    <p:sldId id="527" r:id="rId23"/>
    <p:sldId id="510" r:id="rId24"/>
    <p:sldId id="512" r:id="rId25"/>
    <p:sldId id="545" r:id="rId26"/>
    <p:sldId id="494" r:id="rId27"/>
    <p:sldId id="479" r:id="rId28"/>
    <p:sldId id="540" r:id="rId29"/>
    <p:sldId id="541" r:id="rId30"/>
    <p:sldId id="542" r:id="rId31"/>
    <p:sldId id="543" r:id="rId32"/>
    <p:sldId id="546" r:id="rId33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b="1" i="1" kern="1200">
        <a:solidFill>
          <a:srgbClr val="000000"/>
        </a:solidFill>
        <a:latin typeface="Times New Roman" pitchFamily="18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b="1" i="1" kern="1200">
        <a:solidFill>
          <a:srgbClr val="000000"/>
        </a:solidFill>
        <a:latin typeface="Times New Roman" pitchFamily="18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b="1" i="1" kern="1200">
        <a:solidFill>
          <a:srgbClr val="000000"/>
        </a:solidFill>
        <a:latin typeface="Times New Roman" pitchFamily="18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b="1" i="1" kern="1200">
        <a:solidFill>
          <a:srgbClr val="000000"/>
        </a:solidFill>
        <a:latin typeface="Times New Roman" pitchFamily="18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b="1" i="1" kern="1200">
        <a:solidFill>
          <a:srgbClr val="000000"/>
        </a:solidFill>
        <a:latin typeface="Times New Roman" pitchFamily="18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2400" b="1" i="1" kern="1200">
        <a:solidFill>
          <a:srgbClr val="000000"/>
        </a:solidFill>
        <a:latin typeface="Times New Roman" pitchFamily="18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2400" b="1" i="1" kern="1200">
        <a:solidFill>
          <a:srgbClr val="000000"/>
        </a:solidFill>
        <a:latin typeface="Times New Roman" pitchFamily="18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2400" b="1" i="1" kern="1200">
        <a:solidFill>
          <a:srgbClr val="000000"/>
        </a:solidFill>
        <a:latin typeface="Times New Roman" pitchFamily="18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2400" b="1" i="1" kern="1200">
        <a:solidFill>
          <a:srgbClr val="000000"/>
        </a:solidFill>
        <a:latin typeface="Times New Roman" pitchFamily="18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5CADFF"/>
    <a:srgbClr val="00B0F0"/>
    <a:srgbClr val="00F8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76" autoAdjust="0"/>
    <p:restoredTop sz="98574" autoAdjust="0"/>
  </p:normalViewPr>
  <p:slideViewPr>
    <p:cSldViewPr>
      <p:cViewPr>
        <p:scale>
          <a:sx n="80" d="100"/>
          <a:sy n="80" d="100"/>
        </p:scale>
        <p:origin x="-324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1" d="100"/>
          <a:sy n="51" d="100"/>
        </p:scale>
        <p:origin x="-1440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62.wmf"/><Relationship Id="rId2" Type="http://schemas.openxmlformats.org/officeDocument/2006/relationships/image" Target="../media/image61.wmf"/><Relationship Id="rId1" Type="http://schemas.openxmlformats.org/officeDocument/2006/relationships/image" Target="../media/image60.wmf"/><Relationship Id="rId6" Type="http://schemas.openxmlformats.org/officeDocument/2006/relationships/image" Target="../media/image51.wmf"/><Relationship Id="rId5" Type="http://schemas.openxmlformats.org/officeDocument/2006/relationships/image" Target="../media/image50.wmf"/><Relationship Id="rId4" Type="http://schemas.openxmlformats.org/officeDocument/2006/relationships/image" Target="../media/image63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65.wmf"/><Relationship Id="rId1" Type="http://schemas.openxmlformats.org/officeDocument/2006/relationships/image" Target="../media/image38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8.wmf"/><Relationship Id="rId7" Type="http://schemas.openxmlformats.org/officeDocument/2006/relationships/image" Target="../media/image72.wmf"/><Relationship Id="rId2" Type="http://schemas.openxmlformats.org/officeDocument/2006/relationships/image" Target="../media/image67.emf"/><Relationship Id="rId1" Type="http://schemas.openxmlformats.org/officeDocument/2006/relationships/image" Target="../media/image66.wmf"/><Relationship Id="rId6" Type="http://schemas.openxmlformats.org/officeDocument/2006/relationships/image" Target="../media/image71.wmf"/><Relationship Id="rId5" Type="http://schemas.openxmlformats.org/officeDocument/2006/relationships/image" Target="../media/image70.wmf"/><Relationship Id="rId4" Type="http://schemas.openxmlformats.org/officeDocument/2006/relationships/image" Target="../media/image69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74.emf"/><Relationship Id="rId2" Type="http://schemas.openxmlformats.org/officeDocument/2006/relationships/image" Target="../media/image69.wmf"/><Relationship Id="rId1" Type="http://schemas.openxmlformats.org/officeDocument/2006/relationships/image" Target="../media/image73.wmf"/><Relationship Id="rId6" Type="http://schemas.openxmlformats.org/officeDocument/2006/relationships/image" Target="../media/image71.wmf"/><Relationship Id="rId5" Type="http://schemas.openxmlformats.org/officeDocument/2006/relationships/image" Target="../media/image76.wmf"/><Relationship Id="rId4" Type="http://schemas.openxmlformats.org/officeDocument/2006/relationships/image" Target="../media/image75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78.emf"/><Relationship Id="rId2" Type="http://schemas.openxmlformats.org/officeDocument/2006/relationships/image" Target="../media/image69.wmf"/><Relationship Id="rId1" Type="http://schemas.openxmlformats.org/officeDocument/2006/relationships/image" Target="../media/image77.wmf"/><Relationship Id="rId5" Type="http://schemas.openxmlformats.org/officeDocument/2006/relationships/image" Target="../media/image72.wmf"/><Relationship Id="rId4" Type="http://schemas.openxmlformats.org/officeDocument/2006/relationships/image" Target="../media/image76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80.wmf"/><Relationship Id="rId2" Type="http://schemas.openxmlformats.org/officeDocument/2006/relationships/image" Target="../media/image69.wmf"/><Relationship Id="rId1" Type="http://schemas.openxmlformats.org/officeDocument/2006/relationships/image" Target="../media/image79.wmf"/><Relationship Id="rId4" Type="http://schemas.openxmlformats.org/officeDocument/2006/relationships/image" Target="../media/image81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85.wmf"/><Relationship Id="rId2" Type="http://schemas.openxmlformats.org/officeDocument/2006/relationships/image" Target="../media/image84.wmf"/><Relationship Id="rId1" Type="http://schemas.openxmlformats.org/officeDocument/2006/relationships/image" Target="../media/image83.wmf"/></Relationships>
</file>

<file path=ppt/drawings/_rels/vmlDrawing17.vml.rels><?xml version="1.0" encoding="UTF-8" standalone="yes"?>
<Relationships xmlns="http://schemas.openxmlformats.org/package/2006/relationships"><Relationship Id="rId8" Type="http://schemas.openxmlformats.org/officeDocument/2006/relationships/image" Target="../media/image93.wmf"/><Relationship Id="rId3" Type="http://schemas.openxmlformats.org/officeDocument/2006/relationships/image" Target="../media/image88.wmf"/><Relationship Id="rId7" Type="http://schemas.openxmlformats.org/officeDocument/2006/relationships/image" Target="../media/image92.wmf"/><Relationship Id="rId2" Type="http://schemas.openxmlformats.org/officeDocument/2006/relationships/image" Target="../media/image87.wmf"/><Relationship Id="rId1" Type="http://schemas.openxmlformats.org/officeDocument/2006/relationships/image" Target="../media/image86.wmf"/><Relationship Id="rId6" Type="http://schemas.openxmlformats.org/officeDocument/2006/relationships/image" Target="../media/image91.wmf"/><Relationship Id="rId5" Type="http://schemas.openxmlformats.org/officeDocument/2006/relationships/image" Target="../media/image90.wmf"/><Relationship Id="rId4" Type="http://schemas.openxmlformats.org/officeDocument/2006/relationships/image" Target="../media/image89.wmf"/><Relationship Id="rId9" Type="http://schemas.openxmlformats.org/officeDocument/2006/relationships/image" Target="../media/image94.wmf"/></Relationships>
</file>

<file path=ppt/drawings/_rels/vmlDrawing18.vml.rels><?xml version="1.0" encoding="UTF-8" standalone="yes"?>
<Relationships xmlns="http://schemas.openxmlformats.org/package/2006/relationships"><Relationship Id="rId2" Type="http://schemas.openxmlformats.org/officeDocument/2006/relationships/image" Target="../media/image95.emf"/><Relationship Id="rId1" Type="http://schemas.openxmlformats.org/officeDocument/2006/relationships/image" Target="../media/image59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97.wmf"/><Relationship Id="rId2" Type="http://schemas.openxmlformats.org/officeDocument/2006/relationships/image" Target="../media/image91.wmf"/><Relationship Id="rId1" Type="http://schemas.openxmlformats.org/officeDocument/2006/relationships/image" Target="../media/image96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0.wmf"/></Relationships>
</file>

<file path=ppt/drawings/_rels/vmlDrawing2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wmf"/><Relationship Id="rId2" Type="http://schemas.openxmlformats.org/officeDocument/2006/relationships/image" Target="../media/image42.wmf"/><Relationship Id="rId1" Type="http://schemas.openxmlformats.org/officeDocument/2006/relationships/image" Target="../media/image102.wmf"/></Relationships>
</file>

<file path=ppt/drawings/_rels/vmlDrawing2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6.wmf"/><Relationship Id="rId1" Type="http://schemas.openxmlformats.org/officeDocument/2006/relationships/image" Target="../media/image105.w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5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Relationship Id="rId6" Type="http://schemas.openxmlformats.org/officeDocument/2006/relationships/image" Target="../media/image10.wmf"/><Relationship Id="rId5" Type="http://schemas.openxmlformats.org/officeDocument/2006/relationships/image" Target="../media/image9.wmf"/><Relationship Id="rId4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Relationship Id="rId4" Type="http://schemas.openxmlformats.org/officeDocument/2006/relationships/image" Target="../media/image14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6.vml.rels><?xml version="1.0" encoding="UTF-8" standalone="yes"?>
<Relationships xmlns="http://schemas.openxmlformats.org/package/2006/relationships"><Relationship Id="rId8" Type="http://schemas.openxmlformats.org/officeDocument/2006/relationships/image" Target="../media/image25.wmf"/><Relationship Id="rId13" Type="http://schemas.openxmlformats.org/officeDocument/2006/relationships/image" Target="../media/image30.wmf"/><Relationship Id="rId18" Type="http://schemas.openxmlformats.org/officeDocument/2006/relationships/image" Target="../media/image35.wmf"/><Relationship Id="rId3" Type="http://schemas.openxmlformats.org/officeDocument/2006/relationships/image" Target="../media/image20.wmf"/><Relationship Id="rId7" Type="http://schemas.openxmlformats.org/officeDocument/2006/relationships/image" Target="../media/image24.wmf"/><Relationship Id="rId12" Type="http://schemas.openxmlformats.org/officeDocument/2006/relationships/image" Target="../media/image29.wmf"/><Relationship Id="rId17" Type="http://schemas.openxmlformats.org/officeDocument/2006/relationships/image" Target="../media/image34.wmf"/><Relationship Id="rId2" Type="http://schemas.openxmlformats.org/officeDocument/2006/relationships/image" Target="../media/image19.wmf"/><Relationship Id="rId16" Type="http://schemas.openxmlformats.org/officeDocument/2006/relationships/image" Target="../media/image33.wmf"/><Relationship Id="rId20" Type="http://schemas.openxmlformats.org/officeDocument/2006/relationships/image" Target="../media/image37.wmf"/><Relationship Id="rId1" Type="http://schemas.openxmlformats.org/officeDocument/2006/relationships/image" Target="../media/image18.wmf"/><Relationship Id="rId6" Type="http://schemas.openxmlformats.org/officeDocument/2006/relationships/image" Target="../media/image23.wmf"/><Relationship Id="rId11" Type="http://schemas.openxmlformats.org/officeDocument/2006/relationships/image" Target="../media/image28.wmf"/><Relationship Id="rId5" Type="http://schemas.openxmlformats.org/officeDocument/2006/relationships/image" Target="../media/image22.wmf"/><Relationship Id="rId15" Type="http://schemas.openxmlformats.org/officeDocument/2006/relationships/image" Target="../media/image32.wmf"/><Relationship Id="rId10" Type="http://schemas.openxmlformats.org/officeDocument/2006/relationships/image" Target="../media/image27.wmf"/><Relationship Id="rId19" Type="http://schemas.openxmlformats.org/officeDocument/2006/relationships/image" Target="../media/image36.wmf"/><Relationship Id="rId4" Type="http://schemas.openxmlformats.org/officeDocument/2006/relationships/image" Target="../media/image21.wmf"/><Relationship Id="rId9" Type="http://schemas.openxmlformats.org/officeDocument/2006/relationships/image" Target="../media/image26.wmf"/><Relationship Id="rId14" Type="http://schemas.openxmlformats.org/officeDocument/2006/relationships/image" Target="../media/image31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39.wmf"/><Relationship Id="rId1" Type="http://schemas.openxmlformats.org/officeDocument/2006/relationships/image" Target="../media/image38.wmf"/></Relationships>
</file>

<file path=ppt/drawings/_rels/vmlDrawing8.vml.rels><?xml version="1.0" encoding="UTF-8" standalone="yes"?>
<Relationships xmlns="http://schemas.openxmlformats.org/package/2006/relationships"><Relationship Id="rId8" Type="http://schemas.openxmlformats.org/officeDocument/2006/relationships/image" Target="../media/image47.wmf"/><Relationship Id="rId13" Type="http://schemas.openxmlformats.org/officeDocument/2006/relationships/image" Target="../media/image52.wmf"/><Relationship Id="rId3" Type="http://schemas.openxmlformats.org/officeDocument/2006/relationships/image" Target="../media/image42.wmf"/><Relationship Id="rId7" Type="http://schemas.openxmlformats.org/officeDocument/2006/relationships/image" Target="../media/image46.wmf"/><Relationship Id="rId12" Type="http://schemas.openxmlformats.org/officeDocument/2006/relationships/image" Target="../media/image51.wmf"/><Relationship Id="rId2" Type="http://schemas.openxmlformats.org/officeDocument/2006/relationships/image" Target="../media/image41.wmf"/><Relationship Id="rId16" Type="http://schemas.openxmlformats.org/officeDocument/2006/relationships/image" Target="../media/image55.wmf"/><Relationship Id="rId1" Type="http://schemas.openxmlformats.org/officeDocument/2006/relationships/image" Target="../media/image40.wmf"/><Relationship Id="rId6" Type="http://schemas.openxmlformats.org/officeDocument/2006/relationships/image" Target="../media/image45.wmf"/><Relationship Id="rId11" Type="http://schemas.openxmlformats.org/officeDocument/2006/relationships/image" Target="../media/image50.wmf"/><Relationship Id="rId5" Type="http://schemas.openxmlformats.org/officeDocument/2006/relationships/image" Target="../media/image44.wmf"/><Relationship Id="rId15" Type="http://schemas.openxmlformats.org/officeDocument/2006/relationships/image" Target="../media/image54.wmf"/><Relationship Id="rId10" Type="http://schemas.openxmlformats.org/officeDocument/2006/relationships/image" Target="../media/image49.wmf"/><Relationship Id="rId4" Type="http://schemas.openxmlformats.org/officeDocument/2006/relationships/image" Target="../media/image43.wmf"/><Relationship Id="rId9" Type="http://schemas.openxmlformats.org/officeDocument/2006/relationships/image" Target="../media/image48.wmf"/><Relationship Id="rId14" Type="http://schemas.openxmlformats.org/officeDocument/2006/relationships/image" Target="../media/image53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57.wmf"/><Relationship Id="rId2" Type="http://schemas.openxmlformats.org/officeDocument/2006/relationships/image" Target="../media/image56.wmf"/><Relationship Id="rId1" Type="http://schemas.openxmlformats.org/officeDocument/2006/relationships/image" Target="../media/image38.wmf"/><Relationship Id="rId5" Type="http://schemas.openxmlformats.org/officeDocument/2006/relationships/image" Target="../media/image59.wmf"/><Relationship Id="rId4" Type="http://schemas.openxmlformats.org/officeDocument/2006/relationships/image" Target="../media/image5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 i="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1269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i="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69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1269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 i="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1269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 i="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47AB07D5-7C10-40A6-8B6F-FA04D19BD4AF}" type="slidenum">
              <a:rPr lang="en-US" altLang="ja-JP"/>
              <a:pPr>
                <a:defRPr/>
              </a:pPr>
              <a:t>&lt;#&gt;</a:t>
            </a:fld>
            <a:endParaRPr lang="en-US" altLang="ja-JP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0ACE08-4F3F-4A7F-9EAB-5F58FCE9614A}" type="slidenum">
              <a:rPr lang="en-US" altLang="ja-JP" smtClean="0">
                <a:ea typeface="ＭＳ Ｐゴシック" charset="-128"/>
              </a:rPr>
              <a:pPr/>
              <a:t>1</a:t>
            </a:fld>
            <a:endParaRPr lang="en-US" altLang="ja-JP" dirty="0" smtClean="0">
              <a:ea typeface="ＭＳ Ｐゴシック" charset="-128"/>
            </a:endParaRPr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ja-JP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0E574E-D3DD-45D0-8C46-E4CBCB4F7614}" type="slidenum">
              <a:rPr lang="en-US" altLang="ja-JP" smtClean="0">
                <a:ea typeface="ＭＳ Ｐゴシック" charset="-128"/>
              </a:rPr>
              <a:pPr/>
              <a:t>2</a:t>
            </a:fld>
            <a:endParaRPr lang="en-US" altLang="ja-JP" dirty="0" smtClean="0">
              <a:ea typeface="ＭＳ Ｐゴシック" charset="-128"/>
            </a:endParaRP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ja-JP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3BC53A4-B626-43AC-A566-4C1AC1E9B485}" type="slidenum">
              <a:rPr lang="en-US" altLang="ja-JP" smtClean="0">
                <a:ea typeface="ＭＳ Ｐゴシック" charset="-128"/>
              </a:rPr>
              <a:pPr/>
              <a:t>3</a:t>
            </a:fld>
            <a:endParaRPr lang="en-US" altLang="ja-JP" dirty="0" smtClean="0">
              <a:ea typeface="ＭＳ Ｐゴシック" charset="-128"/>
            </a:endParaRPr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ja-JP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1C30EED-1583-4DD4-9BD8-95E0EFB5CF95}" type="slidenum">
              <a:rPr lang="en-US" altLang="ja-JP" smtClean="0">
                <a:ea typeface="ＭＳ Ｐゴシック" charset="-128"/>
              </a:rPr>
              <a:pPr/>
              <a:t>4</a:t>
            </a:fld>
            <a:endParaRPr lang="en-US" altLang="ja-JP" dirty="0" smtClean="0">
              <a:ea typeface="ＭＳ Ｐゴシック" charset="-128"/>
            </a:endParaRPr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ja-JP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9241B65-E4BC-458D-9CA1-7FD6E3E98D47}" type="slidenum">
              <a:rPr lang="en-US" altLang="ja-JP" smtClean="0">
                <a:ea typeface="ＭＳ Ｐゴシック" charset="-128"/>
              </a:rPr>
              <a:pPr/>
              <a:t>5</a:t>
            </a:fld>
            <a:endParaRPr lang="en-US" altLang="ja-JP" dirty="0" smtClean="0">
              <a:ea typeface="ＭＳ Ｐゴシック" charset="-128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ja-JP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F0CDAF2-594D-4302-882B-47928E2E6326}" type="slidenum">
              <a:rPr lang="en-US" altLang="ja-JP" smtClean="0">
                <a:ea typeface="ＭＳ Ｐゴシック" charset="-128"/>
              </a:rPr>
              <a:pPr/>
              <a:t>6</a:t>
            </a:fld>
            <a:endParaRPr lang="en-US" altLang="ja-JP" dirty="0" smtClean="0">
              <a:ea typeface="ＭＳ Ｐゴシック" charset="-128"/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altLang="ja-JP" dirty="0" smtClean="0"/>
              <a:t>Experimental constraint from B(b -&gt; s l+ l-) ;</a:t>
            </a:r>
          </a:p>
          <a:p>
            <a:pPr eaLnBrk="1" hangingPunct="1"/>
            <a:r>
              <a:rPr lang="en-US" altLang="ja-JP" dirty="0" smtClean="0"/>
              <a:t>The low-s region (1 GeV^2 &lt; s &lt; 6 GeV^2) is dominated by the Wilson </a:t>
            </a:r>
          </a:p>
          <a:p>
            <a:pPr eaLnBrk="1" hangingPunct="1"/>
            <a:r>
              <a:rPr lang="en-US" altLang="ja-JP" dirty="0" smtClean="0"/>
              <a:t>      coefficients C_9 and C_10, has sizable integrated branching ratio and is very </a:t>
            </a:r>
          </a:p>
          <a:p>
            <a:pPr eaLnBrk="1" hangingPunct="1"/>
            <a:r>
              <a:rPr lang="en-US" altLang="ja-JP" dirty="0" smtClean="0"/>
              <a:t>      sensitive to the C_7 - C_9 interference. In the following, we utilize the latter </a:t>
            </a:r>
          </a:p>
          <a:p>
            <a:pPr eaLnBrk="1" hangingPunct="1"/>
            <a:r>
              <a:rPr lang="en-US" altLang="ja-JP" dirty="0" smtClean="0"/>
              <a:t>      to put constraints on the Wilson coefficients C_7,8,9,10.</a:t>
            </a:r>
          </a:p>
          <a:p>
            <a:pPr eaLnBrk="1" hangingPunct="1"/>
            <a:r>
              <a:rPr lang="en-US" altLang="ja-JP" dirty="0" smtClean="0"/>
              <a:t>      We calculate the integrated branching ratio in the low-s region following Ref. [52]: </a:t>
            </a:r>
          </a:p>
          <a:p>
            <a:pPr eaLnBrk="1" hangingPunct="1"/>
            <a:endParaRPr lang="ja-JP" altLang="ja-JP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4F059F-B099-46E2-A2FE-AA1E517B1403}" type="slidenum">
              <a:rPr lang="en-US" altLang="ja-JP"/>
              <a:pPr>
                <a:defRPr/>
              </a:pPr>
              <a:t>&lt;#&gt;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74E98-E3A8-418D-AE5D-D31493291631}" type="slidenum">
              <a:rPr lang="en-US" altLang="ja-JP"/>
              <a:pPr>
                <a:defRPr/>
              </a:pPr>
              <a:t>&lt;#&gt;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9C8BA2-7591-41CC-94D0-79B5CE0F5C9D}" type="slidenum">
              <a:rPr lang="en-US" altLang="ja-JP"/>
              <a:pPr>
                <a:defRPr/>
              </a:pPr>
              <a:t>&lt;#&gt;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5394B6-57B2-4F4F-BD69-7B96C50DAE42}" type="slidenum">
              <a:rPr lang="en-US" altLang="ja-JP"/>
              <a:pPr>
                <a:defRPr/>
              </a:pPr>
              <a:t>&lt;#&gt;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EB5CFE-1AA9-4CA3-B5CB-3B378AD5137C}" type="slidenum">
              <a:rPr lang="en-US" altLang="ja-JP"/>
              <a:pPr>
                <a:defRPr/>
              </a:pPr>
              <a:t>&lt;#&gt;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2AD5E9-4070-4853-A99F-2682CE6AC5AD}" type="slidenum">
              <a:rPr lang="en-US" altLang="ja-JP"/>
              <a:pPr>
                <a:defRPr/>
              </a:pPr>
              <a:t>&lt;#&gt;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6DDCBE-A8EA-4F74-9EB3-3C170521F3C5}" type="slidenum">
              <a:rPr lang="en-US" altLang="ja-JP"/>
              <a:pPr>
                <a:defRPr/>
              </a:pPr>
              <a:t>&lt;#&gt;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60BCEC-D7F0-4694-A1E1-85C31B55E8FF}" type="slidenum">
              <a:rPr lang="en-US" altLang="ja-JP"/>
              <a:pPr>
                <a:defRPr/>
              </a:pPr>
              <a:t>&lt;#&gt;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3A897A-64AF-4EFE-8C08-1D0BC1CC70C5}" type="slidenum">
              <a:rPr lang="en-US" altLang="ja-JP"/>
              <a:pPr>
                <a:defRPr/>
              </a:pPr>
              <a:t>&lt;#&gt;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BA60AD-5450-41C3-91CB-C6C1ECF7A93C}" type="slidenum">
              <a:rPr lang="en-US" altLang="ja-JP"/>
              <a:pPr>
                <a:defRPr/>
              </a:pPr>
              <a:t>&lt;#&gt;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dirty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0DF1A6-5AD7-4C2D-89DC-649C709E3BCE}" type="slidenum">
              <a:rPr lang="en-US" altLang="ja-JP"/>
              <a:pPr>
                <a:defRPr/>
              </a:pPr>
              <a:t>&lt;#&gt;</a:t>
            </a:fld>
            <a:endParaRPr lang="en-US" altLang="ja-JP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839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 i="0">
                <a:solidFill>
                  <a:schemeClr val="tx1"/>
                </a:solidFill>
                <a:latin typeface="+mn-lt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839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 i="0">
                <a:solidFill>
                  <a:schemeClr val="tx1"/>
                </a:solidFill>
                <a:latin typeface="+mn-lt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839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 i="0">
                <a:solidFill>
                  <a:schemeClr val="tx1"/>
                </a:solidFill>
                <a:latin typeface="+mn-lt"/>
                <a:ea typeface="ＭＳ Ｐゴシック" pitchFamily="50" charset="-128"/>
              </a:defRPr>
            </a:lvl1pPr>
          </a:lstStyle>
          <a:p>
            <a:pPr>
              <a:defRPr/>
            </a:pPr>
            <a:fld id="{C6E54A6D-B979-49A6-B01B-5ECFFDFDF60B}" type="slidenum">
              <a:rPr lang="en-US" altLang="ja-JP"/>
              <a:pPr>
                <a:defRPr/>
              </a:pPr>
              <a:t>&lt;#&gt;</a:t>
            </a:fld>
            <a:endParaRPr lang="en-US" altLang="ja-JP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oleObject" Target="../embeddings/oleObject40.bin"/><Relationship Id="rId4" Type="http://schemas.openxmlformats.org/officeDocument/2006/relationships/oleObject" Target="../embeddings/oleObject39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6.bin"/><Relationship Id="rId13" Type="http://schemas.openxmlformats.org/officeDocument/2006/relationships/oleObject" Target="../embeddings/oleObject51.bin"/><Relationship Id="rId18" Type="http://schemas.openxmlformats.org/officeDocument/2006/relationships/oleObject" Target="../embeddings/oleObject56.bin"/><Relationship Id="rId3" Type="http://schemas.openxmlformats.org/officeDocument/2006/relationships/oleObject" Target="../embeddings/oleObject41.bin"/><Relationship Id="rId7" Type="http://schemas.openxmlformats.org/officeDocument/2006/relationships/oleObject" Target="../embeddings/oleObject45.bin"/><Relationship Id="rId12" Type="http://schemas.openxmlformats.org/officeDocument/2006/relationships/oleObject" Target="../embeddings/oleObject50.bin"/><Relationship Id="rId17" Type="http://schemas.openxmlformats.org/officeDocument/2006/relationships/oleObject" Target="../embeddings/oleObject55.bin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54.bin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44.bin"/><Relationship Id="rId11" Type="http://schemas.openxmlformats.org/officeDocument/2006/relationships/oleObject" Target="../embeddings/oleObject49.bin"/><Relationship Id="rId5" Type="http://schemas.openxmlformats.org/officeDocument/2006/relationships/oleObject" Target="../embeddings/oleObject43.bin"/><Relationship Id="rId15" Type="http://schemas.openxmlformats.org/officeDocument/2006/relationships/oleObject" Target="../embeddings/oleObject53.bin"/><Relationship Id="rId10" Type="http://schemas.openxmlformats.org/officeDocument/2006/relationships/oleObject" Target="../embeddings/oleObject48.bin"/><Relationship Id="rId4" Type="http://schemas.openxmlformats.org/officeDocument/2006/relationships/oleObject" Target="../embeddings/oleObject42.bin"/><Relationship Id="rId9" Type="http://schemas.openxmlformats.org/officeDocument/2006/relationships/oleObject" Target="../embeddings/oleObject47.bin"/><Relationship Id="rId14" Type="http://schemas.openxmlformats.org/officeDocument/2006/relationships/oleObject" Target="../embeddings/oleObject52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7.bin"/><Relationship Id="rId7" Type="http://schemas.openxmlformats.org/officeDocument/2006/relationships/oleObject" Target="../embeddings/oleObject6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60.bin"/><Relationship Id="rId5" Type="http://schemas.openxmlformats.org/officeDocument/2006/relationships/oleObject" Target="../embeddings/oleObject59.bin"/><Relationship Id="rId4" Type="http://schemas.openxmlformats.org/officeDocument/2006/relationships/oleObject" Target="../embeddings/oleObject58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7.bin"/><Relationship Id="rId13" Type="http://schemas.openxmlformats.org/officeDocument/2006/relationships/oleObject" Target="../embeddings/oleObject72.bin"/><Relationship Id="rId3" Type="http://schemas.openxmlformats.org/officeDocument/2006/relationships/oleObject" Target="../embeddings/oleObject62.bin"/><Relationship Id="rId7" Type="http://schemas.openxmlformats.org/officeDocument/2006/relationships/oleObject" Target="../embeddings/oleObject66.bin"/><Relationship Id="rId12" Type="http://schemas.openxmlformats.org/officeDocument/2006/relationships/oleObject" Target="../embeddings/oleObject71.bin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75.bin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65.bin"/><Relationship Id="rId11" Type="http://schemas.openxmlformats.org/officeDocument/2006/relationships/oleObject" Target="../embeddings/oleObject70.bin"/><Relationship Id="rId5" Type="http://schemas.openxmlformats.org/officeDocument/2006/relationships/oleObject" Target="../embeddings/oleObject64.bin"/><Relationship Id="rId15" Type="http://schemas.openxmlformats.org/officeDocument/2006/relationships/oleObject" Target="../embeddings/oleObject74.bin"/><Relationship Id="rId10" Type="http://schemas.openxmlformats.org/officeDocument/2006/relationships/oleObject" Target="../embeddings/oleObject69.bin"/><Relationship Id="rId4" Type="http://schemas.openxmlformats.org/officeDocument/2006/relationships/oleObject" Target="../embeddings/oleObject63.bin"/><Relationship Id="rId9" Type="http://schemas.openxmlformats.org/officeDocument/2006/relationships/oleObject" Target="../embeddings/oleObject68.bin"/><Relationship Id="rId14" Type="http://schemas.openxmlformats.org/officeDocument/2006/relationships/oleObject" Target="../embeddings/oleObject73.bin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79.bin"/><Relationship Id="rId5" Type="http://schemas.openxmlformats.org/officeDocument/2006/relationships/oleObject" Target="../embeddings/oleObject78.bin"/><Relationship Id="rId4" Type="http://schemas.openxmlformats.org/officeDocument/2006/relationships/oleObject" Target="../embeddings/oleObject77.bin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4.bin"/><Relationship Id="rId3" Type="http://schemas.openxmlformats.org/officeDocument/2006/relationships/oleObject" Target="../embeddings/oleObject80.bin"/><Relationship Id="rId7" Type="http://schemas.openxmlformats.org/officeDocument/2006/relationships/oleObject" Target="../embeddings/oleObject8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82.bin"/><Relationship Id="rId5" Type="http://schemas.openxmlformats.org/officeDocument/2006/relationships/oleObject" Target="../embeddings/oleObject81.bin"/><Relationship Id="rId4" Type="http://schemas.openxmlformats.org/officeDocument/2006/relationships/oleObject" Target="file:///C:\cygwin\home\Keisho%20Hidaka\Fort\Test\Spheno\SPheno3.2.2\QFV_CPV_Higgs\Draft\Draft_2014_11_12\h02ccb-paperDraft\Plots\gamRRLRSM.pdf" TargetMode="External"/><Relationship Id="rId9" Type="http://schemas.openxmlformats.org/officeDocument/2006/relationships/oleObject" Target="../embeddings/oleObject85.bin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0.bin"/><Relationship Id="rId3" Type="http://schemas.openxmlformats.org/officeDocument/2006/relationships/oleObject" Target="../embeddings/oleObject86.bin"/><Relationship Id="rId7" Type="http://schemas.openxmlformats.org/officeDocument/2006/relationships/oleObject" Target="../embeddings/oleObject89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88.bin"/><Relationship Id="rId5" Type="http://schemas.openxmlformats.org/officeDocument/2006/relationships/oleObject" Target="file:///C:\cygwin\home\Keisho%20Hidaka\Fort\Test\Spheno\SPheno3.2.2\QFV_CPV_Higgs\Draft\Draft_2014_11_12\h02ccb-paperDraft\Plots\gamLLRRSM.pdf" TargetMode="External"/><Relationship Id="rId4" Type="http://schemas.openxmlformats.org/officeDocument/2006/relationships/oleObject" Target="../embeddings/oleObject87.bin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5.bin"/><Relationship Id="rId3" Type="http://schemas.openxmlformats.org/officeDocument/2006/relationships/oleObject" Target="../embeddings/oleObject91.bin"/><Relationship Id="rId7" Type="http://schemas.openxmlformats.org/officeDocument/2006/relationships/oleObject" Target="../embeddings/oleObject9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93.bin"/><Relationship Id="rId5" Type="http://schemas.openxmlformats.org/officeDocument/2006/relationships/oleObject" Target="file:///C:\cygwin\home\Keisho%20Hidaka\Fort\Test\Spheno\SPheno3.2.2\QFV_CPV_Higgs\Draft\Draft_2014_11_12\h02ccb-paperDraft\Plots\gamLLLRSM.pdf" TargetMode="External"/><Relationship Id="rId4" Type="http://schemas.openxmlformats.org/officeDocument/2006/relationships/oleObject" Target="../embeddings/oleObject92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7" Type="http://schemas.openxmlformats.org/officeDocument/2006/relationships/oleObject" Target="../embeddings/oleObject9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98.bin"/><Relationship Id="rId5" Type="http://schemas.openxmlformats.org/officeDocument/2006/relationships/oleObject" Target="../embeddings/oleObject97.bin"/><Relationship Id="rId4" Type="http://schemas.openxmlformats.org/officeDocument/2006/relationships/oleObject" Target="../embeddings/oleObject96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5" Type="http://schemas.openxmlformats.org/officeDocument/2006/relationships/oleObject" Target="../embeddings/oleObject102.bin"/><Relationship Id="rId4" Type="http://schemas.openxmlformats.org/officeDocument/2006/relationships/oleObject" Target="../embeddings/oleObject101.bin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8.bin"/><Relationship Id="rId3" Type="http://schemas.openxmlformats.org/officeDocument/2006/relationships/oleObject" Target="../embeddings/oleObject103.bin"/><Relationship Id="rId7" Type="http://schemas.openxmlformats.org/officeDocument/2006/relationships/oleObject" Target="../embeddings/oleObject107.bin"/><Relationship Id="rId12" Type="http://schemas.openxmlformats.org/officeDocument/2006/relationships/oleObject" Target="../embeddings/oleObject1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106.bin"/><Relationship Id="rId11" Type="http://schemas.openxmlformats.org/officeDocument/2006/relationships/oleObject" Target="../embeddings/oleObject111.bin"/><Relationship Id="rId5" Type="http://schemas.openxmlformats.org/officeDocument/2006/relationships/oleObject" Target="../embeddings/oleObject105.bin"/><Relationship Id="rId10" Type="http://schemas.openxmlformats.org/officeDocument/2006/relationships/oleObject" Target="../embeddings/oleObject110.bin"/><Relationship Id="rId4" Type="http://schemas.openxmlformats.org/officeDocument/2006/relationships/oleObject" Target="../embeddings/oleObject104.bin"/><Relationship Id="rId9" Type="http://schemas.openxmlformats.org/officeDocument/2006/relationships/oleObject" Target="../embeddings/oleObject109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8.vml"/><Relationship Id="rId4" Type="http://schemas.openxmlformats.org/officeDocument/2006/relationships/oleObject" Target="file:///C:\cygwin\home\Keisho%20Hidaka\Fort\Test\Spheno\SPheno3.2.2\QFV_CPV_Higgs\Draft\Draft_2014_11_12\h02ccb-paperDraft\Plots\Qdep.pdf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5" Type="http://schemas.openxmlformats.org/officeDocument/2006/relationships/oleObject" Target="../embeddings/oleObject116.bin"/><Relationship Id="rId4" Type="http://schemas.openxmlformats.org/officeDocument/2006/relationships/oleObject" Target="../embeddings/oleObject115.bin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Relationship Id="rId4" Type="http://schemas.openxmlformats.org/officeDocument/2006/relationships/oleObject" Target="../embeddings/oleObject117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1.vml"/><Relationship Id="rId6" Type="http://schemas.openxmlformats.org/officeDocument/2006/relationships/oleObject" Target="../embeddings/oleObject120.bin"/><Relationship Id="rId5" Type="http://schemas.openxmlformats.org/officeDocument/2006/relationships/oleObject" Target="../embeddings/oleObject119.bin"/><Relationship Id="rId4" Type="http://schemas.openxmlformats.org/officeDocument/2006/relationships/oleObject" Target="../embeddings/oleObject118.bin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2.vml"/><Relationship Id="rId5" Type="http://schemas.openxmlformats.org/officeDocument/2006/relationships/oleObject" Target="../embeddings/oleObject122.bin"/><Relationship Id="rId4" Type="http://schemas.openxmlformats.org/officeDocument/2006/relationships/oleObject" Target="../embeddings/oleObject121.bin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3.vml"/><Relationship Id="rId4" Type="http://schemas.openxmlformats.org/officeDocument/2006/relationships/oleObject" Target="../embeddings/oleObject123.bin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3" Type="http://schemas.openxmlformats.org/officeDocument/2006/relationships/notesSlide" Target="../notesSlides/notesSlide5.xml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7.bin"/><Relationship Id="rId5" Type="http://schemas.openxmlformats.org/officeDocument/2006/relationships/oleObject" Target="../embeddings/oleObject6.bin"/><Relationship Id="rId10" Type="http://schemas.openxmlformats.org/officeDocument/2006/relationships/oleObject" Target="../embeddings/oleObject11.bin"/><Relationship Id="rId4" Type="http://schemas.openxmlformats.org/officeDocument/2006/relationships/oleObject" Target="../embeddings/oleObject5.bin"/><Relationship Id="rId9" Type="http://schemas.openxmlformats.org/officeDocument/2006/relationships/oleObject" Target="../embeddings/oleObject10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7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4.bin"/><Relationship Id="rId5" Type="http://schemas.openxmlformats.org/officeDocument/2006/relationships/oleObject" Target="../embeddings/oleObject13.bin"/><Relationship Id="rId4" Type="http://schemas.openxmlformats.org/officeDocument/2006/relationships/oleObject" Target="../embeddings/oleObject12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16.bin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2.bin"/><Relationship Id="rId13" Type="http://schemas.openxmlformats.org/officeDocument/2006/relationships/oleObject" Target="../embeddings/oleObject27.bin"/><Relationship Id="rId18" Type="http://schemas.openxmlformats.org/officeDocument/2006/relationships/oleObject" Target="../embeddings/oleObject32.bin"/><Relationship Id="rId3" Type="http://schemas.openxmlformats.org/officeDocument/2006/relationships/oleObject" Target="../embeddings/oleObject17.bin"/><Relationship Id="rId21" Type="http://schemas.openxmlformats.org/officeDocument/2006/relationships/oleObject" Target="../embeddings/oleObject35.bin"/><Relationship Id="rId7" Type="http://schemas.openxmlformats.org/officeDocument/2006/relationships/oleObject" Target="../embeddings/oleObject21.bin"/><Relationship Id="rId12" Type="http://schemas.openxmlformats.org/officeDocument/2006/relationships/oleObject" Target="../embeddings/oleObject26.bin"/><Relationship Id="rId17" Type="http://schemas.openxmlformats.org/officeDocument/2006/relationships/oleObject" Target="../embeddings/oleObject31.bin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30.bin"/><Relationship Id="rId20" Type="http://schemas.openxmlformats.org/officeDocument/2006/relationships/oleObject" Target="../embeddings/oleObject34.bin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20.bin"/><Relationship Id="rId11" Type="http://schemas.openxmlformats.org/officeDocument/2006/relationships/oleObject" Target="../embeddings/oleObject25.bin"/><Relationship Id="rId5" Type="http://schemas.openxmlformats.org/officeDocument/2006/relationships/oleObject" Target="../embeddings/oleObject19.bin"/><Relationship Id="rId15" Type="http://schemas.openxmlformats.org/officeDocument/2006/relationships/oleObject" Target="../embeddings/oleObject29.bin"/><Relationship Id="rId23" Type="http://schemas.openxmlformats.org/officeDocument/2006/relationships/oleObject" Target="../embeddings/oleObject37.bin"/><Relationship Id="rId10" Type="http://schemas.openxmlformats.org/officeDocument/2006/relationships/oleObject" Target="../embeddings/oleObject24.bin"/><Relationship Id="rId19" Type="http://schemas.openxmlformats.org/officeDocument/2006/relationships/oleObject" Target="../embeddings/oleObject33.bin"/><Relationship Id="rId4" Type="http://schemas.openxmlformats.org/officeDocument/2006/relationships/oleObject" Target="../embeddings/oleObject18.bin"/><Relationship Id="rId9" Type="http://schemas.openxmlformats.org/officeDocument/2006/relationships/oleObject" Target="../embeddings/oleObject23.bin"/><Relationship Id="rId14" Type="http://schemas.openxmlformats.org/officeDocument/2006/relationships/oleObject" Target="../embeddings/oleObject28.bin"/><Relationship Id="rId22" Type="http://schemas.openxmlformats.org/officeDocument/2006/relationships/oleObject" Target="../embeddings/oleObject36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8"/>
          <p:cNvSpPr>
            <a:spLocks noChangeArrowheads="1"/>
          </p:cNvSpPr>
          <p:nvPr/>
        </p:nvSpPr>
        <p:spPr bwMode="auto">
          <a:xfrm>
            <a:off x="539552" y="764704"/>
            <a:ext cx="7780687" cy="1224136"/>
          </a:xfrm>
          <a:prstGeom prst="rect">
            <a:avLst/>
          </a:prstGeom>
          <a:solidFill>
            <a:schemeClr val="tx2">
              <a:lumMod val="90000"/>
            </a:schemeClr>
          </a:solidFill>
          <a:ln w="76200" cmpd="thickThin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dirty="0"/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548680"/>
            <a:ext cx="7920880" cy="1584176"/>
          </a:xfrm>
          <a:noFill/>
        </p:spPr>
        <p:txBody>
          <a:bodyPr/>
          <a:lstStyle/>
          <a:p>
            <a:pPr algn="l" eaLnBrk="1" hangingPunct="1"/>
            <a:r>
              <a:rPr lang="ja-JP" altLang="en-US" sz="3200" b="1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　　　　　　　　</a:t>
            </a:r>
            <a:r>
              <a:rPr lang="en-US" altLang="ja-JP" sz="3200" b="1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as a test case for quark flavor violation in the MSSM</a:t>
            </a:r>
            <a:endParaRPr lang="en-US" altLang="ja-JP" sz="3200" b="1" i="1" dirty="0" smtClean="0">
              <a:solidFill>
                <a:schemeClr val="accent4">
                  <a:lumMod val="1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18436" name="Rectangle 7"/>
          <p:cNvSpPr>
            <a:spLocks noChangeArrowheads="1"/>
          </p:cNvSpPr>
          <p:nvPr/>
        </p:nvSpPr>
        <p:spPr bwMode="auto">
          <a:xfrm>
            <a:off x="899592" y="2708920"/>
            <a:ext cx="6552728" cy="390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2000" dirty="0" smtClean="0">
                <a:solidFill>
                  <a:schemeClr val="tx1"/>
                </a:solidFill>
              </a:rPr>
              <a:t>K. Hidaka</a:t>
            </a:r>
          </a:p>
          <a:p>
            <a:r>
              <a:rPr lang="en-US" altLang="ja-JP" sz="2000" dirty="0" smtClean="0">
                <a:solidFill>
                  <a:schemeClr val="tx1"/>
                </a:solidFill>
              </a:rPr>
              <a:t>Tokyo </a:t>
            </a:r>
            <a:r>
              <a:rPr lang="en-US" altLang="ja-JP" sz="2000" dirty="0" err="1" smtClean="0">
                <a:solidFill>
                  <a:schemeClr val="tx1"/>
                </a:solidFill>
              </a:rPr>
              <a:t>Gakugei</a:t>
            </a:r>
            <a:r>
              <a:rPr lang="en-US" altLang="ja-JP" sz="2000" dirty="0" smtClean="0">
                <a:solidFill>
                  <a:schemeClr val="tx1"/>
                </a:solidFill>
              </a:rPr>
              <a:t> University / RIKEN, Wako</a:t>
            </a:r>
          </a:p>
          <a:p>
            <a:endParaRPr lang="en-US" altLang="ja-JP" sz="2000" dirty="0" smtClean="0">
              <a:solidFill>
                <a:schemeClr val="tx1"/>
              </a:solidFill>
            </a:endParaRPr>
          </a:p>
          <a:p>
            <a:r>
              <a:rPr lang="en-US" altLang="ja-JP" sz="2000" dirty="0" smtClean="0">
                <a:solidFill>
                  <a:schemeClr val="tx1"/>
                </a:solidFill>
              </a:rPr>
              <a:t>Collaboration with</a:t>
            </a:r>
          </a:p>
          <a:p>
            <a:r>
              <a:rPr lang="en-US" altLang="ja-JP" sz="2000" dirty="0" smtClean="0">
                <a:solidFill>
                  <a:schemeClr val="tx1"/>
                </a:solidFill>
              </a:rPr>
              <a:t>A. </a:t>
            </a:r>
            <a:r>
              <a:rPr lang="en-US" altLang="ja-JP" sz="2000" dirty="0" err="1" smtClean="0">
                <a:solidFill>
                  <a:schemeClr val="tx1"/>
                </a:solidFill>
              </a:rPr>
              <a:t>Bartl</a:t>
            </a:r>
            <a:r>
              <a:rPr lang="en-US" altLang="ja-JP" sz="2000" dirty="0" smtClean="0">
                <a:solidFill>
                  <a:schemeClr val="tx1"/>
                </a:solidFill>
              </a:rPr>
              <a:t>, H. </a:t>
            </a:r>
            <a:r>
              <a:rPr lang="en-US" altLang="ja-JP" sz="2000" dirty="0" err="1" smtClean="0">
                <a:solidFill>
                  <a:schemeClr val="tx1"/>
                </a:solidFill>
              </a:rPr>
              <a:t>Eberl</a:t>
            </a:r>
            <a:r>
              <a:rPr lang="en-US" altLang="ja-JP" sz="2000" dirty="0" smtClean="0">
                <a:solidFill>
                  <a:schemeClr val="tx1"/>
                </a:solidFill>
              </a:rPr>
              <a:t>, E. </a:t>
            </a:r>
            <a:r>
              <a:rPr lang="en-US" altLang="ja-JP" sz="2000" dirty="0" err="1" smtClean="0">
                <a:solidFill>
                  <a:schemeClr val="tx1"/>
                </a:solidFill>
              </a:rPr>
              <a:t>Ginina</a:t>
            </a:r>
            <a:r>
              <a:rPr lang="en-US" altLang="ja-JP" sz="2000" dirty="0" smtClean="0">
                <a:solidFill>
                  <a:schemeClr val="tx1"/>
                </a:solidFill>
              </a:rPr>
              <a:t>, W. </a:t>
            </a:r>
            <a:r>
              <a:rPr lang="en-US" altLang="ja-JP" sz="2000" dirty="0" err="1" smtClean="0">
                <a:solidFill>
                  <a:schemeClr val="tx1"/>
                </a:solidFill>
              </a:rPr>
              <a:t>Majerotto</a:t>
            </a:r>
            <a:r>
              <a:rPr lang="en-US" altLang="ja-JP" sz="2000" dirty="0" smtClean="0">
                <a:solidFill>
                  <a:schemeClr val="tx1"/>
                </a:solidFill>
              </a:rPr>
              <a:t> </a:t>
            </a:r>
          </a:p>
          <a:p>
            <a:endParaRPr lang="en-US" altLang="ja-JP" sz="1600" dirty="0" smtClean="0">
              <a:solidFill>
                <a:schemeClr val="tx1"/>
              </a:solidFill>
            </a:endParaRPr>
          </a:p>
          <a:p>
            <a:endParaRPr lang="en-US" altLang="ja-JP" sz="1600" dirty="0" smtClean="0">
              <a:solidFill>
                <a:schemeClr val="tx1"/>
              </a:solidFill>
            </a:endParaRPr>
          </a:p>
          <a:p>
            <a:r>
              <a:rPr lang="en-US" altLang="ja-JP" sz="1600" dirty="0" smtClean="0">
                <a:solidFill>
                  <a:schemeClr val="tx1"/>
                </a:solidFill>
              </a:rPr>
              <a:t>Reference:  arXiv:1411.2840 [</a:t>
            </a:r>
            <a:r>
              <a:rPr lang="en-US" altLang="ja-JP" sz="1600" dirty="0" err="1" smtClean="0">
                <a:solidFill>
                  <a:schemeClr val="tx1"/>
                </a:solidFill>
              </a:rPr>
              <a:t>hep</a:t>
            </a:r>
            <a:r>
              <a:rPr lang="en-US" altLang="ja-JP" sz="1600" dirty="0" smtClean="0">
                <a:solidFill>
                  <a:schemeClr val="tx1"/>
                </a:solidFill>
              </a:rPr>
              <a:t>-ph]  (to be published in Phys. Rev. D)</a:t>
            </a:r>
          </a:p>
          <a:p>
            <a:endParaRPr lang="en-US" altLang="ja-JP" sz="1600" dirty="0" smtClean="0">
              <a:solidFill>
                <a:schemeClr val="tx1"/>
              </a:solidFill>
            </a:endParaRPr>
          </a:p>
          <a:p>
            <a:endParaRPr lang="en-US" altLang="ja-JP" sz="1600" dirty="0" smtClean="0">
              <a:solidFill>
                <a:schemeClr val="tx1"/>
              </a:solidFill>
            </a:endParaRPr>
          </a:p>
          <a:p>
            <a:endParaRPr lang="en-US" altLang="ja-JP" sz="1600" dirty="0" smtClean="0">
              <a:solidFill>
                <a:schemeClr val="tx1"/>
              </a:solidFill>
            </a:endParaRPr>
          </a:p>
          <a:p>
            <a:endParaRPr lang="en-US" altLang="ja-JP" sz="1600" dirty="0" smtClean="0">
              <a:solidFill>
                <a:schemeClr val="tx1"/>
              </a:solidFill>
            </a:endParaRPr>
          </a:p>
          <a:p>
            <a:endParaRPr lang="en-US" altLang="ja-JP" sz="1600" dirty="0" smtClean="0">
              <a:solidFill>
                <a:schemeClr val="tx1"/>
              </a:solidFill>
            </a:endParaRPr>
          </a:p>
          <a:p>
            <a:r>
              <a:rPr lang="en-US" altLang="ja-JP" sz="2000" dirty="0" smtClean="0">
                <a:solidFill>
                  <a:schemeClr val="tx1"/>
                </a:solidFill>
              </a:rPr>
              <a:t>ILC </a:t>
            </a:r>
            <a:r>
              <a:rPr lang="en-US" altLang="ja-JP" sz="2000" dirty="0" err="1" smtClean="0">
                <a:solidFill>
                  <a:schemeClr val="tx1"/>
                </a:solidFill>
              </a:rPr>
              <a:t>Tokusui</a:t>
            </a:r>
            <a:r>
              <a:rPr lang="en-US" altLang="ja-JP" sz="2000" dirty="0" smtClean="0">
                <a:solidFill>
                  <a:schemeClr val="tx1"/>
                </a:solidFill>
              </a:rPr>
              <a:t> Workshop 2014, 17 December 2014, KEK</a:t>
            </a:r>
            <a:endParaRPr lang="en-US" altLang="ja-JP" sz="2000" dirty="0">
              <a:solidFill>
                <a:schemeClr val="tx1"/>
              </a:solidFill>
            </a:endParaRPr>
          </a:p>
        </p:txBody>
      </p:sp>
      <p:graphicFrame>
        <p:nvGraphicFramePr>
          <p:cNvPr id="574465" name="Object 2"/>
          <p:cNvGraphicFramePr>
            <a:graphicFrameLocks noChangeAspect="1"/>
          </p:cNvGraphicFramePr>
          <p:nvPr/>
        </p:nvGraphicFramePr>
        <p:xfrm>
          <a:off x="755576" y="836712"/>
          <a:ext cx="2102888" cy="643202"/>
        </p:xfrm>
        <a:graphic>
          <a:graphicData uri="http://schemas.openxmlformats.org/presentationml/2006/ole">
            <p:oleObj spid="_x0000_s574465" name="数式" r:id="rId4" imgW="571320" imgH="228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正方形/長方形 7"/>
          <p:cNvSpPr>
            <a:spLocks noChangeArrowheads="1"/>
          </p:cNvSpPr>
          <p:nvPr/>
        </p:nvSpPr>
        <p:spPr bwMode="auto">
          <a:xfrm>
            <a:off x="395536" y="548680"/>
            <a:ext cx="8352928" cy="5743111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ja-JP" sz="2000" dirty="0" smtClean="0">
                <a:solidFill>
                  <a:schemeClr val="tx2"/>
                </a:solidFill>
              </a:rPr>
              <a:t> </a:t>
            </a:r>
            <a:r>
              <a:rPr lang="en-US" altLang="ja-JP" sz="2800" dirty="0" smtClean="0">
                <a:solidFill>
                  <a:schemeClr val="accent4">
                    <a:lumMod val="10000"/>
                  </a:schemeClr>
                </a:solidFill>
              </a:rPr>
              <a:t>Main features of our scenario:</a:t>
            </a:r>
          </a:p>
          <a:p>
            <a:pPr>
              <a:lnSpc>
                <a:spcPct val="90000"/>
              </a:lnSpc>
            </a:pPr>
            <a:endParaRPr lang="en-US" altLang="ja-JP" sz="2000" dirty="0" smtClean="0">
              <a:solidFill>
                <a:schemeClr val="accent4">
                  <a:lumMod val="10000"/>
                </a:schemeClr>
              </a:solidFill>
            </a:endParaRPr>
          </a:p>
          <a:p>
            <a:pPr>
              <a:lnSpc>
                <a:spcPct val="90000"/>
              </a:lnSpc>
            </a:pPr>
            <a:r>
              <a:rPr lang="en-US" altLang="ja-JP" sz="2000" dirty="0" smtClean="0">
                <a:solidFill>
                  <a:schemeClr val="accent4">
                    <a:lumMod val="10000"/>
                  </a:schemeClr>
                </a:solidFill>
              </a:rPr>
              <a:t>   - </a:t>
            </a:r>
            <a:r>
              <a:rPr lang="en-US" altLang="ja-JP" sz="2000" dirty="0" smtClean="0">
                <a:solidFill>
                  <a:srgbClr val="FF0000"/>
                </a:solidFill>
              </a:rPr>
              <a:t>Large </a:t>
            </a:r>
            <a:r>
              <a:rPr lang="en-US" altLang="ja-JP" sz="2000" dirty="0" err="1" smtClean="0">
                <a:solidFill>
                  <a:srgbClr val="FF0000"/>
                </a:solidFill>
              </a:rPr>
              <a:t>scharm</a:t>
            </a:r>
            <a:r>
              <a:rPr lang="en-US" altLang="ja-JP" sz="2000" dirty="0" smtClean="0">
                <a:solidFill>
                  <a:srgbClr val="FF0000"/>
                </a:solidFill>
              </a:rPr>
              <a:t>-stop mixing terms</a:t>
            </a:r>
            <a:r>
              <a:rPr lang="en-US" altLang="ja-JP" sz="2000" dirty="0" smtClean="0">
                <a:solidFill>
                  <a:schemeClr val="accent4">
                    <a:lumMod val="10000"/>
                  </a:schemeClr>
                </a:solidFill>
              </a:rPr>
              <a:t> </a:t>
            </a:r>
            <a:r>
              <a:rPr lang="en-US" altLang="ja-JP" sz="20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M</a:t>
            </a:r>
            <a:r>
              <a:rPr lang="en-US" altLang="ja-JP" sz="2000" baseline="300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2</a:t>
            </a:r>
            <a:r>
              <a:rPr lang="en-US" altLang="ja-JP" sz="2000" baseline="-250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Q23,</a:t>
            </a:r>
            <a:r>
              <a:rPr lang="en-US" altLang="ja-JP" sz="2000" b="0" dirty="0" smtClean="0">
                <a:solidFill>
                  <a:schemeClr val="accent4">
                    <a:lumMod val="10000"/>
                  </a:schemeClr>
                </a:solidFill>
                <a:latin typeface="Symbol" pitchFamily="18" charset="2"/>
                <a:ea typeface="ＭＳ Ｐゴシック" pitchFamily="50" charset="-128"/>
              </a:rPr>
              <a:t>,</a:t>
            </a:r>
            <a:r>
              <a:rPr lang="en-US" altLang="ja-JP" sz="20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M</a:t>
            </a:r>
            <a:r>
              <a:rPr lang="en-US" altLang="ja-JP" sz="2000" baseline="300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2</a:t>
            </a:r>
            <a:r>
              <a:rPr lang="en-US" altLang="ja-JP" sz="2000" baseline="-250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U23</a:t>
            </a:r>
            <a:r>
              <a:rPr lang="en-US" altLang="ja-JP" sz="2000" dirty="0" smtClean="0">
                <a:solidFill>
                  <a:schemeClr val="accent4">
                    <a:lumMod val="10000"/>
                  </a:schemeClr>
                </a:solidFill>
              </a:rPr>
              <a:t>, </a:t>
            </a:r>
            <a:r>
              <a:rPr lang="en-US" altLang="ja-JP" sz="20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T</a:t>
            </a:r>
            <a:r>
              <a:rPr lang="en-US" altLang="ja-JP" sz="2000" baseline="-250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U</a:t>
            </a:r>
            <a:r>
              <a:rPr lang="en-US" altLang="ja-JP" sz="2000" baseline="-25000" dirty="0" smtClean="0">
                <a:solidFill>
                  <a:schemeClr val="accent4">
                    <a:lumMod val="10000"/>
                  </a:schemeClr>
                </a:solidFill>
                <a:latin typeface="Symbol" pitchFamily="18" charset="2"/>
                <a:ea typeface="ＭＳ Ｐゴシック" pitchFamily="50" charset="-128"/>
              </a:rPr>
              <a:t>23</a:t>
            </a:r>
            <a:r>
              <a:rPr lang="en-US" altLang="ja-JP" sz="2000" kern="0" dirty="0" smtClean="0">
                <a:solidFill>
                  <a:schemeClr val="accent4">
                    <a:lumMod val="10000"/>
                  </a:schemeClr>
                </a:solidFill>
                <a:cs typeface="Times New Roman" pitchFamily="18" charset="0"/>
              </a:rPr>
              <a:t> ,</a:t>
            </a:r>
            <a:r>
              <a:rPr lang="en-US" altLang="ja-JP" sz="20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T</a:t>
            </a:r>
            <a:r>
              <a:rPr lang="en-US" altLang="ja-JP" sz="2000" baseline="-250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U</a:t>
            </a:r>
            <a:r>
              <a:rPr lang="en-US" altLang="ja-JP" sz="2000" baseline="-25000" dirty="0" smtClean="0">
                <a:solidFill>
                  <a:schemeClr val="accent4">
                    <a:lumMod val="10000"/>
                  </a:schemeClr>
                </a:solidFill>
                <a:latin typeface="Symbol" pitchFamily="18" charset="2"/>
                <a:ea typeface="ＭＳ Ｐゴシック" pitchFamily="50" charset="-128"/>
              </a:rPr>
              <a:t>32</a:t>
            </a:r>
            <a:r>
              <a:rPr lang="en-US" altLang="ja-JP" sz="2000" kern="0" dirty="0" smtClean="0">
                <a:solidFill>
                  <a:schemeClr val="accent4">
                    <a:lumMod val="10000"/>
                  </a:schemeClr>
                </a:solidFill>
                <a:cs typeface="Times New Roman" pitchFamily="18" charset="0"/>
              </a:rPr>
              <a:t> </a:t>
            </a:r>
            <a:endParaRPr lang="en-US" altLang="ja-JP" sz="2000" dirty="0" smtClean="0">
              <a:solidFill>
                <a:schemeClr val="accent4">
                  <a:lumMod val="10000"/>
                </a:schemeClr>
              </a:solidFill>
            </a:endParaRPr>
          </a:p>
          <a:p>
            <a:pPr>
              <a:lnSpc>
                <a:spcPct val="90000"/>
              </a:lnSpc>
            </a:pPr>
            <a:endParaRPr lang="en-US" altLang="ja-JP" sz="2000" dirty="0" smtClean="0">
              <a:solidFill>
                <a:schemeClr val="accent4">
                  <a:lumMod val="10000"/>
                </a:schemeClr>
              </a:solidFill>
            </a:endParaRPr>
          </a:p>
          <a:p>
            <a:pPr>
              <a:lnSpc>
                <a:spcPct val="90000"/>
              </a:lnSpc>
            </a:pPr>
            <a:r>
              <a:rPr lang="en-US" altLang="ja-JP" sz="2000" dirty="0" smtClean="0">
                <a:solidFill>
                  <a:schemeClr val="accent4">
                    <a:lumMod val="10000"/>
                  </a:schemeClr>
                </a:solidFill>
              </a:rPr>
              <a:t>   - </a:t>
            </a:r>
            <a:r>
              <a:rPr lang="en-US" altLang="ja-JP" sz="2000" dirty="0" smtClean="0">
                <a:solidFill>
                  <a:srgbClr val="FF0000"/>
                </a:solidFill>
              </a:rPr>
              <a:t>Large QFV/QFC </a:t>
            </a:r>
            <a:r>
              <a:rPr lang="en-US" altLang="ja-JP" sz="2000" dirty="0" err="1" smtClean="0">
                <a:solidFill>
                  <a:srgbClr val="FF0000"/>
                </a:solidFill>
              </a:rPr>
              <a:t>trilinear</a:t>
            </a:r>
            <a:r>
              <a:rPr lang="en-US" altLang="ja-JP" sz="2000" dirty="0" smtClean="0">
                <a:solidFill>
                  <a:srgbClr val="FF0000"/>
                </a:solidFill>
              </a:rPr>
              <a:t> couplings </a:t>
            </a:r>
            <a:r>
              <a:rPr lang="en-US" altLang="ja-JP" sz="20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T</a:t>
            </a:r>
            <a:r>
              <a:rPr lang="en-US" altLang="ja-JP" sz="2000" baseline="-250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U</a:t>
            </a:r>
            <a:r>
              <a:rPr lang="en-US" altLang="ja-JP" sz="2000" baseline="-25000" dirty="0" smtClean="0">
                <a:solidFill>
                  <a:schemeClr val="accent4">
                    <a:lumMod val="10000"/>
                  </a:schemeClr>
                </a:solidFill>
                <a:latin typeface="Symbol" pitchFamily="18" charset="2"/>
                <a:ea typeface="ＭＳ Ｐゴシック" pitchFamily="50" charset="-128"/>
              </a:rPr>
              <a:t>23</a:t>
            </a:r>
            <a:r>
              <a:rPr lang="en-US" altLang="ja-JP" sz="2000" kern="0" dirty="0" smtClean="0">
                <a:solidFill>
                  <a:schemeClr val="accent4">
                    <a:lumMod val="10000"/>
                  </a:schemeClr>
                </a:solidFill>
                <a:cs typeface="Times New Roman" pitchFamily="18" charset="0"/>
              </a:rPr>
              <a:t> ,</a:t>
            </a:r>
            <a:r>
              <a:rPr lang="en-US" altLang="ja-JP" sz="20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T</a:t>
            </a:r>
            <a:r>
              <a:rPr lang="en-US" altLang="ja-JP" sz="2000" baseline="-250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U</a:t>
            </a:r>
            <a:r>
              <a:rPr lang="en-US" altLang="ja-JP" sz="2000" baseline="-25000" dirty="0" smtClean="0">
                <a:solidFill>
                  <a:schemeClr val="accent4">
                    <a:lumMod val="10000"/>
                  </a:schemeClr>
                </a:solidFill>
                <a:latin typeface="Symbol" pitchFamily="18" charset="2"/>
                <a:ea typeface="ＭＳ Ｐゴシック" pitchFamily="50" charset="-128"/>
              </a:rPr>
              <a:t>32</a:t>
            </a:r>
            <a:r>
              <a:rPr lang="en-US" altLang="ja-JP" sz="2000" kern="0" dirty="0" smtClean="0">
                <a:solidFill>
                  <a:schemeClr val="accent4">
                    <a:lumMod val="10000"/>
                  </a:schemeClr>
                </a:solidFill>
                <a:cs typeface="Times New Roman" pitchFamily="18" charset="0"/>
              </a:rPr>
              <a:t> , </a:t>
            </a:r>
            <a:r>
              <a:rPr lang="en-US" altLang="ja-JP" sz="20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T</a:t>
            </a:r>
            <a:r>
              <a:rPr lang="en-US" altLang="ja-JP" sz="2000" baseline="-250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U</a:t>
            </a:r>
            <a:r>
              <a:rPr lang="en-US" altLang="ja-JP" sz="2000" baseline="-25000" dirty="0" smtClean="0">
                <a:solidFill>
                  <a:schemeClr val="accent4">
                    <a:lumMod val="10000"/>
                  </a:schemeClr>
                </a:solidFill>
                <a:latin typeface="Symbol" pitchFamily="18" charset="2"/>
                <a:ea typeface="ＭＳ Ｐゴシック" pitchFamily="50" charset="-128"/>
              </a:rPr>
              <a:t>33</a:t>
            </a:r>
            <a:endParaRPr lang="en-US" altLang="ja-JP" sz="2000" dirty="0" smtClean="0">
              <a:solidFill>
                <a:schemeClr val="accent4">
                  <a:lumMod val="10000"/>
                </a:schemeClr>
              </a:solidFill>
            </a:endParaRPr>
          </a:p>
          <a:p>
            <a:pPr>
              <a:lnSpc>
                <a:spcPct val="90000"/>
              </a:lnSpc>
            </a:pPr>
            <a:endParaRPr lang="en-US" altLang="ja-JP" sz="2000" dirty="0" smtClean="0">
              <a:solidFill>
                <a:schemeClr val="accent4">
                  <a:lumMod val="10000"/>
                </a:schemeClr>
              </a:solidFill>
            </a:endParaRPr>
          </a:p>
          <a:p>
            <a:pPr>
              <a:lnSpc>
                <a:spcPct val="90000"/>
              </a:lnSpc>
            </a:pPr>
            <a:endParaRPr lang="en-US" altLang="ja-JP" sz="2000" dirty="0" smtClean="0">
              <a:solidFill>
                <a:schemeClr val="accent4">
                  <a:lumMod val="10000"/>
                </a:schemeClr>
              </a:solidFill>
            </a:endParaRPr>
          </a:p>
          <a:p>
            <a:pPr>
              <a:lnSpc>
                <a:spcPct val="90000"/>
              </a:lnSpc>
            </a:pPr>
            <a:endParaRPr lang="en-US" altLang="ja-JP" sz="2000" dirty="0" smtClean="0">
              <a:solidFill>
                <a:schemeClr val="accent4">
                  <a:lumMod val="10000"/>
                </a:schemeClr>
              </a:solidFill>
            </a:endParaRPr>
          </a:p>
          <a:p>
            <a:pPr>
              <a:lnSpc>
                <a:spcPct val="90000"/>
              </a:lnSpc>
            </a:pPr>
            <a:r>
              <a:rPr lang="en-US" altLang="ja-JP" sz="2000" dirty="0" smtClean="0">
                <a:solidFill>
                  <a:schemeClr val="accent4">
                    <a:lumMod val="10000"/>
                  </a:schemeClr>
                </a:solidFill>
              </a:rPr>
              <a:t>     </a:t>
            </a:r>
            <a:r>
              <a:rPr lang="en-US" altLang="ja-JP" sz="2000" dirty="0" smtClean="0">
                <a:solidFill>
                  <a:srgbClr val="FF0000"/>
                </a:solidFill>
              </a:rPr>
              <a:t>The </a:t>
            </a:r>
            <a:r>
              <a:rPr lang="en-US" altLang="ja-JP" sz="2000" dirty="0" err="1" smtClean="0">
                <a:solidFill>
                  <a:srgbClr val="FF0000"/>
                </a:solidFill>
              </a:rPr>
              <a:t>gluino</a:t>
            </a:r>
            <a:r>
              <a:rPr lang="en-US" altLang="ja-JP" sz="2000" dirty="0" smtClean="0">
                <a:solidFill>
                  <a:srgbClr val="FF0000"/>
                </a:solidFill>
              </a:rPr>
              <a:t> loop contributions </a:t>
            </a:r>
            <a:r>
              <a:rPr lang="en-US" altLang="ja-JP" sz="2000" dirty="0" smtClean="0">
                <a:solidFill>
                  <a:schemeClr val="accent4">
                    <a:lumMod val="10000"/>
                  </a:schemeClr>
                </a:solidFill>
              </a:rPr>
              <a:t>to the width                               are </a:t>
            </a:r>
          </a:p>
          <a:p>
            <a:pPr>
              <a:lnSpc>
                <a:spcPct val="90000"/>
              </a:lnSpc>
            </a:pPr>
            <a:r>
              <a:rPr lang="en-US" altLang="ja-JP" sz="2000" dirty="0" smtClean="0">
                <a:solidFill>
                  <a:srgbClr val="FF0000"/>
                </a:solidFill>
              </a:rPr>
              <a:t>        enhanced!  </a:t>
            </a:r>
            <a:r>
              <a:rPr lang="en-US" altLang="ja-JP" sz="2000" dirty="0" smtClean="0">
                <a:solidFill>
                  <a:schemeClr val="accent4">
                    <a:lumMod val="10000"/>
                  </a:schemeClr>
                </a:solidFill>
              </a:rPr>
              <a:t>(see next page)</a:t>
            </a:r>
          </a:p>
          <a:p>
            <a:pPr>
              <a:lnSpc>
                <a:spcPct val="90000"/>
              </a:lnSpc>
            </a:pPr>
            <a:endParaRPr lang="en-US" altLang="ja-JP" sz="2000" dirty="0" smtClean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</a:pPr>
            <a:endParaRPr lang="en-US" altLang="ja-JP" sz="2000" dirty="0" smtClean="0">
              <a:solidFill>
                <a:schemeClr val="accent4">
                  <a:lumMod val="10000"/>
                </a:schemeClr>
              </a:solidFill>
            </a:endParaRPr>
          </a:p>
          <a:p>
            <a:pPr>
              <a:lnSpc>
                <a:spcPct val="90000"/>
              </a:lnSpc>
            </a:pPr>
            <a:r>
              <a:rPr lang="en-US" altLang="ja-JP" sz="2000" dirty="0" smtClean="0">
                <a:solidFill>
                  <a:schemeClr val="accent4">
                    <a:lumMod val="10000"/>
                  </a:schemeClr>
                </a:solidFill>
              </a:rPr>
              <a:t>      </a:t>
            </a:r>
            <a:r>
              <a:rPr lang="en-US" altLang="ja-JP" sz="2000" dirty="0" smtClean="0">
                <a:solidFill>
                  <a:srgbClr val="FF0000"/>
                </a:solidFill>
              </a:rPr>
              <a:t>Large deviation of the MSSM prediction for                               from</a:t>
            </a:r>
          </a:p>
          <a:p>
            <a:pPr>
              <a:lnSpc>
                <a:spcPct val="90000"/>
              </a:lnSpc>
            </a:pPr>
            <a:r>
              <a:rPr lang="en-US" altLang="ja-JP" sz="2000" dirty="0" smtClean="0">
                <a:solidFill>
                  <a:srgbClr val="FF0000"/>
                </a:solidFill>
              </a:rPr>
              <a:t>       the SM prediction!</a:t>
            </a:r>
          </a:p>
          <a:p>
            <a:pPr>
              <a:lnSpc>
                <a:spcPct val="90000"/>
              </a:lnSpc>
            </a:pPr>
            <a:endParaRPr lang="en-US" altLang="ja-JP" sz="2000" dirty="0" smtClean="0">
              <a:solidFill>
                <a:schemeClr val="accent4">
                  <a:lumMod val="10000"/>
                </a:schemeClr>
              </a:solidFill>
            </a:endParaRPr>
          </a:p>
          <a:p>
            <a:pPr>
              <a:lnSpc>
                <a:spcPct val="90000"/>
              </a:lnSpc>
            </a:pPr>
            <a:endParaRPr lang="en-US" altLang="ja-JP" sz="2000" dirty="0" smtClean="0">
              <a:solidFill>
                <a:schemeClr val="accent4">
                  <a:lumMod val="10000"/>
                </a:schemeClr>
              </a:solidFill>
            </a:endParaRPr>
          </a:p>
          <a:p>
            <a:pPr>
              <a:lnSpc>
                <a:spcPct val="90000"/>
              </a:lnSpc>
            </a:pPr>
            <a:endParaRPr lang="en-US" altLang="ja-JP" sz="2000" dirty="0" smtClean="0">
              <a:solidFill>
                <a:schemeClr val="accent4">
                  <a:lumMod val="10000"/>
                </a:schemeClr>
              </a:solidFill>
            </a:endParaRPr>
          </a:p>
          <a:p>
            <a:pPr>
              <a:lnSpc>
                <a:spcPct val="90000"/>
              </a:lnSpc>
            </a:pPr>
            <a:r>
              <a:rPr lang="en-US" altLang="ja-JP" sz="2000" dirty="0" smtClean="0">
                <a:solidFill>
                  <a:schemeClr val="accent4">
                    <a:lumMod val="10000"/>
                  </a:schemeClr>
                </a:solidFill>
              </a:rPr>
              <a:t>      </a:t>
            </a:r>
            <a:r>
              <a:rPr lang="en-US" altLang="ja-JP" sz="2000" dirty="0" smtClean="0">
                <a:solidFill>
                  <a:srgbClr val="FF0000"/>
                </a:solidFill>
              </a:rPr>
              <a:t>This makes it easier to discover the QFV SUSY effects in </a:t>
            </a:r>
          </a:p>
          <a:p>
            <a:pPr>
              <a:lnSpc>
                <a:spcPct val="90000"/>
              </a:lnSpc>
            </a:pPr>
            <a:r>
              <a:rPr lang="en-US" altLang="ja-JP" sz="2000" dirty="0" smtClean="0">
                <a:solidFill>
                  <a:srgbClr val="FF0000"/>
                </a:solidFill>
              </a:rPr>
              <a:t>       this decay                       !</a:t>
            </a:r>
          </a:p>
          <a:p>
            <a:pPr>
              <a:lnSpc>
                <a:spcPct val="90000"/>
              </a:lnSpc>
            </a:pPr>
            <a:r>
              <a:rPr lang="en-US" altLang="ja-JP" sz="2000" dirty="0" smtClean="0">
                <a:solidFill>
                  <a:schemeClr val="tx2"/>
                </a:solidFill>
              </a:rPr>
              <a:t> </a:t>
            </a:r>
          </a:p>
        </p:txBody>
      </p:sp>
      <p:graphicFrame>
        <p:nvGraphicFramePr>
          <p:cNvPr id="581634" name="Object 2"/>
          <p:cNvGraphicFramePr>
            <a:graphicFrameLocks noChangeAspect="1"/>
          </p:cNvGraphicFramePr>
          <p:nvPr/>
        </p:nvGraphicFramePr>
        <p:xfrm>
          <a:off x="5292080" y="2835407"/>
          <a:ext cx="1814512" cy="398463"/>
        </p:xfrm>
        <a:graphic>
          <a:graphicData uri="http://schemas.openxmlformats.org/presentationml/2006/ole">
            <p:oleObj spid="_x0000_s581634" name="数式" r:id="rId3" imgW="774360" imgH="228600" progId="Equation.3">
              <p:embed/>
            </p:oleObj>
          </a:graphicData>
        </a:graphic>
      </p:graphicFrame>
      <p:sp>
        <p:nvSpPr>
          <p:cNvPr id="5" name="下矢印 4"/>
          <p:cNvSpPr/>
          <p:nvPr/>
        </p:nvSpPr>
        <p:spPr bwMode="auto">
          <a:xfrm>
            <a:off x="3059832" y="2331351"/>
            <a:ext cx="1080120" cy="360040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7" name="下矢印 6"/>
          <p:cNvSpPr/>
          <p:nvPr/>
        </p:nvSpPr>
        <p:spPr bwMode="auto">
          <a:xfrm>
            <a:off x="3131840" y="3555487"/>
            <a:ext cx="1008112" cy="360040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8" name="下矢印 7"/>
          <p:cNvSpPr/>
          <p:nvPr/>
        </p:nvSpPr>
        <p:spPr bwMode="auto">
          <a:xfrm>
            <a:off x="3203848" y="4779623"/>
            <a:ext cx="1008112" cy="360040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graphicFrame>
        <p:nvGraphicFramePr>
          <p:cNvPr id="581635" name="Object 3"/>
          <p:cNvGraphicFramePr>
            <a:graphicFrameLocks noChangeAspect="1"/>
          </p:cNvGraphicFramePr>
          <p:nvPr/>
        </p:nvGraphicFramePr>
        <p:xfrm>
          <a:off x="5508104" y="3933056"/>
          <a:ext cx="1814513" cy="398462"/>
        </p:xfrm>
        <a:graphic>
          <a:graphicData uri="http://schemas.openxmlformats.org/presentationml/2006/ole">
            <p:oleObj spid="_x0000_s581635" name="数式" r:id="rId4" imgW="774360" imgH="228600" progId="Equation.3">
              <p:embed/>
            </p:oleObj>
          </a:graphicData>
        </a:graphic>
      </p:graphicFrame>
      <p:sp>
        <p:nvSpPr>
          <p:cNvPr id="10" name="正方形/長方形 9"/>
          <p:cNvSpPr/>
          <p:nvPr/>
        </p:nvSpPr>
        <p:spPr bwMode="auto">
          <a:xfrm>
            <a:off x="539552" y="1179223"/>
            <a:ext cx="6552728" cy="1008112"/>
          </a:xfrm>
          <a:prstGeom prst="rect">
            <a:avLst/>
          </a:prstGeom>
          <a:noFill/>
          <a:ln w="12700" cap="flat" cmpd="sng" algn="ctr">
            <a:solidFill>
              <a:schemeClr val="accent4">
                <a:lumMod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graphicFrame>
        <p:nvGraphicFramePr>
          <p:cNvPr id="581636" name="Object 4"/>
          <p:cNvGraphicFramePr>
            <a:graphicFrameLocks noChangeAspect="1"/>
          </p:cNvGraphicFramePr>
          <p:nvPr/>
        </p:nvGraphicFramePr>
        <p:xfrm>
          <a:off x="2009601" y="5571711"/>
          <a:ext cx="1338263" cy="398463"/>
        </p:xfrm>
        <a:graphic>
          <a:graphicData uri="http://schemas.openxmlformats.org/presentationml/2006/ole">
            <p:oleObj spid="_x0000_s581636" name="数式" r:id="rId5" imgW="571320" imgH="228600" progId="Equation.3">
              <p:embed/>
            </p:oleObj>
          </a:graphicData>
        </a:graphic>
      </p:graphicFrame>
      <p:sp>
        <p:nvSpPr>
          <p:cNvPr id="11" name="正方形/長方形 10"/>
          <p:cNvSpPr/>
          <p:nvPr/>
        </p:nvSpPr>
        <p:spPr bwMode="auto">
          <a:xfrm>
            <a:off x="691952" y="2763399"/>
            <a:ext cx="7120408" cy="720080"/>
          </a:xfrm>
          <a:prstGeom prst="rect">
            <a:avLst/>
          </a:prstGeom>
          <a:noFill/>
          <a:ln w="12700" cap="flat" cmpd="sng" algn="ctr">
            <a:solidFill>
              <a:schemeClr val="accent4">
                <a:lumMod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12" name="正方形/長方形 11"/>
          <p:cNvSpPr/>
          <p:nvPr/>
        </p:nvSpPr>
        <p:spPr bwMode="auto">
          <a:xfrm>
            <a:off x="755576" y="3933056"/>
            <a:ext cx="7328048" cy="720080"/>
          </a:xfrm>
          <a:prstGeom prst="rect">
            <a:avLst/>
          </a:prstGeom>
          <a:noFill/>
          <a:ln w="12700" cap="flat" cmpd="sng" algn="ctr">
            <a:solidFill>
              <a:schemeClr val="accent4">
                <a:lumMod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13" name="正方形/長方形 12"/>
          <p:cNvSpPr/>
          <p:nvPr/>
        </p:nvSpPr>
        <p:spPr bwMode="auto">
          <a:xfrm>
            <a:off x="844352" y="5283679"/>
            <a:ext cx="6175920" cy="720080"/>
          </a:xfrm>
          <a:prstGeom prst="rect">
            <a:avLst/>
          </a:prstGeom>
          <a:noFill/>
          <a:ln w="12700" cap="flat" cmpd="sng" algn="ctr">
            <a:solidFill>
              <a:schemeClr val="accent4">
                <a:lumMod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51520" y="261407"/>
            <a:ext cx="8424936" cy="3095585"/>
          </a:xfrm>
          <a:solidFill>
            <a:schemeClr val="tx2">
              <a:lumMod val="90000"/>
            </a:schemeClr>
          </a:solidFill>
        </p:spPr>
        <p:txBody>
          <a:bodyPr/>
          <a:lstStyle/>
          <a:p>
            <a:pPr>
              <a:buNone/>
            </a:pPr>
            <a:r>
              <a:rPr lang="en-US" altLang="ja-JP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 this large                     </a:t>
            </a:r>
            <a:r>
              <a:rPr lang="en-US" altLang="ja-JP" sz="2400" b="1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&amp;</a:t>
            </a:r>
            <a:r>
              <a:rPr lang="en-US" altLang="ja-JP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mixing scenario; </a:t>
            </a:r>
          </a:p>
          <a:p>
            <a:pPr>
              <a:buNone/>
            </a:pPr>
            <a:r>
              <a:rPr lang="en-US" altLang="ja-JP" sz="2400" b="1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en-US" altLang="ja-JP" sz="2400" b="1" i="1" dirty="0" smtClean="0">
              <a:solidFill>
                <a:schemeClr val="accent4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altLang="ja-JP" sz="2400" b="1" i="1" dirty="0" smtClean="0">
              <a:solidFill>
                <a:schemeClr val="accent4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コンテンツ プレースホルダ 2"/>
          <p:cNvSpPr txBox="1">
            <a:spLocks/>
          </p:cNvSpPr>
          <p:nvPr/>
        </p:nvSpPr>
        <p:spPr bwMode="auto">
          <a:xfrm>
            <a:off x="971600" y="6165304"/>
            <a:ext cx="6192688" cy="576064"/>
          </a:xfrm>
          <a:prstGeom prst="rect">
            <a:avLst/>
          </a:prstGeom>
          <a:solidFill>
            <a:schemeClr val="tx2">
              <a:lumMod val="9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1" u="none" strike="noStrike" kern="0" cap="none" spc="0" normalizeH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Gluino</a:t>
            </a:r>
            <a:r>
              <a:rPr kumimoji="1" lang="en-US" altLang="ja-JP" sz="2800" b="1" i="1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loop contributions </a:t>
            </a:r>
            <a:r>
              <a:rPr lang="en-US" altLang="ja-JP" sz="2800" kern="0" dirty="0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can</a:t>
            </a:r>
            <a:r>
              <a:rPr kumimoji="1" lang="en-US" altLang="ja-JP" sz="28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be </a:t>
            </a:r>
            <a:r>
              <a:rPr lang="en-US" altLang="ja-JP" sz="2800" kern="0" noProof="0" dirty="0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large</a:t>
            </a:r>
            <a:r>
              <a:rPr kumimoji="1" lang="en-US" altLang="ja-JP" sz="28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!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1" lang="ja-JP" alt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下矢印 6"/>
          <p:cNvSpPr/>
          <p:nvPr/>
        </p:nvSpPr>
        <p:spPr bwMode="auto">
          <a:xfrm>
            <a:off x="3419872" y="4869160"/>
            <a:ext cx="864096" cy="288032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graphicFrame>
        <p:nvGraphicFramePr>
          <p:cNvPr id="66564" name="Object 4"/>
          <p:cNvGraphicFramePr>
            <a:graphicFrameLocks noChangeAspect="1"/>
          </p:cNvGraphicFramePr>
          <p:nvPr/>
        </p:nvGraphicFramePr>
        <p:xfrm>
          <a:off x="2006997" y="260350"/>
          <a:ext cx="1412875" cy="428625"/>
        </p:xfrm>
        <a:graphic>
          <a:graphicData uri="http://schemas.openxmlformats.org/presentationml/2006/ole">
            <p:oleObj spid="_x0000_s619522" name="数式" r:id="rId3" imgW="838080" imgH="253800" progId="Equation.3">
              <p:embed/>
            </p:oleObj>
          </a:graphicData>
        </a:graphic>
      </p:graphicFrame>
      <p:graphicFrame>
        <p:nvGraphicFramePr>
          <p:cNvPr id="156685" name="Object 13"/>
          <p:cNvGraphicFramePr>
            <a:graphicFrameLocks noChangeAspect="1"/>
          </p:cNvGraphicFramePr>
          <p:nvPr/>
        </p:nvGraphicFramePr>
        <p:xfrm>
          <a:off x="467544" y="1196752"/>
          <a:ext cx="2051050" cy="487362"/>
        </p:xfrm>
        <a:graphic>
          <a:graphicData uri="http://schemas.openxmlformats.org/presentationml/2006/ole">
            <p:oleObj spid="_x0000_s619524" name="数式" r:id="rId4" imgW="965160" imgH="228600" progId="Equation.3">
              <p:embed/>
            </p:oleObj>
          </a:graphicData>
        </a:graphic>
      </p:graphicFrame>
      <p:graphicFrame>
        <p:nvGraphicFramePr>
          <p:cNvPr id="156688" name="Object 16"/>
          <p:cNvGraphicFramePr>
            <a:graphicFrameLocks noChangeAspect="1"/>
          </p:cNvGraphicFramePr>
          <p:nvPr/>
        </p:nvGraphicFramePr>
        <p:xfrm>
          <a:off x="467544" y="1752724"/>
          <a:ext cx="1079500" cy="487362"/>
        </p:xfrm>
        <a:graphic>
          <a:graphicData uri="http://schemas.openxmlformats.org/presentationml/2006/ole">
            <p:oleObj spid="_x0000_s619527" name="数式" r:id="rId5" imgW="507960" imgH="228600" progId="Equation.3">
              <p:embed/>
            </p:oleObj>
          </a:graphicData>
        </a:graphic>
      </p:graphicFrame>
      <p:graphicFrame>
        <p:nvGraphicFramePr>
          <p:cNvPr id="156683" name="Object 11"/>
          <p:cNvGraphicFramePr>
            <a:graphicFrameLocks noChangeAspect="1"/>
          </p:cNvGraphicFramePr>
          <p:nvPr/>
        </p:nvGraphicFramePr>
        <p:xfrm>
          <a:off x="3752404" y="260648"/>
          <a:ext cx="963612" cy="428625"/>
        </p:xfrm>
        <a:graphic>
          <a:graphicData uri="http://schemas.openxmlformats.org/presentationml/2006/ole">
            <p:oleObj spid="_x0000_s619523" name="数式" r:id="rId6" imgW="571320" imgH="253800" progId="Equation.3">
              <p:embed/>
            </p:oleObj>
          </a:graphicData>
        </a:graphic>
      </p:graphicFrame>
      <p:sp>
        <p:nvSpPr>
          <p:cNvPr id="44" name="コンテンツ プレースホルダ 2"/>
          <p:cNvSpPr txBox="1">
            <a:spLocks/>
          </p:cNvSpPr>
          <p:nvPr/>
        </p:nvSpPr>
        <p:spPr bwMode="auto">
          <a:xfrm>
            <a:off x="107504" y="3933056"/>
            <a:ext cx="8784976" cy="864096"/>
          </a:xfrm>
          <a:prstGeom prst="rect">
            <a:avLst/>
          </a:prstGeom>
          <a:solidFill>
            <a:schemeClr val="tx2">
              <a:lumMod val="9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eaLnBrk="0" hangingPunct="0">
              <a:spcBef>
                <a:spcPct val="20000"/>
              </a:spcBef>
              <a:defRPr/>
            </a:pPr>
            <a:r>
              <a:rPr lang="en-US" altLang="ja-JP" sz="2000" kern="0" dirty="0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In our scenario “</a:t>
            </a:r>
            <a:r>
              <a:rPr lang="en-US" altLang="ja-JP" sz="2000" kern="0" dirty="0" err="1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trilinear</a:t>
            </a:r>
            <a:r>
              <a:rPr lang="en-US" altLang="ja-JP" sz="2000" kern="0" dirty="0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 couplings“ </a:t>
            </a:r>
            <a:r>
              <a:rPr lang="en-US" altLang="ja-JP" sz="2000" kern="0" dirty="0" smtClean="0">
                <a:solidFill>
                  <a:schemeClr val="accent4">
                    <a:lumMod val="10000"/>
                  </a:schemeClr>
                </a:solidFill>
                <a:ea typeface="+mn-ea"/>
                <a:cs typeface="Times New Roman" pitchFamily="18" charset="0"/>
              </a:rPr>
              <a:t>(</a:t>
            </a:r>
            <a:r>
              <a:rPr lang="ja-JP" altLang="en-US" sz="2000" kern="0" dirty="0" smtClean="0">
                <a:solidFill>
                  <a:schemeClr val="accent4">
                    <a:lumMod val="10000"/>
                  </a:schemeClr>
                </a:solidFill>
                <a:ea typeface="+mn-ea"/>
                <a:cs typeface="Times New Roman" pitchFamily="18" charset="0"/>
              </a:rPr>
              <a:t>　      　　　　　</a:t>
            </a:r>
            <a:r>
              <a:rPr lang="en-US" altLang="ja-JP" sz="2000" kern="0" dirty="0" smtClean="0">
                <a:solidFill>
                  <a:schemeClr val="accent4">
                    <a:lumMod val="10000"/>
                  </a:schemeClr>
                </a:solidFill>
                <a:ea typeface="+mn-ea"/>
                <a:cs typeface="Times New Roman" pitchFamily="18" charset="0"/>
              </a:rPr>
              <a:t>, </a:t>
            </a:r>
            <a:r>
              <a:rPr lang="ja-JP" altLang="en-US" sz="2000" kern="0" dirty="0" smtClean="0">
                <a:solidFill>
                  <a:schemeClr val="accent4">
                    <a:lumMod val="10000"/>
                  </a:schemeClr>
                </a:solidFill>
                <a:ea typeface="+mn-ea"/>
                <a:cs typeface="Times New Roman" pitchFamily="18" charset="0"/>
              </a:rPr>
              <a:t>　　</a:t>
            </a:r>
            <a:r>
              <a:rPr lang="en-US" altLang="ja-JP" sz="2000" kern="0" dirty="0" smtClean="0">
                <a:solidFill>
                  <a:schemeClr val="accent4">
                    <a:lumMod val="10000"/>
                  </a:schemeClr>
                </a:solidFill>
                <a:ea typeface="+mn-ea"/>
                <a:cs typeface="Times New Roman" pitchFamily="18" charset="0"/>
              </a:rPr>
              <a:t>                 ,            </a:t>
            </a:r>
          </a:p>
          <a:p>
            <a:pPr marL="342900" lvl="0" indent="-342900" eaLnBrk="0" hangingPunct="0">
              <a:spcBef>
                <a:spcPct val="20000"/>
              </a:spcBef>
              <a:defRPr/>
            </a:pPr>
            <a:r>
              <a:rPr lang="en-US" altLang="ja-JP" sz="2000" kern="0" dirty="0" smtClean="0">
                <a:solidFill>
                  <a:schemeClr val="accent4">
                    <a:lumMod val="10000"/>
                  </a:schemeClr>
                </a:solidFill>
                <a:ea typeface="+mn-ea"/>
                <a:cs typeface="Times New Roman" pitchFamily="18" charset="0"/>
              </a:rPr>
              <a:t> couplings)</a:t>
            </a:r>
            <a:r>
              <a:rPr lang="en-US" altLang="ja-JP" sz="2000" kern="0" dirty="0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 = (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T</a:t>
            </a:r>
            <a:r>
              <a:rPr lang="en-US" altLang="ja-JP" sz="2000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U</a:t>
            </a:r>
            <a:r>
              <a:rPr lang="en-US" altLang="ja-JP" sz="2000" baseline="-25000" dirty="0" smtClean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23</a:t>
            </a:r>
            <a:r>
              <a:rPr lang="en-US" altLang="ja-JP" sz="2000" kern="0" dirty="0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 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T</a:t>
            </a:r>
            <a:r>
              <a:rPr lang="en-US" altLang="ja-JP" sz="2000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U</a:t>
            </a:r>
            <a:r>
              <a:rPr lang="en-US" altLang="ja-JP" sz="2000" baseline="-25000" dirty="0" smtClean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32</a:t>
            </a:r>
            <a:r>
              <a:rPr lang="en-US" altLang="ja-JP" sz="2000" kern="0" dirty="0" smtClean="0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lang="en-US" altLang="ja-JP" sz="2000" kern="0" dirty="0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, 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T</a:t>
            </a:r>
            <a:r>
              <a:rPr lang="en-US" altLang="ja-JP" sz="2000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U</a:t>
            </a:r>
            <a:r>
              <a:rPr lang="en-US" altLang="ja-JP" sz="2000" baseline="-25000" dirty="0" smtClean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33</a:t>
            </a:r>
            <a:r>
              <a:rPr lang="en-US" altLang="ja-JP" sz="2000" kern="0" dirty="0" smtClean="0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lang="en-US" altLang="ja-JP" sz="2000" kern="0" dirty="0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) are large!</a:t>
            </a:r>
            <a:endParaRPr kumimoji="1" lang="ja-JP" altLang="en-US" sz="20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5" name="下矢印 44"/>
          <p:cNvSpPr/>
          <p:nvPr/>
        </p:nvSpPr>
        <p:spPr bwMode="auto">
          <a:xfrm>
            <a:off x="3347864" y="3501008"/>
            <a:ext cx="864096" cy="360040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47" name="コンテンツ プレースホルダ 2"/>
          <p:cNvSpPr txBox="1">
            <a:spLocks/>
          </p:cNvSpPr>
          <p:nvPr/>
        </p:nvSpPr>
        <p:spPr bwMode="auto">
          <a:xfrm>
            <a:off x="1763688" y="5250433"/>
            <a:ext cx="5076056" cy="504056"/>
          </a:xfrm>
          <a:prstGeom prst="rect">
            <a:avLst/>
          </a:prstGeom>
          <a:solidFill>
            <a:schemeClr val="tx2">
              <a:lumMod val="9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eaLnBrk="0" hangingPunct="0">
              <a:spcBef>
                <a:spcPct val="20000"/>
              </a:spcBef>
              <a:defRPr/>
            </a:pPr>
            <a:r>
              <a:rPr lang="en-US" altLang="ja-JP" sz="2800" kern="0" dirty="0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                      coupling is large!</a:t>
            </a:r>
            <a:endParaRPr kumimoji="1" lang="en-US" altLang="ja-JP" sz="2800" b="1" i="1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48" name="下矢印 47"/>
          <p:cNvSpPr/>
          <p:nvPr/>
        </p:nvSpPr>
        <p:spPr bwMode="auto">
          <a:xfrm>
            <a:off x="3419872" y="5805264"/>
            <a:ext cx="864096" cy="288032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graphicFrame>
        <p:nvGraphicFramePr>
          <p:cNvPr id="156697" name="Object 25"/>
          <p:cNvGraphicFramePr>
            <a:graphicFrameLocks noChangeAspect="1"/>
          </p:cNvGraphicFramePr>
          <p:nvPr/>
        </p:nvGraphicFramePr>
        <p:xfrm>
          <a:off x="7236296" y="3933056"/>
          <a:ext cx="1368152" cy="425986"/>
        </p:xfrm>
        <a:graphic>
          <a:graphicData uri="http://schemas.openxmlformats.org/presentationml/2006/ole">
            <p:oleObj spid="_x0000_s619533" name="数式" r:id="rId7" imgW="736560" imgH="228600" progId="Equation.3">
              <p:embed/>
            </p:oleObj>
          </a:graphicData>
        </a:graphic>
      </p:graphicFrame>
      <p:graphicFrame>
        <p:nvGraphicFramePr>
          <p:cNvPr id="156698" name="Object 26"/>
          <p:cNvGraphicFramePr>
            <a:graphicFrameLocks noChangeAspect="1"/>
          </p:cNvGraphicFramePr>
          <p:nvPr/>
        </p:nvGraphicFramePr>
        <p:xfrm>
          <a:off x="1774825" y="5195664"/>
          <a:ext cx="2024063" cy="609600"/>
        </p:xfrm>
        <a:graphic>
          <a:graphicData uri="http://schemas.openxmlformats.org/presentationml/2006/ole">
            <p:oleObj spid="_x0000_s619534" name="数式" r:id="rId8" imgW="838080" imgH="253800" progId="Equation.3">
              <p:embed/>
            </p:oleObj>
          </a:graphicData>
        </a:graphic>
      </p:graphicFrame>
      <p:grpSp>
        <p:nvGrpSpPr>
          <p:cNvPr id="54" name="グループ化 53"/>
          <p:cNvGrpSpPr/>
          <p:nvPr/>
        </p:nvGrpSpPr>
        <p:grpSpPr>
          <a:xfrm>
            <a:off x="3563888" y="764704"/>
            <a:ext cx="4248472" cy="2520280"/>
            <a:chOff x="2915816" y="1484784"/>
            <a:chExt cx="4248472" cy="2520280"/>
          </a:xfrm>
        </p:grpSpPr>
        <p:sp>
          <p:nvSpPr>
            <p:cNvPr id="26" name="正方形/長方形 25"/>
            <p:cNvSpPr/>
            <p:nvPr/>
          </p:nvSpPr>
          <p:spPr bwMode="auto">
            <a:xfrm>
              <a:off x="2915816" y="1484784"/>
              <a:ext cx="4248472" cy="2520280"/>
            </a:xfrm>
            <a:prstGeom prst="rect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ＭＳ Ｐゴシック" pitchFamily="50" charset="-128"/>
              </a:endParaRPr>
            </a:p>
          </p:txBody>
        </p:sp>
        <p:graphicFrame>
          <p:nvGraphicFramePr>
            <p:cNvPr id="619536" name="Object 16"/>
            <p:cNvGraphicFramePr>
              <a:graphicFrameLocks noChangeAspect="1"/>
            </p:cNvGraphicFramePr>
            <p:nvPr/>
          </p:nvGraphicFramePr>
          <p:xfrm>
            <a:off x="4752330" y="3212976"/>
            <a:ext cx="539750" cy="406400"/>
          </p:xfrm>
          <a:graphic>
            <a:graphicData uri="http://schemas.openxmlformats.org/presentationml/2006/ole">
              <p:oleObj spid="_x0000_s619536" name="数式" r:id="rId9" imgW="253800" imgH="190440" progId="Equation.3">
                <p:embed/>
              </p:oleObj>
            </a:graphicData>
          </a:graphic>
        </p:graphicFrame>
        <p:cxnSp>
          <p:nvCxnSpPr>
            <p:cNvPr id="28" name="直線矢印コネクタ 27"/>
            <p:cNvCxnSpPr/>
            <p:nvPr/>
          </p:nvCxnSpPr>
          <p:spPr bwMode="auto">
            <a:xfrm flipV="1">
              <a:off x="3563888" y="2824028"/>
              <a:ext cx="1152128" cy="28908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accent4">
                  <a:lumMod val="1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30" name="直線矢印コネクタ 29"/>
            <p:cNvCxnSpPr/>
            <p:nvPr/>
          </p:nvCxnSpPr>
          <p:spPr bwMode="auto">
            <a:xfrm flipV="1">
              <a:off x="4716016" y="1700808"/>
              <a:ext cx="1512168" cy="1123219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accent4">
                  <a:lumMod val="1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31" name="直線矢印コネクタ 30"/>
            <p:cNvCxnSpPr/>
            <p:nvPr/>
          </p:nvCxnSpPr>
          <p:spPr bwMode="auto">
            <a:xfrm flipH="1" flipV="1">
              <a:off x="4716016" y="2852936"/>
              <a:ext cx="1584176" cy="864097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accent4">
                  <a:lumMod val="1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graphicFrame>
          <p:nvGraphicFramePr>
            <p:cNvPr id="156689" name="Object 17"/>
            <p:cNvGraphicFramePr>
              <a:graphicFrameLocks noChangeAspect="1"/>
            </p:cNvGraphicFramePr>
            <p:nvPr/>
          </p:nvGraphicFramePr>
          <p:xfrm>
            <a:off x="3131840" y="2348880"/>
            <a:ext cx="1079500" cy="487363"/>
          </p:xfrm>
          <a:graphic>
            <a:graphicData uri="http://schemas.openxmlformats.org/presentationml/2006/ole">
              <p:oleObj spid="_x0000_s619528" name="数式" r:id="rId10" imgW="507960" imgH="228600" progId="Equation.3">
                <p:embed/>
              </p:oleObj>
            </a:graphicData>
          </a:graphic>
        </p:graphicFrame>
        <p:graphicFrame>
          <p:nvGraphicFramePr>
            <p:cNvPr id="156690" name="Object 18"/>
            <p:cNvGraphicFramePr>
              <a:graphicFrameLocks noChangeAspect="1"/>
            </p:cNvGraphicFramePr>
            <p:nvPr/>
          </p:nvGraphicFramePr>
          <p:xfrm>
            <a:off x="4185841" y="1556792"/>
            <a:ext cx="1538287" cy="487362"/>
          </p:xfrm>
          <a:graphic>
            <a:graphicData uri="http://schemas.openxmlformats.org/presentationml/2006/ole">
              <p:oleObj spid="_x0000_s619529" name="数式" r:id="rId11" imgW="723600" imgH="228600" progId="Equation.3">
                <p:embed/>
              </p:oleObj>
            </a:graphicData>
          </a:graphic>
        </p:graphicFrame>
        <p:graphicFrame>
          <p:nvGraphicFramePr>
            <p:cNvPr id="156691" name="Object 19"/>
            <p:cNvGraphicFramePr>
              <a:graphicFrameLocks noChangeAspect="1"/>
            </p:cNvGraphicFramePr>
            <p:nvPr/>
          </p:nvGraphicFramePr>
          <p:xfrm>
            <a:off x="4680322" y="2073449"/>
            <a:ext cx="539750" cy="406400"/>
          </p:xfrm>
          <a:graphic>
            <a:graphicData uri="http://schemas.openxmlformats.org/presentationml/2006/ole">
              <p:oleObj spid="_x0000_s619530" name="数式" r:id="rId12" imgW="253800" imgH="190440" progId="Equation.3">
                <p:embed/>
              </p:oleObj>
            </a:graphicData>
          </a:graphic>
        </p:graphicFrame>
        <p:sp>
          <p:nvSpPr>
            <p:cNvPr id="42" name="円/楕円 41"/>
            <p:cNvSpPr/>
            <p:nvPr/>
          </p:nvSpPr>
          <p:spPr bwMode="auto">
            <a:xfrm>
              <a:off x="4716016" y="3212976"/>
              <a:ext cx="576064" cy="432048"/>
            </a:xfrm>
            <a:prstGeom prst="ellips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Ｐゴシック" pitchFamily="50" charset="-128"/>
              </a:endParaRPr>
            </a:p>
          </p:txBody>
        </p:sp>
        <p:sp>
          <p:nvSpPr>
            <p:cNvPr id="43" name="円/楕円 42"/>
            <p:cNvSpPr/>
            <p:nvPr/>
          </p:nvSpPr>
          <p:spPr bwMode="auto">
            <a:xfrm>
              <a:off x="4608314" y="2060848"/>
              <a:ext cx="576064" cy="432048"/>
            </a:xfrm>
            <a:prstGeom prst="ellips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Ｐゴシック" pitchFamily="50" charset="-128"/>
              </a:endParaRPr>
            </a:p>
          </p:txBody>
        </p:sp>
        <p:sp>
          <p:nvSpPr>
            <p:cNvPr id="17" name="円/楕円 16"/>
            <p:cNvSpPr/>
            <p:nvPr/>
          </p:nvSpPr>
          <p:spPr bwMode="auto">
            <a:xfrm>
              <a:off x="3131840" y="2276872"/>
              <a:ext cx="360040" cy="576064"/>
            </a:xfrm>
            <a:prstGeom prst="ellips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Ｐゴシック" pitchFamily="50" charset="-128"/>
              </a:endParaRPr>
            </a:p>
          </p:txBody>
        </p:sp>
        <p:cxnSp>
          <p:nvCxnSpPr>
            <p:cNvPr id="40" name="直線コネクタ 39"/>
            <p:cNvCxnSpPr/>
            <p:nvPr/>
          </p:nvCxnSpPr>
          <p:spPr bwMode="auto">
            <a:xfrm>
              <a:off x="5724128" y="2060848"/>
              <a:ext cx="72008" cy="136815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accent4">
                  <a:lumMod val="1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aphicFrame>
          <p:nvGraphicFramePr>
            <p:cNvPr id="619537" name="Object 17"/>
            <p:cNvGraphicFramePr>
              <a:graphicFrameLocks noChangeAspect="1"/>
            </p:cNvGraphicFramePr>
            <p:nvPr/>
          </p:nvGraphicFramePr>
          <p:xfrm>
            <a:off x="6375400" y="1538288"/>
            <a:ext cx="242888" cy="296862"/>
          </p:xfrm>
          <a:graphic>
            <a:graphicData uri="http://schemas.openxmlformats.org/presentationml/2006/ole">
              <p:oleObj spid="_x0000_s619537" name="数式" r:id="rId13" imgW="114120" imgH="139680" progId="Equation.3">
                <p:embed/>
              </p:oleObj>
            </a:graphicData>
          </a:graphic>
        </p:graphicFrame>
        <p:graphicFrame>
          <p:nvGraphicFramePr>
            <p:cNvPr id="619538" name="Object 18"/>
            <p:cNvGraphicFramePr>
              <a:graphicFrameLocks noChangeAspect="1"/>
            </p:cNvGraphicFramePr>
            <p:nvPr/>
          </p:nvGraphicFramePr>
          <p:xfrm>
            <a:off x="6430963" y="3546475"/>
            <a:ext cx="269875" cy="350838"/>
          </p:xfrm>
          <a:graphic>
            <a:graphicData uri="http://schemas.openxmlformats.org/presentationml/2006/ole">
              <p:oleObj spid="_x0000_s619538" name="数式" r:id="rId14" imgW="126720" imgH="164880" progId="Equation.3">
                <p:embed/>
              </p:oleObj>
            </a:graphicData>
          </a:graphic>
        </p:graphicFrame>
        <p:graphicFrame>
          <p:nvGraphicFramePr>
            <p:cNvPr id="619539" name="Object 19"/>
            <p:cNvGraphicFramePr>
              <a:graphicFrameLocks noChangeAspect="1"/>
            </p:cNvGraphicFramePr>
            <p:nvPr/>
          </p:nvGraphicFramePr>
          <p:xfrm>
            <a:off x="4283968" y="3501008"/>
            <a:ext cx="1538288" cy="487362"/>
          </p:xfrm>
          <a:graphic>
            <a:graphicData uri="http://schemas.openxmlformats.org/presentationml/2006/ole">
              <p:oleObj spid="_x0000_s619539" name="数式" r:id="rId15" imgW="723600" imgH="228600" progId="Equation.3">
                <p:embed/>
              </p:oleObj>
            </a:graphicData>
          </a:graphic>
        </p:graphicFrame>
        <p:graphicFrame>
          <p:nvGraphicFramePr>
            <p:cNvPr id="619540" name="Object 20"/>
            <p:cNvGraphicFramePr>
              <a:graphicFrameLocks noChangeAspect="1"/>
            </p:cNvGraphicFramePr>
            <p:nvPr/>
          </p:nvGraphicFramePr>
          <p:xfrm>
            <a:off x="5940152" y="2564904"/>
            <a:ext cx="323850" cy="431800"/>
          </p:xfrm>
          <a:graphic>
            <a:graphicData uri="http://schemas.openxmlformats.org/presentationml/2006/ole">
              <p:oleObj spid="_x0000_s619540" name="数式" r:id="rId16" imgW="152280" imgH="203040" progId="Equation.3">
                <p:embed/>
              </p:oleObj>
            </a:graphicData>
          </a:graphic>
        </p:graphicFrame>
      </p:grpSp>
      <p:graphicFrame>
        <p:nvGraphicFramePr>
          <p:cNvPr id="619543" name="Object 23"/>
          <p:cNvGraphicFramePr>
            <a:graphicFrameLocks noChangeAspect="1"/>
          </p:cNvGraphicFramePr>
          <p:nvPr/>
        </p:nvGraphicFramePr>
        <p:xfrm>
          <a:off x="4211961" y="3968777"/>
          <a:ext cx="1296144" cy="391316"/>
        </p:xfrm>
        <a:graphic>
          <a:graphicData uri="http://schemas.openxmlformats.org/presentationml/2006/ole">
            <p:oleObj spid="_x0000_s619543" name="数式" r:id="rId17" imgW="761760" imgH="228600" progId="Equation.3">
              <p:embed/>
            </p:oleObj>
          </a:graphicData>
        </a:graphic>
      </p:graphicFrame>
      <p:graphicFrame>
        <p:nvGraphicFramePr>
          <p:cNvPr id="619544" name="Object 24"/>
          <p:cNvGraphicFramePr>
            <a:graphicFrameLocks noChangeAspect="1"/>
          </p:cNvGraphicFramePr>
          <p:nvPr/>
        </p:nvGraphicFramePr>
        <p:xfrm>
          <a:off x="5677817" y="3938067"/>
          <a:ext cx="1414463" cy="427037"/>
        </p:xfrm>
        <a:graphic>
          <a:graphicData uri="http://schemas.openxmlformats.org/presentationml/2006/ole">
            <p:oleObj spid="_x0000_s619544" name="数式" r:id="rId18" imgW="761760" imgH="228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タイトル 13"/>
          <p:cNvSpPr>
            <a:spLocks noGrp="1"/>
          </p:cNvSpPr>
          <p:nvPr>
            <p:ph type="title"/>
          </p:nvPr>
        </p:nvSpPr>
        <p:spPr>
          <a:xfrm>
            <a:off x="35496" y="188640"/>
            <a:ext cx="8640960" cy="782960"/>
          </a:xfrm>
        </p:spPr>
        <p:txBody>
          <a:bodyPr/>
          <a:lstStyle/>
          <a:p>
            <a:pPr marL="342900" indent="-342900" eaLnBrk="1" hangingPunct="1">
              <a:defRPr/>
            </a:pPr>
            <a:r>
              <a:rPr lang="en-US" altLang="ja-JP" b="1" i="1" kern="1200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+mn-cs"/>
              </a:rPr>
              <a:t>5.  </a:t>
            </a:r>
            <a:r>
              <a:rPr lang="en-US" altLang="ja-JP" b="1" i="1" u="sng" kern="1200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+mn-cs"/>
              </a:rPr>
              <a:t>h</a:t>
            </a:r>
            <a:r>
              <a:rPr lang="en-US" altLang="ja-JP" b="1" i="1" u="sng" kern="1200" baseline="30000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+mn-cs"/>
              </a:rPr>
              <a:t>0</a:t>
            </a:r>
            <a:r>
              <a:rPr lang="en-US" altLang="ja-JP" b="1" i="1" u="sng" kern="1200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+mn-cs"/>
              </a:rPr>
              <a:t> → c </a:t>
            </a:r>
            <a:r>
              <a:rPr lang="en-US" altLang="ja-JP" b="1" i="1" u="sng" kern="1200" dirty="0" err="1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+mn-cs"/>
              </a:rPr>
              <a:t>cbar</a:t>
            </a:r>
            <a:r>
              <a:rPr lang="en-US" altLang="ja-JP" b="1" i="1" u="sng" kern="1200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+mn-cs"/>
              </a:rPr>
              <a:t> at full 1-loop level</a:t>
            </a:r>
            <a:endParaRPr lang="en-US" altLang="ja-JP" b="1" i="1" u="sng" kern="1200" dirty="0">
              <a:solidFill>
                <a:schemeClr val="tx2">
                  <a:lumMod val="90000"/>
                </a:schemeClr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11" name="コンテンツ プレースホルダ 10"/>
          <p:cNvSpPr>
            <a:spLocks noGrp="1"/>
          </p:cNvSpPr>
          <p:nvPr>
            <p:ph idx="1"/>
          </p:nvPr>
        </p:nvSpPr>
        <p:spPr>
          <a:xfrm>
            <a:off x="395536" y="1484784"/>
            <a:ext cx="7787208" cy="2736304"/>
          </a:xfrm>
          <a:solidFill>
            <a:schemeClr val="tx2"/>
          </a:solidFill>
        </p:spPr>
        <p:txBody>
          <a:bodyPr/>
          <a:lstStyle/>
          <a:p>
            <a:r>
              <a:rPr lang="en-US" altLang="ja-JP" sz="2000" b="1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We compute the width                              at full 1-loop level in the  </a:t>
            </a:r>
          </a:p>
          <a:p>
            <a:pPr>
              <a:buNone/>
            </a:pPr>
            <a:r>
              <a:rPr lang="en-US" altLang="ja-JP" sz="2000" b="1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renormalization scheme in the MSSM with QFV.</a:t>
            </a:r>
          </a:p>
          <a:p>
            <a:endParaRPr lang="en-US" altLang="ja-JP" sz="2000" b="1" i="1" dirty="0" smtClean="0">
              <a:solidFill>
                <a:schemeClr val="accent4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ja-JP" sz="2000" b="1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We take the normalization scale as Q =         .</a:t>
            </a:r>
          </a:p>
          <a:p>
            <a:pPr>
              <a:buNone/>
            </a:pPr>
            <a:endParaRPr lang="en-US" altLang="ja-JP" sz="2000" b="1" i="1" dirty="0" smtClean="0">
              <a:solidFill>
                <a:schemeClr val="accent4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ja-JP" sz="2000" b="1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We study the normalization scale Q dependences of the width </a:t>
            </a:r>
          </a:p>
          <a:p>
            <a:pPr>
              <a:buNone/>
            </a:pPr>
            <a:r>
              <a:rPr lang="en-US" altLang="ja-JP" sz="2000" b="1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in the range                                           . </a:t>
            </a:r>
          </a:p>
          <a:p>
            <a:endParaRPr kumimoji="1" lang="ja-JP" altLang="en-US" sz="2000" b="1" i="1" dirty="0">
              <a:solidFill>
                <a:schemeClr val="accent4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2021" name="Rectangle 5"/>
          <p:cNvSpPr>
            <a:spLocks noChangeArrowheads="1"/>
          </p:cNvSpPr>
          <p:nvPr/>
        </p:nvSpPr>
        <p:spPr bwMode="auto">
          <a:xfrm>
            <a:off x="0" y="692696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graphicFrame>
        <p:nvGraphicFramePr>
          <p:cNvPr id="630786" name="Object 2"/>
          <p:cNvGraphicFramePr>
            <a:graphicFrameLocks noChangeAspect="1"/>
          </p:cNvGraphicFramePr>
          <p:nvPr/>
        </p:nvGraphicFramePr>
        <p:xfrm>
          <a:off x="3261543" y="1484784"/>
          <a:ext cx="1814513" cy="398463"/>
        </p:xfrm>
        <a:graphic>
          <a:graphicData uri="http://schemas.openxmlformats.org/presentationml/2006/ole">
            <p:oleObj spid="_x0000_s630786" name="数式" r:id="rId3" imgW="774360" imgH="228600" progId="Equation.3">
              <p:embed/>
            </p:oleObj>
          </a:graphicData>
        </a:graphic>
      </p:graphicFrame>
      <p:graphicFrame>
        <p:nvGraphicFramePr>
          <p:cNvPr id="630787" name="Object 3"/>
          <p:cNvGraphicFramePr>
            <a:graphicFrameLocks noChangeAspect="1"/>
          </p:cNvGraphicFramePr>
          <p:nvPr/>
        </p:nvGraphicFramePr>
        <p:xfrm>
          <a:off x="899592" y="1844824"/>
          <a:ext cx="595312" cy="354013"/>
        </p:xfrm>
        <a:graphic>
          <a:graphicData uri="http://schemas.openxmlformats.org/presentationml/2006/ole">
            <p:oleObj spid="_x0000_s630787" name="数式" r:id="rId4" imgW="253800" imgH="203040" progId="Equation.3">
              <p:embed/>
            </p:oleObj>
          </a:graphicData>
        </a:graphic>
      </p:graphicFrame>
      <p:graphicFrame>
        <p:nvGraphicFramePr>
          <p:cNvPr id="630788" name="Object 4"/>
          <p:cNvGraphicFramePr>
            <a:graphicFrameLocks noChangeAspect="1"/>
          </p:cNvGraphicFramePr>
          <p:nvPr/>
        </p:nvGraphicFramePr>
        <p:xfrm>
          <a:off x="4932040" y="2576264"/>
          <a:ext cx="595313" cy="420688"/>
        </p:xfrm>
        <a:graphic>
          <a:graphicData uri="http://schemas.openxmlformats.org/presentationml/2006/ole">
            <p:oleObj spid="_x0000_s630788" name="数式" r:id="rId5" imgW="253800" imgH="241200" progId="Equation.3">
              <p:embed/>
            </p:oleObj>
          </a:graphicData>
        </a:graphic>
      </p:graphicFrame>
      <p:graphicFrame>
        <p:nvGraphicFramePr>
          <p:cNvPr id="630790" name="Object 6"/>
          <p:cNvGraphicFramePr>
            <a:graphicFrameLocks noChangeAspect="1"/>
          </p:cNvGraphicFramePr>
          <p:nvPr/>
        </p:nvGraphicFramePr>
        <p:xfrm>
          <a:off x="899592" y="3645024"/>
          <a:ext cx="2795588" cy="398463"/>
        </p:xfrm>
        <a:graphic>
          <a:graphicData uri="http://schemas.openxmlformats.org/presentationml/2006/ole">
            <p:oleObj spid="_x0000_s630790" name="数式" r:id="rId6" imgW="1193760" imgH="228600" progId="Equation.3">
              <p:embed/>
            </p:oleObj>
          </a:graphicData>
        </a:graphic>
      </p:graphicFrame>
      <p:graphicFrame>
        <p:nvGraphicFramePr>
          <p:cNvPr id="630791" name="Object 7"/>
          <p:cNvGraphicFramePr>
            <a:graphicFrameLocks noChangeAspect="1"/>
          </p:cNvGraphicFramePr>
          <p:nvPr/>
        </p:nvGraphicFramePr>
        <p:xfrm>
          <a:off x="4976961" y="3656384"/>
          <a:ext cx="2619375" cy="420688"/>
        </p:xfrm>
        <a:graphic>
          <a:graphicData uri="http://schemas.openxmlformats.org/presentationml/2006/ole">
            <p:oleObj spid="_x0000_s630791" name="数式" r:id="rId7" imgW="1117440" imgH="241200" progId="Equation.3">
              <p:embed/>
            </p:oleObj>
          </a:graphicData>
        </a:graphic>
      </p:graphicFrame>
      <p:sp>
        <p:nvSpPr>
          <p:cNvPr id="12" name="コンテンツ プレースホルダ 10"/>
          <p:cNvSpPr txBox="1">
            <a:spLocks/>
          </p:cNvSpPr>
          <p:nvPr/>
        </p:nvSpPr>
        <p:spPr bwMode="auto">
          <a:xfrm>
            <a:off x="755576" y="4725144"/>
            <a:ext cx="8208912" cy="504056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eaLnBrk="0" hangingPunct="0">
              <a:spcBef>
                <a:spcPct val="20000"/>
              </a:spcBef>
            </a:pPr>
            <a:r>
              <a:rPr kumimoji="1" lang="en-US" altLang="ja-JP" sz="2000" b="1" i="1" u="none" strike="noStrike" kern="0" cap="none" spc="0" normalizeH="0" baseline="0" noProof="0" dirty="0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For details, </a:t>
            </a:r>
            <a:r>
              <a:rPr lang="en-US" altLang="ja-JP" sz="2000" kern="0" dirty="0" smtClean="0">
                <a:solidFill>
                  <a:schemeClr val="accent4">
                    <a:lumMod val="10000"/>
                  </a:schemeClr>
                </a:solidFill>
                <a:ea typeface="+mn-ea"/>
                <a:cs typeface="Times New Roman" pitchFamily="18" charset="0"/>
              </a:rPr>
              <a:t>see arXiv:1411.2840 [</a:t>
            </a:r>
            <a:r>
              <a:rPr lang="en-US" altLang="ja-JP" sz="2000" kern="0" dirty="0" err="1" smtClean="0">
                <a:solidFill>
                  <a:schemeClr val="accent4">
                    <a:lumMod val="10000"/>
                  </a:schemeClr>
                </a:solidFill>
                <a:ea typeface="+mn-ea"/>
                <a:cs typeface="Times New Roman" pitchFamily="18" charset="0"/>
              </a:rPr>
              <a:t>hep</a:t>
            </a:r>
            <a:r>
              <a:rPr lang="en-US" altLang="ja-JP" sz="2000" kern="0" dirty="0" smtClean="0">
                <a:solidFill>
                  <a:schemeClr val="accent4">
                    <a:lumMod val="10000"/>
                  </a:schemeClr>
                </a:solidFill>
                <a:ea typeface="+mn-ea"/>
                <a:cs typeface="Times New Roman" pitchFamily="18" charset="0"/>
              </a:rPr>
              <a:t>-ph]  (to be published in Phys. Rev. D). </a:t>
            </a:r>
            <a:endParaRPr kumimoji="1" lang="en-US" altLang="ja-JP" sz="2000" b="1" i="1" u="none" strike="noStrike" kern="0" cap="none" spc="0" normalizeH="0" baseline="0" noProof="0" dirty="0" smtClean="0">
              <a:ln>
                <a:noFill/>
              </a:ln>
              <a:solidFill>
                <a:schemeClr val="accent4">
                  <a:lumMod val="10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1" lang="ja-JP" altLang="en-US" sz="2000" b="1" i="1" u="none" strike="noStrike" kern="0" cap="none" spc="0" normalizeH="0" baseline="0" noProof="0" dirty="0">
              <a:ln>
                <a:noFill/>
              </a:ln>
              <a:solidFill>
                <a:schemeClr val="accent4">
                  <a:lumMod val="10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4" name="下矢印 13"/>
          <p:cNvSpPr/>
          <p:nvPr/>
        </p:nvSpPr>
        <p:spPr bwMode="auto">
          <a:xfrm rot="16200000">
            <a:off x="161764" y="4707396"/>
            <a:ext cx="504056" cy="539552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 bwMode="auto">
          <a:xfrm>
            <a:off x="323528" y="260648"/>
            <a:ext cx="8496944" cy="6336704"/>
          </a:xfrm>
          <a:prstGeom prst="rect">
            <a:avLst/>
          </a:prstGeom>
          <a:solidFill>
            <a:schemeClr val="tx2">
              <a:lumMod val="9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11" name="コンテンツ プレースホルダ 10"/>
          <p:cNvSpPr>
            <a:spLocks noGrp="1"/>
          </p:cNvSpPr>
          <p:nvPr>
            <p:ph idx="1"/>
          </p:nvPr>
        </p:nvSpPr>
        <p:spPr>
          <a:xfrm>
            <a:off x="323528" y="692696"/>
            <a:ext cx="8496944" cy="5904656"/>
          </a:xfrm>
        </p:spPr>
        <p:txBody>
          <a:bodyPr/>
          <a:lstStyle/>
          <a:p>
            <a:r>
              <a:rPr lang="en-US" altLang="ja-JP" sz="2800" b="1" i="1" u="sng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Invariant decay amplitude                                  </a:t>
            </a:r>
            <a:r>
              <a:rPr lang="en-US" altLang="ja-JP" sz="2800" b="1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endParaRPr lang="en-US" altLang="ja-JP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altLang="ja-JP" sz="2000" b="1" i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altLang="ja-JP" sz="2400" b="1" i="1" dirty="0" err="1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altLang="ja-JP" sz="2400" b="1" i="1" baseline="-25000" dirty="0" err="1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inv</a:t>
            </a:r>
            <a:r>
              <a:rPr lang="en-US" altLang="ja-JP" sz="2400" b="1" i="1" baseline="-250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ja-JP" sz="2400" b="1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=  M</a:t>
            </a:r>
            <a:r>
              <a:rPr lang="en-US" altLang="ja-JP" sz="2400" b="1" i="1" baseline="300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tree</a:t>
            </a:r>
            <a:r>
              <a:rPr lang="en-US" altLang="ja-JP" sz="2400" b="1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+  M</a:t>
            </a:r>
            <a:r>
              <a:rPr lang="en-US" altLang="ja-JP" sz="2400" b="1" i="1" baseline="300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1-loop</a:t>
            </a:r>
            <a:r>
              <a:rPr lang="en-US" altLang="ja-JP" sz="2400" b="1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+  . . .</a:t>
            </a:r>
          </a:p>
          <a:p>
            <a:pPr>
              <a:buNone/>
            </a:pPr>
            <a:endParaRPr lang="en-US" altLang="ja-JP" sz="2000" b="1" i="1" dirty="0" smtClean="0">
              <a:solidFill>
                <a:schemeClr val="accent4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altLang="ja-JP" sz="1000" b="1" i="1" dirty="0" smtClean="0">
              <a:solidFill>
                <a:schemeClr val="accent4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altLang="ja-JP" sz="2000" b="1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en-US" altLang="ja-JP" sz="2400" b="1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=                 +                     +                   +                      +  . . .</a:t>
            </a:r>
          </a:p>
          <a:p>
            <a:pPr>
              <a:buNone/>
            </a:pPr>
            <a:endParaRPr lang="en-US" altLang="ja-JP" sz="2000" b="1" i="1" dirty="0" smtClean="0">
              <a:solidFill>
                <a:schemeClr val="accent4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altLang="ja-JP" sz="2000" b="1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altLang="ja-JP" sz="2400" b="1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altLang="ja-JP" sz="2400" b="1" i="1" baseline="300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1-loop</a:t>
            </a:r>
            <a:r>
              <a:rPr lang="en-US" altLang="ja-JP" sz="2400" b="1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=  </a:t>
            </a:r>
            <a:r>
              <a:rPr lang="en-US" altLang="ja-JP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altLang="ja-JP" sz="2400" b="1" i="1" baseline="3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SUSY QCD-loops</a:t>
            </a:r>
            <a:r>
              <a:rPr lang="ja-JP" altLang="en-US" sz="2400" b="1" i="1" baseline="3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　</a:t>
            </a:r>
            <a:r>
              <a:rPr lang="en-US" altLang="ja-JP" sz="2400" b="1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+ M</a:t>
            </a:r>
            <a:r>
              <a:rPr lang="en-US" altLang="ja-JP" sz="2400" b="1" i="1" baseline="300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EW-loops</a:t>
            </a:r>
            <a:endParaRPr lang="en-US" altLang="ja-JP" sz="2400" b="1" i="1" dirty="0" smtClean="0">
              <a:solidFill>
                <a:schemeClr val="accent4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altLang="ja-JP" sz="2000" b="1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</a:t>
            </a:r>
            <a:r>
              <a:rPr lang="en-US" altLang="ja-JP" sz="2400" b="1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altLang="ja-JP" sz="2000" b="1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ja-JP" sz="24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M(gluon-loop) + M(</a:t>
            </a:r>
            <a:r>
              <a:rPr lang="en-US" altLang="ja-JP" sz="240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gluino</a:t>
            </a:r>
            <a:r>
              <a:rPr lang="en-US" altLang="ja-JP" sz="24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-loop)</a:t>
            </a:r>
            <a:r>
              <a:rPr lang="en-US" altLang="ja-JP" sz="2400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en-US" altLang="ja-JP" sz="2400" b="1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+</a:t>
            </a:r>
          </a:p>
          <a:p>
            <a:pPr>
              <a:buNone/>
            </a:pPr>
            <a:r>
              <a:rPr lang="en-US" altLang="ja-JP" sz="2400" b="1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+  </a:t>
            </a:r>
            <a:r>
              <a:rPr lang="en-US" altLang="ja-JP" sz="2400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M(</a:t>
            </a:r>
            <a:r>
              <a:rPr lang="en-US" altLang="ja-JP" sz="2400" i="1" dirty="0" err="1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neutralino</a:t>
            </a:r>
            <a:r>
              <a:rPr lang="en-US" altLang="ja-JP" sz="2400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altLang="ja-JP" sz="2400" i="1" dirty="0" err="1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chargino</a:t>
            </a:r>
            <a:r>
              <a:rPr lang="en-US" altLang="ja-JP" sz="2400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altLang="ja-JP" sz="2400" i="1" dirty="0" err="1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squark</a:t>
            </a:r>
            <a:r>
              <a:rPr lang="en-US" altLang="ja-JP" sz="2400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- loop) </a:t>
            </a:r>
          </a:p>
          <a:p>
            <a:pPr>
              <a:buNone/>
            </a:pPr>
            <a:endParaRPr lang="en-US" altLang="ja-JP" sz="1000" b="1" i="1" dirty="0" smtClean="0">
              <a:solidFill>
                <a:schemeClr val="accent4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altLang="ja-JP" sz="2000" b="1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(Note) M</a:t>
            </a:r>
            <a:r>
              <a:rPr lang="en-US" altLang="ja-JP" sz="2000" b="1" i="1" baseline="300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EW-loops</a:t>
            </a:r>
            <a:r>
              <a:rPr lang="en-US" altLang="ja-JP" sz="2000" b="1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is small.</a:t>
            </a:r>
            <a:endParaRPr lang="en-US" altLang="ja-JP" sz="1000" b="1" i="1" dirty="0" smtClean="0">
              <a:solidFill>
                <a:schemeClr val="accent4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altLang="ja-JP" sz="2000" b="1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(Note) In our benchmark scenario, M(</a:t>
            </a:r>
            <a:r>
              <a:rPr lang="en-US" altLang="ja-JP" sz="2000" b="1" i="1" dirty="0" err="1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gluino</a:t>
            </a:r>
            <a:r>
              <a:rPr lang="en-US" altLang="ja-JP" sz="2000" b="1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-loop) is significantly   </a:t>
            </a:r>
          </a:p>
          <a:p>
            <a:pPr>
              <a:buNone/>
            </a:pPr>
            <a:r>
              <a:rPr lang="en-US" altLang="ja-JP" sz="2000" b="1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larger than M(gluon-loop): </a:t>
            </a:r>
          </a:p>
          <a:p>
            <a:pPr>
              <a:buNone/>
            </a:pPr>
            <a:r>
              <a:rPr lang="en-US" altLang="ja-JP" sz="2000" b="1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M(gluon-loop): M(</a:t>
            </a:r>
            <a:r>
              <a:rPr lang="en-US" altLang="ja-JP" sz="2000" b="1" i="1" dirty="0" err="1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gluino</a:t>
            </a:r>
            <a:r>
              <a:rPr lang="en-US" altLang="ja-JP" sz="2000" b="1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-loop) ~ 1 : 2</a:t>
            </a:r>
          </a:p>
          <a:p>
            <a:endParaRPr lang="en-US" altLang="ja-JP" sz="18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2021" name="Rectangle 5"/>
          <p:cNvSpPr>
            <a:spLocks noChangeArrowheads="1"/>
          </p:cNvSpPr>
          <p:nvPr/>
        </p:nvSpPr>
        <p:spPr bwMode="auto">
          <a:xfrm>
            <a:off x="0" y="692696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graphicFrame>
        <p:nvGraphicFramePr>
          <p:cNvPr id="629761" name="Object 1"/>
          <p:cNvGraphicFramePr>
            <a:graphicFrameLocks noChangeAspect="1"/>
          </p:cNvGraphicFramePr>
          <p:nvPr/>
        </p:nvGraphicFramePr>
        <p:xfrm>
          <a:off x="4788023" y="692696"/>
          <a:ext cx="2956617" cy="542478"/>
        </p:xfrm>
        <a:graphic>
          <a:graphicData uri="http://schemas.openxmlformats.org/presentationml/2006/ole">
            <p:oleObj spid="_x0000_s629761" name="数式" r:id="rId3" imgW="927000" imgH="228600" progId="Equation.3">
              <p:embed/>
            </p:oleObj>
          </a:graphicData>
        </a:graphic>
      </p:graphicFrame>
      <p:graphicFrame>
        <p:nvGraphicFramePr>
          <p:cNvPr id="629762" name="Object 2"/>
          <p:cNvGraphicFramePr>
            <a:graphicFrameLocks noChangeAspect="1"/>
          </p:cNvGraphicFramePr>
          <p:nvPr/>
        </p:nvGraphicFramePr>
        <p:xfrm>
          <a:off x="2124075" y="3860800"/>
          <a:ext cx="5614988" cy="485775"/>
        </p:xfrm>
        <a:graphic>
          <a:graphicData uri="http://schemas.openxmlformats.org/presentationml/2006/ole">
            <p:oleObj spid="_x0000_s629762" name="数式" r:id="rId4" imgW="2463480" imgH="228600" progId="Equation.3">
              <p:embed/>
            </p:oleObj>
          </a:graphicData>
        </a:graphic>
      </p:graphicFrame>
      <p:grpSp>
        <p:nvGrpSpPr>
          <p:cNvPr id="35" name="グループ化 34"/>
          <p:cNvGrpSpPr/>
          <p:nvPr/>
        </p:nvGrpSpPr>
        <p:grpSpPr>
          <a:xfrm>
            <a:off x="2987824" y="1844824"/>
            <a:ext cx="1512168" cy="1008112"/>
            <a:chOff x="4427984" y="1547962"/>
            <a:chExt cx="2376264" cy="1629271"/>
          </a:xfrm>
        </p:grpSpPr>
        <p:grpSp>
          <p:nvGrpSpPr>
            <p:cNvPr id="21" name="グループ化 20"/>
            <p:cNvGrpSpPr/>
            <p:nvPr/>
          </p:nvGrpSpPr>
          <p:grpSpPr>
            <a:xfrm>
              <a:off x="4427984" y="1700808"/>
              <a:ext cx="2016224" cy="1296144"/>
              <a:chOff x="4211960" y="980728"/>
              <a:chExt cx="2736304" cy="2016225"/>
            </a:xfrm>
          </p:grpSpPr>
          <p:cxnSp>
            <p:nvCxnSpPr>
              <p:cNvPr id="7" name="直線矢印コネクタ 6"/>
              <p:cNvCxnSpPr/>
              <p:nvPr/>
            </p:nvCxnSpPr>
            <p:spPr bwMode="auto">
              <a:xfrm flipV="1">
                <a:off x="4211960" y="2103948"/>
                <a:ext cx="1152128" cy="28908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accent4">
                    <a:lumMod val="10000"/>
                  </a:schemeClr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8" name="直線矢印コネクタ 7"/>
              <p:cNvCxnSpPr/>
              <p:nvPr/>
            </p:nvCxnSpPr>
            <p:spPr bwMode="auto">
              <a:xfrm flipV="1">
                <a:off x="5364088" y="980728"/>
                <a:ext cx="1512168" cy="1123219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accent4">
                    <a:lumMod val="10000"/>
                  </a:schemeClr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9" name="直線コネクタ 8"/>
              <p:cNvCxnSpPr/>
              <p:nvPr/>
            </p:nvCxnSpPr>
            <p:spPr bwMode="auto">
              <a:xfrm>
                <a:off x="6372200" y="1340768"/>
                <a:ext cx="72008" cy="1368152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accent4">
                    <a:lumMod val="1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0" name="直線矢印コネクタ 9"/>
              <p:cNvCxnSpPr/>
              <p:nvPr/>
            </p:nvCxnSpPr>
            <p:spPr bwMode="auto">
              <a:xfrm flipH="1" flipV="1">
                <a:off x="5364088" y="2132856"/>
                <a:ext cx="1584176" cy="864097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accent4">
                    <a:lumMod val="10000"/>
                  </a:schemeClr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</p:grpSp>
        <p:graphicFrame>
          <p:nvGraphicFramePr>
            <p:cNvPr id="629764" name="Object 4"/>
            <p:cNvGraphicFramePr>
              <a:graphicFrameLocks noChangeAspect="1"/>
            </p:cNvGraphicFramePr>
            <p:nvPr/>
          </p:nvGraphicFramePr>
          <p:xfrm>
            <a:off x="4427984" y="1988840"/>
            <a:ext cx="377825" cy="433387"/>
          </p:xfrm>
          <a:graphic>
            <a:graphicData uri="http://schemas.openxmlformats.org/presentationml/2006/ole">
              <p:oleObj spid="_x0000_s629764" name="数式" r:id="rId5" imgW="177480" imgH="203040" progId="Equation.3">
                <p:embed/>
              </p:oleObj>
            </a:graphicData>
          </a:graphic>
        </p:graphicFrame>
        <p:graphicFrame>
          <p:nvGraphicFramePr>
            <p:cNvPr id="24" name="Object 17"/>
            <p:cNvGraphicFramePr>
              <a:graphicFrameLocks noChangeAspect="1"/>
            </p:cNvGraphicFramePr>
            <p:nvPr/>
          </p:nvGraphicFramePr>
          <p:xfrm>
            <a:off x="6417344" y="1547962"/>
            <a:ext cx="242888" cy="296862"/>
          </p:xfrm>
          <a:graphic>
            <a:graphicData uri="http://schemas.openxmlformats.org/presentationml/2006/ole">
              <p:oleObj spid="_x0000_s629766" name="数式" r:id="rId6" imgW="114120" imgH="139680" progId="Equation.3">
                <p:embed/>
              </p:oleObj>
            </a:graphicData>
          </a:graphic>
        </p:graphicFrame>
        <p:graphicFrame>
          <p:nvGraphicFramePr>
            <p:cNvPr id="25" name="Object 18"/>
            <p:cNvGraphicFramePr>
              <a:graphicFrameLocks noChangeAspect="1"/>
            </p:cNvGraphicFramePr>
            <p:nvPr/>
          </p:nvGraphicFramePr>
          <p:xfrm>
            <a:off x="6534373" y="2826395"/>
            <a:ext cx="269875" cy="350838"/>
          </p:xfrm>
          <a:graphic>
            <a:graphicData uri="http://schemas.openxmlformats.org/presentationml/2006/ole">
              <p:oleObj spid="_x0000_s629767" name="数式" r:id="rId7" imgW="126720" imgH="164880" progId="Equation.3">
                <p:embed/>
              </p:oleObj>
            </a:graphicData>
          </a:graphic>
        </p:graphicFrame>
      </p:grpSp>
      <p:grpSp>
        <p:nvGrpSpPr>
          <p:cNvPr id="34" name="グループ化 33"/>
          <p:cNvGrpSpPr/>
          <p:nvPr/>
        </p:nvGrpSpPr>
        <p:grpSpPr>
          <a:xfrm>
            <a:off x="1547664" y="1988840"/>
            <a:ext cx="1224136" cy="854894"/>
            <a:chOff x="1907704" y="1700808"/>
            <a:chExt cx="1854051" cy="1286942"/>
          </a:xfrm>
        </p:grpSpPr>
        <p:grpSp>
          <p:nvGrpSpPr>
            <p:cNvPr id="20" name="グループ化 19"/>
            <p:cNvGrpSpPr/>
            <p:nvPr/>
          </p:nvGrpSpPr>
          <p:grpSpPr>
            <a:xfrm>
              <a:off x="1907704" y="1844824"/>
              <a:ext cx="1512168" cy="944489"/>
              <a:chOff x="971600" y="1133128"/>
              <a:chExt cx="2736305" cy="2016225"/>
            </a:xfrm>
          </p:grpSpPr>
          <p:cxnSp>
            <p:nvCxnSpPr>
              <p:cNvPr id="12" name="直線矢印コネクタ 11"/>
              <p:cNvCxnSpPr/>
              <p:nvPr/>
            </p:nvCxnSpPr>
            <p:spPr bwMode="auto">
              <a:xfrm flipV="1">
                <a:off x="971600" y="2256348"/>
                <a:ext cx="1152128" cy="28908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accent4">
                    <a:lumMod val="10000"/>
                  </a:schemeClr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13" name="直線矢印コネクタ 12"/>
              <p:cNvCxnSpPr/>
              <p:nvPr/>
            </p:nvCxnSpPr>
            <p:spPr bwMode="auto">
              <a:xfrm flipV="1">
                <a:off x="2123728" y="1133128"/>
                <a:ext cx="1512168" cy="1123219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accent4">
                    <a:lumMod val="10000"/>
                  </a:schemeClr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15" name="直線矢印コネクタ 14"/>
              <p:cNvCxnSpPr/>
              <p:nvPr/>
            </p:nvCxnSpPr>
            <p:spPr bwMode="auto">
              <a:xfrm flipH="1" flipV="1">
                <a:off x="2123728" y="2285257"/>
                <a:ext cx="1584177" cy="864096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accent4">
                    <a:lumMod val="10000"/>
                  </a:schemeClr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</p:grpSp>
        <p:graphicFrame>
          <p:nvGraphicFramePr>
            <p:cNvPr id="22" name="Object 17"/>
            <p:cNvGraphicFramePr>
              <a:graphicFrameLocks noChangeAspect="1"/>
            </p:cNvGraphicFramePr>
            <p:nvPr/>
          </p:nvGraphicFramePr>
          <p:xfrm>
            <a:off x="1961927" y="1987501"/>
            <a:ext cx="377825" cy="433387"/>
          </p:xfrm>
          <a:graphic>
            <a:graphicData uri="http://schemas.openxmlformats.org/presentationml/2006/ole">
              <p:oleObj spid="_x0000_s629763" name="数式" r:id="rId8" imgW="177480" imgH="203040" progId="Equation.3">
                <p:embed/>
              </p:oleObj>
            </a:graphicData>
          </a:graphic>
        </p:graphicFrame>
        <p:graphicFrame>
          <p:nvGraphicFramePr>
            <p:cNvPr id="23" name="Object 17"/>
            <p:cNvGraphicFramePr>
              <a:graphicFrameLocks noChangeAspect="1"/>
            </p:cNvGraphicFramePr>
            <p:nvPr/>
          </p:nvGraphicFramePr>
          <p:xfrm>
            <a:off x="3419872" y="1700808"/>
            <a:ext cx="242888" cy="296862"/>
          </p:xfrm>
          <a:graphic>
            <a:graphicData uri="http://schemas.openxmlformats.org/presentationml/2006/ole">
              <p:oleObj spid="_x0000_s629765" name="数式" r:id="rId9" imgW="114120" imgH="139680" progId="Equation.3">
                <p:embed/>
              </p:oleObj>
            </a:graphicData>
          </a:graphic>
        </p:graphicFrame>
        <p:graphicFrame>
          <p:nvGraphicFramePr>
            <p:cNvPr id="26" name="Object 18"/>
            <p:cNvGraphicFramePr>
              <a:graphicFrameLocks noChangeAspect="1"/>
            </p:cNvGraphicFramePr>
            <p:nvPr/>
          </p:nvGraphicFramePr>
          <p:xfrm>
            <a:off x="3491880" y="2636912"/>
            <a:ext cx="269875" cy="350838"/>
          </p:xfrm>
          <a:graphic>
            <a:graphicData uri="http://schemas.openxmlformats.org/presentationml/2006/ole">
              <p:oleObj spid="_x0000_s629768" name="数式" r:id="rId10" imgW="126720" imgH="164880" progId="Equation.3">
                <p:embed/>
              </p:oleObj>
            </a:graphicData>
          </a:graphic>
        </p:graphicFrame>
      </p:grpSp>
      <p:grpSp>
        <p:nvGrpSpPr>
          <p:cNvPr id="48" name="グループ化 47"/>
          <p:cNvGrpSpPr/>
          <p:nvPr/>
        </p:nvGrpSpPr>
        <p:grpSpPr>
          <a:xfrm>
            <a:off x="4788024" y="1916832"/>
            <a:ext cx="1368152" cy="926902"/>
            <a:chOff x="6822405" y="1853208"/>
            <a:chExt cx="1854051" cy="1286942"/>
          </a:xfrm>
        </p:grpSpPr>
        <p:cxnSp>
          <p:nvCxnSpPr>
            <p:cNvPr id="30" name="直線矢印コネクタ 29"/>
            <p:cNvCxnSpPr/>
            <p:nvPr/>
          </p:nvCxnSpPr>
          <p:spPr bwMode="auto">
            <a:xfrm flipH="1" flipV="1">
              <a:off x="7459107" y="2536932"/>
              <a:ext cx="875466" cy="404781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accent4">
                  <a:lumMod val="1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grpSp>
          <p:nvGrpSpPr>
            <p:cNvPr id="43" name="グループ化 42"/>
            <p:cNvGrpSpPr/>
            <p:nvPr/>
          </p:nvGrpSpPr>
          <p:grpSpPr>
            <a:xfrm>
              <a:off x="6822405" y="1853208"/>
              <a:ext cx="1854051" cy="1286942"/>
              <a:chOff x="6822405" y="1853208"/>
              <a:chExt cx="1854051" cy="1286942"/>
            </a:xfrm>
          </p:grpSpPr>
          <p:cxnSp>
            <p:nvCxnSpPr>
              <p:cNvPr id="28" name="直線矢印コネクタ 27"/>
              <p:cNvCxnSpPr/>
              <p:nvPr/>
            </p:nvCxnSpPr>
            <p:spPr bwMode="auto">
              <a:xfrm flipV="1">
                <a:off x="6822405" y="2523390"/>
                <a:ext cx="636702" cy="13542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accent4">
                    <a:lumMod val="10000"/>
                  </a:schemeClr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29" name="直線矢印コネクタ 28"/>
              <p:cNvCxnSpPr/>
              <p:nvPr/>
            </p:nvCxnSpPr>
            <p:spPr bwMode="auto">
              <a:xfrm flipV="1">
                <a:off x="7978014" y="1988840"/>
                <a:ext cx="266394" cy="207639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accent4">
                    <a:lumMod val="10000"/>
                  </a:schemeClr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graphicFrame>
            <p:nvGraphicFramePr>
              <p:cNvPr id="31" name="Object 17"/>
              <p:cNvGraphicFramePr>
                <a:graphicFrameLocks noChangeAspect="1"/>
              </p:cNvGraphicFramePr>
              <p:nvPr/>
            </p:nvGraphicFramePr>
            <p:xfrm>
              <a:off x="6876628" y="2139901"/>
              <a:ext cx="377825" cy="433387"/>
            </p:xfrm>
            <a:graphic>
              <a:graphicData uri="http://schemas.openxmlformats.org/presentationml/2006/ole">
                <p:oleObj spid="_x0000_s629769" name="数式" r:id="rId11" imgW="177480" imgH="203040" progId="Equation.3">
                  <p:embed/>
                </p:oleObj>
              </a:graphicData>
            </a:graphic>
          </p:graphicFrame>
          <p:graphicFrame>
            <p:nvGraphicFramePr>
              <p:cNvPr id="32" name="Object 17"/>
              <p:cNvGraphicFramePr>
                <a:graphicFrameLocks noChangeAspect="1"/>
              </p:cNvGraphicFramePr>
              <p:nvPr/>
            </p:nvGraphicFramePr>
            <p:xfrm>
              <a:off x="8334573" y="1853208"/>
              <a:ext cx="242888" cy="296862"/>
            </p:xfrm>
            <a:graphic>
              <a:graphicData uri="http://schemas.openxmlformats.org/presentationml/2006/ole">
                <p:oleObj spid="_x0000_s629770" name="数式" r:id="rId12" imgW="114120" imgH="139680" progId="Equation.3">
                  <p:embed/>
                </p:oleObj>
              </a:graphicData>
            </a:graphic>
          </p:graphicFrame>
          <p:graphicFrame>
            <p:nvGraphicFramePr>
              <p:cNvPr id="33" name="Object 18"/>
              <p:cNvGraphicFramePr>
                <a:graphicFrameLocks noChangeAspect="1"/>
              </p:cNvGraphicFramePr>
              <p:nvPr/>
            </p:nvGraphicFramePr>
            <p:xfrm>
              <a:off x="8406581" y="2789312"/>
              <a:ext cx="269875" cy="350838"/>
            </p:xfrm>
            <a:graphic>
              <a:graphicData uri="http://schemas.openxmlformats.org/presentationml/2006/ole">
                <p:oleObj spid="_x0000_s629771" name="数式" r:id="rId13" imgW="126720" imgH="164880" progId="Equation.3">
                  <p:embed/>
                </p:oleObj>
              </a:graphicData>
            </a:graphic>
          </p:graphicFrame>
          <p:cxnSp>
            <p:nvCxnSpPr>
              <p:cNvPr id="39" name="直線コネクタ 38"/>
              <p:cNvCxnSpPr/>
              <p:nvPr/>
            </p:nvCxnSpPr>
            <p:spPr bwMode="auto">
              <a:xfrm flipV="1">
                <a:off x="7452320" y="2420888"/>
                <a:ext cx="216024" cy="144016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accent4">
                    <a:lumMod val="1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42" name="円/楕円 41"/>
              <p:cNvSpPr/>
              <p:nvPr/>
            </p:nvSpPr>
            <p:spPr bwMode="auto">
              <a:xfrm>
                <a:off x="7668344" y="2132856"/>
                <a:ext cx="360040" cy="360040"/>
              </a:xfrm>
              <a:prstGeom prst="ellipse">
                <a:avLst/>
              </a:prstGeom>
              <a:solidFill>
                <a:schemeClr val="accent1">
                  <a:alpha val="0"/>
                </a:schemeClr>
              </a:solidFill>
              <a:ln w="12700" cap="flat" cmpd="sng" algn="ctr">
                <a:solidFill>
                  <a:schemeClr val="accent4">
                    <a:lumMod val="1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4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ＭＳ Ｐゴシック" pitchFamily="50" charset="-128"/>
                </a:endParaRPr>
              </a:p>
            </p:txBody>
          </p:sp>
        </p:grpSp>
      </p:grpSp>
      <p:grpSp>
        <p:nvGrpSpPr>
          <p:cNvPr id="69" name="グループ化 68"/>
          <p:cNvGrpSpPr/>
          <p:nvPr/>
        </p:nvGrpSpPr>
        <p:grpSpPr>
          <a:xfrm>
            <a:off x="6372200" y="1988840"/>
            <a:ext cx="1512168" cy="864096"/>
            <a:chOff x="6876256" y="1277962"/>
            <a:chExt cx="1787137" cy="998908"/>
          </a:xfrm>
        </p:grpSpPr>
        <p:grpSp>
          <p:nvGrpSpPr>
            <p:cNvPr id="50" name="グループ化 19"/>
            <p:cNvGrpSpPr/>
            <p:nvPr/>
          </p:nvGrpSpPr>
          <p:grpSpPr>
            <a:xfrm>
              <a:off x="7524328" y="1389746"/>
              <a:ext cx="900059" cy="743109"/>
              <a:chOff x="1344368" y="1356477"/>
              <a:chExt cx="2329722" cy="2043750"/>
            </a:xfrm>
          </p:grpSpPr>
          <p:cxnSp>
            <p:nvCxnSpPr>
              <p:cNvPr id="54" name="直線矢印コネクタ 53"/>
              <p:cNvCxnSpPr>
                <a:stCxn id="62" idx="6"/>
              </p:cNvCxnSpPr>
              <p:nvPr/>
            </p:nvCxnSpPr>
            <p:spPr bwMode="auto">
              <a:xfrm flipV="1">
                <a:off x="1344368" y="2410021"/>
                <a:ext cx="745545" cy="15913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accent4">
                    <a:lumMod val="10000"/>
                  </a:schemeClr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55" name="直線矢印コネクタ 54"/>
              <p:cNvCxnSpPr/>
              <p:nvPr/>
            </p:nvCxnSpPr>
            <p:spPr bwMode="auto">
              <a:xfrm flipV="1">
                <a:off x="2089913" y="1356477"/>
                <a:ext cx="1512167" cy="112322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accent4">
                    <a:lumMod val="10000"/>
                  </a:schemeClr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56" name="直線矢印コネクタ 55"/>
              <p:cNvCxnSpPr/>
              <p:nvPr/>
            </p:nvCxnSpPr>
            <p:spPr bwMode="auto">
              <a:xfrm flipH="1" flipV="1">
                <a:off x="2089913" y="2536132"/>
                <a:ext cx="1584177" cy="864095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accent4">
                    <a:lumMod val="10000"/>
                  </a:schemeClr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</p:grpSp>
        <p:graphicFrame>
          <p:nvGraphicFramePr>
            <p:cNvPr id="51" name="Object 17"/>
            <p:cNvGraphicFramePr>
              <a:graphicFrameLocks noChangeAspect="1"/>
            </p:cNvGraphicFramePr>
            <p:nvPr/>
          </p:nvGraphicFramePr>
          <p:xfrm>
            <a:off x="6876256" y="1436426"/>
            <a:ext cx="264133" cy="336390"/>
          </p:xfrm>
          <a:graphic>
            <a:graphicData uri="http://schemas.openxmlformats.org/presentationml/2006/ole">
              <p:oleObj spid="_x0000_s629772" name="数式" r:id="rId14" imgW="177480" imgH="203040" progId="Equation.3">
                <p:embed/>
              </p:oleObj>
            </a:graphicData>
          </a:graphic>
        </p:graphicFrame>
        <p:graphicFrame>
          <p:nvGraphicFramePr>
            <p:cNvPr id="52" name="Object 17"/>
            <p:cNvGraphicFramePr>
              <a:graphicFrameLocks noChangeAspect="1"/>
            </p:cNvGraphicFramePr>
            <p:nvPr/>
          </p:nvGraphicFramePr>
          <p:xfrm>
            <a:off x="8424387" y="1277962"/>
            <a:ext cx="169800" cy="230421"/>
          </p:xfrm>
          <a:graphic>
            <a:graphicData uri="http://schemas.openxmlformats.org/presentationml/2006/ole">
              <p:oleObj spid="_x0000_s629773" name="数式" r:id="rId15" imgW="114120" imgH="139680" progId="Equation.3">
                <p:embed/>
              </p:oleObj>
            </a:graphicData>
          </a:graphic>
        </p:graphicFrame>
        <p:graphicFrame>
          <p:nvGraphicFramePr>
            <p:cNvPr id="53" name="Object 18"/>
            <p:cNvGraphicFramePr>
              <a:graphicFrameLocks noChangeAspect="1"/>
            </p:cNvGraphicFramePr>
            <p:nvPr/>
          </p:nvGraphicFramePr>
          <p:xfrm>
            <a:off x="8474727" y="2004553"/>
            <a:ext cx="188666" cy="272317"/>
          </p:xfrm>
          <a:graphic>
            <a:graphicData uri="http://schemas.openxmlformats.org/presentationml/2006/ole">
              <p:oleObj spid="_x0000_s629774" name="数式" r:id="rId16" imgW="126720" imgH="164880" progId="Equation.3">
                <p:embed/>
              </p:oleObj>
            </a:graphicData>
          </a:graphic>
        </p:graphicFrame>
        <p:sp>
          <p:nvSpPr>
            <p:cNvPr id="62" name="円/楕円 61"/>
            <p:cNvSpPr/>
            <p:nvPr/>
          </p:nvSpPr>
          <p:spPr bwMode="auto">
            <a:xfrm>
              <a:off x="7230679" y="1628800"/>
              <a:ext cx="293649" cy="299604"/>
            </a:xfrm>
            <a:prstGeom prst="ellipse">
              <a:avLst/>
            </a:prstGeom>
            <a:solidFill>
              <a:schemeClr val="accent1">
                <a:alpha val="0"/>
              </a:schemeClr>
            </a:solidFill>
            <a:ln w="12700" cap="flat" cmpd="sng" algn="ctr">
              <a:solidFill>
                <a:schemeClr val="accent4">
                  <a:lumMod val="1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400" b="1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ＭＳ Ｐゴシック" pitchFamily="50" charset="-128"/>
              </a:endParaRPr>
            </a:p>
          </p:txBody>
        </p:sp>
        <p:cxnSp>
          <p:nvCxnSpPr>
            <p:cNvPr id="64" name="直線コネクタ 63"/>
            <p:cNvCxnSpPr>
              <a:endCxn id="62" idx="2"/>
            </p:cNvCxnSpPr>
            <p:nvPr/>
          </p:nvCxnSpPr>
          <p:spPr bwMode="auto">
            <a:xfrm>
              <a:off x="6948264" y="1772816"/>
              <a:ext cx="282415" cy="5786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accent4">
                  <a:lumMod val="1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268760"/>
            <a:ext cx="5616624" cy="5231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テキスト ボックス 4"/>
          <p:cNvSpPr txBox="1"/>
          <p:nvPr/>
        </p:nvSpPr>
        <p:spPr>
          <a:xfrm>
            <a:off x="1204908" y="548680"/>
            <a:ext cx="6463436" cy="461665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Main one-loop contributions with SUSY particles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 bwMode="auto">
          <a:xfrm>
            <a:off x="323528" y="116632"/>
            <a:ext cx="8424936" cy="6741368"/>
          </a:xfrm>
          <a:prstGeom prst="rect">
            <a:avLst/>
          </a:prstGeom>
          <a:solidFill>
            <a:schemeClr val="tx2">
              <a:lumMod val="9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11" name="コンテンツ プレースホルダ 10"/>
          <p:cNvSpPr>
            <a:spLocks noGrp="1"/>
          </p:cNvSpPr>
          <p:nvPr>
            <p:ph idx="1"/>
          </p:nvPr>
        </p:nvSpPr>
        <p:spPr>
          <a:xfrm>
            <a:off x="457200" y="305272"/>
            <a:ext cx="8229600" cy="6552728"/>
          </a:xfrm>
        </p:spPr>
        <p:txBody>
          <a:bodyPr/>
          <a:lstStyle/>
          <a:p>
            <a:r>
              <a:rPr lang="en-US" altLang="ja-JP" sz="2800" b="1" i="1" u="sng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The decay width                            </a:t>
            </a:r>
            <a:r>
              <a:rPr lang="en-US" altLang="ja-JP" sz="2800" b="1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:  </a:t>
            </a:r>
          </a:p>
          <a:p>
            <a:endParaRPr lang="en-US" altLang="ja-JP" sz="2000" b="1" i="1" dirty="0" smtClean="0">
              <a:solidFill>
                <a:schemeClr val="accent4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altLang="ja-JP" sz="2000" b="1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</a:t>
            </a:r>
            <a:r>
              <a:rPr lang="en-US" altLang="ja-JP" sz="2400" b="1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~  |M</a:t>
            </a:r>
            <a:r>
              <a:rPr lang="en-US" altLang="ja-JP" sz="2400" b="1" i="1" baseline="-250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inv</a:t>
            </a:r>
            <a:r>
              <a:rPr lang="en-US" altLang="ja-JP" sz="2400" b="1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|</a:t>
            </a:r>
            <a:r>
              <a:rPr lang="en-US" altLang="ja-JP" sz="2400" b="1" i="1" baseline="300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2  </a:t>
            </a:r>
          </a:p>
          <a:p>
            <a:pPr>
              <a:buNone/>
            </a:pPr>
            <a:endParaRPr lang="en-US" altLang="ja-JP" sz="2400" b="1" i="1" baseline="30000" dirty="0" smtClean="0">
              <a:solidFill>
                <a:schemeClr val="accent4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altLang="ja-JP" sz="2400" b="1" i="1" baseline="300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en-US" altLang="ja-JP" sz="2400" b="1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ja-JP" sz="2400" b="1" i="1" baseline="300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ja-JP" sz="2400" b="1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= (M</a:t>
            </a:r>
            <a:r>
              <a:rPr lang="en-US" altLang="ja-JP" sz="2400" b="1" i="1" baseline="300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tree </a:t>
            </a:r>
            <a:r>
              <a:rPr lang="en-US" altLang="ja-JP" sz="2400" b="1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+ M</a:t>
            </a:r>
            <a:r>
              <a:rPr lang="en-US" altLang="ja-JP" sz="2400" b="1" i="1" baseline="300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1-loop</a:t>
            </a:r>
            <a:r>
              <a:rPr lang="en-US" altLang="ja-JP" sz="2400" b="1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+  . . .)</a:t>
            </a:r>
            <a:r>
              <a:rPr lang="en-US" altLang="ja-JP" b="1" i="1" baseline="300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altLang="ja-JP" sz="2400" b="1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(M</a:t>
            </a:r>
            <a:r>
              <a:rPr lang="en-US" altLang="ja-JP" sz="2400" b="1" i="1" baseline="300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tree </a:t>
            </a:r>
            <a:r>
              <a:rPr lang="en-US" altLang="ja-JP" sz="2400" b="1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+ M</a:t>
            </a:r>
            <a:r>
              <a:rPr lang="en-US" altLang="ja-JP" sz="2400" b="1" i="1" baseline="300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1-loop</a:t>
            </a:r>
            <a:r>
              <a:rPr lang="en-US" altLang="ja-JP" sz="2400" b="1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+  . . .)</a:t>
            </a:r>
          </a:p>
          <a:p>
            <a:pPr>
              <a:buNone/>
            </a:pPr>
            <a:endParaRPr lang="en-US" altLang="ja-JP" sz="2400" b="1" i="1" dirty="0" smtClean="0">
              <a:solidFill>
                <a:schemeClr val="accent4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altLang="ja-JP" sz="2400" b="1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= | M</a:t>
            </a:r>
            <a:r>
              <a:rPr lang="en-US" altLang="ja-JP" sz="2400" b="1" i="1" baseline="300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tree </a:t>
            </a:r>
            <a:r>
              <a:rPr lang="en-US" altLang="ja-JP" sz="2400" b="1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|</a:t>
            </a:r>
            <a:r>
              <a:rPr lang="en-US" altLang="ja-JP" sz="2400" b="1" i="1" baseline="300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ja-JP" sz="2400" b="1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+ 2 Re(M</a:t>
            </a:r>
            <a:r>
              <a:rPr lang="en-US" altLang="ja-JP" sz="2400" b="1" i="1" baseline="300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tree</a:t>
            </a:r>
            <a:r>
              <a:rPr lang="en-US" altLang="ja-JP" b="1" i="1" baseline="300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altLang="ja-JP" sz="2400" b="1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M</a:t>
            </a:r>
            <a:r>
              <a:rPr lang="en-US" altLang="ja-JP" sz="2400" b="1" i="1" baseline="300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1-loop</a:t>
            </a:r>
            <a:r>
              <a:rPr lang="en-US" altLang="ja-JP" sz="2400" b="1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) +  . . . </a:t>
            </a:r>
          </a:p>
          <a:p>
            <a:pPr>
              <a:buNone/>
            </a:pPr>
            <a:endParaRPr lang="en-US" altLang="ja-JP" sz="2000" b="1" i="1" dirty="0" smtClean="0">
              <a:solidFill>
                <a:schemeClr val="accent4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altLang="ja-JP" sz="2000" b="1" i="1" dirty="0" smtClean="0">
              <a:solidFill>
                <a:schemeClr val="accent4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altLang="ja-JP" sz="2000" b="1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Each 1-loop diagram contributes to the width                               separately  </a:t>
            </a:r>
          </a:p>
          <a:p>
            <a:pPr>
              <a:buNone/>
            </a:pPr>
            <a:r>
              <a:rPr lang="en-US" altLang="ja-JP" sz="2000" b="1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without interfering with each other!</a:t>
            </a:r>
          </a:p>
          <a:p>
            <a:endParaRPr lang="en-US" altLang="ja-JP" sz="18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altLang="ja-JP" sz="1800" b="1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(Note) We include real photon /gluon emissions in the width in order to </a:t>
            </a:r>
          </a:p>
          <a:p>
            <a:pPr>
              <a:buNone/>
            </a:pPr>
            <a:r>
              <a:rPr lang="en-US" altLang="ja-JP" sz="1800" b="1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cancel the IR divergences.</a:t>
            </a:r>
            <a:endParaRPr lang="en-US" altLang="ja-JP" sz="1200" b="1" i="1" dirty="0" smtClean="0">
              <a:solidFill>
                <a:schemeClr val="accent4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altLang="ja-JP" sz="1200" b="1" i="1" dirty="0" smtClean="0">
              <a:solidFill>
                <a:schemeClr val="accent4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altLang="ja-JP" sz="1800" b="1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(Note) We improve gluon loop contribution by including  </a:t>
            </a:r>
            <a:r>
              <a:rPr lang="en-US" altLang="ja-JP" sz="1800" b="1" i="1" dirty="0" err="1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gluonic</a:t>
            </a:r>
            <a:r>
              <a:rPr lang="en-US" altLang="ja-JP" sz="1800" b="1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en-US" altLang="ja-JP" sz="1800" b="1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contributions.  (See </a:t>
            </a:r>
            <a:r>
              <a:rPr lang="en-US" altLang="ja-JP" sz="1800" b="1" i="1" dirty="0" err="1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Spira</a:t>
            </a:r>
            <a:r>
              <a:rPr lang="en-US" altLang="ja-JP" sz="1800" b="1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, hep-ph9705337)</a:t>
            </a:r>
          </a:p>
          <a:p>
            <a:pPr>
              <a:buNone/>
            </a:pPr>
            <a:endParaRPr lang="en-US" altLang="ja-JP" sz="1800" b="1" i="1" dirty="0" smtClean="0">
              <a:solidFill>
                <a:schemeClr val="accent4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2021" name="Rectangle 5"/>
          <p:cNvSpPr>
            <a:spLocks noChangeArrowheads="1"/>
          </p:cNvSpPr>
          <p:nvPr/>
        </p:nvSpPr>
        <p:spPr bwMode="auto">
          <a:xfrm>
            <a:off x="0" y="692696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graphicFrame>
        <p:nvGraphicFramePr>
          <p:cNvPr id="628737" name="Object 1"/>
          <p:cNvGraphicFramePr>
            <a:graphicFrameLocks noChangeAspect="1"/>
          </p:cNvGraphicFramePr>
          <p:nvPr/>
        </p:nvGraphicFramePr>
        <p:xfrm>
          <a:off x="3347864" y="305272"/>
          <a:ext cx="2470330" cy="542479"/>
        </p:xfrm>
        <a:graphic>
          <a:graphicData uri="http://schemas.openxmlformats.org/presentationml/2006/ole">
            <p:oleObj spid="_x0000_s628737" name="数式" r:id="rId3" imgW="774360" imgH="228600" progId="Equation.3">
              <p:embed/>
            </p:oleObj>
          </a:graphicData>
        </a:graphic>
      </p:graphicFrame>
      <p:graphicFrame>
        <p:nvGraphicFramePr>
          <p:cNvPr id="628738" name="Object 2"/>
          <p:cNvGraphicFramePr>
            <a:graphicFrameLocks noChangeAspect="1"/>
          </p:cNvGraphicFramePr>
          <p:nvPr/>
        </p:nvGraphicFramePr>
        <p:xfrm>
          <a:off x="683568" y="1201472"/>
          <a:ext cx="1944216" cy="427328"/>
        </p:xfrm>
        <a:graphic>
          <a:graphicData uri="http://schemas.openxmlformats.org/presentationml/2006/ole">
            <p:oleObj spid="_x0000_s628738" name="数式" r:id="rId4" imgW="774360" imgH="228600" progId="Equation.3">
              <p:embed/>
            </p:oleObj>
          </a:graphicData>
        </a:graphic>
      </p:graphicFrame>
      <p:sp>
        <p:nvSpPr>
          <p:cNvPr id="7" name="下矢印 6"/>
          <p:cNvSpPr/>
          <p:nvPr/>
        </p:nvSpPr>
        <p:spPr bwMode="auto">
          <a:xfrm>
            <a:off x="3275856" y="3429000"/>
            <a:ext cx="864096" cy="360040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graphicFrame>
        <p:nvGraphicFramePr>
          <p:cNvPr id="628739" name="Object 3"/>
          <p:cNvGraphicFramePr>
            <a:graphicFrameLocks noChangeAspect="1"/>
          </p:cNvGraphicFramePr>
          <p:nvPr/>
        </p:nvGraphicFramePr>
        <p:xfrm>
          <a:off x="5508104" y="3938067"/>
          <a:ext cx="1943100" cy="427037"/>
        </p:xfrm>
        <a:graphic>
          <a:graphicData uri="http://schemas.openxmlformats.org/presentationml/2006/ole">
            <p:oleObj spid="_x0000_s628739" name="数式" r:id="rId5" imgW="774360" imgH="228600" progId="Equation.3">
              <p:embed/>
            </p:oleObj>
          </a:graphicData>
        </a:graphic>
      </p:graphicFrame>
      <p:graphicFrame>
        <p:nvGraphicFramePr>
          <p:cNvPr id="628740" name="Object 4"/>
          <p:cNvGraphicFramePr>
            <a:graphicFrameLocks noChangeAspect="1"/>
          </p:cNvGraphicFramePr>
          <p:nvPr/>
        </p:nvGraphicFramePr>
        <p:xfrm>
          <a:off x="6948264" y="5877272"/>
          <a:ext cx="432048" cy="382248"/>
        </p:xfrm>
        <a:graphic>
          <a:graphicData uri="http://schemas.openxmlformats.org/presentationml/2006/ole">
            <p:oleObj spid="_x0000_s628740" name="数式" r:id="rId6" imgW="203040" imgH="241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テキスト ボックス 22"/>
          <p:cNvSpPr txBox="1"/>
          <p:nvPr/>
        </p:nvSpPr>
        <p:spPr>
          <a:xfrm>
            <a:off x="683568" y="764704"/>
            <a:ext cx="7632848" cy="646331"/>
          </a:xfrm>
          <a:prstGeom prst="rect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Contour plots of the 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deviation of the MSSM prediction from the SM prediction</a:t>
            </a: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</a:t>
            </a:r>
          </a:p>
          <a:p>
            <a:pPr>
              <a:defRPr/>
            </a:pP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                                               </a:t>
            </a:r>
            <a:r>
              <a:rPr lang="en-US" altLang="ja-JP" sz="1800" b="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(PDG2014)</a:t>
            </a: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 in                     plane </a:t>
            </a:r>
          </a:p>
        </p:txBody>
      </p:sp>
      <p:sp>
        <p:nvSpPr>
          <p:cNvPr id="9" name="正方形/長方形 8"/>
          <p:cNvSpPr/>
          <p:nvPr/>
        </p:nvSpPr>
        <p:spPr bwMode="auto">
          <a:xfrm>
            <a:off x="755576" y="5328592"/>
            <a:ext cx="7488832" cy="1340768"/>
          </a:xfrm>
          <a:prstGeom prst="rect">
            <a:avLst/>
          </a:prstGeom>
          <a:solidFill>
            <a:schemeClr val="tx2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buFontTx/>
              <a:buChar char="-"/>
            </a:pP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 The MSSM prediction                                                 is very sensitive to the </a:t>
            </a:r>
          </a:p>
          <a:p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  QFV parameters</a:t>
            </a: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                   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!</a:t>
            </a:r>
          </a:p>
          <a:p>
            <a:pPr>
              <a:buFontTx/>
              <a:buChar char="-"/>
            </a:pPr>
            <a:endParaRPr lang="en-US" altLang="ja-JP" sz="800" dirty="0" smtClean="0">
              <a:solidFill>
                <a:srgbClr val="FF0000"/>
              </a:solidFill>
              <a:ea typeface="ＭＳ Ｐゴシック" pitchFamily="50" charset="-128"/>
            </a:endParaRPr>
          </a:p>
          <a:p>
            <a:pPr>
              <a:defRPr/>
            </a:pP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- The deviation of the MSSM prediction from the SM prediction can be very </a:t>
            </a:r>
          </a:p>
          <a:p>
            <a:pPr>
              <a:defRPr/>
            </a:pP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   large (as large as ~ - 35%)!</a:t>
            </a:r>
            <a:endParaRPr lang="ja-JP" altLang="en-US" sz="1800" dirty="0" smtClean="0">
              <a:solidFill>
                <a:srgbClr val="FF0000"/>
              </a:solidFill>
            </a:endParaRPr>
          </a:p>
          <a:p>
            <a:endParaRPr lang="en-US" altLang="ja-JP" sz="1800" dirty="0" smtClean="0">
              <a:solidFill>
                <a:srgbClr val="FF0000"/>
              </a:solidFill>
              <a:ea typeface="ＭＳ Ｐゴシック" pitchFamily="50" charset="-128"/>
            </a:endParaRPr>
          </a:p>
          <a:p>
            <a:r>
              <a:rPr kumimoji="1" lang="en-US" altLang="ja-JP" sz="18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 </a:t>
            </a:r>
            <a:endParaRPr kumimoji="1" lang="ja-JP" altLang="en-US" sz="24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13" name="タイトル 13"/>
          <p:cNvSpPr>
            <a:spLocks noGrp="1"/>
          </p:cNvSpPr>
          <p:nvPr>
            <p:ph type="ctrTitle"/>
          </p:nvPr>
        </p:nvSpPr>
        <p:spPr>
          <a:xfrm>
            <a:off x="35496" y="-27384"/>
            <a:ext cx="5728121" cy="642938"/>
          </a:xfrm>
        </p:spPr>
        <p:txBody>
          <a:bodyPr/>
          <a:lstStyle/>
          <a:p>
            <a:pPr marL="342900" indent="-342900" eaLnBrk="1" hangingPunct="1">
              <a:defRPr/>
            </a:pPr>
            <a:r>
              <a:rPr lang="en-US" altLang="ja-JP" b="1" i="1" kern="1200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+mn-cs"/>
              </a:rPr>
              <a:t>5. </a:t>
            </a:r>
            <a:r>
              <a:rPr lang="en-US" altLang="ja-JP" b="1" i="1" u="sng" kern="1200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+mn-cs"/>
              </a:rPr>
              <a:t>Numerical results</a:t>
            </a:r>
            <a:endParaRPr lang="en-US" altLang="ja-JP" b="1" i="1" u="sng" kern="1200" dirty="0">
              <a:solidFill>
                <a:schemeClr val="tx2">
                  <a:lumMod val="90000"/>
                </a:schemeClr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342021" name="Rectangle 5"/>
          <p:cNvSpPr>
            <a:spLocks noChangeArrowheads="1"/>
          </p:cNvSpPr>
          <p:nvPr/>
        </p:nvSpPr>
        <p:spPr bwMode="auto">
          <a:xfrm>
            <a:off x="0" y="692696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8" name="下矢印 7"/>
          <p:cNvSpPr/>
          <p:nvPr/>
        </p:nvSpPr>
        <p:spPr bwMode="auto">
          <a:xfrm>
            <a:off x="3779912" y="4869160"/>
            <a:ext cx="484632" cy="360040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graphicFrame>
        <p:nvGraphicFramePr>
          <p:cNvPr id="556037" name="Object 5"/>
          <p:cNvGraphicFramePr>
            <a:graphicFrameLocks noChangeAspect="1"/>
          </p:cNvGraphicFramePr>
          <p:nvPr/>
        </p:nvGraphicFramePr>
        <p:xfrm>
          <a:off x="5076057" y="1052736"/>
          <a:ext cx="1008111" cy="367809"/>
        </p:xfrm>
        <a:graphic>
          <a:graphicData uri="http://schemas.openxmlformats.org/presentationml/2006/ole">
            <p:oleObj spid="_x0000_s656388" name="数式" r:id="rId3" imgW="660240" imgH="241200" progId="Equation.3">
              <p:embed/>
            </p:oleObj>
          </a:graphicData>
        </a:graphic>
      </p:graphicFrame>
      <p:graphicFrame>
        <p:nvGraphicFramePr>
          <p:cNvPr id="656391" name="Object 7"/>
          <p:cNvGraphicFramePr>
            <a:graphicFrameLocks noChangeAspect="1"/>
          </p:cNvGraphicFramePr>
          <p:nvPr/>
        </p:nvGraphicFramePr>
        <p:xfrm>
          <a:off x="1835696" y="1556792"/>
          <a:ext cx="4536504" cy="3240360"/>
        </p:xfrm>
        <a:graphic>
          <a:graphicData uri="http://schemas.openxmlformats.org/presentationml/2006/ole">
            <p:oleObj spid="_x0000_s656391" name="Acrobat Document" r:id="rId4" imgW="3333500" imgH="2676391" progId="AcroExch.Document.7">
              <p:link updateAutomatic="1"/>
            </p:oleObj>
          </a:graphicData>
        </a:graphic>
      </p:graphicFrame>
      <p:graphicFrame>
        <p:nvGraphicFramePr>
          <p:cNvPr id="656392" name="Object 8"/>
          <p:cNvGraphicFramePr>
            <a:graphicFrameLocks noChangeAspect="1"/>
          </p:cNvGraphicFramePr>
          <p:nvPr/>
        </p:nvGraphicFramePr>
        <p:xfrm>
          <a:off x="2555776" y="5654575"/>
          <a:ext cx="989042" cy="366713"/>
        </p:xfrm>
        <a:graphic>
          <a:graphicData uri="http://schemas.openxmlformats.org/presentationml/2006/ole">
            <p:oleObj spid="_x0000_s656392" name="数式" r:id="rId5" imgW="660240" imgH="241200" progId="Equation.3">
              <p:embed/>
            </p:oleObj>
          </a:graphicData>
        </a:graphic>
      </p:graphicFrame>
      <p:graphicFrame>
        <p:nvGraphicFramePr>
          <p:cNvPr id="656393" name="Object 9"/>
          <p:cNvGraphicFramePr>
            <a:graphicFrameLocks noChangeAspect="1"/>
          </p:cNvGraphicFramePr>
          <p:nvPr/>
        </p:nvGraphicFramePr>
        <p:xfrm>
          <a:off x="3102719" y="5334000"/>
          <a:ext cx="2765425" cy="398463"/>
        </p:xfrm>
        <a:graphic>
          <a:graphicData uri="http://schemas.openxmlformats.org/presentationml/2006/ole">
            <p:oleObj spid="_x0000_s656393" name="数式" r:id="rId6" imgW="1180800" imgH="228600" progId="Equation.3">
              <p:embed/>
            </p:oleObj>
          </a:graphicData>
        </a:graphic>
      </p:graphicFrame>
      <p:graphicFrame>
        <p:nvGraphicFramePr>
          <p:cNvPr id="656394" name="Object 10"/>
          <p:cNvGraphicFramePr>
            <a:graphicFrameLocks noChangeAspect="1"/>
          </p:cNvGraphicFramePr>
          <p:nvPr/>
        </p:nvGraphicFramePr>
        <p:xfrm>
          <a:off x="755576" y="1088197"/>
          <a:ext cx="2808312" cy="324579"/>
        </p:xfrm>
        <a:graphic>
          <a:graphicData uri="http://schemas.openxmlformats.org/presentationml/2006/ole">
            <p:oleObj spid="_x0000_s656394" name="数式" r:id="rId7" imgW="1739880" imgH="228600" progId="Equation.3">
              <p:embed/>
            </p:oleObj>
          </a:graphicData>
        </a:graphic>
      </p:graphicFrame>
      <p:sp>
        <p:nvSpPr>
          <p:cNvPr id="12" name="円/楕円 38"/>
          <p:cNvSpPr>
            <a:spLocks noChangeArrowheads="1"/>
          </p:cNvSpPr>
          <p:nvPr/>
        </p:nvSpPr>
        <p:spPr bwMode="auto">
          <a:xfrm>
            <a:off x="4211960" y="4365103"/>
            <a:ext cx="576064" cy="504057"/>
          </a:xfrm>
          <a:prstGeom prst="ellips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ja-JP" altLang="en-US" dirty="0"/>
          </a:p>
        </p:txBody>
      </p:sp>
      <p:grpSp>
        <p:nvGrpSpPr>
          <p:cNvPr id="14" name="グループ化 35"/>
          <p:cNvGrpSpPr>
            <a:grpSpLocks/>
          </p:cNvGrpSpPr>
          <p:nvPr/>
        </p:nvGrpSpPr>
        <p:grpSpPr bwMode="auto">
          <a:xfrm>
            <a:off x="6177855" y="4869160"/>
            <a:ext cx="2714625" cy="357187"/>
            <a:chOff x="-2433179" y="6513389"/>
            <a:chExt cx="2714644" cy="357190"/>
          </a:xfrm>
        </p:grpSpPr>
        <p:sp>
          <p:nvSpPr>
            <p:cNvPr id="15" name="正方形/長方形 14"/>
            <p:cNvSpPr/>
            <p:nvPr/>
          </p:nvSpPr>
          <p:spPr bwMode="auto">
            <a:xfrm>
              <a:off x="-2433179" y="6513389"/>
              <a:ext cx="2714644" cy="357190"/>
            </a:xfrm>
            <a:prstGeom prst="rect">
              <a:avLst/>
            </a:prstGeom>
            <a:solidFill>
              <a:schemeClr val="tx1"/>
            </a:solidFill>
            <a:ln w="12700" cap="flat" cmpd="sng" algn="ctr">
              <a:solidFill>
                <a:schemeClr val="accent4">
                  <a:lumMod val="1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r>
                <a:rPr lang="en-US" altLang="ja-JP" sz="1800" dirty="0">
                  <a:solidFill>
                    <a:srgbClr val="FF0000"/>
                  </a:solidFill>
                  <a:ea typeface="ＭＳ Ｐゴシック" pitchFamily="50" charset="-128"/>
                </a:rPr>
                <a:t>              mixing parameter</a:t>
              </a:r>
              <a:endParaRPr lang="ja-JP" altLang="en-US" sz="1800" dirty="0">
                <a:ea typeface="ＭＳ Ｐゴシック" pitchFamily="50" charset="-128"/>
              </a:endParaRPr>
            </a:p>
          </p:txBody>
        </p:sp>
        <p:graphicFrame>
          <p:nvGraphicFramePr>
            <p:cNvPr id="16" name="Object 4"/>
            <p:cNvGraphicFramePr>
              <a:graphicFrameLocks noChangeAspect="1"/>
            </p:cNvGraphicFramePr>
            <p:nvPr/>
          </p:nvGraphicFramePr>
          <p:xfrm>
            <a:off x="-2369952" y="6554199"/>
            <a:ext cx="741368" cy="315916"/>
          </p:xfrm>
          <a:graphic>
            <a:graphicData uri="http://schemas.openxmlformats.org/presentationml/2006/ole">
              <p:oleObj spid="_x0000_s656395" name="数式" r:id="rId8" imgW="596880" imgH="253800" progId="Equation.3">
                <p:embed/>
              </p:oleObj>
            </a:graphicData>
          </a:graphic>
        </p:graphicFrame>
      </p:grpSp>
      <p:cxnSp>
        <p:nvCxnSpPr>
          <p:cNvPr id="17" name="直線矢印コネクタ 39"/>
          <p:cNvCxnSpPr>
            <a:cxnSpLocks noChangeShapeType="1"/>
            <a:stCxn id="15" idx="1"/>
          </p:cNvCxnSpPr>
          <p:nvPr/>
        </p:nvCxnSpPr>
        <p:spPr bwMode="auto">
          <a:xfrm flipH="1" flipV="1">
            <a:off x="4788024" y="4653138"/>
            <a:ext cx="1389831" cy="394616"/>
          </a:xfrm>
          <a:prstGeom prst="straightConnector1">
            <a:avLst/>
          </a:prstGeom>
          <a:noFill/>
          <a:ln w="25400" algn="ctr">
            <a:solidFill>
              <a:srgbClr val="FF0000"/>
            </a:solidFill>
            <a:round/>
            <a:headEnd/>
            <a:tailEnd type="arrow" w="med" len="med"/>
          </a:ln>
        </p:spPr>
      </p:cxnSp>
      <p:sp>
        <p:nvSpPr>
          <p:cNvPr id="21" name="円/楕円 40"/>
          <p:cNvSpPr>
            <a:spLocks noChangeArrowheads="1"/>
          </p:cNvSpPr>
          <p:nvPr/>
        </p:nvSpPr>
        <p:spPr bwMode="auto">
          <a:xfrm>
            <a:off x="1763688" y="2780928"/>
            <a:ext cx="504056" cy="504056"/>
          </a:xfrm>
          <a:prstGeom prst="ellips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ja-JP" altLang="en-US" dirty="0"/>
          </a:p>
        </p:txBody>
      </p:sp>
      <p:grpSp>
        <p:nvGrpSpPr>
          <p:cNvPr id="22" name="グループ化 36"/>
          <p:cNvGrpSpPr>
            <a:grpSpLocks/>
          </p:cNvGrpSpPr>
          <p:nvPr/>
        </p:nvGrpSpPr>
        <p:grpSpPr bwMode="auto">
          <a:xfrm>
            <a:off x="201191" y="4869160"/>
            <a:ext cx="2714625" cy="357187"/>
            <a:chOff x="3232931" y="5732708"/>
            <a:chExt cx="2714644" cy="356886"/>
          </a:xfrm>
        </p:grpSpPr>
        <p:sp>
          <p:nvSpPr>
            <p:cNvPr id="24" name="正方形/長方形 23"/>
            <p:cNvSpPr/>
            <p:nvPr/>
          </p:nvSpPr>
          <p:spPr bwMode="auto">
            <a:xfrm>
              <a:off x="3232931" y="5732708"/>
              <a:ext cx="2714644" cy="356886"/>
            </a:xfrm>
            <a:prstGeom prst="rect">
              <a:avLst/>
            </a:prstGeom>
            <a:solidFill>
              <a:schemeClr val="tx1"/>
            </a:solidFill>
            <a:ln w="12700" cap="flat" cmpd="sng" algn="ctr">
              <a:solidFill>
                <a:schemeClr val="accent4">
                  <a:lumMod val="1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r>
                <a:rPr lang="en-US" altLang="ja-JP" sz="1800" dirty="0">
                  <a:solidFill>
                    <a:srgbClr val="FF0000"/>
                  </a:solidFill>
                  <a:ea typeface="ＭＳ Ｐゴシック" pitchFamily="50" charset="-128"/>
                </a:rPr>
                <a:t>              mixing parameter</a:t>
              </a:r>
              <a:endParaRPr lang="ja-JP" altLang="en-US" sz="1800" dirty="0">
                <a:ea typeface="ＭＳ Ｐゴシック" pitchFamily="50" charset="-128"/>
              </a:endParaRPr>
            </a:p>
          </p:txBody>
        </p:sp>
        <p:graphicFrame>
          <p:nvGraphicFramePr>
            <p:cNvPr id="25" name="Object 11"/>
            <p:cNvGraphicFramePr>
              <a:graphicFrameLocks noChangeAspect="1"/>
            </p:cNvGraphicFramePr>
            <p:nvPr/>
          </p:nvGraphicFramePr>
          <p:xfrm>
            <a:off x="3292090" y="5773651"/>
            <a:ext cx="711205" cy="315646"/>
          </p:xfrm>
          <a:graphic>
            <a:graphicData uri="http://schemas.openxmlformats.org/presentationml/2006/ole">
              <p:oleObj spid="_x0000_s656396" name="数式" r:id="rId9" imgW="571320" imgH="253800" progId="Equation.3">
                <p:embed/>
              </p:oleObj>
            </a:graphicData>
          </a:graphic>
        </p:graphicFrame>
      </p:grpSp>
      <p:cxnSp>
        <p:nvCxnSpPr>
          <p:cNvPr id="26" name="直線矢印コネクタ 37"/>
          <p:cNvCxnSpPr>
            <a:cxnSpLocks noChangeShapeType="1"/>
            <a:stCxn id="24" idx="0"/>
            <a:endCxn id="21" idx="4"/>
          </p:cNvCxnSpPr>
          <p:nvPr/>
        </p:nvCxnSpPr>
        <p:spPr bwMode="auto">
          <a:xfrm flipV="1">
            <a:off x="1558504" y="3284984"/>
            <a:ext cx="457212" cy="1584176"/>
          </a:xfrm>
          <a:prstGeom prst="straightConnector1">
            <a:avLst/>
          </a:prstGeom>
          <a:noFill/>
          <a:ln w="25400" algn="ctr">
            <a:solidFill>
              <a:srgbClr val="FF0000"/>
            </a:solidFill>
            <a:round/>
            <a:headEnd/>
            <a:tailEnd type="arrow" w="med" len="med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テキスト ボックス 22"/>
          <p:cNvSpPr txBox="1"/>
          <p:nvPr/>
        </p:nvSpPr>
        <p:spPr>
          <a:xfrm>
            <a:off x="683568" y="404664"/>
            <a:ext cx="7632848" cy="646331"/>
          </a:xfrm>
          <a:prstGeom prst="rect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Contour plots of the 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deviation of the MSSM prediction from the SM prediction</a:t>
            </a: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</a:t>
            </a:r>
          </a:p>
          <a:p>
            <a:pPr>
              <a:defRPr/>
            </a:pP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in                    plane </a:t>
            </a:r>
          </a:p>
        </p:txBody>
      </p:sp>
      <p:sp>
        <p:nvSpPr>
          <p:cNvPr id="9" name="正方形/長方形 8"/>
          <p:cNvSpPr/>
          <p:nvPr/>
        </p:nvSpPr>
        <p:spPr bwMode="auto">
          <a:xfrm>
            <a:off x="755576" y="5328592"/>
            <a:ext cx="7488832" cy="1340768"/>
          </a:xfrm>
          <a:prstGeom prst="rect">
            <a:avLst/>
          </a:prstGeom>
          <a:solidFill>
            <a:schemeClr val="tx2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buFontTx/>
              <a:buChar char="-"/>
            </a:pP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 The MSSM prediction                                                 is very sensitive to the </a:t>
            </a:r>
          </a:p>
          <a:p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  QFV parameters</a:t>
            </a: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                   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!</a:t>
            </a:r>
          </a:p>
          <a:p>
            <a:pPr>
              <a:buFontTx/>
              <a:buChar char="-"/>
            </a:pPr>
            <a:endParaRPr lang="en-US" altLang="ja-JP" sz="800" dirty="0" smtClean="0">
              <a:solidFill>
                <a:srgbClr val="FF0000"/>
              </a:solidFill>
              <a:ea typeface="ＭＳ Ｐゴシック" pitchFamily="50" charset="-128"/>
            </a:endParaRPr>
          </a:p>
          <a:p>
            <a:pPr>
              <a:defRPr/>
            </a:pP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- The deviation of the MSSM prediction from the SM prediction can be very </a:t>
            </a:r>
          </a:p>
          <a:p>
            <a:pPr>
              <a:defRPr/>
            </a:pP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   large (as large as ~ 20%)!</a:t>
            </a:r>
            <a:endParaRPr lang="ja-JP" altLang="en-US" sz="1800" dirty="0" smtClean="0">
              <a:solidFill>
                <a:srgbClr val="FF0000"/>
              </a:solidFill>
            </a:endParaRPr>
          </a:p>
          <a:p>
            <a:endParaRPr lang="en-US" altLang="ja-JP" sz="1800" dirty="0" smtClean="0">
              <a:solidFill>
                <a:srgbClr val="FF0000"/>
              </a:solidFill>
              <a:ea typeface="ＭＳ Ｐゴシック" pitchFamily="50" charset="-128"/>
            </a:endParaRPr>
          </a:p>
          <a:p>
            <a:r>
              <a:rPr kumimoji="1" lang="en-US" altLang="ja-JP" sz="18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 </a:t>
            </a:r>
            <a:endParaRPr kumimoji="1" lang="ja-JP" altLang="en-US" sz="24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342021" name="Rectangle 5"/>
          <p:cNvSpPr>
            <a:spLocks noChangeArrowheads="1"/>
          </p:cNvSpPr>
          <p:nvPr/>
        </p:nvSpPr>
        <p:spPr bwMode="auto">
          <a:xfrm>
            <a:off x="0" y="692696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8" name="下矢印 7"/>
          <p:cNvSpPr/>
          <p:nvPr/>
        </p:nvSpPr>
        <p:spPr bwMode="auto">
          <a:xfrm>
            <a:off x="3943352" y="4797152"/>
            <a:ext cx="484632" cy="360040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graphicFrame>
        <p:nvGraphicFramePr>
          <p:cNvPr id="556037" name="Object 5"/>
          <p:cNvGraphicFramePr>
            <a:graphicFrameLocks noChangeAspect="1"/>
          </p:cNvGraphicFramePr>
          <p:nvPr/>
        </p:nvGraphicFramePr>
        <p:xfrm>
          <a:off x="1115617" y="699829"/>
          <a:ext cx="1008111" cy="367809"/>
        </p:xfrm>
        <a:graphic>
          <a:graphicData uri="http://schemas.openxmlformats.org/presentationml/2006/ole">
            <p:oleObj spid="_x0000_s697346" name="数式" r:id="rId3" imgW="660240" imgH="241200" progId="Equation.3">
              <p:embed/>
            </p:oleObj>
          </a:graphicData>
        </a:graphic>
      </p:graphicFrame>
      <p:graphicFrame>
        <p:nvGraphicFramePr>
          <p:cNvPr id="656393" name="Object 9"/>
          <p:cNvGraphicFramePr>
            <a:graphicFrameLocks noChangeAspect="1"/>
          </p:cNvGraphicFramePr>
          <p:nvPr/>
        </p:nvGraphicFramePr>
        <p:xfrm>
          <a:off x="3102719" y="5334000"/>
          <a:ext cx="2765425" cy="398463"/>
        </p:xfrm>
        <a:graphic>
          <a:graphicData uri="http://schemas.openxmlformats.org/presentationml/2006/ole">
            <p:oleObj spid="_x0000_s697349" name="数式" r:id="rId4" imgW="1180800" imgH="228600" progId="Equation.3">
              <p:embed/>
            </p:oleObj>
          </a:graphicData>
        </a:graphic>
      </p:graphicFrame>
      <p:graphicFrame>
        <p:nvGraphicFramePr>
          <p:cNvPr id="697350" name="Object 6"/>
          <p:cNvGraphicFramePr>
            <a:graphicFrameLocks noChangeAspect="1"/>
          </p:cNvGraphicFramePr>
          <p:nvPr/>
        </p:nvGraphicFramePr>
        <p:xfrm>
          <a:off x="2195736" y="1268760"/>
          <a:ext cx="4104456" cy="3377381"/>
        </p:xfrm>
        <a:graphic>
          <a:graphicData uri="http://schemas.openxmlformats.org/presentationml/2006/ole">
            <p:oleObj spid="_x0000_s697350" name="Acrobat Document" r:id="rId5" imgW="3333500" imgH="2743065" progId="AcroExch.Document.7">
              <p:link updateAutomatic="1"/>
            </p:oleObj>
          </a:graphicData>
        </a:graphic>
      </p:graphicFrame>
      <p:graphicFrame>
        <p:nvGraphicFramePr>
          <p:cNvPr id="697351" name="Object 7"/>
          <p:cNvGraphicFramePr>
            <a:graphicFrameLocks noChangeAspect="1"/>
          </p:cNvGraphicFramePr>
          <p:nvPr/>
        </p:nvGraphicFramePr>
        <p:xfrm>
          <a:off x="2627834" y="5652988"/>
          <a:ext cx="1008062" cy="368300"/>
        </p:xfrm>
        <a:graphic>
          <a:graphicData uri="http://schemas.openxmlformats.org/presentationml/2006/ole">
            <p:oleObj spid="_x0000_s697351" name="数式" r:id="rId6" imgW="660240" imgH="241200" progId="Equation.3">
              <p:embed/>
            </p:oleObj>
          </a:graphicData>
        </a:graphic>
      </p:graphicFrame>
      <p:sp>
        <p:nvSpPr>
          <p:cNvPr id="10" name="円/楕円 38"/>
          <p:cNvSpPr>
            <a:spLocks noChangeArrowheads="1"/>
          </p:cNvSpPr>
          <p:nvPr/>
        </p:nvSpPr>
        <p:spPr bwMode="auto">
          <a:xfrm>
            <a:off x="4355976" y="4221088"/>
            <a:ext cx="432048" cy="504057"/>
          </a:xfrm>
          <a:prstGeom prst="ellips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ja-JP" altLang="en-US" dirty="0"/>
          </a:p>
        </p:txBody>
      </p:sp>
      <p:grpSp>
        <p:nvGrpSpPr>
          <p:cNvPr id="11" name="グループ化 35"/>
          <p:cNvGrpSpPr>
            <a:grpSpLocks/>
          </p:cNvGrpSpPr>
          <p:nvPr/>
        </p:nvGrpSpPr>
        <p:grpSpPr bwMode="auto">
          <a:xfrm>
            <a:off x="6084168" y="4725144"/>
            <a:ext cx="2714625" cy="357187"/>
            <a:chOff x="-2433179" y="6513389"/>
            <a:chExt cx="2714644" cy="357190"/>
          </a:xfrm>
        </p:grpSpPr>
        <p:sp>
          <p:nvSpPr>
            <p:cNvPr id="12" name="正方形/長方形 11"/>
            <p:cNvSpPr/>
            <p:nvPr/>
          </p:nvSpPr>
          <p:spPr bwMode="auto">
            <a:xfrm>
              <a:off x="-2433179" y="6513389"/>
              <a:ext cx="2714644" cy="357190"/>
            </a:xfrm>
            <a:prstGeom prst="rect">
              <a:avLst/>
            </a:prstGeom>
            <a:solidFill>
              <a:schemeClr val="tx1"/>
            </a:solidFill>
            <a:ln w="12700" cap="flat" cmpd="sng" algn="ctr">
              <a:solidFill>
                <a:schemeClr val="accent4">
                  <a:lumMod val="1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r>
                <a:rPr lang="en-US" altLang="ja-JP" sz="1800" dirty="0">
                  <a:solidFill>
                    <a:srgbClr val="FF0000"/>
                  </a:solidFill>
                  <a:ea typeface="ＭＳ Ｐゴシック" pitchFamily="50" charset="-128"/>
                </a:rPr>
                <a:t>              mixing parameter</a:t>
              </a:r>
              <a:endParaRPr lang="ja-JP" altLang="en-US" sz="1800" dirty="0">
                <a:ea typeface="ＭＳ Ｐゴシック" pitchFamily="50" charset="-128"/>
              </a:endParaRPr>
            </a:p>
          </p:txBody>
        </p:sp>
        <p:graphicFrame>
          <p:nvGraphicFramePr>
            <p:cNvPr id="13" name="Object 4"/>
            <p:cNvGraphicFramePr>
              <a:graphicFrameLocks noChangeAspect="1"/>
            </p:cNvGraphicFramePr>
            <p:nvPr/>
          </p:nvGraphicFramePr>
          <p:xfrm>
            <a:off x="-2354671" y="6553920"/>
            <a:ext cx="709618" cy="315916"/>
          </p:xfrm>
          <a:graphic>
            <a:graphicData uri="http://schemas.openxmlformats.org/presentationml/2006/ole">
              <p:oleObj spid="_x0000_s697352" name="数式" r:id="rId7" imgW="571320" imgH="253800" progId="Equation.3">
                <p:embed/>
              </p:oleObj>
            </a:graphicData>
          </a:graphic>
        </p:graphicFrame>
      </p:grpSp>
      <p:cxnSp>
        <p:nvCxnSpPr>
          <p:cNvPr id="14" name="直線矢印コネクタ 39"/>
          <p:cNvCxnSpPr>
            <a:cxnSpLocks noChangeShapeType="1"/>
            <a:stCxn id="12" idx="1"/>
            <a:endCxn id="10" idx="6"/>
          </p:cNvCxnSpPr>
          <p:nvPr/>
        </p:nvCxnSpPr>
        <p:spPr bwMode="auto">
          <a:xfrm flipH="1" flipV="1">
            <a:off x="4788024" y="4473117"/>
            <a:ext cx="1296144" cy="430621"/>
          </a:xfrm>
          <a:prstGeom prst="straightConnector1">
            <a:avLst/>
          </a:prstGeom>
          <a:noFill/>
          <a:ln w="25400" algn="ctr">
            <a:solidFill>
              <a:srgbClr val="FF0000"/>
            </a:solidFill>
            <a:round/>
            <a:headEnd/>
            <a:tailEnd type="arrow" w="med" len="med"/>
          </a:ln>
        </p:spPr>
      </p:cxnSp>
      <p:sp>
        <p:nvSpPr>
          <p:cNvPr id="15" name="円/楕円 38"/>
          <p:cNvSpPr>
            <a:spLocks noChangeArrowheads="1"/>
          </p:cNvSpPr>
          <p:nvPr/>
        </p:nvSpPr>
        <p:spPr bwMode="auto">
          <a:xfrm>
            <a:off x="2123728" y="2564904"/>
            <a:ext cx="504056" cy="504057"/>
          </a:xfrm>
          <a:prstGeom prst="ellips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ja-JP" altLang="en-US" dirty="0"/>
          </a:p>
        </p:txBody>
      </p:sp>
      <p:grpSp>
        <p:nvGrpSpPr>
          <p:cNvPr id="16" name="グループ化 35"/>
          <p:cNvGrpSpPr>
            <a:grpSpLocks/>
          </p:cNvGrpSpPr>
          <p:nvPr/>
        </p:nvGrpSpPr>
        <p:grpSpPr bwMode="auto">
          <a:xfrm>
            <a:off x="395536" y="4797152"/>
            <a:ext cx="2714625" cy="357187"/>
            <a:chOff x="-2433179" y="6513389"/>
            <a:chExt cx="2714644" cy="357190"/>
          </a:xfrm>
        </p:grpSpPr>
        <p:sp>
          <p:nvSpPr>
            <p:cNvPr id="17" name="正方形/長方形 16"/>
            <p:cNvSpPr/>
            <p:nvPr/>
          </p:nvSpPr>
          <p:spPr bwMode="auto">
            <a:xfrm>
              <a:off x="-2433179" y="6513389"/>
              <a:ext cx="2714644" cy="357190"/>
            </a:xfrm>
            <a:prstGeom prst="rect">
              <a:avLst/>
            </a:prstGeom>
            <a:solidFill>
              <a:schemeClr val="tx1"/>
            </a:solidFill>
            <a:ln w="12700" cap="flat" cmpd="sng" algn="ctr">
              <a:solidFill>
                <a:schemeClr val="accent4">
                  <a:lumMod val="1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r>
                <a:rPr lang="en-US" altLang="ja-JP" sz="1800" dirty="0">
                  <a:solidFill>
                    <a:srgbClr val="FF0000"/>
                  </a:solidFill>
                  <a:ea typeface="ＭＳ Ｐゴシック" pitchFamily="50" charset="-128"/>
                </a:rPr>
                <a:t>              mixing parameter</a:t>
              </a:r>
              <a:endParaRPr lang="ja-JP" altLang="en-US" sz="1800" dirty="0">
                <a:ea typeface="ＭＳ Ｐゴシック" pitchFamily="50" charset="-128"/>
              </a:endParaRPr>
            </a:p>
          </p:txBody>
        </p:sp>
        <p:graphicFrame>
          <p:nvGraphicFramePr>
            <p:cNvPr id="18" name="Object 4"/>
            <p:cNvGraphicFramePr>
              <a:graphicFrameLocks noChangeAspect="1"/>
            </p:cNvGraphicFramePr>
            <p:nvPr/>
          </p:nvGraphicFramePr>
          <p:xfrm>
            <a:off x="-2369952" y="6554199"/>
            <a:ext cx="741368" cy="315916"/>
          </p:xfrm>
          <a:graphic>
            <a:graphicData uri="http://schemas.openxmlformats.org/presentationml/2006/ole">
              <p:oleObj spid="_x0000_s697353" name="数式" r:id="rId8" imgW="596880" imgH="253800" progId="Equation.3">
                <p:embed/>
              </p:oleObj>
            </a:graphicData>
          </a:graphic>
        </p:graphicFrame>
      </p:grpSp>
      <p:cxnSp>
        <p:nvCxnSpPr>
          <p:cNvPr id="19" name="直線矢印コネクタ 39"/>
          <p:cNvCxnSpPr>
            <a:cxnSpLocks noChangeShapeType="1"/>
            <a:stCxn id="17" idx="0"/>
            <a:endCxn id="15" idx="4"/>
          </p:cNvCxnSpPr>
          <p:nvPr/>
        </p:nvCxnSpPr>
        <p:spPr bwMode="auto">
          <a:xfrm flipV="1">
            <a:off x="1752849" y="3068961"/>
            <a:ext cx="622907" cy="1728191"/>
          </a:xfrm>
          <a:prstGeom prst="straightConnector1">
            <a:avLst/>
          </a:prstGeom>
          <a:noFill/>
          <a:ln w="25400" algn="ctr">
            <a:solidFill>
              <a:srgbClr val="FF0000"/>
            </a:solidFill>
            <a:round/>
            <a:headEnd/>
            <a:tailEnd type="arrow" w="med" len="med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テキスト ボックス 22"/>
          <p:cNvSpPr txBox="1"/>
          <p:nvPr/>
        </p:nvSpPr>
        <p:spPr>
          <a:xfrm>
            <a:off x="683568" y="404664"/>
            <a:ext cx="7632848" cy="646331"/>
          </a:xfrm>
          <a:prstGeom prst="rect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Contour plots of the 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deviation of the MSSM prediction from the SM prediction</a:t>
            </a: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</a:t>
            </a:r>
          </a:p>
          <a:p>
            <a:pPr>
              <a:defRPr/>
            </a:pP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in                    plane </a:t>
            </a:r>
          </a:p>
        </p:txBody>
      </p:sp>
      <p:sp>
        <p:nvSpPr>
          <p:cNvPr id="9" name="正方形/長方形 8"/>
          <p:cNvSpPr/>
          <p:nvPr/>
        </p:nvSpPr>
        <p:spPr bwMode="auto">
          <a:xfrm>
            <a:off x="755576" y="5328592"/>
            <a:ext cx="7488832" cy="1340768"/>
          </a:xfrm>
          <a:prstGeom prst="rect">
            <a:avLst/>
          </a:prstGeom>
          <a:solidFill>
            <a:schemeClr val="tx2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buFontTx/>
              <a:buChar char="-"/>
            </a:pP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 The MSSM prediction                                                 is very sensitive to the </a:t>
            </a:r>
          </a:p>
          <a:p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  QFV parameters</a:t>
            </a: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                   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!</a:t>
            </a:r>
          </a:p>
          <a:p>
            <a:pPr>
              <a:buFontTx/>
              <a:buChar char="-"/>
            </a:pPr>
            <a:endParaRPr lang="en-US" altLang="ja-JP" sz="800" dirty="0" smtClean="0">
              <a:solidFill>
                <a:srgbClr val="FF0000"/>
              </a:solidFill>
              <a:ea typeface="ＭＳ Ｐゴシック" pitchFamily="50" charset="-128"/>
            </a:endParaRPr>
          </a:p>
          <a:p>
            <a:pPr>
              <a:defRPr/>
            </a:pP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- The deviation of the MSSM prediction from the SM prediction can be very </a:t>
            </a:r>
          </a:p>
          <a:p>
            <a:pPr>
              <a:defRPr/>
            </a:pP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   large (as large as ~ - 30%)!</a:t>
            </a:r>
            <a:endParaRPr lang="ja-JP" altLang="en-US" sz="1800" dirty="0" smtClean="0">
              <a:solidFill>
                <a:srgbClr val="FF0000"/>
              </a:solidFill>
            </a:endParaRPr>
          </a:p>
          <a:p>
            <a:endParaRPr lang="en-US" altLang="ja-JP" sz="1800" dirty="0" smtClean="0">
              <a:solidFill>
                <a:srgbClr val="FF0000"/>
              </a:solidFill>
              <a:ea typeface="ＭＳ Ｐゴシック" pitchFamily="50" charset="-128"/>
            </a:endParaRPr>
          </a:p>
          <a:p>
            <a:r>
              <a:rPr kumimoji="1" lang="en-US" altLang="ja-JP" sz="18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 </a:t>
            </a:r>
            <a:endParaRPr kumimoji="1" lang="ja-JP" altLang="en-US" sz="24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342021" name="Rectangle 5"/>
          <p:cNvSpPr>
            <a:spLocks noChangeArrowheads="1"/>
          </p:cNvSpPr>
          <p:nvPr/>
        </p:nvSpPr>
        <p:spPr bwMode="auto">
          <a:xfrm>
            <a:off x="0" y="692696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8" name="下矢印 7"/>
          <p:cNvSpPr/>
          <p:nvPr/>
        </p:nvSpPr>
        <p:spPr bwMode="auto">
          <a:xfrm>
            <a:off x="3943352" y="4797152"/>
            <a:ext cx="484632" cy="360040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graphicFrame>
        <p:nvGraphicFramePr>
          <p:cNvPr id="556037" name="Object 5"/>
          <p:cNvGraphicFramePr>
            <a:graphicFrameLocks noChangeAspect="1"/>
          </p:cNvGraphicFramePr>
          <p:nvPr/>
        </p:nvGraphicFramePr>
        <p:xfrm>
          <a:off x="1125538" y="700088"/>
          <a:ext cx="989012" cy="368300"/>
        </p:xfrm>
        <a:graphic>
          <a:graphicData uri="http://schemas.openxmlformats.org/presentationml/2006/ole">
            <p:oleObj spid="_x0000_s699394" name="数式" r:id="rId3" imgW="647640" imgH="241200" progId="Equation.3">
              <p:embed/>
            </p:oleObj>
          </a:graphicData>
        </a:graphic>
      </p:graphicFrame>
      <p:graphicFrame>
        <p:nvGraphicFramePr>
          <p:cNvPr id="656393" name="Object 9"/>
          <p:cNvGraphicFramePr>
            <a:graphicFrameLocks noChangeAspect="1"/>
          </p:cNvGraphicFramePr>
          <p:nvPr/>
        </p:nvGraphicFramePr>
        <p:xfrm>
          <a:off x="3102719" y="5334000"/>
          <a:ext cx="2765425" cy="398463"/>
        </p:xfrm>
        <a:graphic>
          <a:graphicData uri="http://schemas.openxmlformats.org/presentationml/2006/ole">
            <p:oleObj spid="_x0000_s699395" name="数式" r:id="rId4" imgW="1180800" imgH="228600" progId="Equation.3">
              <p:embed/>
            </p:oleObj>
          </a:graphicData>
        </a:graphic>
      </p:graphicFrame>
      <p:graphicFrame>
        <p:nvGraphicFramePr>
          <p:cNvPr id="699398" name="Object 6"/>
          <p:cNvGraphicFramePr>
            <a:graphicFrameLocks noChangeAspect="1"/>
          </p:cNvGraphicFramePr>
          <p:nvPr/>
        </p:nvGraphicFramePr>
        <p:xfrm>
          <a:off x="2051720" y="1268760"/>
          <a:ext cx="4215415" cy="3384376"/>
        </p:xfrm>
        <a:graphic>
          <a:graphicData uri="http://schemas.openxmlformats.org/presentationml/2006/ole">
            <p:oleObj spid="_x0000_s699398" name="Acrobat Document" r:id="rId5" imgW="3333500" imgH="2676391" progId="AcroExch.Document.7">
              <p:link updateAutomatic="1"/>
            </p:oleObj>
          </a:graphicData>
        </a:graphic>
      </p:graphicFrame>
      <p:graphicFrame>
        <p:nvGraphicFramePr>
          <p:cNvPr id="699399" name="Object 7"/>
          <p:cNvGraphicFramePr>
            <a:graphicFrameLocks noChangeAspect="1"/>
          </p:cNvGraphicFramePr>
          <p:nvPr/>
        </p:nvGraphicFramePr>
        <p:xfrm>
          <a:off x="2574876" y="5652988"/>
          <a:ext cx="989012" cy="368300"/>
        </p:xfrm>
        <a:graphic>
          <a:graphicData uri="http://schemas.openxmlformats.org/presentationml/2006/ole">
            <p:oleObj spid="_x0000_s699399" name="数式" r:id="rId6" imgW="647640" imgH="241200" progId="Equation.3">
              <p:embed/>
            </p:oleObj>
          </a:graphicData>
        </a:graphic>
      </p:graphicFrame>
      <p:sp>
        <p:nvSpPr>
          <p:cNvPr id="10" name="円/楕円 38"/>
          <p:cNvSpPr>
            <a:spLocks noChangeArrowheads="1"/>
          </p:cNvSpPr>
          <p:nvPr/>
        </p:nvSpPr>
        <p:spPr bwMode="auto">
          <a:xfrm>
            <a:off x="4283968" y="4221088"/>
            <a:ext cx="432048" cy="504057"/>
          </a:xfrm>
          <a:prstGeom prst="ellips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ja-JP" altLang="en-US" dirty="0"/>
          </a:p>
        </p:txBody>
      </p:sp>
      <p:grpSp>
        <p:nvGrpSpPr>
          <p:cNvPr id="11" name="グループ化 35"/>
          <p:cNvGrpSpPr>
            <a:grpSpLocks/>
          </p:cNvGrpSpPr>
          <p:nvPr/>
        </p:nvGrpSpPr>
        <p:grpSpPr bwMode="auto">
          <a:xfrm>
            <a:off x="6084168" y="4800005"/>
            <a:ext cx="2714625" cy="357187"/>
            <a:chOff x="-2433179" y="6513389"/>
            <a:chExt cx="2714644" cy="357190"/>
          </a:xfrm>
        </p:grpSpPr>
        <p:sp>
          <p:nvSpPr>
            <p:cNvPr id="12" name="正方形/長方形 11"/>
            <p:cNvSpPr/>
            <p:nvPr/>
          </p:nvSpPr>
          <p:spPr bwMode="auto">
            <a:xfrm>
              <a:off x="-2433179" y="6513389"/>
              <a:ext cx="2714644" cy="357190"/>
            </a:xfrm>
            <a:prstGeom prst="rect">
              <a:avLst/>
            </a:prstGeom>
            <a:solidFill>
              <a:schemeClr val="tx1"/>
            </a:solidFill>
            <a:ln w="12700" cap="flat" cmpd="sng" algn="ctr">
              <a:solidFill>
                <a:schemeClr val="accent4">
                  <a:lumMod val="1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r>
                <a:rPr lang="en-US" altLang="ja-JP" sz="1800" dirty="0">
                  <a:solidFill>
                    <a:srgbClr val="FF0000"/>
                  </a:solidFill>
                  <a:ea typeface="ＭＳ Ｐゴシック" pitchFamily="50" charset="-128"/>
                </a:rPr>
                <a:t>              mixing parameter</a:t>
              </a:r>
              <a:endParaRPr lang="ja-JP" altLang="en-US" sz="1800" dirty="0">
                <a:ea typeface="ＭＳ Ｐゴシック" pitchFamily="50" charset="-128"/>
              </a:endParaRPr>
            </a:p>
          </p:txBody>
        </p:sp>
        <p:graphicFrame>
          <p:nvGraphicFramePr>
            <p:cNvPr id="13" name="Object 4"/>
            <p:cNvGraphicFramePr>
              <a:graphicFrameLocks noChangeAspect="1"/>
            </p:cNvGraphicFramePr>
            <p:nvPr/>
          </p:nvGraphicFramePr>
          <p:xfrm>
            <a:off x="-2354671" y="6553920"/>
            <a:ext cx="709618" cy="315916"/>
          </p:xfrm>
          <a:graphic>
            <a:graphicData uri="http://schemas.openxmlformats.org/presentationml/2006/ole">
              <p:oleObj spid="_x0000_s699400" name="数式" r:id="rId7" imgW="571320" imgH="253800" progId="Equation.3">
                <p:embed/>
              </p:oleObj>
            </a:graphicData>
          </a:graphic>
        </p:graphicFrame>
      </p:grpSp>
      <p:cxnSp>
        <p:nvCxnSpPr>
          <p:cNvPr id="14" name="直線矢印コネクタ 39"/>
          <p:cNvCxnSpPr>
            <a:cxnSpLocks noChangeShapeType="1"/>
            <a:stCxn id="12" idx="1"/>
            <a:endCxn id="10" idx="6"/>
          </p:cNvCxnSpPr>
          <p:nvPr/>
        </p:nvCxnSpPr>
        <p:spPr bwMode="auto">
          <a:xfrm flipH="1" flipV="1">
            <a:off x="4716016" y="4473117"/>
            <a:ext cx="1368152" cy="505482"/>
          </a:xfrm>
          <a:prstGeom prst="straightConnector1">
            <a:avLst/>
          </a:prstGeom>
          <a:noFill/>
          <a:ln w="25400" algn="ctr">
            <a:solidFill>
              <a:srgbClr val="FF0000"/>
            </a:solidFill>
            <a:round/>
            <a:headEnd/>
            <a:tailEnd type="arrow" w="med" len="med"/>
          </a:ln>
        </p:spPr>
      </p:cxnSp>
      <p:sp>
        <p:nvSpPr>
          <p:cNvPr id="15" name="円/楕円 40"/>
          <p:cNvSpPr>
            <a:spLocks noChangeArrowheads="1"/>
          </p:cNvSpPr>
          <p:nvPr/>
        </p:nvSpPr>
        <p:spPr bwMode="auto">
          <a:xfrm>
            <a:off x="1907704" y="2564904"/>
            <a:ext cx="504056" cy="504056"/>
          </a:xfrm>
          <a:prstGeom prst="ellips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ja-JP" altLang="en-US" dirty="0"/>
          </a:p>
        </p:txBody>
      </p:sp>
      <p:grpSp>
        <p:nvGrpSpPr>
          <p:cNvPr id="16" name="グループ化 36"/>
          <p:cNvGrpSpPr>
            <a:grpSpLocks/>
          </p:cNvGrpSpPr>
          <p:nvPr/>
        </p:nvGrpSpPr>
        <p:grpSpPr bwMode="auto">
          <a:xfrm>
            <a:off x="345207" y="4800005"/>
            <a:ext cx="2714625" cy="357187"/>
            <a:chOff x="3232931" y="5732708"/>
            <a:chExt cx="2714644" cy="356886"/>
          </a:xfrm>
        </p:grpSpPr>
        <p:sp>
          <p:nvSpPr>
            <p:cNvPr id="17" name="正方形/長方形 16"/>
            <p:cNvSpPr/>
            <p:nvPr/>
          </p:nvSpPr>
          <p:spPr bwMode="auto">
            <a:xfrm>
              <a:off x="3232931" y="5732708"/>
              <a:ext cx="2714644" cy="356886"/>
            </a:xfrm>
            <a:prstGeom prst="rect">
              <a:avLst/>
            </a:prstGeom>
            <a:solidFill>
              <a:schemeClr val="tx1"/>
            </a:solidFill>
            <a:ln w="12700" cap="flat" cmpd="sng" algn="ctr">
              <a:solidFill>
                <a:schemeClr val="accent4">
                  <a:lumMod val="1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r>
                <a:rPr lang="en-US" altLang="ja-JP" sz="1800" dirty="0">
                  <a:solidFill>
                    <a:srgbClr val="FF0000"/>
                  </a:solidFill>
                  <a:ea typeface="ＭＳ Ｐゴシック" pitchFamily="50" charset="-128"/>
                </a:rPr>
                <a:t>              mixing parameter</a:t>
              </a:r>
              <a:endParaRPr lang="ja-JP" altLang="en-US" sz="1800" dirty="0">
                <a:ea typeface="ＭＳ Ｐゴシック" pitchFamily="50" charset="-128"/>
              </a:endParaRPr>
            </a:p>
          </p:txBody>
        </p:sp>
        <p:graphicFrame>
          <p:nvGraphicFramePr>
            <p:cNvPr id="18" name="Object 11"/>
            <p:cNvGraphicFramePr>
              <a:graphicFrameLocks noChangeAspect="1"/>
            </p:cNvGraphicFramePr>
            <p:nvPr/>
          </p:nvGraphicFramePr>
          <p:xfrm>
            <a:off x="3292090" y="5773651"/>
            <a:ext cx="711205" cy="315646"/>
          </p:xfrm>
          <a:graphic>
            <a:graphicData uri="http://schemas.openxmlformats.org/presentationml/2006/ole">
              <p:oleObj spid="_x0000_s699401" name="数式" r:id="rId8" imgW="571320" imgH="253800" progId="Equation.3">
                <p:embed/>
              </p:oleObj>
            </a:graphicData>
          </a:graphic>
        </p:graphicFrame>
      </p:grpSp>
      <p:cxnSp>
        <p:nvCxnSpPr>
          <p:cNvPr id="19" name="直線矢印コネクタ 37"/>
          <p:cNvCxnSpPr>
            <a:cxnSpLocks noChangeShapeType="1"/>
            <a:stCxn id="17" idx="0"/>
            <a:endCxn id="15" idx="4"/>
          </p:cNvCxnSpPr>
          <p:nvPr/>
        </p:nvCxnSpPr>
        <p:spPr bwMode="auto">
          <a:xfrm flipV="1">
            <a:off x="1702520" y="3068960"/>
            <a:ext cx="457212" cy="1731045"/>
          </a:xfrm>
          <a:prstGeom prst="straightConnector1">
            <a:avLst/>
          </a:prstGeom>
          <a:noFill/>
          <a:ln w="25400" algn="ctr">
            <a:solidFill>
              <a:srgbClr val="FF0000"/>
            </a:solidFill>
            <a:round/>
            <a:headEnd/>
            <a:tailEnd type="arrow" w="med" len="med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84976" cy="720080"/>
          </a:xfrm>
          <a:solidFill>
            <a:schemeClr val="tx1"/>
          </a:solidFill>
        </p:spPr>
        <p:txBody>
          <a:bodyPr/>
          <a:lstStyle/>
          <a:p>
            <a:pPr algn="l"/>
            <a:r>
              <a:rPr kumimoji="1" lang="en-US" altLang="ja-JP" sz="2000" dirty="0" smtClean="0">
                <a:solidFill>
                  <a:schemeClr val="accent4">
                    <a:lumMod val="10000"/>
                  </a:schemeClr>
                </a:solidFill>
              </a:rPr>
              <a:t>QFV parameter dependences of one-loop     , improved g,  and EW contributions to </a:t>
            </a:r>
            <a:endParaRPr kumimoji="1" lang="ja-JP" altLang="en-US" sz="2000" dirty="0">
              <a:solidFill>
                <a:schemeClr val="accent4">
                  <a:lumMod val="10000"/>
                </a:schemeClr>
              </a:solidFill>
            </a:endParaRPr>
          </a:p>
        </p:txBody>
      </p:sp>
      <p:pic>
        <p:nvPicPr>
          <p:cNvPr id="7004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908720"/>
            <a:ext cx="5040560" cy="4471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00420" name="Object 4"/>
          <p:cNvGraphicFramePr>
            <a:graphicFrameLocks noChangeAspect="1"/>
          </p:cNvGraphicFramePr>
          <p:nvPr/>
        </p:nvGraphicFramePr>
        <p:xfrm>
          <a:off x="5004048" y="169092"/>
          <a:ext cx="288032" cy="384701"/>
        </p:xfrm>
        <a:graphic>
          <a:graphicData uri="http://schemas.openxmlformats.org/presentationml/2006/ole">
            <p:oleObj spid="_x0000_s700420" name="数式" r:id="rId4" imgW="152280" imgH="203040" progId="Equation.3">
              <p:embed/>
            </p:oleObj>
          </a:graphicData>
        </a:graphic>
      </p:graphicFrame>
      <p:graphicFrame>
        <p:nvGraphicFramePr>
          <p:cNvPr id="700421" name="Object 5"/>
          <p:cNvGraphicFramePr>
            <a:graphicFrameLocks noChangeAspect="1"/>
          </p:cNvGraphicFramePr>
          <p:nvPr/>
        </p:nvGraphicFramePr>
        <p:xfrm>
          <a:off x="2051720" y="432690"/>
          <a:ext cx="2804009" cy="404022"/>
        </p:xfrm>
        <a:graphic>
          <a:graphicData uri="http://schemas.openxmlformats.org/presentationml/2006/ole">
            <p:oleObj spid="_x0000_s700421" name="数式" r:id="rId5" imgW="1180800" imgH="228600" progId="Equation.3">
              <p:embed/>
            </p:oleObj>
          </a:graphicData>
        </a:graphic>
      </p:graphicFrame>
      <p:sp>
        <p:nvSpPr>
          <p:cNvPr id="6" name="正方形/長方形 5"/>
          <p:cNvSpPr/>
          <p:nvPr/>
        </p:nvSpPr>
        <p:spPr bwMode="auto">
          <a:xfrm>
            <a:off x="755576" y="5877272"/>
            <a:ext cx="7632848" cy="864096"/>
          </a:xfrm>
          <a:prstGeom prst="rect">
            <a:avLst/>
          </a:prstGeom>
          <a:solidFill>
            <a:schemeClr val="tx2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buFontTx/>
              <a:buChar char="-"/>
            </a:pP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 The </a:t>
            </a:r>
            <a:r>
              <a:rPr lang="en-US" altLang="ja-JP" sz="1800" dirty="0" err="1" smtClean="0">
                <a:solidFill>
                  <a:srgbClr val="FF0000"/>
                </a:solidFill>
                <a:ea typeface="ＭＳ Ｐゴシック" pitchFamily="50" charset="-128"/>
              </a:rPr>
              <a:t>gluino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 loop contribution             is sensitive to the QFV parameters!</a:t>
            </a:r>
          </a:p>
          <a:p>
            <a:pPr>
              <a:buFontTx/>
              <a:buChar char="-"/>
            </a:pPr>
            <a:endParaRPr lang="en-US" altLang="ja-JP" sz="800" dirty="0" smtClean="0">
              <a:solidFill>
                <a:srgbClr val="FF0000"/>
              </a:solidFill>
              <a:ea typeface="ＭＳ Ｐゴシック" pitchFamily="50" charset="-128"/>
            </a:endParaRPr>
          </a:p>
          <a:p>
            <a:pPr>
              <a:defRPr/>
            </a:pP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- The </a:t>
            </a:r>
            <a:r>
              <a:rPr lang="en-US" altLang="ja-JP" sz="1800" dirty="0" err="1" smtClean="0">
                <a:solidFill>
                  <a:srgbClr val="FF0000"/>
                </a:solidFill>
                <a:ea typeface="ＭＳ Ｐゴシック" pitchFamily="50" charset="-128"/>
              </a:rPr>
              <a:t>gluino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 loop contribution                            can be very large (up to 45%)!</a:t>
            </a:r>
          </a:p>
          <a:p>
            <a:r>
              <a:rPr kumimoji="1" lang="en-US" altLang="ja-JP" sz="18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 </a:t>
            </a:r>
            <a:endParaRPr kumimoji="1" lang="ja-JP" altLang="en-US" sz="24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7" name="下矢印 6"/>
          <p:cNvSpPr/>
          <p:nvPr/>
        </p:nvSpPr>
        <p:spPr bwMode="auto">
          <a:xfrm>
            <a:off x="3943352" y="5445224"/>
            <a:ext cx="484632" cy="360040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graphicFrame>
        <p:nvGraphicFramePr>
          <p:cNvPr id="700422" name="Object 6"/>
          <p:cNvGraphicFramePr>
            <a:graphicFrameLocks noChangeAspect="1"/>
          </p:cNvGraphicFramePr>
          <p:nvPr/>
        </p:nvGraphicFramePr>
        <p:xfrm>
          <a:off x="3764409" y="5877272"/>
          <a:ext cx="663575" cy="358775"/>
        </p:xfrm>
        <a:graphic>
          <a:graphicData uri="http://schemas.openxmlformats.org/presentationml/2006/ole">
            <p:oleObj spid="_x0000_s700422" name="数式" r:id="rId6" imgW="279360" imgH="203040" progId="Equation.3">
              <p:embed/>
            </p:oleObj>
          </a:graphicData>
        </a:graphic>
      </p:graphicFrame>
      <p:graphicFrame>
        <p:nvGraphicFramePr>
          <p:cNvPr id="700423" name="Object 7"/>
          <p:cNvGraphicFramePr>
            <a:graphicFrameLocks noChangeAspect="1"/>
          </p:cNvGraphicFramePr>
          <p:nvPr/>
        </p:nvGraphicFramePr>
        <p:xfrm>
          <a:off x="3844280" y="6308725"/>
          <a:ext cx="1447800" cy="358775"/>
        </p:xfrm>
        <a:graphic>
          <a:graphicData uri="http://schemas.openxmlformats.org/presentationml/2006/ole">
            <p:oleObj spid="_x0000_s700423" name="数式" r:id="rId7" imgW="609480" imgH="2030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547664" y="332656"/>
            <a:ext cx="4608512" cy="648072"/>
          </a:xfrm>
        </p:spPr>
        <p:txBody>
          <a:bodyPr/>
          <a:lstStyle/>
          <a:p>
            <a:pPr eaLnBrk="1" hangingPunct="1"/>
            <a:r>
              <a:rPr lang="en-US" altLang="ja-JP" b="1" i="1" dirty="0" smtClean="0">
                <a:latin typeface="Times New Roman" pitchFamily="18" charset="0"/>
              </a:rPr>
              <a:t>Contents</a:t>
            </a:r>
          </a:p>
        </p:txBody>
      </p:sp>
      <p:sp>
        <p:nvSpPr>
          <p:cNvPr id="19459" name="Text Box 5"/>
          <p:cNvSpPr txBox="1">
            <a:spLocks noChangeArrowheads="1"/>
          </p:cNvSpPr>
          <p:nvPr/>
        </p:nvSpPr>
        <p:spPr bwMode="auto">
          <a:xfrm>
            <a:off x="1115616" y="1476067"/>
            <a:ext cx="6304185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/>
            <a:r>
              <a:rPr lang="en-US" altLang="ja-JP" sz="2000" dirty="0">
                <a:solidFill>
                  <a:schemeClr val="tx1"/>
                </a:solidFill>
              </a:rPr>
              <a:t>1. Introduction</a:t>
            </a:r>
          </a:p>
          <a:p>
            <a:pPr marL="342900" indent="-342900"/>
            <a:endParaRPr lang="en-US" altLang="ja-JP" sz="2000" dirty="0">
              <a:solidFill>
                <a:schemeClr val="tx1"/>
              </a:solidFill>
            </a:endParaRPr>
          </a:p>
          <a:p>
            <a:pPr marL="342900" indent="-342900"/>
            <a:r>
              <a:rPr lang="en-US" altLang="ja-JP" sz="2000" dirty="0">
                <a:solidFill>
                  <a:schemeClr val="tx1"/>
                </a:solidFill>
              </a:rPr>
              <a:t>2. MSSM with Quark Flavour Violation (QFV)</a:t>
            </a:r>
          </a:p>
          <a:p>
            <a:pPr marL="342900" indent="-342900"/>
            <a:endParaRPr lang="en-US" altLang="ja-JP" sz="2000" dirty="0">
              <a:solidFill>
                <a:schemeClr val="tx1"/>
              </a:solidFill>
            </a:endParaRPr>
          </a:p>
          <a:p>
            <a:pPr marL="342900" indent="-342900"/>
            <a:r>
              <a:rPr lang="en-US" altLang="ja-JP" sz="2000" dirty="0">
                <a:solidFill>
                  <a:schemeClr val="tx1"/>
                </a:solidFill>
              </a:rPr>
              <a:t>3. Constraints on the MSSM</a:t>
            </a:r>
          </a:p>
          <a:p>
            <a:pPr marL="342900" indent="-342900"/>
            <a:endParaRPr lang="en-US" altLang="ja-JP" sz="2000" dirty="0">
              <a:solidFill>
                <a:schemeClr val="tx1"/>
              </a:solidFill>
            </a:endParaRPr>
          </a:p>
          <a:p>
            <a:pPr marL="342900" indent="-342900"/>
            <a:r>
              <a:rPr lang="en-US" altLang="ja-JP" sz="2000" dirty="0">
                <a:solidFill>
                  <a:schemeClr val="tx1"/>
                </a:solidFill>
              </a:rPr>
              <a:t>4. </a:t>
            </a:r>
            <a:r>
              <a:rPr lang="en-US" altLang="ja-JP" sz="2000" dirty="0" smtClean="0">
                <a:solidFill>
                  <a:schemeClr val="tx1"/>
                </a:solidFill>
              </a:rPr>
              <a:t>Benchmark QFV Scenario</a:t>
            </a:r>
          </a:p>
          <a:p>
            <a:pPr marL="342900" indent="-342900"/>
            <a:endParaRPr lang="en-US" altLang="ja-JP" sz="2000" dirty="0" smtClean="0">
              <a:solidFill>
                <a:schemeClr val="tx1"/>
              </a:solidFill>
            </a:endParaRPr>
          </a:p>
          <a:p>
            <a:pPr marL="342900" indent="-342900"/>
            <a:r>
              <a:rPr lang="en-US" altLang="ja-JP" sz="2000" dirty="0" smtClean="0">
                <a:solidFill>
                  <a:schemeClr val="tx1"/>
                </a:solidFill>
              </a:rPr>
              <a:t>5. h → c </a:t>
            </a:r>
            <a:r>
              <a:rPr lang="en-US" altLang="ja-JP" sz="2000" dirty="0" err="1" smtClean="0">
                <a:solidFill>
                  <a:schemeClr val="tx1"/>
                </a:solidFill>
              </a:rPr>
              <a:t>cbar</a:t>
            </a:r>
            <a:r>
              <a:rPr lang="en-US" altLang="ja-JP" sz="2000" dirty="0" smtClean="0">
                <a:solidFill>
                  <a:schemeClr val="tx1"/>
                </a:solidFill>
              </a:rPr>
              <a:t> at full 1-loop level</a:t>
            </a:r>
          </a:p>
          <a:p>
            <a:pPr marL="342900" indent="-342900"/>
            <a:endParaRPr lang="en-US" altLang="ja-JP" sz="2000" dirty="0" smtClean="0">
              <a:solidFill>
                <a:schemeClr val="tx1"/>
              </a:solidFill>
            </a:endParaRPr>
          </a:p>
          <a:p>
            <a:pPr marL="342900" indent="-342900"/>
            <a:r>
              <a:rPr lang="en-US" altLang="ja-JP" sz="2000" dirty="0" smtClean="0">
                <a:solidFill>
                  <a:schemeClr val="tx1"/>
                </a:solidFill>
              </a:rPr>
              <a:t>6. Numerical results</a:t>
            </a:r>
          </a:p>
          <a:p>
            <a:pPr marL="342900" indent="-342900"/>
            <a:endParaRPr lang="en-US" altLang="ja-JP" sz="2000" dirty="0" smtClean="0">
              <a:solidFill>
                <a:schemeClr val="tx1"/>
              </a:solidFill>
            </a:endParaRPr>
          </a:p>
          <a:p>
            <a:pPr marL="342900" indent="-342900"/>
            <a:r>
              <a:rPr lang="en-US" altLang="ja-JP" sz="2000" dirty="0" smtClean="0">
                <a:solidFill>
                  <a:schemeClr val="tx1"/>
                </a:solidFill>
              </a:rPr>
              <a:t>7. Theoretical and Experimental errors</a:t>
            </a:r>
          </a:p>
          <a:p>
            <a:pPr marL="342900" indent="-342900"/>
            <a:endParaRPr lang="en-US" altLang="ja-JP" sz="2000" dirty="0" smtClean="0">
              <a:solidFill>
                <a:schemeClr val="tx1"/>
              </a:solidFill>
            </a:endParaRPr>
          </a:p>
          <a:p>
            <a:pPr marL="342900" indent="-342900"/>
            <a:r>
              <a:rPr lang="en-US" altLang="ja-JP" sz="2000" dirty="0" smtClean="0">
                <a:solidFill>
                  <a:schemeClr val="tx1"/>
                </a:solidFill>
              </a:rPr>
              <a:t>8. </a:t>
            </a:r>
            <a:r>
              <a:rPr lang="en-US" altLang="ja-JP" sz="2000" dirty="0">
                <a:solidFill>
                  <a:schemeClr val="tx1"/>
                </a:solidFill>
              </a:rPr>
              <a:t>Conclusion</a:t>
            </a:r>
          </a:p>
          <a:p>
            <a:pPr marL="342900" indent="-342900"/>
            <a:endParaRPr lang="en-US" altLang="ja-JP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コンテンツ プレースホルダ 10"/>
          <p:cNvSpPr>
            <a:spLocks noGrp="1"/>
          </p:cNvSpPr>
          <p:nvPr>
            <p:ph idx="1"/>
          </p:nvPr>
        </p:nvSpPr>
        <p:spPr>
          <a:xfrm>
            <a:off x="251520" y="1844824"/>
            <a:ext cx="8496944" cy="1872208"/>
          </a:xfrm>
          <a:solidFill>
            <a:schemeClr val="tx1"/>
          </a:solidFill>
        </p:spPr>
        <p:txBody>
          <a:bodyPr/>
          <a:lstStyle/>
          <a:p>
            <a:pPr>
              <a:buNone/>
            </a:pPr>
            <a:r>
              <a:rPr lang="en-US" altLang="ja-JP" sz="2000" dirty="0" smtClean="0">
                <a:solidFill>
                  <a:srgbClr val="FF0000"/>
                </a:solidFill>
              </a:rPr>
              <a:t>If we switch off all the QFV parameters in our benchmark QFV scenario, </a:t>
            </a:r>
          </a:p>
          <a:p>
            <a:pPr>
              <a:buNone/>
            </a:pPr>
            <a:r>
              <a:rPr lang="en-US" altLang="ja-JP" sz="2000" dirty="0" smtClean="0">
                <a:solidFill>
                  <a:srgbClr val="FF0000"/>
                </a:solidFill>
              </a:rPr>
              <a:t>then the MSSM prediction becomes nearly equal to  the  SM prediction!:</a:t>
            </a:r>
          </a:p>
          <a:p>
            <a:pPr>
              <a:buNone/>
            </a:pPr>
            <a:endParaRPr lang="en-US" altLang="ja-JP" sz="2000" b="1" i="1" dirty="0" smtClean="0">
              <a:solidFill>
                <a:schemeClr val="accent4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altLang="ja-JP" sz="2000" b="1" i="1" dirty="0" smtClean="0">
              <a:solidFill>
                <a:schemeClr val="accent4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altLang="ja-JP" sz="2000" b="1" i="1" dirty="0" smtClean="0">
              <a:solidFill>
                <a:schemeClr val="accent4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altLang="ja-JP" sz="18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2021" name="Rectangle 5"/>
          <p:cNvSpPr>
            <a:spLocks noChangeArrowheads="1"/>
          </p:cNvSpPr>
          <p:nvPr/>
        </p:nvSpPr>
        <p:spPr bwMode="auto">
          <a:xfrm>
            <a:off x="0" y="692696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graphicFrame>
        <p:nvGraphicFramePr>
          <p:cNvPr id="721936" name="Object 16"/>
          <p:cNvGraphicFramePr>
            <a:graphicFrameLocks noChangeAspect="1"/>
          </p:cNvGraphicFramePr>
          <p:nvPr/>
        </p:nvGraphicFramePr>
        <p:xfrm>
          <a:off x="1300013" y="2708920"/>
          <a:ext cx="4856163" cy="403225"/>
        </p:xfrm>
        <a:graphic>
          <a:graphicData uri="http://schemas.openxmlformats.org/presentationml/2006/ole">
            <p:oleObj spid="_x0000_s721936" name="数式" r:id="rId3" imgW="2044440" imgH="228600" progId="Equation.3">
              <p:embed/>
            </p:oleObj>
          </a:graphicData>
        </a:graphic>
      </p:graphicFrame>
      <p:graphicFrame>
        <p:nvGraphicFramePr>
          <p:cNvPr id="721937" name="Object 17"/>
          <p:cNvGraphicFramePr>
            <a:graphicFrameLocks noChangeAspect="1"/>
          </p:cNvGraphicFramePr>
          <p:nvPr/>
        </p:nvGraphicFramePr>
        <p:xfrm>
          <a:off x="1331640" y="3140968"/>
          <a:ext cx="4162425" cy="403225"/>
        </p:xfrm>
        <a:graphic>
          <a:graphicData uri="http://schemas.openxmlformats.org/presentationml/2006/ole">
            <p:oleObj spid="_x0000_s721937" name="数式" r:id="rId4" imgW="1752480" imgH="228600" progId="Equation.3">
              <p:embed/>
            </p:oleObj>
          </a:graphicData>
        </a:graphic>
      </p:graphicFrame>
      <p:sp>
        <p:nvSpPr>
          <p:cNvPr id="46" name="下矢印 45"/>
          <p:cNvSpPr/>
          <p:nvPr/>
        </p:nvSpPr>
        <p:spPr bwMode="auto">
          <a:xfrm>
            <a:off x="3563888" y="3933056"/>
            <a:ext cx="864096" cy="504056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47" name="コンテンツ プレースホルダ 10"/>
          <p:cNvSpPr txBox="1">
            <a:spLocks/>
          </p:cNvSpPr>
          <p:nvPr/>
        </p:nvSpPr>
        <p:spPr bwMode="auto">
          <a:xfrm>
            <a:off x="323528" y="4581128"/>
            <a:ext cx="8496944" cy="864096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eaLnBrk="0" hangingPunct="0">
              <a:spcBef>
                <a:spcPct val="20000"/>
              </a:spcBef>
            </a:pPr>
            <a:r>
              <a:rPr lang="en-US" altLang="ja-JP" sz="2000" b="0" i="0" kern="0" dirty="0" smtClean="0">
                <a:solidFill>
                  <a:srgbClr val="FF0000"/>
                </a:solidFill>
                <a:latin typeface="+mn-lt"/>
                <a:ea typeface="+mn-ea"/>
              </a:rPr>
              <a:t>The QFC </a:t>
            </a:r>
            <a:r>
              <a:rPr lang="en-US" altLang="ja-JP" sz="2000" b="0" i="0" kern="0" dirty="0" err="1" smtClean="0">
                <a:solidFill>
                  <a:srgbClr val="FF0000"/>
                </a:solidFill>
                <a:latin typeface="+mn-lt"/>
                <a:ea typeface="+mn-ea"/>
              </a:rPr>
              <a:t>supersymmetric</a:t>
            </a:r>
            <a:r>
              <a:rPr lang="en-US" altLang="ja-JP" sz="2000" b="0" i="0" kern="0" dirty="0" smtClean="0">
                <a:solidFill>
                  <a:srgbClr val="FF0000"/>
                </a:solidFill>
                <a:latin typeface="+mn-lt"/>
                <a:ea typeface="+mn-ea"/>
              </a:rPr>
              <a:t> contributions change the width</a:t>
            </a:r>
          </a:p>
          <a:p>
            <a:pPr marL="342900" lvl="0" indent="-342900" eaLnBrk="0" hangingPunct="0">
              <a:spcBef>
                <a:spcPct val="20000"/>
              </a:spcBef>
            </a:pPr>
            <a:r>
              <a:rPr lang="en-US" altLang="ja-JP" sz="2000" b="0" i="0" kern="0" dirty="0" smtClean="0">
                <a:solidFill>
                  <a:srgbClr val="FF0000"/>
                </a:solidFill>
                <a:latin typeface="+mn-lt"/>
                <a:ea typeface="+mn-ea"/>
              </a:rPr>
              <a:t> by only ~ -1.5% compared to the SM value.</a:t>
            </a:r>
            <a:endParaRPr kumimoji="1" lang="en-US" altLang="ja-JP" sz="2000" b="0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2000" b="1" i="1" u="none" strike="noStrike" kern="0" cap="none" spc="0" normalizeH="0" baseline="0" noProof="0" dirty="0" smtClean="0">
              <a:ln>
                <a:noFill/>
              </a:ln>
              <a:solidFill>
                <a:schemeClr val="accent4">
                  <a:lumMod val="10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2000" b="1" i="1" u="none" strike="noStrike" kern="0" cap="none" spc="0" normalizeH="0" baseline="0" noProof="0" dirty="0" smtClean="0">
              <a:ln>
                <a:noFill/>
              </a:ln>
              <a:solidFill>
                <a:schemeClr val="accent4">
                  <a:lumMod val="10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2000" b="1" i="1" u="none" strike="noStrike" kern="0" cap="none" spc="0" normalizeH="0" baseline="0" noProof="0" dirty="0" smtClean="0">
              <a:ln>
                <a:noFill/>
              </a:ln>
              <a:solidFill>
                <a:schemeClr val="accent4">
                  <a:lumMod val="10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1" lang="en-US" altLang="ja-JP" sz="1800" b="1" i="1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graphicFrame>
        <p:nvGraphicFramePr>
          <p:cNvPr id="721938" name="Object 18"/>
          <p:cNvGraphicFramePr>
            <a:graphicFrameLocks noChangeAspect="1"/>
          </p:cNvGraphicFramePr>
          <p:nvPr/>
        </p:nvGraphicFramePr>
        <p:xfrm>
          <a:off x="6836544" y="4581128"/>
          <a:ext cx="1839912" cy="403225"/>
        </p:xfrm>
        <a:graphic>
          <a:graphicData uri="http://schemas.openxmlformats.org/presentationml/2006/ole">
            <p:oleObj spid="_x0000_s721938" name="数式" r:id="rId5" imgW="774360" imgH="228600" progId="Equation.3">
              <p:embed/>
            </p:oleObj>
          </a:graphicData>
        </a:graphic>
      </p:graphicFrame>
      <p:sp>
        <p:nvSpPr>
          <p:cNvPr id="49" name="コンテンツ プレースホルダ 10"/>
          <p:cNvSpPr txBox="1">
            <a:spLocks/>
          </p:cNvSpPr>
          <p:nvPr/>
        </p:nvSpPr>
        <p:spPr bwMode="auto">
          <a:xfrm>
            <a:off x="395536" y="548680"/>
            <a:ext cx="8064896" cy="792088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eaLnBrk="0" hangingPunct="0">
              <a:spcBef>
                <a:spcPct val="20000"/>
              </a:spcBef>
            </a:pPr>
            <a:r>
              <a:rPr lang="en-US" altLang="ja-JP" sz="3600" b="0" i="0" kern="0" dirty="0" smtClean="0">
                <a:solidFill>
                  <a:schemeClr val="accent4">
                    <a:lumMod val="10000"/>
                  </a:schemeClr>
                </a:solidFill>
                <a:latin typeface="+mn-lt"/>
                <a:ea typeface="+mn-ea"/>
              </a:rPr>
              <a:t>Comment on </a:t>
            </a:r>
            <a:r>
              <a:rPr lang="en-US" altLang="ja-JP" sz="3600" b="0" i="0" kern="0" dirty="0" smtClean="0">
                <a:solidFill>
                  <a:srgbClr val="FF0000"/>
                </a:solidFill>
                <a:latin typeface="+mn-lt"/>
                <a:ea typeface="+mn-ea"/>
              </a:rPr>
              <a:t>QFC </a:t>
            </a:r>
            <a:r>
              <a:rPr lang="en-US" altLang="ja-JP" sz="3600" b="0" i="0" kern="0" dirty="0" smtClean="0">
                <a:solidFill>
                  <a:schemeClr val="accent4">
                    <a:lumMod val="10000"/>
                  </a:schemeClr>
                </a:solidFill>
                <a:latin typeface="+mn-lt"/>
                <a:ea typeface="+mn-ea"/>
              </a:rPr>
              <a:t>SUSY contributions</a:t>
            </a:r>
            <a:endParaRPr kumimoji="1" lang="en-US" altLang="ja-JP" sz="3600" b="1" i="1" u="none" strike="noStrike" kern="0" cap="none" spc="0" normalizeH="0" baseline="0" noProof="0" dirty="0" smtClean="0">
              <a:ln>
                <a:noFill/>
              </a:ln>
              <a:solidFill>
                <a:schemeClr val="accent4">
                  <a:lumMod val="10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2000" b="1" i="1" u="none" strike="noStrike" kern="0" cap="none" spc="0" normalizeH="0" baseline="0" noProof="0" dirty="0" smtClean="0">
              <a:ln>
                <a:noFill/>
              </a:ln>
              <a:solidFill>
                <a:schemeClr val="accent4">
                  <a:lumMod val="10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2000" b="1" i="1" u="none" strike="noStrike" kern="0" cap="none" spc="0" normalizeH="0" baseline="0" noProof="0" dirty="0" smtClean="0">
              <a:ln>
                <a:noFill/>
              </a:ln>
              <a:solidFill>
                <a:schemeClr val="accent4">
                  <a:lumMod val="10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1" lang="en-US" altLang="ja-JP" sz="1800" b="1" i="1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タイトル 13"/>
          <p:cNvSpPr>
            <a:spLocks noGrp="1"/>
          </p:cNvSpPr>
          <p:nvPr>
            <p:ph type="title"/>
          </p:nvPr>
        </p:nvSpPr>
        <p:spPr>
          <a:xfrm>
            <a:off x="467544" y="-99392"/>
            <a:ext cx="8075240" cy="792088"/>
          </a:xfrm>
        </p:spPr>
        <p:txBody>
          <a:bodyPr/>
          <a:lstStyle/>
          <a:p>
            <a:pPr marL="342900" indent="-342900" eaLnBrk="1" hangingPunct="1">
              <a:defRPr/>
            </a:pPr>
            <a:r>
              <a:rPr lang="en-US" altLang="ja-JP" sz="3600" b="1" i="1" kern="1200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+mn-cs"/>
              </a:rPr>
              <a:t>7. </a:t>
            </a:r>
            <a:r>
              <a:rPr lang="en-US" altLang="ja-JP" sz="3600" b="1" i="1" u="sng" kern="1200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+mn-cs"/>
              </a:rPr>
              <a:t>Theoretical and Experimental Errors</a:t>
            </a:r>
            <a:endParaRPr lang="en-US" altLang="ja-JP" sz="3600" b="1" i="1" u="sng" kern="1200" dirty="0">
              <a:solidFill>
                <a:schemeClr val="tx2">
                  <a:lumMod val="90000"/>
                </a:schemeClr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11" name="コンテンツ プレースホルダ 10"/>
          <p:cNvSpPr>
            <a:spLocks noGrp="1"/>
          </p:cNvSpPr>
          <p:nvPr>
            <p:ph idx="1"/>
          </p:nvPr>
        </p:nvSpPr>
        <p:spPr>
          <a:xfrm>
            <a:off x="323528" y="765051"/>
            <a:ext cx="8496944" cy="5976664"/>
          </a:xfrm>
          <a:solidFill>
            <a:schemeClr val="tx2"/>
          </a:solidFill>
        </p:spPr>
        <p:txBody>
          <a:bodyPr/>
          <a:lstStyle/>
          <a:p>
            <a:pPr>
              <a:buNone/>
            </a:pPr>
            <a:r>
              <a:rPr lang="en-US" altLang="ja-JP" sz="1800" dirty="0" smtClean="0"/>
              <a:t> </a:t>
            </a:r>
            <a:r>
              <a:rPr lang="en-US" altLang="ja-JP" sz="2400" b="1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(a)                                        </a:t>
            </a:r>
            <a:r>
              <a:rPr lang="en-US" altLang="ja-JP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6%</a:t>
            </a:r>
            <a:endParaRPr lang="en-US" altLang="ja-JP" sz="16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altLang="ja-JP" sz="1000" b="1" i="1" dirty="0" smtClean="0">
              <a:solidFill>
                <a:schemeClr val="accent4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altLang="ja-JP" sz="1600" b="1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See; arXiv:1310.8361:  Higgs WG Report Snowmass2013</a:t>
            </a:r>
          </a:p>
          <a:p>
            <a:pPr>
              <a:buNone/>
            </a:pPr>
            <a:r>
              <a:rPr lang="en-US" altLang="ja-JP" sz="1600" b="1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arXiv:1307.1347: Report of the LHC Higgs Cross Section Working Group</a:t>
            </a:r>
          </a:p>
          <a:p>
            <a:pPr>
              <a:buNone/>
            </a:pPr>
            <a:r>
              <a:rPr lang="en-US" altLang="ja-JP" sz="1600" b="1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en-US" altLang="ja-JP" sz="1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arXiv:1311.6721v3: Phys. Rev. D 89 (2014) 033006 </a:t>
            </a:r>
            <a:endParaRPr lang="en-US" altLang="ja-JP" sz="1600" b="1" i="1" dirty="0" smtClean="0">
              <a:solidFill>
                <a:schemeClr val="accent4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altLang="ja-JP" sz="1600" b="1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arXiv:1404.0319: </a:t>
            </a:r>
            <a:r>
              <a:rPr lang="en-US" altLang="ja-JP" sz="1600" b="1" i="1" dirty="0" err="1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Lepage</a:t>
            </a:r>
            <a:r>
              <a:rPr lang="en-US" altLang="ja-JP" sz="1600" b="1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-Mackenzie-</a:t>
            </a:r>
            <a:r>
              <a:rPr lang="en-US" altLang="ja-JP" sz="1600" b="1" i="1" dirty="0" err="1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Peskin</a:t>
            </a:r>
            <a:endParaRPr lang="en-US" altLang="ja-JP" sz="1600" b="1" i="1" dirty="0" smtClean="0">
              <a:solidFill>
                <a:schemeClr val="accent4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altLang="ja-JP" sz="1600" b="1" i="1" dirty="0" smtClean="0">
              <a:solidFill>
                <a:schemeClr val="accent4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altLang="ja-JP" sz="1800" b="1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ja-JP" sz="2400" b="1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(b)                                                </a:t>
            </a:r>
            <a:r>
              <a:rPr lang="en-US" altLang="ja-JP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6%</a:t>
            </a:r>
          </a:p>
          <a:p>
            <a:pPr>
              <a:buNone/>
            </a:pPr>
            <a:r>
              <a:rPr lang="en-US" altLang="ja-JP" sz="1800" b="1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(for our benchmark QFV scenario)</a:t>
            </a:r>
            <a:endParaRPr lang="en-US" altLang="ja-JP" sz="18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altLang="ja-JP" sz="800" b="1" i="1" dirty="0" smtClean="0">
              <a:solidFill>
                <a:schemeClr val="accent4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altLang="ja-JP" sz="1800" b="1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* uncertainties due to error of charm quark mass                       :       5.2% </a:t>
            </a:r>
          </a:p>
          <a:p>
            <a:pPr>
              <a:buNone/>
            </a:pPr>
            <a:endParaRPr lang="da-DK" altLang="ja-JP" sz="800" b="1" i="1" dirty="0" smtClean="0">
              <a:solidFill>
                <a:schemeClr val="accent4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altLang="ja-JP" sz="800" b="1" i="1" dirty="0" smtClean="0">
              <a:solidFill>
                <a:schemeClr val="accent4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altLang="ja-JP" sz="1800" b="1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* uncertainties due to error of QCD coupling                      :        2%     </a:t>
            </a:r>
          </a:p>
          <a:p>
            <a:pPr>
              <a:buNone/>
            </a:pPr>
            <a:endParaRPr lang="en-US" altLang="ja-JP" sz="800" b="1" i="1" dirty="0" smtClean="0">
              <a:solidFill>
                <a:schemeClr val="accent4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altLang="ja-JP" sz="800" b="1" i="1" dirty="0" smtClean="0">
              <a:solidFill>
                <a:schemeClr val="accent4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altLang="ja-JP" sz="1800" b="1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* uncertainties due to errors of  the other SM input parameters, such as   </a:t>
            </a:r>
          </a:p>
          <a:p>
            <a:pPr>
              <a:buNone/>
            </a:pPr>
            <a:r>
              <a:rPr lang="en-US" altLang="ja-JP" sz="1800" b="1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, are negligible.</a:t>
            </a:r>
            <a:endParaRPr kumimoji="1" lang="en-US" altLang="ja-JP" sz="1800" b="1" i="1" dirty="0" smtClean="0">
              <a:solidFill>
                <a:schemeClr val="accent4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altLang="ja-JP" sz="1800" b="1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* uncertainties due to renormalization scale Q dependences of the width:       0.5%</a:t>
            </a:r>
          </a:p>
          <a:p>
            <a:pPr>
              <a:buNone/>
            </a:pPr>
            <a:r>
              <a:rPr lang="en-US" altLang="ja-JP" sz="1800" b="1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(see next plot)</a:t>
            </a:r>
            <a:endParaRPr lang="ja-JP" altLang="en-US" sz="1800" b="1" i="1" dirty="0" smtClean="0">
              <a:solidFill>
                <a:schemeClr val="accent4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kumimoji="1" lang="ja-JP" altLang="en-US" sz="1800" b="1" i="1" dirty="0">
              <a:solidFill>
                <a:schemeClr val="accent4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2021" name="Rectangle 5"/>
          <p:cNvSpPr>
            <a:spLocks noChangeArrowheads="1"/>
          </p:cNvSpPr>
          <p:nvPr/>
        </p:nvSpPr>
        <p:spPr bwMode="auto">
          <a:xfrm>
            <a:off x="0" y="692696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graphicFrame>
        <p:nvGraphicFramePr>
          <p:cNvPr id="636929" name="Object 1"/>
          <p:cNvGraphicFramePr>
            <a:graphicFrameLocks noChangeAspect="1"/>
          </p:cNvGraphicFramePr>
          <p:nvPr/>
        </p:nvGraphicFramePr>
        <p:xfrm>
          <a:off x="842590" y="765175"/>
          <a:ext cx="3081338" cy="465138"/>
        </p:xfrm>
        <a:graphic>
          <a:graphicData uri="http://schemas.openxmlformats.org/presentationml/2006/ole">
            <p:oleObj spid="_x0000_s636929" name="数式" r:id="rId3" imgW="1485720" imgH="228600" progId="Equation.3">
              <p:embed/>
            </p:oleObj>
          </a:graphicData>
        </a:graphic>
      </p:graphicFrame>
      <p:graphicFrame>
        <p:nvGraphicFramePr>
          <p:cNvPr id="636931" name="Object 3"/>
          <p:cNvGraphicFramePr>
            <a:graphicFrameLocks noChangeAspect="1"/>
          </p:cNvGraphicFramePr>
          <p:nvPr/>
        </p:nvGraphicFramePr>
        <p:xfrm>
          <a:off x="983109" y="2893442"/>
          <a:ext cx="3582988" cy="463550"/>
        </p:xfrm>
        <a:graphic>
          <a:graphicData uri="http://schemas.openxmlformats.org/presentationml/2006/ole">
            <p:oleObj spid="_x0000_s636931" name="数式" r:id="rId4" imgW="1726920" imgH="228600" progId="Equation.3">
              <p:embed/>
            </p:oleObj>
          </a:graphicData>
        </a:graphic>
      </p:graphicFrame>
      <p:graphicFrame>
        <p:nvGraphicFramePr>
          <p:cNvPr id="636933" name="Object 5"/>
          <p:cNvGraphicFramePr>
            <a:graphicFrameLocks noChangeAspect="1"/>
          </p:cNvGraphicFramePr>
          <p:nvPr/>
        </p:nvGraphicFramePr>
        <p:xfrm>
          <a:off x="5076056" y="4366369"/>
          <a:ext cx="1200150" cy="358775"/>
        </p:xfrm>
        <a:graphic>
          <a:graphicData uri="http://schemas.openxmlformats.org/presentationml/2006/ole">
            <p:oleObj spid="_x0000_s636933" name="数式" r:id="rId5" imgW="634680" imgH="253800" progId="Equation.3">
              <p:embed/>
            </p:oleObj>
          </a:graphicData>
        </a:graphic>
      </p:graphicFrame>
      <p:graphicFrame>
        <p:nvGraphicFramePr>
          <p:cNvPr id="636936" name="Object 8"/>
          <p:cNvGraphicFramePr>
            <a:graphicFrameLocks noChangeAspect="1"/>
          </p:cNvGraphicFramePr>
          <p:nvPr/>
        </p:nvGraphicFramePr>
        <p:xfrm>
          <a:off x="5436096" y="3791893"/>
          <a:ext cx="1176337" cy="357187"/>
        </p:xfrm>
        <a:graphic>
          <a:graphicData uri="http://schemas.openxmlformats.org/presentationml/2006/ole">
            <p:oleObj spid="_x0000_s636936" name="数式" r:id="rId6" imgW="622080" imgH="253800" progId="Equation.3">
              <p:embed/>
            </p:oleObj>
          </a:graphicData>
        </a:graphic>
      </p:graphicFrame>
      <p:graphicFrame>
        <p:nvGraphicFramePr>
          <p:cNvPr id="636937" name="Object 9"/>
          <p:cNvGraphicFramePr>
            <a:graphicFrameLocks noChangeAspect="1"/>
          </p:cNvGraphicFramePr>
          <p:nvPr/>
        </p:nvGraphicFramePr>
        <p:xfrm>
          <a:off x="827584" y="5301208"/>
          <a:ext cx="1200150" cy="357187"/>
        </p:xfrm>
        <a:graphic>
          <a:graphicData uri="http://schemas.openxmlformats.org/presentationml/2006/ole">
            <p:oleObj spid="_x0000_s636937" name="数式" r:id="rId7" imgW="634680" imgH="253800" progId="Equation.3">
              <p:embed/>
            </p:oleObj>
          </a:graphicData>
        </a:graphic>
      </p:graphicFrame>
      <p:graphicFrame>
        <p:nvGraphicFramePr>
          <p:cNvPr id="636938" name="Object 10"/>
          <p:cNvGraphicFramePr>
            <a:graphicFrameLocks noChangeAspect="1"/>
          </p:cNvGraphicFramePr>
          <p:nvPr/>
        </p:nvGraphicFramePr>
        <p:xfrm>
          <a:off x="6900361" y="3825676"/>
          <a:ext cx="335935" cy="251396"/>
        </p:xfrm>
        <a:graphic>
          <a:graphicData uri="http://schemas.openxmlformats.org/presentationml/2006/ole">
            <p:oleObj spid="_x0000_s636938" name="数式" r:id="rId8" imgW="126720" imgH="126720" progId="Equation.3">
              <p:embed/>
            </p:oleObj>
          </a:graphicData>
        </a:graphic>
      </p:graphicFrame>
      <p:graphicFrame>
        <p:nvGraphicFramePr>
          <p:cNvPr id="636940" name="Object 12"/>
          <p:cNvGraphicFramePr>
            <a:graphicFrameLocks noChangeAspect="1"/>
          </p:cNvGraphicFramePr>
          <p:nvPr/>
        </p:nvGraphicFramePr>
        <p:xfrm>
          <a:off x="6516216" y="4437112"/>
          <a:ext cx="336550" cy="250825"/>
        </p:xfrm>
        <a:graphic>
          <a:graphicData uri="http://schemas.openxmlformats.org/presentationml/2006/ole">
            <p:oleObj spid="_x0000_s636940" name="数式" r:id="rId9" imgW="126720" imgH="126720" progId="Equation.3">
              <p:embed/>
            </p:oleObj>
          </a:graphicData>
        </a:graphic>
      </p:graphicFrame>
      <p:graphicFrame>
        <p:nvGraphicFramePr>
          <p:cNvPr id="636941" name="Object 13"/>
          <p:cNvGraphicFramePr>
            <a:graphicFrameLocks noChangeAspect="1"/>
          </p:cNvGraphicFramePr>
          <p:nvPr/>
        </p:nvGraphicFramePr>
        <p:xfrm>
          <a:off x="7740352" y="5733256"/>
          <a:ext cx="336550" cy="250825"/>
        </p:xfrm>
        <a:graphic>
          <a:graphicData uri="http://schemas.openxmlformats.org/presentationml/2006/ole">
            <p:oleObj spid="_x0000_s636941" name="数式" r:id="rId10" imgW="126720" imgH="126720" progId="Equation.3">
              <p:embed/>
            </p:oleObj>
          </a:graphicData>
        </a:graphic>
      </p:graphicFrame>
      <p:graphicFrame>
        <p:nvGraphicFramePr>
          <p:cNvPr id="636942" name="Object 14"/>
          <p:cNvGraphicFramePr>
            <a:graphicFrameLocks noChangeAspect="1"/>
          </p:cNvGraphicFramePr>
          <p:nvPr/>
        </p:nvGraphicFramePr>
        <p:xfrm>
          <a:off x="1115616" y="4105647"/>
          <a:ext cx="4608512" cy="304800"/>
        </p:xfrm>
        <a:graphic>
          <a:graphicData uri="http://schemas.openxmlformats.org/presentationml/2006/ole">
            <p:oleObj spid="_x0000_s636942" name="数式" r:id="rId11" imgW="3454200" imgH="253800" progId="Equation.3">
              <p:embed/>
            </p:oleObj>
          </a:graphicData>
        </a:graphic>
      </p:graphicFrame>
      <p:graphicFrame>
        <p:nvGraphicFramePr>
          <p:cNvPr id="636943" name="Object 15"/>
          <p:cNvGraphicFramePr>
            <a:graphicFrameLocks noChangeAspect="1"/>
          </p:cNvGraphicFramePr>
          <p:nvPr/>
        </p:nvGraphicFramePr>
        <p:xfrm>
          <a:off x="1135509" y="4724400"/>
          <a:ext cx="5092675" cy="287338"/>
        </p:xfrm>
        <a:graphic>
          <a:graphicData uri="http://schemas.openxmlformats.org/presentationml/2006/ole">
            <p:oleObj spid="_x0000_s636943" name="数式" r:id="rId12" imgW="3479760" imgH="2538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/>
          <p:cNvSpPr/>
          <p:nvPr/>
        </p:nvSpPr>
        <p:spPr bwMode="auto">
          <a:xfrm>
            <a:off x="1115616" y="1208946"/>
            <a:ext cx="6192688" cy="4248472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395536" y="116632"/>
            <a:ext cx="8208912" cy="954107"/>
          </a:xfrm>
          <a:prstGeom prst="rect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ja-JP" sz="2800" i="0" dirty="0" smtClean="0">
                <a:solidFill>
                  <a:schemeClr val="accent4">
                    <a:lumMod val="10000"/>
                  </a:schemeClr>
                </a:solidFill>
                <a:latin typeface="+mj-lt"/>
                <a:ea typeface="ＭＳ Ｐゴシック" pitchFamily="50" charset="-128"/>
              </a:rPr>
              <a:t>The renormalization scale Q dependence of the MSSM width in the range</a:t>
            </a:r>
          </a:p>
        </p:txBody>
      </p:sp>
      <p:sp>
        <p:nvSpPr>
          <p:cNvPr id="342021" name="Rectangle 5"/>
          <p:cNvSpPr>
            <a:spLocks noChangeArrowheads="1"/>
          </p:cNvSpPr>
          <p:nvPr/>
        </p:nvSpPr>
        <p:spPr bwMode="auto">
          <a:xfrm>
            <a:off x="0" y="692696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83568" y="6033482"/>
            <a:ext cx="7704856" cy="707886"/>
          </a:xfrm>
          <a:prstGeom prst="rect">
            <a:avLst/>
          </a:prstGeom>
          <a:solidFill>
            <a:schemeClr val="tx2"/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ja-JP" sz="1800" dirty="0" smtClean="0">
                <a:solidFill>
                  <a:schemeClr val="tx2">
                    <a:lumMod val="90000"/>
                  </a:schemeClr>
                </a:solidFill>
                <a:ea typeface="ＭＳ Ｐゴシック" pitchFamily="50" charset="-128"/>
              </a:rPr>
              <a:t> 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The renormalization scale Q dependence of the MSSM width is small; </a:t>
            </a:r>
          </a:p>
          <a:p>
            <a:pPr>
              <a:defRPr/>
            </a:pP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  it results in ~ 0.5% theoretical uncertainties.</a:t>
            </a:r>
            <a:endParaRPr lang="ja-JP" altLang="en-US" sz="2000" dirty="0">
              <a:solidFill>
                <a:srgbClr val="FF0000"/>
              </a:solidFill>
            </a:endParaRPr>
          </a:p>
        </p:txBody>
      </p:sp>
      <p:sp>
        <p:nvSpPr>
          <p:cNvPr id="7" name="下矢印 6"/>
          <p:cNvSpPr/>
          <p:nvPr/>
        </p:nvSpPr>
        <p:spPr bwMode="auto">
          <a:xfrm>
            <a:off x="4067944" y="5529426"/>
            <a:ext cx="484632" cy="432048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graphicFrame>
        <p:nvGraphicFramePr>
          <p:cNvPr id="557059" name="Object 3"/>
          <p:cNvGraphicFramePr>
            <a:graphicFrameLocks noChangeAspect="1"/>
          </p:cNvGraphicFramePr>
          <p:nvPr/>
        </p:nvGraphicFramePr>
        <p:xfrm>
          <a:off x="4843727" y="548680"/>
          <a:ext cx="3128953" cy="502528"/>
        </p:xfrm>
        <a:graphic>
          <a:graphicData uri="http://schemas.openxmlformats.org/presentationml/2006/ole">
            <p:oleObj spid="_x0000_s638979" name="数式" r:id="rId3" imgW="1117440" imgH="241200" progId="Equation.3">
              <p:embed/>
            </p:oleObj>
          </a:graphicData>
        </a:graphic>
      </p:graphicFrame>
      <p:graphicFrame>
        <p:nvGraphicFramePr>
          <p:cNvPr id="638980" name="Object 4"/>
          <p:cNvGraphicFramePr>
            <a:graphicFrameLocks noChangeAspect="1"/>
          </p:cNvGraphicFramePr>
          <p:nvPr/>
        </p:nvGraphicFramePr>
        <p:xfrm>
          <a:off x="1475656" y="1496978"/>
          <a:ext cx="5616624" cy="3867859"/>
        </p:xfrm>
        <a:graphic>
          <a:graphicData uri="http://schemas.openxmlformats.org/presentationml/2006/ole">
            <p:oleObj spid="_x0000_s638980" name="Acrobat Document" r:id="rId4" imgW="4000254" imgH="2857247" progId="AcroExch.Document.7">
              <p:link updateAutomatic="1"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 bwMode="auto">
          <a:xfrm>
            <a:off x="251520" y="260648"/>
            <a:ext cx="8640960" cy="2016224"/>
          </a:xfrm>
          <a:prstGeom prst="rect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11" name="コンテンツ プレースホルダ 10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1800200"/>
          </a:xfrm>
        </p:spPr>
        <p:txBody>
          <a:bodyPr/>
          <a:lstStyle/>
          <a:p>
            <a:pPr>
              <a:buNone/>
            </a:pP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</a:rPr>
              <a:t> </a:t>
            </a:r>
            <a:r>
              <a:rPr lang="en-US" altLang="ja-JP" sz="2400" b="1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(c)                                               </a:t>
            </a:r>
            <a:r>
              <a:rPr lang="en-US" altLang="ja-JP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3%</a:t>
            </a:r>
            <a:r>
              <a:rPr lang="en-US" altLang="ja-JP" sz="2400" b="1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(5.6%) </a:t>
            </a:r>
          </a:p>
          <a:p>
            <a:pPr>
              <a:buNone/>
            </a:pPr>
            <a:r>
              <a:rPr lang="en-US" altLang="ja-JP" sz="2400" b="1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en-US" altLang="ja-JP" sz="2000" b="1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(at </a:t>
            </a:r>
            <a:r>
              <a:rPr lang="en-US" altLang="ja-JP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ILC (500GeV) </a:t>
            </a:r>
            <a:r>
              <a:rPr lang="en-US" altLang="ja-JP" sz="2000" b="1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with 1600 fb-1 (500 fb-1 ) ) </a:t>
            </a:r>
          </a:p>
          <a:p>
            <a:pPr>
              <a:buNone/>
            </a:pPr>
            <a:endParaRPr lang="en-US" altLang="ja-JP" sz="800" b="1" i="1" dirty="0" smtClean="0">
              <a:solidFill>
                <a:schemeClr val="accent4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altLang="ja-JP" sz="1800" b="1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See;  ILC Higgs White Paper, arXiv:1310.0763</a:t>
            </a:r>
          </a:p>
          <a:p>
            <a:pPr>
              <a:buNone/>
            </a:pPr>
            <a:r>
              <a:rPr lang="en-US" altLang="ja-JP" sz="1800" b="1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J. </a:t>
            </a:r>
            <a:r>
              <a:rPr lang="en-US" altLang="ja-JP" sz="1800" b="1" i="1" dirty="0" err="1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Tian</a:t>
            </a:r>
            <a:r>
              <a:rPr lang="en-US" altLang="ja-JP" sz="1800" b="1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and K. </a:t>
            </a:r>
            <a:r>
              <a:rPr lang="en-US" altLang="ja-JP" sz="1800" b="1" i="1" dirty="0" err="1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Fujii</a:t>
            </a:r>
            <a:r>
              <a:rPr lang="en-US" altLang="ja-JP" sz="1800" b="1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altLang="ja-JP" sz="1800" b="1" i="1" dirty="0" err="1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PoS</a:t>
            </a:r>
            <a:r>
              <a:rPr lang="en-US" altLang="ja-JP" sz="1800" b="1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(EPS-HEP2013) 316,  arXiv:1311.6528</a:t>
            </a:r>
          </a:p>
        </p:txBody>
      </p:sp>
      <p:sp>
        <p:nvSpPr>
          <p:cNvPr id="342021" name="Rectangle 5"/>
          <p:cNvSpPr>
            <a:spLocks noChangeArrowheads="1"/>
          </p:cNvSpPr>
          <p:nvPr/>
        </p:nvSpPr>
        <p:spPr bwMode="auto">
          <a:xfrm>
            <a:off x="0" y="692696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graphicFrame>
        <p:nvGraphicFramePr>
          <p:cNvPr id="624641" name="Object 1"/>
          <p:cNvGraphicFramePr>
            <a:graphicFrameLocks noChangeAspect="1"/>
          </p:cNvGraphicFramePr>
          <p:nvPr/>
        </p:nvGraphicFramePr>
        <p:xfrm>
          <a:off x="997272" y="404937"/>
          <a:ext cx="3214688" cy="465137"/>
        </p:xfrm>
        <a:graphic>
          <a:graphicData uri="http://schemas.openxmlformats.org/presentationml/2006/ole">
            <p:oleObj spid="_x0000_s624641" name="数式" r:id="rId3" imgW="1549080" imgH="228600" progId="Equation.3">
              <p:embed/>
            </p:oleObj>
          </a:graphicData>
        </a:graphic>
      </p:graphicFrame>
      <p:sp>
        <p:nvSpPr>
          <p:cNvPr id="7" name="下矢印 6"/>
          <p:cNvSpPr/>
          <p:nvPr/>
        </p:nvSpPr>
        <p:spPr bwMode="auto">
          <a:xfrm>
            <a:off x="3563888" y="2420888"/>
            <a:ext cx="1368152" cy="360040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graphicFrame>
        <p:nvGraphicFramePr>
          <p:cNvPr id="624642" name="Object 2"/>
          <p:cNvGraphicFramePr>
            <a:graphicFrameLocks noChangeAspect="1"/>
          </p:cNvGraphicFramePr>
          <p:nvPr/>
        </p:nvGraphicFramePr>
        <p:xfrm>
          <a:off x="4210840" y="476672"/>
          <a:ext cx="433168" cy="322833"/>
        </p:xfrm>
        <a:graphic>
          <a:graphicData uri="http://schemas.openxmlformats.org/presentationml/2006/ole">
            <p:oleObj spid="_x0000_s624642" name="数式" r:id="rId4" imgW="126720" imgH="126720" progId="Equation.3">
              <p:embed/>
            </p:oleObj>
          </a:graphicData>
        </a:graphic>
      </p:graphicFrame>
      <p:sp>
        <p:nvSpPr>
          <p:cNvPr id="13" name="テキスト ボックス 12"/>
          <p:cNvSpPr txBox="1"/>
          <p:nvPr/>
        </p:nvSpPr>
        <p:spPr>
          <a:xfrm>
            <a:off x="395536" y="2939460"/>
            <a:ext cx="8128379" cy="830997"/>
          </a:xfrm>
          <a:prstGeom prst="rect">
            <a:avLst/>
          </a:prstGeom>
          <a:solidFill>
            <a:schemeClr val="tx2"/>
          </a:solidFill>
          <a:ln w="25400" cmpd="sng">
            <a:solidFill>
              <a:srgbClr val="FF0000"/>
            </a:solidFill>
            <a:prstDash val="solid"/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The deviation </a:t>
            </a:r>
            <a:r>
              <a:rPr lang="en-US" altLang="ja-JP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of the MSSM prediction from the SM width can be very large (as large as 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~ 35%</a:t>
            </a:r>
            <a:r>
              <a:rPr lang="en-US" altLang="ja-JP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) as shown above!</a:t>
            </a:r>
            <a:endParaRPr lang="ja-JP" altLang="en-US" dirty="0" smtClean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755576" y="4437112"/>
            <a:ext cx="7488832" cy="1200329"/>
          </a:xfrm>
          <a:prstGeom prst="rect">
            <a:avLst/>
          </a:prstGeom>
          <a:solidFill>
            <a:schemeClr val="tx2"/>
          </a:solidFill>
          <a:ln w="25400" cmpd="sng">
            <a:solidFill>
              <a:srgbClr val="FF0000"/>
            </a:solidFill>
            <a:prstDash val="solid"/>
          </a:ln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altLang="ja-JP" dirty="0" smtClean="0">
                <a:solidFill>
                  <a:srgbClr val="FF0000"/>
                </a:solidFill>
                <a:cs typeface="Times New Roman" pitchFamily="18" charset="0"/>
              </a:rPr>
              <a:t>Such a large deviation can be observed at ILC (500GeV), </a:t>
            </a:r>
          </a:p>
          <a:p>
            <a:pPr>
              <a:buNone/>
            </a:pPr>
            <a:r>
              <a:rPr lang="en-US" altLang="ja-JP" dirty="0" smtClean="0">
                <a:solidFill>
                  <a:srgbClr val="FF0000"/>
                </a:solidFill>
                <a:cs typeface="Times New Roman" pitchFamily="18" charset="0"/>
              </a:rPr>
              <a:t>even if we take into account the theoretical uncertainties </a:t>
            </a:r>
          </a:p>
          <a:p>
            <a:pPr>
              <a:buNone/>
            </a:pPr>
            <a:r>
              <a:rPr lang="en-US" altLang="ja-JP" dirty="0" smtClean="0">
                <a:solidFill>
                  <a:srgbClr val="FF0000"/>
                </a:solidFill>
                <a:cs typeface="Times New Roman" pitchFamily="18" charset="0"/>
              </a:rPr>
              <a:t>of the predictions!</a:t>
            </a:r>
            <a:endParaRPr lang="ja-JP" altLang="en-US" dirty="0" smtClean="0">
              <a:solidFill>
                <a:srgbClr val="FF0000"/>
              </a:solidFill>
              <a:cs typeface="Times New Roman" pitchFamily="18" charset="0"/>
            </a:endParaRPr>
          </a:p>
        </p:txBody>
      </p:sp>
      <p:sp>
        <p:nvSpPr>
          <p:cNvPr id="15" name="下矢印 14"/>
          <p:cNvSpPr/>
          <p:nvPr/>
        </p:nvSpPr>
        <p:spPr bwMode="auto">
          <a:xfrm>
            <a:off x="3563888" y="3933056"/>
            <a:ext cx="1368152" cy="360040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23528" y="5961474"/>
            <a:ext cx="8424936" cy="707886"/>
          </a:xfrm>
          <a:prstGeom prst="rect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ja-JP" sz="20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  <a:cs typeface="Times New Roman" pitchFamily="18" charset="0"/>
              </a:rPr>
              <a:t>(Note) A measurement of the width                          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  <a:cs typeface="Times New Roman" pitchFamily="18" charset="0"/>
              </a:rPr>
              <a:t>at LHC </a:t>
            </a:r>
            <a:r>
              <a:rPr lang="en-US" altLang="ja-JP" sz="20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  <a:cs typeface="Times New Roman" pitchFamily="18" charset="0"/>
              </a:rPr>
              <a:t>(even at HL-LHC) </a:t>
            </a:r>
          </a:p>
          <a:p>
            <a:pPr>
              <a:defRPr/>
            </a:pPr>
            <a:r>
              <a:rPr lang="en-US" altLang="ja-JP" sz="20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  <a:cs typeface="Times New Roman" pitchFamily="18" charset="0"/>
              </a:rPr>
              <a:t>           is 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  <a:cs typeface="Times New Roman" pitchFamily="18" charset="0"/>
              </a:rPr>
              <a:t>very difficult </a:t>
            </a:r>
            <a:r>
              <a:rPr lang="en-US" altLang="ja-JP" sz="20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  <a:cs typeface="Times New Roman" pitchFamily="18" charset="0"/>
              </a:rPr>
              <a:t>due to the difficulty in charm-tagging.</a:t>
            </a:r>
          </a:p>
        </p:txBody>
      </p:sp>
      <p:graphicFrame>
        <p:nvGraphicFramePr>
          <p:cNvPr id="624643" name="Object 3"/>
          <p:cNvGraphicFramePr>
            <a:graphicFrameLocks noChangeAspect="1"/>
          </p:cNvGraphicFramePr>
          <p:nvPr/>
        </p:nvGraphicFramePr>
        <p:xfrm>
          <a:off x="4067944" y="5961474"/>
          <a:ext cx="1584176" cy="347179"/>
        </p:xfrm>
        <a:graphic>
          <a:graphicData uri="http://schemas.openxmlformats.org/presentationml/2006/ole">
            <p:oleObj spid="_x0000_s624643" name="数式" r:id="rId5" imgW="774360" imgH="228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188640"/>
            <a:ext cx="7168852" cy="936104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ja-JP" b="1" i="1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</a:rPr>
              <a:t>8.</a:t>
            </a:r>
            <a:r>
              <a:rPr lang="en-US" altLang="ja-JP" b="1" i="1" u="sng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</a:rPr>
              <a:t> Conclusion</a:t>
            </a:r>
          </a:p>
        </p:txBody>
      </p:sp>
      <p:sp>
        <p:nvSpPr>
          <p:cNvPr id="10" name="コンテンツ プレースホルダ 9"/>
          <p:cNvSpPr>
            <a:spLocks noGrp="1"/>
          </p:cNvSpPr>
          <p:nvPr>
            <p:ph idx="1"/>
          </p:nvPr>
        </p:nvSpPr>
        <p:spPr>
          <a:xfrm>
            <a:off x="457200" y="1052736"/>
            <a:ext cx="7787208" cy="5544616"/>
          </a:xfrm>
        </p:spPr>
        <p:txBody>
          <a:bodyPr/>
          <a:lstStyle/>
          <a:p>
            <a:pPr>
              <a:buNone/>
            </a:pPr>
            <a:endParaRPr lang="en-US" altLang="ja-JP" sz="8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altLang="ja-JP" sz="1600" b="1" i="1" dirty="0" smtClean="0">
                <a:latin typeface="Times New Roman" pitchFamily="18" charset="0"/>
                <a:cs typeface="Times New Roman" pitchFamily="18" charset="0"/>
              </a:rPr>
              <a:t>-  We have calculated the width of the SM like Higgs boson decay </a:t>
            </a:r>
          </a:p>
          <a:p>
            <a:pPr>
              <a:buNone/>
            </a:pPr>
            <a:r>
              <a:rPr lang="en-US" altLang="ja-JP" sz="1600" b="1" i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altLang="ja-JP" sz="1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 -&gt; c </a:t>
            </a:r>
            <a:r>
              <a:rPr lang="en-US" altLang="ja-JP" sz="16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cbar</a:t>
            </a:r>
            <a:r>
              <a:rPr lang="en-US" altLang="ja-JP" sz="1600" b="1" i="1" dirty="0" smtClean="0">
                <a:latin typeface="Times New Roman" pitchFamily="18" charset="0"/>
                <a:cs typeface="Times New Roman" pitchFamily="18" charset="0"/>
              </a:rPr>
              <a:t> at full  one-loop level (in the </a:t>
            </a:r>
            <a:r>
              <a:rPr lang="en-US" altLang="ja-JP" sz="1600" b="1" i="1" dirty="0" err="1" smtClean="0">
                <a:latin typeface="Times New Roman" pitchFamily="18" charset="0"/>
                <a:cs typeface="Times New Roman" pitchFamily="18" charset="0"/>
              </a:rPr>
              <a:t>DRbar</a:t>
            </a:r>
            <a:r>
              <a:rPr lang="en-US" altLang="ja-JP" sz="1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ja-JP" sz="1600" b="1" i="1" dirty="0" err="1" smtClean="0">
                <a:latin typeface="Times New Roman" pitchFamily="18" charset="0"/>
                <a:cs typeface="Times New Roman" pitchFamily="18" charset="0"/>
              </a:rPr>
              <a:t>renorm</a:t>
            </a:r>
            <a:r>
              <a:rPr lang="en-US" altLang="ja-JP" sz="1600" b="1" i="1" dirty="0" smtClean="0">
                <a:latin typeface="Times New Roman" pitchFamily="18" charset="0"/>
                <a:cs typeface="Times New Roman" pitchFamily="18" charset="0"/>
              </a:rPr>
              <a:t>. scheme) </a:t>
            </a:r>
          </a:p>
          <a:p>
            <a:pPr>
              <a:buNone/>
            </a:pPr>
            <a:r>
              <a:rPr lang="en-US" altLang="ja-JP" sz="1600" b="1" i="1" dirty="0" smtClean="0">
                <a:latin typeface="Times New Roman" pitchFamily="18" charset="0"/>
                <a:cs typeface="Times New Roman" pitchFamily="18" charset="0"/>
              </a:rPr>
              <a:t>    in the </a:t>
            </a:r>
            <a:r>
              <a:rPr lang="en-US" altLang="ja-JP" sz="1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MSSM with non minimal QFV</a:t>
            </a:r>
            <a:r>
              <a:rPr lang="en-US" altLang="ja-JP" sz="1600" b="1" i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buNone/>
            </a:pPr>
            <a:endParaRPr lang="en-US" altLang="ja-JP" sz="8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altLang="ja-JP" sz="1600" b="1" i="1" dirty="0" smtClean="0">
                <a:latin typeface="Times New Roman" pitchFamily="18" charset="0"/>
                <a:cs typeface="Times New Roman" pitchFamily="18" charset="0"/>
              </a:rPr>
              <a:t>-  The </a:t>
            </a:r>
            <a:r>
              <a:rPr lang="en-US" altLang="ja-JP" sz="1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QFV effect</a:t>
            </a:r>
            <a:r>
              <a:rPr lang="en-US" altLang="ja-JP" sz="1600" b="1" i="1" dirty="0" smtClean="0">
                <a:latin typeface="Times New Roman" pitchFamily="18" charset="0"/>
                <a:cs typeface="Times New Roman" pitchFamily="18" charset="0"/>
              </a:rPr>
              <a:t> (i.e. </a:t>
            </a:r>
            <a:r>
              <a:rPr lang="en-US" altLang="ja-JP" sz="1600" b="1" i="1" dirty="0" err="1" smtClean="0">
                <a:latin typeface="Times New Roman" pitchFamily="18" charset="0"/>
                <a:cs typeface="Times New Roman" pitchFamily="18" charset="0"/>
              </a:rPr>
              <a:t>scharm</a:t>
            </a:r>
            <a:r>
              <a:rPr lang="en-US" altLang="ja-JP" sz="1600" b="1" i="1" dirty="0" smtClean="0">
                <a:latin typeface="Times New Roman" pitchFamily="18" charset="0"/>
                <a:cs typeface="Times New Roman" pitchFamily="18" charset="0"/>
              </a:rPr>
              <a:t>-stop mixing effect) on the width </a:t>
            </a:r>
            <a:r>
              <a:rPr lang="en-US" altLang="ja-JP" sz="1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can be quite large</a:t>
            </a:r>
            <a:r>
              <a:rPr lang="en-US" altLang="ja-JP" sz="1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en-US" altLang="ja-JP" sz="1600" b="1" i="1" dirty="0" smtClean="0">
                <a:latin typeface="Times New Roman" pitchFamily="18" charset="0"/>
                <a:cs typeface="Times New Roman" pitchFamily="18" charset="0"/>
              </a:rPr>
              <a:t>    despite the very strong constraints on QFV from the B meson data. </a:t>
            </a:r>
          </a:p>
          <a:p>
            <a:pPr>
              <a:buNone/>
            </a:pPr>
            <a:endParaRPr lang="en-US" altLang="ja-JP" sz="16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altLang="ja-JP" sz="1600" b="1" i="1" dirty="0" smtClean="0">
                <a:latin typeface="Times New Roman" pitchFamily="18" charset="0"/>
                <a:cs typeface="Times New Roman" pitchFamily="18" charset="0"/>
              </a:rPr>
              <a:t>-  </a:t>
            </a:r>
            <a:r>
              <a:rPr lang="en-US" altLang="ja-JP" sz="1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 deviation </a:t>
            </a:r>
            <a:r>
              <a:rPr lang="en-US" altLang="ja-JP" sz="1600" b="1" i="1" dirty="0" smtClean="0">
                <a:latin typeface="Times New Roman" pitchFamily="18" charset="0"/>
                <a:cs typeface="Times New Roman" pitchFamily="18" charset="0"/>
              </a:rPr>
              <a:t>of the MSSM  prediction from the SM width can be </a:t>
            </a:r>
            <a:r>
              <a:rPr lang="en-US" altLang="ja-JP" sz="1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strongly </a:t>
            </a:r>
          </a:p>
          <a:p>
            <a:pPr>
              <a:buNone/>
            </a:pPr>
            <a:r>
              <a:rPr lang="en-US" altLang="ja-JP" sz="1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enhanced </a:t>
            </a:r>
            <a:r>
              <a:rPr lang="en-US" altLang="ja-JP" sz="1600" b="1" i="1" dirty="0" smtClean="0">
                <a:latin typeface="Times New Roman" pitchFamily="18" charset="0"/>
                <a:cs typeface="Times New Roman" pitchFamily="18" charset="0"/>
              </a:rPr>
              <a:t>(up </a:t>
            </a:r>
            <a:r>
              <a:rPr lang="en-US" altLang="ja-JP" sz="1600" b="1" i="1" dirty="0" err="1" smtClean="0">
                <a:latin typeface="Times New Roman" pitchFamily="18" charset="0"/>
                <a:cs typeface="Times New Roman" pitchFamily="18" charset="0"/>
              </a:rPr>
              <a:t>tp</a:t>
            </a:r>
            <a:r>
              <a:rPr lang="en-US" altLang="ja-JP" sz="1600" b="1" i="1" dirty="0" smtClean="0">
                <a:latin typeface="Times New Roman" pitchFamily="18" charset="0"/>
                <a:cs typeface="Times New Roman" pitchFamily="18" charset="0"/>
              </a:rPr>
              <a:t> ~ 35%) </a:t>
            </a:r>
            <a:r>
              <a:rPr lang="en-US" altLang="ja-JP" sz="1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by the QFV effect!</a:t>
            </a:r>
            <a:endParaRPr lang="en-US" altLang="ja-JP" sz="16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altLang="ja-JP" sz="8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altLang="ja-JP" sz="1600" b="1" i="1" dirty="0" smtClean="0">
                <a:latin typeface="Times New Roman" pitchFamily="18" charset="0"/>
                <a:cs typeface="Times New Roman" pitchFamily="18" charset="0"/>
              </a:rPr>
              <a:t>-  </a:t>
            </a:r>
            <a:r>
              <a:rPr lang="en-US" altLang="ja-JP" sz="1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 deviation </a:t>
            </a:r>
            <a:r>
              <a:rPr lang="en-US" altLang="ja-JP" sz="1600" b="1" i="1" dirty="0" smtClean="0">
                <a:latin typeface="Times New Roman" pitchFamily="18" charset="0"/>
                <a:cs typeface="Times New Roman" pitchFamily="18" charset="0"/>
              </a:rPr>
              <a:t>of the MSSM  prediction from SM width can be</a:t>
            </a:r>
            <a:r>
              <a:rPr lang="en-US" altLang="ja-JP" sz="1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quite significant </a:t>
            </a:r>
          </a:p>
          <a:p>
            <a:pPr>
              <a:buNone/>
            </a:pPr>
            <a:r>
              <a:rPr lang="en-US" altLang="ja-JP" sz="1600" b="1" i="1" dirty="0" smtClean="0">
                <a:latin typeface="Times New Roman" pitchFamily="18" charset="0"/>
                <a:cs typeface="Times New Roman" pitchFamily="18" charset="0"/>
              </a:rPr>
              <a:t>    compared with the expected experimental errors at ILC(500GeV),  </a:t>
            </a:r>
          </a:p>
          <a:p>
            <a:pPr>
              <a:buNone/>
            </a:pPr>
            <a:r>
              <a:rPr lang="en-US" altLang="ja-JP" sz="1600" b="1" i="1" dirty="0" smtClean="0">
                <a:latin typeface="Times New Roman" pitchFamily="18" charset="0"/>
                <a:cs typeface="Times New Roman" pitchFamily="18" charset="0"/>
              </a:rPr>
              <a:t>    even if we take into account the theoretical uncertainties of the predictions!</a:t>
            </a:r>
          </a:p>
          <a:p>
            <a:pPr>
              <a:buNone/>
            </a:pPr>
            <a:endParaRPr lang="en-US" altLang="ja-JP" sz="8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en-US" altLang="ja-JP" sz="2800" b="1" i="1" dirty="0" smtClean="0">
                <a:latin typeface="Times New Roman" pitchFamily="18" charset="0"/>
                <a:cs typeface="Times New Roman" pitchFamily="18" charset="0"/>
              </a:rPr>
              <a:t>Therefore, </a:t>
            </a:r>
            <a:r>
              <a:rPr lang="en-US" altLang="ja-JP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we have a good chance to discover </a:t>
            </a:r>
          </a:p>
          <a:p>
            <a:pPr>
              <a:buNone/>
            </a:pPr>
            <a:r>
              <a:rPr lang="en-US" altLang="ja-JP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the QFV SUSY effect in this decay h -&gt; c </a:t>
            </a:r>
            <a:r>
              <a:rPr lang="en-US" altLang="ja-JP" sz="28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cbar</a:t>
            </a:r>
            <a:r>
              <a:rPr lang="en-US" altLang="ja-JP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en-US" altLang="ja-JP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at ILC! </a:t>
            </a:r>
          </a:p>
          <a:p>
            <a:pPr>
              <a:buNone/>
            </a:pPr>
            <a:endParaRPr lang="en-US" altLang="ja-JP" sz="16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kumimoji="1" lang="ja-JP" altLang="en-US" sz="16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コンテンツ プレースホルダ 9"/>
          <p:cNvSpPr>
            <a:spLocks noGrp="1"/>
          </p:cNvSpPr>
          <p:nvPr>
            <p:ph idx="1"/>
          </p:nvPr>
        </p:nvSpPr>
        <p:spPr>
          <a:xfrm>
            <a:off x="251520" y="476672"/>
            <a:ext cx="8712968" cy="5544616"/>
          </a:xfrm>
        </p:spPr>
        <p:txBody>
          <a:bodyPr/>
          <a:lstStyle/>
          <a:p>
            <a:pPr>
              <a:buNone/>
            </a:pPr>
            <a:endParaRPr lang="en-US" altLang="ja-JP" sz="8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en-US" altLang="ja-JP" sz="2800" b="1" i="1" dirty="0" smtClean="0">
                <a:latin typeface="Times New Roman" pitchFamily="18" charset="0"/>
                <a:cs typeface="Times New Roman" pitchFamily="18" charset="0"/>
              </a:rPr>
              <a:t>Our analysis suggests the following:</a:t>
            </a:r>
          </a:p>
          <a:p>
            <a:pPr>
              <a:buNone/>
            </a:pPr>
            <a:r>
              <a:rPr lang="en-US" altLang="ja-JP" sz="2800" b="1" i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altLang="ja-JP" sz="2800" b="1" i="1" dirty="0" smtClean="0">
                <a:latin typeface="Times New Roman" pitchFamily="18" charset="0"/>
                <a:cs typeface="Times New Roman" pitchFamily="18" charset="0"/>
              </a:rPr>
              <a:t>PETRA/TRISTAN </a:t>
            </a:r>
            <a:r>
              <a:rPr lang="en-US" altLang="ja-JP" sz="2800" b="1" i="1" dirty="0" smtClean="0">
                <a:latin typeface="Times New Roman" pitchFamily="18" charset="0"/>
                <a:cs typeface="Times New Roman" pitchFamily="18" charset="0"/>
              </a:rPr>
              <a:t>discovered virtual Z</a:t>
            </a:r>
            <a:r>
              <a:rPr lang="en-US" altLang="ja-JP" sz="2800" b="1" i="1" baseline="30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altLang="ja-JP" sz="2800" b="1" i="1" dirty="0" smtClean="0">
                <a:latin typeface="Times New Roman" pitchFamily="18" charset="0"/>
                <a:cs typeface="Times New Roman" pitchFamily="18" charset="0"/>
              </a:rPr>
              <a:t> effect for the first time.</a:t>
            </a:r>
          </a:p>
          <a:p>
            <a:pPr>
              <a:buNone/>
            </a:pPr>
            <a:r>
              <a:rPr lang="en-US" altLang="ja-JP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Similarly, </a:t>
            </a:r>
            <a:r>
              <a:rPr lang="en-US" altLang="ja-JP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ILC </a:t>
            </a:r>
            <a:r>
              <a:rPr lang="en-US" altLang="ja-JP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could discover virtual SUSY effects for the first time!</a:t>
            </a:r>
            <a:endParaRPr lang="en-US" altLang="ja-JP" sz="16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kumimoji="1" lang="ja-JP" altLang="en-US" sz="16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3577977" y="3198168"/>
            <a:ext cx="164209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4800" dirty="0" smtClean="0">
                <a:solidFill>
                  <a:schemeClr val="tx1"/>
                </a:solidFill>
              </a:rPr>
              <a:t>END</a:t>
            </a:r>
            <a:endParaRPr lang="ja-JP" altLang="en-US" sz="4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b="1" i="1" dirty="0" smtClean="0">
                <a:latin typeface="Times New Roman" pitchFamily="18" charset="0"/>
              </a:rPr>
              <a:t>Backup Slides</a:t>
            </a:r>
          </a:p>
        </p:txBody>
      </p:sp>
      <p:pic>
        <p:nvPicPr>
          <p:cNvPr id="29286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736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46856" y="490662"/>
            <a:ext cx="8229600" cy="1210146"/>
          </a:xfrm>
          <a:solidFill>
            <a:schemeClr val="tx2"/>
          </a:solidFill>
        </p:spPr>
        <p:txBody>
          <a:bodyPr/>
          <a:lstStyle/>
          <a:p>
            <a:r>
              <a:rPr kumimoji="1" lang="en-US" altLang="ja-JP" sz="3200" dirty="0" smtClean="0">
                <a:solidFill>
                  <a:schemeClr val="accent4">
                    <a:lumMod val="10000"/>
                  </a:schemeClr>
                </a:solidFill>
              </a:rPr>
              <a:t>Constraints on the MSSM parameters from B meson data and Higgs boson mass</a:t>
            </a:r>
            <a:endParaRPr kumimoji="1" lang="ja-JP" altLang="en-US" sz="3200" dirty="0">
              <a:solidFill>
                <a:schemeClr val="accent4">
                  <a:lumMod val="10000"/>
                </a:schemeClr>
              </a:solidFill>
            </a:endParaRPr>
          </a:p>
        </p:txBody>
      </p:sp>
      <p:pic>
        <p:nvPicPr>
          <p:cNvPr id="7372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0207" y="2060848"/>
            <a:ext cx="8582273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512" y="0"/>
            <a:ext cx="8784976" cy="908720"/>
          </a:xfrm>
        </p:spPr>
        <p:txBody>
          <a:bodyPr/>
          <a:lstStyle/>
          <a:p>
            <a:r>
              <a:rPr lang="en-US" altLang="ja-JP" sz="3600" b="1" u="sng" dirty="0" err="1" smtClean="0"/>
              <a:t>Gluino</a:t>
            </a:r>
            <a:r>
              <a:rPr lang="en-US" altLang="ja-JP" sz="3600" b="1" u="sng" dirty="0" smtClean="0"/>
              <a:t> mass limit from LHC(7/8 </a:t>
            </a:r>
            <a:r>
              <a:rPr lang="en-US" altLang="ja-JP" sz="3600" b="1" u="sng" dirty="0" err="1" smtClean="0"/>
              <a:t>TeV</a:t>
            </a:r>
            <a:r>
              <a:rPr lang="en-US" altLang="ja-JP" sz="3600" b="1" u="sng" dirty="0" smtClean="0"/>
              <a:t>)</a:t>
            </a:r>
            <a:endParaRPr kumimoji="1" lang="ja-JP" altLang="en-US" sz="3600" b="1" u="sng" dirty="0"/>
          </a:p>
        </p:txBody>
      </p:sp>
      <p:grpSp>
        <p:nvGrpSpPr>
          <p:cNvPr id="15" name="グループ化 14"/>
          <p:cNvGrpSpPr/>
          <p:nvPr/>
        </p:nvGrpSpPr>
        <p:grpSpPr>
          <a:xfrm>
            <a:off x="1187624" y="908720"/>
            <a:ext cx="6696744" cy="4824536"/>
            <a:chOff x="1043608" y="1440135"/>
            <a:chExt cx="6832748" cy="4869185"/>
          </a:xfrm>
        </p:grpSpPr>
        <p:pic>
          <p:nvPicPr>
            <p:cNvPr id="732163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043608" y="1440135"/>
              <a:ext cx="6832748" cy="48691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テキスト ボックス 5"/>
            <p:cNvSpPr txBox="1"/>
            <p:nvPr/>
          </p:nvSpPr>
          <p:spPr>
            <a:xfrm>
              <a:off x="5296218" y="3338071"/>
              <a:ext cx="14401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200" b="0" i="0" dirty="0" smtClean="0">
                  <a:solidFill>
                    <a:srgbClr val="FF0000"/>
                  </a:solidFill>
                  <a:latin typeface="+mj-lt"/>
                </a:rPr>
                <a:t>x</a:t>
              </a:r>
              <a:endParaRPr kumimoji="1" lang="ja-JP" altLang="en-US" sz="1200" b="0" i="0" dirty="0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7" name="テキスト ボックス 6"/>
            <p:cNvSpPr txBox="1"/>
            <p:nvPr/>
          </p:nvSpPr>
          <p:spPr>
            <a:xfrm>
              <a:off x="3238613" y="3393652"/>
              <a:ext cx="14401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200" b="0" i="0" dirty="0" smtClean="0">
                  <a:solidFill>
                    <a:srgbClr val="FF0000"/>
                  </a:solidFill>
                  <a:latin typeface="+mj-lt"/>
                </a:rPr>
                <a:t>x</a:t>
              </a:r>
              <a:endParaRPr kumimoji="1" lang="ja-JP" altLang="en-US" sz="1200" b="0" i="0" dirty="0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8" name="テキスト ボックス 7"/>
            <p:cNvSpPr txBox="1"/>
            <p:nvPr/>
          </p:nvSpPr>
          <p:spPr>
            <a:xfrm>
              <a:off x="7359622" y="3429885"/>
              <a:ext cx="14401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200" b="0" i="0" dirty="0" smtClean="0">
                  <a:solidFill>
                    <a:srgbClr val="FF0000"/>
                  </a:solidFill>
                  <a:latin typeface="+mj-lt"/>
                </a:rPr>
                <a:t>x</a:t>
              </a:r>
              <a:endParaRPr kumimoji="1" lang="ja-JP" altLang="en-US" sz="1200" b="0" i="0" dirty="0">
                <a:solidFill>
                  <a:srgbClr val="FF0000"/>
                </a:solidFill>
                <a:latin typeface="+mj-lt"/>
              </a:endParaRPr>
            </a:p>
          </p:txBody>
        </p:sp>
      </p:grpSp>
      <p:sp>
        <p:nvSpPr>
          <p:cNvPr id="16" name="テキスト ボックス 15"/>
          <p:cNvSpPr txBox="1"/>
          <p:nvPr/>
        </p:nvSpPr>
        <p:spPr>
          <a:xfrm>
            <a:off x="1187624" y="6033482"/>
            <a:ext cx="6696744" cy="707886"/>
          </a:xfrm>
          <a:prstGeom prst="rect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ja-JP" sz="20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  <a:cs typeface="Times New Roman" pitchFamily="18" charset="0"/>
              </a:rPr>
              <a:t>Our benchmark QFV scenario:</a:t>
            </a:r>
          </a:p>
          <a:p>
            <a:pPr>
              <a:defRPr/>
            </a:pPr>
            <a:endParaRPr lang="en-US" altLang="ja-JP" sz="2000" dirty="0" smtClean="0">
              <a:solidFill>
                <a:schemeClr val="accent4">
                  <a:lumMod val="10000"/>
                </a:schemeClr>
              </a:solidFill>
              <a:ea typeface="ＭＳ Ｐゴシック" pitchFamily="50" charset="-128"/>
              <a:cs typeface="Times New Roman" pitchFamily="18" charset="0"/>
            </a:endParaRPr>
          </a:p>
        </p:txBody>
      </p:sp>
      <p:graphicFrame>
        <p:nvGraphicFramePr>
          <p:cNvPr id="17" name="Object 3"/>
          <p:cNvGraphicFramePr>
            <a:graphicFrameLocks noChangeAspect="1"/>
          </p:cNvGraphicFramePr>
          <p:nvPr/>
        </p:nvGraphicFramePr>
        <p:xfrm>
          <a:off x="4716016" y="6105490"/>
          <a:ext cx="3024336" cy="463828"/>
        </p:xfrm>
        <a:graphic>
          <a:graphicData uri="http://schemas.openxmlformats.org/presentationml/2006/ole">
            <p:oleObj spid="_x0000_s732166" name="数式" r:id="rId4" imgW="1739880" imgH="266400" progId="Equation.3">
              <p:embed/>
            </p:oleObj>
          </a:graphicData>
        </a:graphic>
      </p:graphicFrame>
      <p:cxnSp>
        <p:nvCxnSpPr>
          <p:cNvPr id="18" name="直線矢印コネクタ 37"/>
          <p:cNvCxnSpPr>
            <a:cxnSpLocks noChangeShapeType="1"/>
            <a:endCxn id="6" idx="3"/>
          </p:cNvCxnSpPr>
          <p:nvPr/>
        </p:nvCxnSpPr>
        <p:spPr bwMode="auto">
          <a:xfrm flipH="1" flipV="1">
            <a:off x="5496736" y="2926482"/>
            <a:ext cx="587432" cy="3198820"/>
          </a:xfrm>
          <a:prstGeom prst="straightConnector1">
            <a:avLst/>
          </a:prstGeom>
          <a:noFill/>
          <a:ln w="12700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19" name="直線矢印コネクタ 37"/>
          <p:cNvCxnSpPr>
            <a:cxnSpLocks noChangeShapeType="1"/>
            <a:endCxn id="8" idx="3"/>
          </p:cNvCxnSpPr>
          <p:nvPr/>
        </p:nvCxnSpPr>
        <p:spPr bwMode="auto">
          <a:xfrm flipV="1">
            <a:off x="6084168" y="3017455"/>
            <a:ext cx="1434900" cy="3106805"/>
          </a:xfrm>
          <a:prstGeom prst="straightConnector1">
            <a:avLst/>
          </a:prstGeom>
          <a:noFill/>
          <a:ln w="12700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20" name="直線矢印コネクタ 37"/>
          <p:cNvCxnSpPr>
            <a:cxnSpLocks noChangeShapeType="1"/>
          </p:cNvCxnSpPr>
          <p:nvPr/>
        </p:nvCxnSpPr>
        <p:spPr bwMode="auto">
          <a:xfrm flipH="1" flipV="1">
            <a:off x="3491880" y="2996952"/>
            <a:ext cx="2592289" cy="3096344"/>
          </a:xfrm>
          <a:prstGeom prst="straightConnector1">
            <a:avLst/>
          </a:prstGeom>
          <a:noFill/>
          <a:ln w="12700" algn="ctr">
            <a:solidFill>
              <a:srgbClr val="FF0000"/>
            </a:solidFill>
            <a:round/>
            <a:headEnd/>
            <a:tailEnd type="arrow" w="med" len="med"/>
          </a:ln>
        </p:spPr>
      </p:cxnSp>
      <p:sp>
        <p:nvSpPr>
          <p:cNvPr id="22" name="円/楕円 40"/>
          <p:cNvSpPr>
            <a:spLocks noChangeArrowheads="1"/>
          </p:cNvSpPr>
          <p:nvPr/>
        </p:nvSpPr>
        <p:spPr bwMode="auto">
          <a:xfrm>
            <a:off x="4644008" y="6093296"/>
            <a:ext cx="3168352" cy="504056"/>
          </a:xfrm>
          <a:prstGeom prst="ellipse">
            <a:avLst/>
          </a:prstGeom>
          <a:noFill/>
          <a:ln w="19050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7004"/>
            <a:ext cx="4283969" cy="647700"/>
          </a:xfrm>
        </p:spPr>
        <p:txBody>
          <a:bodyPr/>
          <a:lstStyle/>
          <a:p>
            <a:pPr eaLnBrk="1" hangingPunct="1"/>
            <a:r>
              <a:rPr lang="en-US" altLang="ja-JP" b="1" i="1" dirty="0" smtClean="0">
                <a:latin typeface="Times New Roman" pitchFamily="18" charset="0"/>
              </a:rPr>
              <a:t>1</a:t>
            </a:r>
            <a:r>
              <a:rPr lang="en-US" altLang="ja-JP" sz="4000" dirty="0" smtClean="0">
                <a:latin typeface="Times New Roman" pitchFamily="18" charset="0"/>
              </a:rPr>
              <a:t>. </a:t>
            </a:r>
            <a:r>
              <a:rPr lang="en-US" altLang="ja-JP" b="1" i="1" dirty="0" smtClean="0">
                <a:latin typeface="Times New Roman" pitchFamily="18" charset="0"/>
              </a:rPr>
              <a:t>Introduction</a:t>
            </a:r>
          </a:p>
        </p:txBody>
      </p:sp>
      <p:sp>
        <p:nvSpPr>
          <p:cNvPr id="20482" name="Rectangle 3"/>
          <p:cNvSpPr>
            <a:spLocks noGrp="1" noChangeArrowheads="1"/>
          </p:cNvSpPr>
          <p:nvPr>
            <p:ph idx="1"/>
          </p:nvPr>
        </p:nvSpPr>
        <p:spPr>
          <a:xfrm>
            <a:off x="179512" y="908720"/>
            <a:ext cx="8750175" cy="5616624"/>
          </a:xfrm>
          <a:solidFill>
            <a:schemeClr val="tx2">
              <a:lumMod val="90000"/>
            </a:schemeClr>
          </a:solidFill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en-US" altLang="ja-JP" sz="2000" b="1" i="1" noProof="1" smtClean="0">
              <a:solidFill>
                <a:schemeClr val="accent4">
                  <a:lumMod val="10000"/>
                </a:schemeClr>
              </a:solidFill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ja-JP" sz="2000" b="1" i="1" noProof="1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</a:rPr>
              <a:t>What is the SM-like Higgs boson discovered at LHC? </a:t>
            </a:r>
            <a:endParaRPr lang="en-US" altLang="ja-JP" sz="2000" b="1" i="1" noProof="1" smtClean="0">
              <a:latin typeface="Times New Roman" pitchFamily="18" charset="0"/>
            </a:endParaRPr>
          </a:p>
          <a:p>
            <a:pPr eaLnBrk="1" hangingPunct="1"/>
            <a:r>
              <a:rPr lang="en-US" altLang="ja-JP" sz="2000" b="1" i="1" noProof="1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</a:rPr>
              <a:t>It can be the SM Higgs boson.</a:t>
            </a:r>
          </a:p>
          <a:p>
            <a:pPr eaLnBrk="1" hangingPunct="1"/>
            <a:r>
              <a:rPr lang="en-US" altLang="ja-JP" sz="2000" b="1" i="1" noProof="1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</a:rPr>
              <a:t>It can be a Higgs boson of New Physics. </a:t>
            </a:r>
          </a:p>
          <a:p>
            <a:pPr eaLnBrk="1" hangingPunct="1"/>
            <a:r>
              <a:rPr lang="en-US" altLang="ja-JP" sz="2000" b="1" i="1" noProof="1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</a:rPr>
              <a:t>This is the most important issue in the present particle physics world!</a:t>
            </a:r>
            <a:endParaRPr lang="en-US" altLang="ja-JP" sz="2000" b="1" i="1" noProof="1" smtClean="0">
              <a:solidFill>
                <a:srgbClr val="FF0000"/>
              </a:solidFill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buNone/>
            </a:pPr>
            <a:endParaRPr lang="en-US" altLang="ja-JP" sz="2000" b="1" i="1" dirty="0" smtClean="0">
              <a:solidFill>
                <a:srgbClr val="FF0000"/>
              </a:solidFill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Arial" pitchFamily="34" charset="0"/>
              <a:buChar char="•"/>
            </a:pPr>
            <a:r>
              <a:rPr lang="en-US" altLang="ja-JP" sz="2000" b="1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</a:rPr>
              <a:t>Here we study the possibility that it is the lightest Higgs boson of Minimal 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en-US" altLang="ja-JP" sz="2000" b="1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</a:rPr>
              <a:t>     </a:t>
            </a:r>
            <a:r>
              <a:rPr lang="en-US" altLang="ja-JP" sz="2000" b="1" i="1" dirty="0" err="1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</a:rPr>
              <a:t>Supersymmetric</a:t>
            </a:r>
            <a:r>
              <a:rPr lang="en-US" altLang="ja-JP" sz="2000" b="1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</a:rPr>
              <a:t> Standard Model (MSSM) focusing on the width of the 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en-US" altLang="ja-JP" sz="2000" b="1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</a:rPr>
              <a:t>     decay                      .</a:t>
            </a:r>
          </a:p>
          <a:p>
            <a:pPr eaLnBrk="1" hangingPunct="1">
              <a:lnSpc>
                <a:spcPct val="80000"/>
              </a:lnSpc>
              <a:buNone/>
            </a:pPr>
            <a:endParaRPr lang="en-US" altLang="ja-JP" sz="2000" b="1" i="1" dirty="0" smtClean="0">
              <a:solidFill>
                <a:schemeClr val="accent4">
                  <a:lumMod val="10000"/>
                </a:schemeClr>
              </a:solidFill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ja-JP" sz="2000" b="1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</a:rPr>
              <a:t>We compute </a:t>
            </a:r>
            <a:r>
              <a:rPr lang="en-US" altLang="ja-JP" sz="2000" b="1" i="1" dirty="0" smtClean="0">
                <a:solidFill>
                  <a:srgbClr val="FF0000"/>
                </a:solidFill>
                <a:latin typeface="Times New Roman" pitchFamily="18" charset="0"/>
              </a:rPr>
              <a:t>the width at full one-loop level</a:t>
            </a:r>
            <a:r>
              <a:rPr lang="en-US" altLang="ja-JP" sz="2000" b="1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</a:rPr>
              <a:t> in the         scheme in the 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en-US" altLang="ja-JP" sz="2000" b="1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</a:rPr>
              <a:t>     MSSM with </a:t>
            </a:r>
            <a:r>
              <a:rPr lang="en-US" altLang="ja-JP" sz="2000" b="1" i="1" dirty="0" smtClean="0">
                <a:solidFill>
                  <a:srgbClr val="FF0000"/>
                </a:solidFill>
                <a:latin typeface="Times New Roman" pitchFamily="18" charset="0"/>
              </a:rPr>
              <a:t>non minimal Quark Flavor Violation (QFV)</a:t>
            </a:r>
            <a:r>
              <a:rPr lang="en-US" altLang="ja-JP" sz="2000" b="1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</a:rPr>
              <a:t>.</a:t>
            </a:r>
          </a:p>
          <a:p>
            <a:pPr eaLnBrk="1" hangingPunct="1">
              <a:lnSpc>
                <a:spcPct val="80000"/>
              </a:lnSpc>
              <a:buNone/>
            </a:pPr>
            <a:endParaRPr lang="en-US" altLang="ja-JP" sz="2000" b="1" i="1" dirty="0" smtClean="0">
              <a:solidFill>
                <a:schemeClr val="accent4">
                  <a:lumMod val="10000"/>
                </a:schemeClr>
              </a:solidFill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ja-JP" sz="2000" b="1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</a:rPr>
              <a:t>We find that </a:t>
            </a:r>
            <a:r>
              <a:rPr lang="en-US" altLang="ja-JP" sz="2000" b="1" i="1" dirty="0" smtClean="0">
                <a:solidFill>
                  <a:srgbClr val="FF0000"/>
                </a:solidFill>
                <a:latin typeface="Times New Roman" pitchFamily="18" charset="0"/>
              </a:rPr>
              <a:t>the difference of the MSSM and SM predictions for the width 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en-US" altLang="ja-JP" sz="2000" b="1" i="1" dirty="0" smtClean="0">
                <a:solidFill>
                  <a:srgbClr val="FF0000"/>
                </a:solidFill>
                <a:latin typeface="Times New Roman" pitchFamily="18" charset="0"/>
              </a:rPr>
              <a:t>      can be quite significant compared with expected experimental errors at 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en-US" altLang="ja-JP" sz="2000" b="1" i="1" dirty="0" smtClean="0">
                <a:solidFill>
                  <a:srgbClr val="FF0000"/>
                </a:solidFill>
                <a:latin typeface="Times New Roman" pitchFamily="18" charset="0"/>
              </a:rPr>
              <a:t>      a future lepton colliders such as ILC.</a:t>
            </a:r>
          </a:p>
        </p:txBody>
      </p:sp>
      <p:sp>
        <p:nvSpPr>
          <p:cNvPr id="2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graphicFrame>
        <p:nvGraphicFramePr>
          <p:cNvPr id="381958" name="Object 6"/>
          <p:cNvGraphicFramePr>
            <a:graphicFrameLocks noChangeAspect="1"/>
          </p:cNvGraphicFramePr>
          <p:nvPr/>
        </p:nvGraphicFramePr>
        <p:xfrm>
          <a:off x="0" y="0"/>
          <a:ext cx="200025" cy="228600"/>
        </p:xfrm>
        <a:graphic>
          <a:graphicData uri="http://schemas.openxmlformats.org/presentationml/2006/ole">
            <p:oleObj spid="_x0000_s517125" name="数式" r:id="rId4" imgW="203112" imgH="228501" progId="Equation.3">
              <p:embed/>
            </p:oleObj>
          </a:graphicData>
        </a:graphic>
      </p:graphicFrame>
      <p:graphicFrame>
        <p:nvGraphicFramePr>
          <p:cNvPr id="517126" name="Object 2"/>
          <p:cNvGraphicFramePr>
            <a:graphicFrameLocks noChangeAspect="1"/>
          </p:cNvGraphicFramePr>
          <p:nvPr/>
        </p:nvGraphicFramePr>
        <p:xfrm>
          <a:off x="1187624" y="3501008"/>
          <a:ext cx="1338361" cy="399083"/>
        </p:xfrm>
        <a:graphic>
          <a:graphicData uri="http://schemas.openxmlformats.org/presentationml/2006/ole">
            <p:oleObj spid="_x0000_s517126" name="数式" r:id="rId5" imgW="571320" imgH="228600" progId="Equation.3">
              <p:embed/>
            </p:oleObj>
          </a:graphicData>
        </a:graphic>
      </p:graphicFrame>
      <p:graphicFrame>
        <p:nvGraphicFramePr>
          <p:cNvPr id="517128" name="Object 2"/>
          <p:cNvGraphicFramePr>
            <a:graphicFrameLocks noChangeAspect="1"/>
          </p:cNvGraphicFramePr>
          <p:nvPr/>
        </p:nvGraphicFramePr>
        <p:xfrm>
          <a:off x="5796136" y="4077072"/>
          <a:ext cx="595312" cy="355600"/>
        </p:xfrm>
        <a:graphic>
          <a:graphicData uri="http://schemas.openxmlformats.org/presentationml/2006/ole">
            <p:oleObj spid="_x0000_s517128" name="数式" r:id="rId6" imgW="253800" imgH="2030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3191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764704"/>
            <a:ext cx="5904656" cy="4384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-72008"/>
            <a:ext cx="9144000" cy="908720"/>
          </a:xfrm>
        </p:spPr>
        <p:txBody>
          <a:bodyPr/>
          <a:lstStyle/>
          <a:p>
            <a:r>
              <a:rPr kumimoji="1" lang="en-US" altLang="ja-JP" sz="4000" b="1" u="sng" dirty="0" smtClean="0"/>
              <a:t>STOP mass limit from LHC(7/8 </a:t>
            </a:r>
            <a:r>
              <a:rPr kumimoji="1" lang="en-US" altLang="ja-JP" sz="4000" b="1" u="sng" dirty="0" err="1" smtClean="0"/>
              <a:t>TeV</a:t>
            </a:r>
            <a:r>
              <a:rPr kumimoji="1" lang="en-US" altLang="ja-JP" sz="4000" b="1" u="sng" dirty="0" smtClean="0"/>
              <a:t>)</a:t>
            </a:r>
            <a:endParaRPr kumimoji="1" lang="ja-JP" altLang="en-US" sz="4000" b="1" u="sng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301220" y="2601475"/>
            <a:ext cx="144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800" b="0" i="0" dirty="0" smtClean="0">
                <a:solidFill>
                  <a:srgbClr val="FF0000"/>
                </a:solidFill>
                <a:latin typeface="+mj-lt"/>
              </a:rPr>
              <a:t>x</a:t>
            </a:r>
            <a:endParaRPr kumimoji="1" lang="ja-JP" altLang="en-US" sz="1800" b="0" i="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810248" y="2979034"/>
            <a:ext cx="144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800" b="0" i="0" dirty="0" smtClean="0">
                <a:solidFill>
                  <a:srgbClr val="FF0000"/>
                </a:solidFill>
                <a:latin typeface="+mj-lt"/>
              </a:rPr>
              <a:t>x</a:t>
            </a:r>
            <a:endParaRPr kumimoji="1" lang="ja-JP" altLang="en-US" sz="1800" b="0" i="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971600" y="5373217"/>
            <a:ext cx="7056784" cy="1323439"/>
          </a:xfrm>
          <a:prstGeom prst="rect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ja-JP" sz="20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  <a:cs typeface="Times New Roman" pitchFamily="18" charset="0"/>
              </a:rPr>
              <a:t>Our benchmark QFV scenario:</a:t>
            </a:r>
          </a:p>
          <a:p>
            <a:pPr>
              <a:defRPr/>
            </a:pPr>
            <a:endParaRPr lang="en-US" altLang="ja-JP" sz="2000" dirty="0" smtClean="0">
              <a:solidFill>
                <a:schemeClr val="accent4">
                  <a:lumMod val="10000"/>
                </a:schemeClr>
              </a:solidFill>
              <a:ea typeface="ＭＳ Ｐゴシック" pitchFamily="50" charset="-128"/>
              <a:cs typeface="Times New Roman" pitchFamily="18" charset="0"/>
            </a:endParaRPr>
          </a:p>
          <a:p>
            <a:pPr>
              <a:defRPr/>
            </a:pPr>
            <a:endParaRPr lang="en-US" altLang="ja-JP" sz="2000" dirty="0" smtClean="0">
              <a:solidFill>
                <a:schemeClr val="accent4">
                  <a:lumMod val="10000"/>
                </a:schemeClr>
              </a:solidFill>
              <a:ea typeface="ＭＳ Ｐゴシック" pitchFamily="50" charset="-128"/>
              <a:cs typeface="Times New Roman" pitchFamily="18" charset="0"/>
            </a:endParaRPr>
          </a:p>
          <a:p>
            <a:pPr>
              <a:defRPr/>
            </a:pPr>
            <a:endParaRPr lang="en-US" altLang="ja-JP" sz="2000" dirty="0" smtClean="0">
              <a:solidFill>
                <a:schemeClr val="accent4">
                  <a:lumMod val="10000"/>
                </a:schemeClr>
              </a:solidFill>
              <a:ea typeface="ＭＳ Ｐゴシック" pitchFamily="50" charset="-128"/>
              <a:cs typeface="Times New Roman" pitchFamily="18" charset="0"/>
            </a:endParaRPr>
          </a:p>
        </p:txBody>
      </p:sp>
      <p:graphicFrame>
        <p:nvGraphicFramePr>
          <p:cNvPr id="733187" name="Object 3"/>
          <p:cNvGraphicFramePr>
            <a:graphicFrameLocks noChangeAspect="1"/>
          </p:cNvGraphicFramePr>
          <p:nvPr/>
        </p:nvGraphicFramePr>
        <p:xfrm>
          <a:off x="4644008" y="5373216"/>
          <a:ext cx="3205757" cy="507033"/>
        </p:xfrm>
        <a:graphic>
          <a:graphicData uri="http://schemas.openxmlformats.org/presentationml/2006/ole">
            <p:oleObj spid="_x0000_s733187" name="数式" r:id="rId4" imgW="1688760" imgH="266400" progId="Equation.3">
              <p:embed/>
            </p:oleObj>
          </a:graphicData>
        </a:graphic>
      </p:graphicFrame>
      <p:graphicFrame>
        <p:nvGraphicFramePr>
          <p:cNvPr id="733189" name="Object 5"/>
          <p:cNvGraphicFramePr>
            <a:graphicFrameLocks noChangeAspect="1"/>
          </p:cNvGraphicFramePr>
          <p:nvPr/>
        </p:nvGraphicFramePr>
        <p:xfrm>
          <a:off x="4716016" y="6237312"/>
          <a:ext cx="2051050" cy="487363"/>
        </p:xfrm>
        <a:graphic>
          <a:graphicData uri="http://schemas.openxmlformats.org/presentationml/2006/ole">
            <p:oleObj spid="_x0000_s733189" name="数式" r:id="rId5" imgW="965160" imgH="228600" progId="Equation.3">
              <p:embed/>
            </p:oleObj>
          </a:graphicData>
        </a:graphic>
      </p:graphicFrame>
      <p:graphicFrame>
        <p:nvGraphicFramePr>
          <p:cNvPr id="733190" name="Object 6"/>
          <p:cNvGraphicFramePr>
            <a:graphicFrameLocks noChangeAspect="1"/>
          </p:cNvGraphicFramePr>
          <p:nvPr/>
        </p:nvGraphicFramePr>
        <p:xfrm>
          <a:off x="4644008" y="5768881"/>
          <a:ext cx="3230563" cy="506412"/>
        </p:xfrm>
        <a:graphic>
          <a:graphicData uri="http://schemas.openxmlformats.org/presentationml/2006/ole">
            <p:oleObj spid="_x0000_s733190" name="数式" r:id="rId6" imgW="1701720" imgH="266400" progId="Equation.3">
              <p:embed/>
            </p:oleObj>
          </a:graphicData>
        </a:graphic>
      </p:graphicFrame>
      <p:sp>
        <p:nvSpPr>
          <p:cNvPr id="12" name="円/楕円 40"/>
          <p:cNvSpPr>
            <a:spLocks noChangeArrowheads="1"/>
          </p:cNvSpPr>
          <p:nvPr/>
        </p:nvSpPr>
        <p:spPr bwMode="auto">
          <a:xfrm>
            <a:off x="4644008" y="5373216"/>
            <a:ext cx="3168352" cy="504056"/>
          </a:xfrm>
          <a:prstGeom prst="ellipse">
            <a:avLst/>
          </a:prstGeom>
          <a:noFill/>
          <a:ln w="19050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ja-JP" altLang="en-US" dirty="0"/>
          </a:p>
        </p:txBody>
      </p:sp>
      <p:cxnSp>
        <p:nvCxnSpPr>
          <p:cNvPr id="13" name="直線矢印コネクタ 37"/>
          <p:cNvCxnSpPr>
            <a:cxnSpLocks noChangeShapeType="1"/>
          </p:cNvCxnSpPr>
          <p:nvPr/>
        </p:nvCxnSpPr>
        <p:spPr bwMode="auto">
          <a:xfrm flipH="1" flipV="1">
            <a:off x="4427984" y="2780928"/>
            <a:ext cx="1800200" cy="2578449"/>
          </a:xfrm>
          <a:prstGeom prst="straightConnector1">
            <a:avLst/>
          </a:prstGeom>
          <a:noFill/>
          <a:ln w="12700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14" name="直線矢印コネクタ 37"/>
          <p:cNvCxnSpPr>
            <a:cxnSpLocks noChangeShapeType="1"/>
            <a:stCxn id="12" idx="0"/>
            <a:endCxn id="6" idx="3"/>
          </p:cNvCxnSpPr>
          <p:nvPr/>
        </p:nvCxnSpPr>
        <p:spPr bwMode="auto">
          <a:xfrm flipV="1">
            <a:off x="6228184" y="3163700"/>
            <a:ext cx="726080" cy="2209516"/>
          </a:xfrm>
          <a:prstGeom prst="straightConnector1">
            <a:avLst/>
          </a:prstGeom>
          <a:noFill/>
          <a:ln w="12700" algn="ctr">
            <a:solidFill>
              <a:srgbClr val="FF0000"/>
            </a:solidFill>
            <a:round/>
            <a:headEnd/>
            <a:tailEnd type="arrow" w="med" len="med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テキスト ボックス 15"/>
          <p:cNvSpPr txBox="1"/>
          <p:nvPr/>
        </p:nvSpPr>
        <p:spPr>
          <a:xfrm>
            <a:off x="755576" y="5477162"/>
            <a:ext cx="7344816" cy="40011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ja-JP" sz="20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  <a:cs typeface="Times New Roman" pitchFamily="18" charset="0"/>
              </a:rPr>
              <a:t>Black area is an excluded region in </a:t>
            </a:r>
            <a:r>
              <a:rPr lang="en-US" altLang="ja-JP" sz="2000" dirty="0" err="1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  <a:cs typeface="Times New Roman" pitchFamily="18" charset="0"/>
              </a:rPr>
              <a:t>pMSSM</a:t>
            </a:r>
            <a:r>
              <a:rPr lang="en-US" altLang="ja-JP" sz="20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  <a:cs typeface="Times New Roman" pitchFamily="18" charset="0"/>
              </a:rPr>
              <a:t> = (MSSM with MFV)</a:t>
            </a:r>
          </a:p>
        </p:txBody>
      </p:sp>
      <p:grpSp>
        <p:nvGrpSpPr>
          <p:cNvPr id="12" name="グループ化 11"/>
          <p:cNvGrpSpPr/>
          <p:nvPr/>
        </p:nvGrpSpPr>
        <p:grpSpPr>
          <a:xfrm>
            <a:off x="1547664" y="764704"/>
            <a:ext cx="6032524" cy="4608512"/>
            <a:chOff x="1547664" y="692696"/>
            <a:chExt cx="6032524" cy="4608512"/>
          </a:xfrm>
        </p:grpSpPr>
        <p:pic>
          <p:nvPicPr>
            <p:cNvPr id="734216" name="Picture 8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547664" y="692696"/>
              <a:ext cx="6032524" cy="46085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テキスト ボックス 10"/>
            <p:cNvSpPr txBox="1"/>
            <p:nvPr/>
          </p:nvSpPr>
          <p:spPr>
            <a:xfrm>
              <a:off x="4062128" y="2277308"/>
              <a:ext cx="1440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800" b="0" i="0" dirty="0" smtClean="0">
                  <a:solidFill>
                    <a:srgbClr val="FF0000"/>
                  </a:solidFill>
                  <a:latin typeface="+mj-lt"/>
                </a:rPr>
                <a:t>x</a:t>
              </a:r>
              <a:endParaRPr kumimoji="1" lang="ja-JP" altLang="en-US" sz="1800" b="0" i="0" dirty="0">
                <a:solidFill>
                  <a:srgbClr val="FF0000"/>
                </a:solidFill>
                <a:latin typeface="+mj-lt"/>
              </a:endParaRPr>
            </a:p>
          </p:txBody>
        </p: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778098"/>
          </a:xfrm>
        </p:spPr>
        <p:txBody>
          <a:bodyPr/>
          <a:lstStyle/>
          <a:p>
            <a:r>
              <a:rPr kumimoji="1" lang="en-US" altLang="ja-JP" sz="3200" b="1" u="sng" dirty="0" err="1" smtClean="0"/>
              <a:t>Squark</a:t>
            </a:r>
            <a:r>
              <a:rPr kumimoji="1" lang="en-US" altLang="ja-JP" sz="3200" b="1" u="sng" dirty="0" smtClean="0"/>
              <a:t> - </a:t>
            </a:r>
            <a:r>
              <a:rPr kumimoji="1" lang="en-US" altLang="ja-JP" sz="3200" b="1" u="sng" dirty="0" err="1" smtClean="0"/>
              <a:t>gluino</a:t>
            </a:r>
            <a:r>
              <a:rPr kumimoji="1" lang="en-US" altLang="ja-JP" sz="3200" b="1" u="sng" dirty="0" smtClean="0"/>
              <a:t> mass limit from LHC(7/8 </a:t>
            </a:r>
            <a:r>
              <a:rPr kumimoji="1" lang="en-US" altLang="ja-JP" sz="3200" b="1" u="sng" dirty="0" err="1" smtClean="0"/>
              <a:t>TeV</a:t>
            </a:r>
            <a:r>
              <a:rPr kumimoji="1" lang="en-US" altLang="ja-JP" sz="3200" b="1" u="sng" dirty="0" smtClean="0"/>
              <a:t>)</a:t>
            </a:r>
            <a:endParaRPr kumimoji="1" lang="ja-JP" altLang="en-US" sz="3200" b="1" u="sng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187624" y="5961474"/>
            <a:ext cx="6696744" cy="707886"/>
          </a:xfrm>
          <a:prstGeom prst="rect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ja-JP" sz="20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  <a:cs typeface="Times New Roman" pitchFamily="18" charset="0"/>
              </a:rPr>
              <a:t>Our benchmark QFV scenario:</a:t>
            </a:r>
          </a:p>
          <a:p>
            <a:pPr>
              <a:defRPr/>
            </a:pPr>
            <a:r>
              <a:rPr lang="en-US" altLang="ja-JP" sz="20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  <a:cs typeface="Times New Roman" pitchFamily="18" charset="0"/>
              </a:rPr>
              <a:t>                = (degenerate mass of 1</a:t>
            </a:r>
            <a:r>
              <a:rPr lang="en-US" altLang="ja-JP" sz="2000" baseline="300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  <a:cs typeface="Times New Roman" pitchFamily="18" charset="0"/>
              </a:rPr>
              <a:t>st</a:t>
            </a:r>
            <a:r>
              <a:rPr lang="en-US" altLang="ja-JP" sz="20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  <a:cs typeface="Times New Roman" pitchFamily="18" charset="0"/>
              </a:rPr>
              <a:t> &amp; 2</a:t>
            </a:r>
            <a:r>
              <a:rPr lang="en-US" altLang="ja-JP" sz="2000" baseline="300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  <a:cs typeface="Times New Roman" pitchFamily="18" charset="0"/>
              </a:rPr>
              <a:t>nd</a:t>
            </a:r>
            <a:r>
              <a:rPr lang="en-US" altLang="ja-JP" sz="20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  <a:cs typeface="Times New Roman" pitchFamily="18" charset="0"/>
              </a:rPr>
              <a:t>  generation </a:t>
            </a:r>
            <a:r>
              <a:rPr lang="en-US" altLang="ja-JP" sz="2000" dirty="0" err="1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  <a:cs typeface="Times New Roman" pitchFamily="18" charset="0"/>
              </a:rPr>
              <a:t>squarks</a:t>
            </a:r>
            <a:r>
              <a:rPr lang="en-US" altLang="ja-JP" sz="20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  <a:cs typeface="Times New Roman" pitchFamily="18" charset="0"/>
              </a:rPr>
              <a:t>)</a:t>
            </a:r>
          </a:p>
        </p:txBody>
      </p:sp>
      <p:graphicFrame>
        <p:nvGraphicFramePr>
          <p:cNvPr id="6" name="Object 3"/>
          <p:cNvGraphicFramePr>
            <a:graphicFrameLocks noChangeAspect="1"/>
          </p:cNvGraphicFramePr>
          <p:nvPr/>
        </p:nvGraphicFramePr>
        <p:xfrm>
          <a:off x="4683125" y="5924401"/>
          <a:ext cx="3090863" cy="419100"/>
        </p:xfrm>
        <a:graphic>
          <a:graphicData uri="http://schemas.openxmlformats.org/presentationml/2006/ole">
            <p:oleObj spid="_x0000_s734211" name="数式" r:id="rId4" imgW="1777680" imgH="241200" progId="Equation.3">
              <p:embed/>
            </p:oleObj>
          </a:graphicData>
        </a:graphic>
      </p:graphicFrame>
      <p:cxnSp>
        <p:nvCxnSpPr>
          <p:cNvPr id="7" name="直線矢印コネクタ 37"/>
          <p:cNvCxnSpPr>
            <a:cxnSpLocks noChangeShapeType="1"/>
            <a:stCxn id="8" idx="0"/>
            <a:endCxn id="11" idx="3"/>
          </p:cNvCxnSpPr>
          <p:nvPr/>
        </p:nvCxnSpPr>
        <p:spPr bwMode="auto">
          <a:xfrm flipH="1" flipV="1">
            <a:off x="4206144" y="2533982"/>
            <a:ext cx="2022040" cy="3343290"/>
          </a:xfrm>
          <a:prstGeom prst="straightConnector1">
            <a:avLst/>
          </a:prstGeom>
          <a:noFill/>
          <a:ln w="25400" algn="ctr">
            <a:solidFill>
              <a:srgbClr val="FF0000"/>
            </a:solidFill>
            <a:round/>
            <a:headEnd/>
            <a:tailEnd type="arrow" w="med" len="med"/>
          </a:ln>
        </p:spPr>
      </p:cxnSp>
      <p:sp>
        <p:nvSpPr>
          <p:cNvPr id="8" name="円/楕円 40"/>
          <p:cNvSpPr>
            <a:spLocks noChangeArrowheads="1"/>
          </p:cNvSpPr>
          <p:nvPr/>
        </p:nvSpPr>
        <p:spPr bwMode="auto">
          <a:xfrm>
            <a:off x="4644008" y="5877272"/>
            <a:ext cx="3168352" cy="504056"/>
          </a:xfrm>
          <a:prstGeom prst="ellipse">
            <a:avLst/>
          </a:prstGeom>
          <a:noFill/>
          <a:ln w="19050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ja-JP" altLang="en-US" dirty="0"/>
          </a:p>
        </p:txBody>
      </p:sp>
      <p:graphicFrame>
        <p:nvGraphicFramePr>
          <p:cNvPr id="734213" name="Object 3"/>
          <p:cNvGraphicFramePr>
            <a:graphicFrameLocks noChangeAspect="1"/>
          </p:cNvGraphicFramePr>
          <p:nvPr/>
        </p:nvGraphicFramePr>
        <p:xfrm>
          <a:off x="1931179" y="6269716"/>
          <a:ext cx="354013" cy="419100"/>
        </p:xfrm>
        <a:graphic>
          <a:graphicData uri="http://schemas.openxmlformats.org/presentationml/2006/ole">
            <p:oleObj spid="_x0000_s734213" name="数式" r:id="rId5" imgW="203040" imgH="241200" progId="Equation.3">
              <p:embed/>
            </p:oleObj>
          </a:graphicData>
        </a:graphic>
      </p:graphicFrame>
      <p:cxnSp>
        <p:nvCxnSpPr>
          <p:cNvPr id="17" name="直線矢印コネクタ 37"/>
          <p:cNvCxnSpPr>
            <a:cxnSpLocks noChangeShapeType="1"/>
            <a:stCxn id="16" idx="0"/>
          </p:cNvCxnSpPr>
          <p:nvPr/>
        </p:nvCxnSpPr>
        <p:spPr bwMode="auto">
          <a:xfrm flipH="1" flipV="1">
            <a:off x="3059832" y="4437112"/>
            <a:ext cx="1368152" cy="1040050"/>
          </a:xfrm>
          <a:prstGeom prst="straightConnector1">
            <a:avLst/>
          </a:prstGeom>
          <a:noFill/>
          <a:ln w="25400" algn="ctr">
            <a:solidFill>
              <a:srgbClr val="FF0000"/>
            </a:solidFill>
            <a:round/>
            <a:headEnd/>
            <a:tailEnd type="arrow" w="med" len="med"/>
          </a:ln>
        </p:spPr>
      </p:cxn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7704856" cy="1143000"/>
          </a:xfrm>
          <a:solidFill>
            <a:schemeClr val="tx1"/>
          </a:solidFill>
        </p:spPr>
        <p:txBody>
          <a:bodyPr/>
          <a:lstStyle/>
          <a:p>
            <a:pPr algn="l"/>
            <a:r>
              <a:rPr kumimoji="1" lang="en-US" altLang="ja-JP" sz="3600" dirty="0" smtClean="0">
                <a:solidFill>
                  <a:schemeClr val="accent4">
                    <a:lumMod val="10000"/>
                  </a:schemeClr>
                </a:solidFill>
              </a:rPr>
              <a:t>Example of </a:t>
            </a:r>
            <a:r>
              <a:rPr kumimoji="1" lang="en-US" altLang="ja-JP" sz="3600" dirty="0" err="1" smtClean="0">
                <a:solidFill>
                  <a:schemeClr val="accent4">
                    <a:lumMod val="10000"/>
                  </a:schemeClr>
                </a:solidFill>
              </a:rPr>
              <a:t>gluonic</a:t>
            </a:r>
            <a:r>
              <a:rPr kumimoji="1" lang="en-US" altLang="ja-JP" sz="3600" dirty="0" smtClean="0">
                <a:solidFill>
                  <a:schemeClr val="accent4">
                    <a:lumMod val="10000"/>
                  </a:schemeClr>
                </a:solidFill>
              </a:rPr>
              <a:t>        contributions</a:t>
            </a:r>
            <a:endParaRPr kumimoji="1" lang="ja-JP" altLang="en-US" sz="3600" dirty="0">
              <a:solidFill>
                <a:schemeClr val="accent4">
                  <a:lumMod val="10000"/>
                </a:schemeClr>
              </a:solidFill>
            </a:endParaRPr>
          </a:p>
        </p:txBody>
      </p:sp>
      <p:pic>
        <p:nvPicPr>
          <p:cNvPr id="7301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772816"/>
            <a:ext cx="8315325" cy="401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30115" name="Object 3"/>
          <p:cNvGraphicFramePr>
            <a:graphicFrameLocks noChangeAspect="1"/>
          </p:cNvGraphicFramePr>
          <p:nvPr/>
        </p:nvGraphicFramePr>
        <p:xfrm>
          <a:off x="4644008" y="494937"/>
          <a:ext cx="792088" cy="701815"/>
        </p:xfrm>
        <a:graphic>
          <a:graphicData uri="http://schemas.openxmlformats.org/presentationml/2006/ole">
            <p:oleObj spid="_x0000_s755714" name="数式" r:id="rId4" imgW="203040" imgH="241200" progId="Equation.3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214313" y="142875"/>
            <a:ext cx="82296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altLang="ja-JP" b="1" i="1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</a:rPr>
              <a:t>2. </a:t>
            </a:r>
            <a:r>
              <a:rPr lang="en-US" altLang="ja-JP" b="1" i="1" u="sng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</a:rPr>
              <a:t>MSSM with QFV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0" y="1143000"/>
            <a:ext cx="8686800" cy="533400"/>
          </a:xfrm>
          <a:noFill/>
        </p:spPr>
        <p:txBody>
          <a:bodyPr/>
          <a:lstStyle/>
          <a:p>
            <a:pPr marL="609600" indent="-609600" eaLnBrk="1" hangingPunct="1">
              <a:buNone/>
            </a:pPr>
            <a:r>
              <a:rPr lang="en-US" altLang="ja-JP" b="1" i="1" dirty="0" smtClean="0">
                <a:latin typeface="Times New Roman" pitchFamily="18" charset="0"/>
              </a:rPr>
              <a:t>   The basic parameters of the MSSM with </a:t>
            </a:r>
            <a:r>
              <a:rPr lang="en-US" altLang="ja-JP" b="1" i="1" dirty="0" smtClean="0">
                <a:solidFill>
                  <a:srgbClr val="FF0000"/>
                </a:solidFill>
                <a:latin typeface="Times New Roman" pitchFamily="18" charset="0"/>
              </a:rPr>
              <a:t>QFV</a:t>
            </a:r>
            <a:r>
              <a:rPr lang="en-US" altLang="ja-JP" b="1" i="1" dirty="0" smtClean="0">
                <a:latin typeface="Times New Roman" pitchFamily="18" charset="0"/>
              </a:rPr>
              <a:t>:</a:t>
            </a:r>
          </a:p>
        </p:txBody>
      </p:sp>
      <p:sp>
        <p:nvSpPr>
          <p:cNvPr id="98308" name="Text Box 4"/>
          <p:cNvSpPr txBox="1">
            <a:spLocks noChangeArrowheads="1"/>
          </p:cNvSpPr>
          <p:nvPr/>
        </p:nvSpPr>
        <p:spPr bwMode="auto">
          <a:xfrm>
            <a:off x="500063" y="1857375"/>
            <a:ext cx="8643937" cy="4416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altLang="ja-JP" sz="2000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{</a:t>
            </a:r>
            <a:r>
              <a:rPr lang="en-US" altLang="ja-JP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tan</a:t>
            </a:r>
            <a:r>
              <a:rPr lang="en-US" altLang="ja-JP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ea typeface="ＭＳ Ｐゴシック" pitchFamily="50" charset="-128"/>
              </a:rPr>
              <a:t>b</a:t>
            </a:r>
            <a:r>
              <a:rPr lang="en-US" altLang="ja-JP" sz="2000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, </a:t>
            </a:r>
            <a:r>
              <a:rPr lang="en-US" altLang="ja-JP" sz="2000" dirty="0">
                <a:solidFill>
                  <a:schemeClr val="tx1"/>
                </a:solidFill>
                <a:ea typeface="ＭＳ Ｐゴシック" pitchFamily="50" charset="-128"/>
              </a:rPr>
              <a:t>m</a:t>
            </a:r>
            <a:r>
              <a:rPr lang="en-US" altLang="ja-JP" sz="2000" baseline="-25000" dirty="0">
                <a:solidFill>
                  <a:schemeClr val="tx1"/>
                </a:solidFill>
                <a:ea typeface="ＭＳ Ｐゴシック" pitchFamily="50" charset="-128"/>
              </a:rPr>
              <a:t>A</a:t>
            </a:r>
            <a:r>
              <a:rPr lang="en-US" altLang="ja-JP" sz="2000" dirty="0">
                <a:solidFill>
                  <a:schemeClr val="tx1"/>
                </a:solidFill>
                <a:ea typeface="ＭＳ Ｐゴシック" pitchFamily="50" charset="-128"/>
              </a:rPr>
              <a:t> ,</a:t>
            </a:r>
            <a:r>
              <a:rPr lang="en-US" altLang="ja-JP" sz="2000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 </a:t>
            </a:r>
            <a:r>
              <a:rPr lang="en-US" altLang="ja-JP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M</a:t>
            </a:r>
            <a:r>
              <a:rPr lang="en-US" altLang="ja-JP" sz="2000" baseline="-250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1</a:t>
            </a:r>
            <a:r>
              <a:rPr lang="en-US" altLang="ja-JP" sz="2000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 , </a:t>
            </a:r>
            <a:r>
              <a:rPr lang="en-US" altLang="ja-JP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M</a:t>
            </a:r>
            <a:r>
              <a:rPr lang="en-US" altLang="ja-JP" sz="2000" baseline="-250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2</a:t>
            </a:r>
            <a:r>
              <a:rPr lang="en-US" altLang="ja-JP" sz="2000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 , </a:t>
            </a:r>
            <a:r>
              <a:rPr lang="en-US" altLang="ja-JP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M</a:t>
            </a:r>
            <a:r>
              <a:rPr lang="en-US" altLang="ja-JP" sz="2000" baseline="-25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3</a:t>
            </a:r>
            <a:r>
              <a:rPr lang="en-US" altLang="ja-JP" sz="2000" baseline="-25000" dirty="0" smtClean="0">
                <a:solidFill>
                  <a:schemeClr val="tx1"/>
                </a:solidFill>
                <a:ea typeface="ＭＳ Ｐゴシック" pitchFamily="50" charset="-128"/>
                <a:cs typeface="Times New Roman" pitchFamily="18" charset="0"/>
              </a:rPr>
              <a:t> </a:t>
            </a:r>
            <a:r>
              <a:rPr lang="en-US" altLang="ja-JP" sz="2000" dirty="0">
                <a:solidFill>
                  <a:schemeClr val="tx1"/>
                </a:solidFill>
                <a:ea typeface="ＭＳ Ｐゴシック" pitchFamily="50" charset="-128"/>
                <a:cs typeface="Times New Roman" pitchFamily="18" charset="0"/>
              </a:rPr>
              <a:t>,</a:t>
            </a:r>
            <a:r>
              <a:rPr lang="en-US" altLang="ja-JP" sz="2000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 </a:t>
            </a:r>
            <a:r>
              <a:rPr lang="en-US" altLang="ja-JP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ea typeface="ＭＳ Ｐゴシック" pitchFamily="50" charset="-128"/>
              </a:rPr>
              <a:t>m ,</a:t>
            </a:r>
            <a:r>
              <a:rPr lang="en-US" altLang="ja-JP" sz="2000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 </a:t>
            </a:r>
            <a:r>
              <a:rPr lang="en-US" altLang="ja-JP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M</a:t>
            </a:r>
            <a:r>
              <a:rPr lang="en-US" altLang="ja-JP" sz="2000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2</a:t>
            </a:r>
            <a:r>
              <a:rPr lang="en-US" altLang="ja-JP" sz="2000" baseline="-25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Q,</a:t>
            </a:r>
            <a:r>
              <a:rPr lang="en-US" altLang="ja-JP" sz="2000" baseline="-25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ea typeface="ＭＳ Ｐゴシック" pitchFamily="50" charset="-128"/>
              </a:rPr>
              <a:t>ab</a:t>
            </a:r>
            <a:r>
              <a:rPr lang="en-US" altLang="ja-JP" sz="2000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 , </a:t>
            </a:r>
            <a:r>
              <a:rPr lang="en-US" altLang="ja-JP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M</a:t>
            </a:r>
            <a:r>
              <a:rPr lang="en-US" altLang="ja-JP" sz="2000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2</a:t>
            </a:r>
            <a:r>
              <a:rPr lang="en-US" altLang="ja-JP" sz="2000" baseline="-25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U,</a:t>
            </a:r>
            <a:r>
              <a:rPr lang="en-US" altLang="ja-JP" sz="2000" baseline="-25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ea typeface="ＭＳ Ｐゴシック" pitchFamily="50" charset="-128"/>
              </a:rPr>
              <a:t>ab</a:t>
            </a:r>
            <a:r>
              <a:rPr lang="en-US" altLang="ja-JP" sz="2000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 ,</a:t>
            </a:r>
            <a:r>
              <a:rPr lang="en-US" altLang="ja-JP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 M</a:t>
            </a:r>
            <a:r>
              <a:rPr lang="en-US" altLang="ja-JP" sz="2000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2</a:t>
            </a:r>
            <a:r>
              <a:rPr lang="en-US" altLang="ja-JP" sz="2000" baseline="-25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D,</a:t>
            </a:r>
            <a:r>
              <a:rPr lang="en-US" altLang="ja-JP" sz="2000" baseline="-25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ea typeface="ＭＳ Ｐゴシック" pitchFamily="50" charset="-128"/>
              </a:rPr>
              <a:t>ab</a:t>
            </a:r>
            <a:r>
              <a:rPr lang="en-US" altLang="ja-JP" sz="2000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 , </a:t>
            </a:r>
            <a:r>
              <a:rPr lang="en-US" altLang="ja-JP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T</a:t>
            </a:r>
            <a:r>
              <a:rPr lang="en-US" altLang="ja-JP" sz="2000" baseline="-25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U</a:t>
            </a:r>
            <a:r>
              <a:rPr lang="en-US" altLang="ja-JP" sz="2000" baseline="-25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ea typeface="ＭＳ Ｐゴシック" pitchFamily="50" charset="-128"/>
              </a:rPr>
              <a:t>ab</a:t>
            </a:r>
            <a:r>
              <a:rPr lang="en-US" altLang="ja-JP" sz="2000" b="0" i="0" dirty="0" smtClean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 </a:t>
            </a:r>
            <a:r>
              <a:rPr lang="en-US" altLang="ja-JP" sz="2000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, </a:t>
            </a:r>
            <a:r>
              <a:rPr lang="en-US" altLang="ja-JP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T</a:t>
            </a:r>
            <a:r>
              <a:rPr lang="en-US" altLang="ja-JP" sz="2000" baseline="-25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D</a:t>
            </a:r>
            <a:r>
              <a:rPr lang="en-US" altLang="ja-JP" sz="2000" baseline="-25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ea typeface="ＭＳ Ｐゴシック" pitchFamily="50" charset="-128"/>
              </a:rPr>
              <a:t>ab</a:t>
            </a:r>
            <a:r>
              <a:rPr lang="en-US" altLang="ja-JP" sz="2000" b="0" i="0" dirty="0" smtClean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 </a:t>
            </a:r>
            <a:r>
              <a:rPr lang="en-US" altLang="ja-JP" sz="2000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}</a:t>
            </a:r>
          </a:p>
          <a:p>
            <a:pPr>
              <a:defRPr/>
            </a:pPr>
            <a:r>
              <a:rPr lang="en-US" altLang="ja-JP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  </a:t>
            </a:r>
            <a:r>
              <a:rPr lang="en-US" altLang="ja-JP" sz="2000" i="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ea typeface="ＭＳ Ｐゴシック" pitchFamily="50" charset="-128"/>
              </a:rPr>
              <a:t>(</a:t>
            </a:r>
            <a:r>
              <a:rPr lang="en-US" altLang="ja-JP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at </a:t>
            </a:r>
            <a:r>
              <a:rPr lang="en-US" altLang="ja-JP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Q = </a:t>
            </a:r>
            <a:r>
              <a:rPr lang="en-US" altLang="ja-JP" sz="2000" dirty="0" err="1" smtClean="0">
                <a:solidFill>
                  <a:srgbClr val="FF0000"/>
                </a:solidFill>
                <a:ea typeface="ＭＳ Ｐゴシック" pitchFamily="50" charset="-128"/>
              </a:rPr>
              <a:t>m</a:t>
            </a:r>
            <a:r>
              <a:rPr lang="en-US" altLang="ja-JP" sz="2000" baseline="-25000" dirty="0" err="1" smtClean="0">
                <a:solidFill>
                  <a:srgbClr val="FF0000"/>
                </a:solidFill>
                <a:ea typeface="ＭＳ Ｐゴシック" pitchFamily="50" charset="-128"/>
              </a:rPr>
              <a:t>h</a:t>
            </a:r>
            <a:r>
              <a:rPr lang="en-US" altLang="ja-JP" sz="2000" baseline="-25000" dirty="0" smtClean="0">
                <a:solidFill>
                  <a:srgbClr val="FFFFFF"/>
                </a:solidFill>
                <a:ea typeface="ＭＳ Ｐゴシック" pitchFamily="50" charset="-128"/>
              </a:rPr>
              <a:t> </a:t>
            </a:r>
            <a:r>
              <a:rPr lang="en-US" altLang="ja-JP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scale </a:t>
            </a:r>
            <a:r>
              <a:rPr lang="en-US" altLang="ja-JP" sz="2000" i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ea typeface="ＭＳ Ｐゴシック" pitchFamily="50" charset="-128"/>
              </a:rPr>
              <a:t>) </a:t>
            </a:r>
            <a:r>
              <a:rPr lang="en-US" altLang="ja-JP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ea typeface="ＭＳ Ｐゴシック" pitchFamily="50" charset="-128"/>
              </a:rPr>
              <a:t>       </a:t>
            </a: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(</a:t>
            </a: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ea typeface="ＭＳ Ｐゴシック" pitchFamily="50" charset="-128"/>
              </a:rPr>
              <a:t>a,b = 1,2,3 =  </a:t>
            </a: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u, c, t  or  d, s, b)</a:t>
            </a:r>
            <a:endParaRPr lang="en-US" altLang="ja-JP" dirty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Symbol" pitchFamily="18" charset="2"/>
              <a:ea typeface="ＭＳ Ｐゴシック" pitchFamily="50" charset="-128"/>
            </a:endParaRPr>
          </a:p>
          <a:p>
            <a:pPr>
              <a:defRPr/>
            </a:pPr>
            <a:endParaRPr lang="en-US" altLang="ja-JP" sz="1800" b="0" i="0" dirty="0">
              <a:solidFill>
                <a:schemeClr val="tx1"/>
              </a:solidFill>
              <a:latin typeface="Symbol" pitchFamily="18" charset="2"/>
              <a:ea typeface="ＭＳ Ｐゴシック" pitchFamily="50" charset="-128"/>
            </a:endParaRPr>
          </a:p>
          <a:p>
            <a:pPr>
              <a:lnSpc>
                <a:spcPct val="110000"/>
              </a:lnSpc>
              <a:defRPr/>
            </a:pP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tan</a:t>
            </a: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ea typeface="ＭＳ Ｐゴシック" pitchFamily="50" charset="-128"/>
              </a:rPr>
              <a:t>b </a:t>
            </a:r>
            <a:r>
              <a:rPr lang="en-US" altLang="ja-JP" sz="1800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: </a:t>
            </a:r>
            <a:r>
              <a:rPr lang="ja-JP" altLang="en-US" sz="1800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　     </a:t>
            </a: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ratio of VEV of the two Higgs doublets &lt;H</a:t>
            </a:r>
            <a:r>
              <a:rPr lang="en-US" altLang="ja-JP" sz="1800" baseline="300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0</a:t>
            </a: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 </a:t>
            </a:r>
            <a:r>
              <a:rPr lang="en-US" altLang="ja-JP" sz="1800" baseline="-250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2</a:t>
            </a: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&gt;/&lt;H</a:t>
            </a:r>
            <a:r>
              <a:rPr lang="en-US" altLang="ja-JP" sz="1800" baseline="300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0</a:t>
            </a:r>
            <a:r>
              <a:rPr lang="en-US" altLang="ja-JP" sz="1800" baseline="-250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1</a:t>
            </a: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&gt;</a:t>
            </a:r>
          </a:p>
          <a:p>
            <a:pPr>
              <a:lnSpc>
                <a:spcPct val="110000"/>
              </a:lnSpc>
              <a:defRPr/>
            </a:pPr>
            <a:r>
              <a:rPr lang="en-US" altLang="ja-JP" dirty="0">
                <a:solidFill>
                  <a:srgbClr val="FFFFFF"/>
                </a:solidFill>
                <a:ea typeface="ＭＳ Ｐゴシック" pitchFamily="50" charset="-128"/>
              </a:rPr>
              <a:t>m</a:t>
            </a:r>
            <a:r>
              <a:rPr lang="en-US" altLang="ja-JP" baseline="-25000" dirty="0">
                <a:solidFill>
                  <a:srgbClr val="FFFFFF"/>
                </a:solidFill>
                <a:ea typeface="ＭＳ Ｐゴシック" pitchFamily="50" charset="-128"/>
              </a:rPr>
              <a:t>A :           CP odd Higgs boson </a:t>
            </a:r>
            <a:r>
              <a:rPr lang="en-US" altLang="ja-JP" baseline="-25000" dirty="0" smtClean="0">
                <a:solidFill>
                  <a:srgbClr val="FFFFFF"/>
                </a:solidFill>
                <a:ea typeface="ＭＳ Ｐゴシック" pitchFamily="50" charset="-128"/>
              </a:rPr>
              <a:t>mass (pole mass)</a:t>
            </a:r>
            <a:endParaRPr lang="en-US" altLang="ja-JP" baseline="-25000" dirty="0">
              <a:solidFill>
                <a:srgbClr val="FFFFFF"/>
              </a:solidFill>
              <a:ea typeface="ＭＳ Ｐゴシック" pitchFamily="50" charset="-128"/>
            </a:endParaRPr>
          </a:p>
          <a:p>
            <a:pPr>
              <a:lnSpc>
                <a:spcPct val="110000"/>
              </a:lnSpc>
              <a:defRPr/>
            </a:pPr>
            <a:endParaRPr lang="en-US" altLang="ja-JP" sz="1200" dirty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ea typeface="ＭＳ Ｐゴシック" pitchFamily="50" charset="-128"/>
            </a:endParaRPr>
          </a:p>
          <a:p>
            <a:pPr>
              <a:lnSpc>
                <a:spcPct val="110000"/>
              </a:lnSpc>
              <a:defRPr/>
            </a:pP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M</a:t>
            </a:r>
            <a:r>
              <a:rPr lang="en-US" altLang="ja-JP" sz="1800" baseline="-250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1,</a:t>
            </a: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 </a:t>
            </a:r>
            <a:r>
              <a:rPr lang="en-US" altLang="ja-JP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M</a:t>
            </a:r>
            <a:r>
              <a:rPr lang="en-US" altLang="ja-JP" sz="1800" baseline="-25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2</a:t>
            </a: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 </a:t>
            </a:r>
            <a:r>
              <a:rPr lang="en-US" altLang="ja-JP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,M</a:t>
            </a:r>
            <a:r>
              <a:rPr lang="en-US" altLang="ja-JP" sz="1800" baseline="-25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3 </a:t>
            </a:r>
            <a:r>
              <a:rPr lang="en-US" altLang="ja-JP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:  </a:t>
            </a:r>
            <a:r>
              <a:rPr lang="ja-JP" altLang="en-US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　 </a:t>
            </a: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U(1), SU(2</a:t>
            </a:r>
            <a:r>
              <a:rPr lang="en-US" altLang="ja-JP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),SU(3)  </a:t>
            </a: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gaugino </a:t>
            </a:r>
            <a:r>
              <a:rPr lang="en-US" altLang="ja-JP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masses</a:t>
            </a:r>
            <a:endParaRPr lang="en-US" altLang="ja-JP" sz="1800" dirty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ea typeface="ＭＳ Ｐゴシック" pitchFamily="50" charset="-128"/>
            </a:endParaRPr>
          </a:p>
          <a:p>
            <a:pPr>
              <a:lnSpc>
                <a:spcPct val="110000"/>
              </a:lnSpc>
              <a:buFont typeface="Symbol" pitchFamily="18" charset="2"/>
              <a:buNone/>
              <a:defRPr/>
            </a:pP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ea typeface="ＭＳ Ｐゴシック" pitchFamily="50" charset="-128"/>
              </a:rPr>
              <a:t>m </a:t>
            </a:r>
            <a:r>
              <a:rPr lang="en-US" altLang="ja-JP" sz="1800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:  </a:t>
            </a:r>
            <a:r>
              <a:rPr lang="ja-JP" altLang="en-US" sz="1800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　　　　  </a:t>
            </a: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higgsino mass parameter</a:t>
            </a:r>
            <a:endParaRPr lang="en-US" altLang="ja-JP" b="0" i="0" dirty="0">
              <a:solidFill>
                <a:schemeClr val="tx1"/>
              </a:solidFill>
              <a:ea typeface="ＭＳ Ｐゴシック" pitchFamily="50" charset="-128"/>
            </a:endParaRPr>
          </a:p>
          <a:p>
            <a:pPr>
              <a:defRPr/>
            </a:pPr>
            <a:r>
              <a:rPr lang="en-US" altLang="ja-JP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M</a:t>
            </a:r>
            <a:r>
              <a:rPr lang="en-US" altLang="ja-JP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2</a:t>
            </a:r>
            <a:r>
              <a:rPr lang="en-US" altLang="ja-JP" baseline="-25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Q,</a:t>
            </a:r>
            <a:r>
              <a:rPr lang="en-US" altLang="ja-JP" baseline="-25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ea typeface="ＭＳ Ｐゴシック" pitchFamily="50" charset="-128"/>
              </a:rPr>
              <a:t>ab</a:t>
            </a:r>
            <a:r>
              <a:rPr lang="en-US" altLang="ja-JP" b="0" i="0" baseline="-25000" dirty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 </a:t>
            </a:r>
            <a:r>
              <a:rPr lang="en-US" altLang="ja-JP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:  </a:t>
            </a: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left squark</a:t>
            </a:r>
            <a:r>
              <a:rPr lang="en-US" altLang="ja-JP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 </a:t>
            </a: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soft mass matrix</a:t>
            </a:r>
          </a:p>
          <a:p>
            <a:pPr>
              <a:defRPr/>
            </a:pPr>
            <a:r>
              <a:rPr lang="en-US" altLang="ja-JP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  <a:cs typeface="Times New Roman" pitchFamily="18" charset="0"/>
              </a:rPr>
              <a:t>M</a:t>
            </a:r>
            <a:r>
              <a:rPr lang="en-US" altLang="ja-JP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  <a:cs typeface="Times New Roman" pitchFamily="18" charset="0"/>
              </a:rPr>
              <a:t>2</a:t>
            </a:r>
            <a:r>
              <a:rPr lang="en-US" altLang="ja-JP" baseline="-25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  <a:cs typeface="Times New Roman" pitchFamily="18" charset="0"/>
              </a:rPr>
              <a:t>U</a:t>
            </a:r>
            <a:r>
              <a:rPr lang="en-US" altLang="ja-JP" baseline="-25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ea typeface="ＭＳ Ｐゴシック" pitchFamily="50" charset="-128"/>
                <a:cs typeface="Times New Roman" pitchFamily="18" charset="0"/>
              </a:rPr>
              <a:t>ab</a:t>
            </a:r>
            <a:r>
              <a:rPr lang="en-US" altLang="ja-JP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 :  </a:t>
            </a: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 right up-type squark</a:t>
            </a:r>
            <a:r>
              <a:rPr lang="en-US" altLang="ja-JP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 </a:t>
            </a: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soft mass matrix</a:t>
            </a:r>
          </a:p>
          <a:p>
            <a:pPr>
              <a:defRPr/>
            </a:pPr>
            <a:r>
              <a:rPr lang="en-US" altLang="ja-JP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  <a:cs typeface="Times New Roman" pitchFamily="18" charset="0"/>
              </a:rPr>
              <a:t>M</a:t>
            </a:r>
            <a:r>
              <a:rPr lang="en-US" altLang="ja-JP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  <a:cs typeface="Times New Roman" pitchFamily="18" charset="0"/>
              </a:rPr>
              <a:t>2</a:t>
            </a:r>
            <a:r>
              <a:rPr lang="en-US" altLang="ja-JP" baseline="-25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  <a:cs typeface="Times New Roman" pitchFamily="18" charset="0"/>
              </a:rPr>
              <a:t>D</a:t>
            </a:r>
            <a:r>
              <a:rPr lang="en-US" altLang="ja-JP" baseline="-25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ea typeface="ＭＳ Ｐゴシック" pitchFamily="50" charset="-128"/>
                <a:cs typeface="Times New Roman" pitchFamily="18" charset="0"/>
              </a:rPr>
              <a:t>ab</a:t>
            </a:r>
            <a:r>
              <a:rPr lang="en-US" altLang="ja-JP" b="0" i="0" dirty="0">
                <a:solidFill>
                  <a:srgbClr val="FFFFFF"/>
                </a:solidFill>
                <a:latin typeface="Symbol" pitchFamily="18" charset="2"/>
                <a:ea typeface="ＭＳ Ｐゴシック" pitchFamily="50" charset="-128"/>
              </a:rPr>
              <a:t> :  </a:t>
            </a:r>
            <a:r>
              <a:rPr lang="en-US" altLang="ja-JP" sz="18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 right down-type squark</a:t>
            </a:r>
            <a:r>
              <a:rPr lang="en-US" altLang="ja-JP" b="0" i="0" dirty="0">
                <a:solidFill>
                  <a:srgbClr val="FFFFFF"/>
                </a:solidFill>
                <a:latin typeface="Symbol" pitchFamily="18" charset="2"/>
                <a:ea typeface="ＭＳ Ｐゴシック" pitchFamily="50" charset="-128"/>
              </a:rPr>
              <a:t> </a:t>
            </a:r>
            <a:r>
              <a:rPr lang="en-US" altLang="ja-JP" sz="18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soft mass matrix</a:t>
            </a:r>
            <a:endParaRPr lang="en-US" altLang="ja-JP" sz="1800" dirty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ea typeface="ＭＳ Ｐゴシック" pitchFamily="50" charset="-128"/>
            </a:endParaRPr>
          </a:p>
          <a:p>
            <a:pPr>
              <a:defRPr/>
            </a:pPr>
            <a:r>
              <a:rPr lang="en-US" altLang="ja-JP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  <a:cs typeface="Times New Roman" pitchFamily="18" charset="0"/>
              </a:rPr>
              <a:t>T</a:t>
            </a:r>
            <a:r>
              <a:rPr lang="en-US" altLang="ja-JP" baseline="-25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  <a:cs typeface="Times New Roman" pitchFamily="18" charset="0"/>
              </a:rPr>
              <a:t>U</a:t>
            </a:r>
            <a:r>
              <a:rPr lang="en-US" altLang="ja-JP" baseline="-25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ea typeface="ＭＳ Ｐゴシック" pitchFamily="50" charset="-128"/>
                <a:cs typeface="Times New Roman" pitchFamily="18" charset="0"/>
              </a:rPr>
              <a:t>ab</a:t>
            </a:r>
            <a:r>
              <a:rPr lang="en-US" altLang="ja-JP" b="0" i="0" dirty="0" smtClean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 </a:t>
            </a:r>
            <a:r>
              <a:rPr lang="en-US" altLang="ja-JP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: </a:t>
            </a:r>
            <a:r>
              <a:rPr lang="ja-JP" altLang="en-US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    </a:t>
            </a: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trilinear coupling matrix of up-type squark and  Higgs boson</a:t>
            </a:r>
          </a:p>
          <a:p>
            <a:pPr>
              <a:defRPr/>
            </a:pPr>
            <a:r>
              <a:rPr lang="en-US" altLang="ja-JP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  <a:cs typeface="Times New Roman" pitchFamily="18" charset="0"/>
              </a:rPr>
              <a:t>T</a:t>
            </a:r>
            <a:r>
              <a:rPr lang="en-US" altLang="ja-JP" baseline="-25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  <a:cs typeface="Times New Roman" pitchFamily="18" charset="0"/>
              </a:rPr>
              <a:t>D</a:t>
            </a:r>
            <a:r>
              <a:rPr lang="en-US" altLang="ja-JP" baseline="-25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ea typeface="ＭＳ Ｐゴシック" pitchFamily="50" charset="-128"/>
                <a:cs typeface="Times New Roman" pitchFamily="18" charset="0"/>
              </a:rPr>
              <a:t>ab</a:t>
            </a:r>
            <a:r>
              <a:rPr lang="en-US" altLang="ja-JP" b="0" i="0" dirty="0" smtClean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 </a:t>
            </a:r>
            <a:r>
              <a:rPr lang="en-US" altLang="ja-JP" sz="1800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: </a:t>
            </a:r>
            <a:r>
              <a:rPr lang="ja-JP" altLang="en-US" sz="1800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　   </a:t>
            </a: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trilinear coupling matrix of down-type squark and  Higgs boson</a:t>
            </a:r>
          </a:p>
        </p:txBody>
      </p:sp>
      <p:sp>
        <p:nvSpPr>
          <p:cNvPr id="22533" name="Line 5"/>
          <p:cNvSpPr>
            <a:spLocks noChangeShapeType="1"/>
          </p:cNvSpPr>
          <p:nvPr/>
        </p:nvSpPr>
        <p:spPr bwMode="auto">
          <a:xfrm>
            <a:off x="2124075" y="594995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 dirty="0"/>
          </a:p>
        </p:txBody>
      </p:sp>
      <p:grpSp>
        <p:nvGrpSpPr>
          <p:cNvPr id="22534" name="Group 6"/>
          <p:cNvGrpSpPr>
            <a:grpSpLocks/>
          </p:cNvGrpSpPr>
          <p:nvPr/>
        </p:nvGrpSpPr>
        <p:grpSpPr bwMode="auto">
          <a:xfrm>
            <a:off x="428625" y="2708920"/>
            <a:ext cx="142875" cy="3786188"/>
            <a:chOff x="476" y="1706"/>
            <a:chExt cx="91" cy="1724"/>
          </a:xfrm>
        </p:grpSpPr>
        <p:sp>
          <p:nvSpPr>
            <p:cNvPr id="22536" name="Line 7"/>
            <p:cNvSpPr>
              <a:spLocks noChangeShapeType="1"/>
            </p:cNvSpPr>
            <p:nvPr/>
          </p:nvSpPr>
          <p:spPr bwMode="auto">
            <a:xfrm flipV="1">
              <a:off x="476" y="1752"/>
              <a:ext cx="0" cy="163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22537" name="Line 8"/>
            <p:cNvSpPr>
              <a:spLocks noChangeShapeType="1"/>
            </p:cNvSpPr>
            <p:nvPr/>
          </p:nvSpPr>
          <p:spPr bwMode="auto">
            <a:xfrm>
              <a:off x="476" y="3385"/>
              <a:ext cx="91" cy="4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22538" name="Line 9"/>
            <p:cNvSpPr>
              <a:spLocks noChangeShapeType="1"/>
            </p:cNvSpPr>
            <p:nvPr/>
          </p:nvSpPr>
          <p:spPr bwMode="auto">
            <a:xfrm flipV="1">
              <a:off x="476" y="1706"/>
              <a:ext cx="91" cy="4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正方形/長方形 14"/>
          <p:cNvSpPr/>
          <p:nvPr/>
        </p:nvSpPr>
        <p:spPr bwMode="auto">
          <a:xfrm>
            <a:off x="323528" y="188640"/>
            <a:ext cx="8640960" cy="6480720"/>
          </a:xfrm>
          <a:prstGeom prst="rect">
            <a:avLst/>
          </a:prstGeom>
          <a:solidFill>
            <a:schemeClr val="tx2">
              <a:lumMod val="9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lnSpc>
                <a:spcPct val="80000"/>
              </a:lnSpc>
              <a:buFont typeface="Arial" pitchFamily="34" charset="0"/>
              <a:buChar char="•"/>
              <a:defRPr/>
            </a:pPr>
            <a:endParaRPr lang="en-US" altLang="ja-JP" dirty="0">
              <a:ea typeface="ＭＳ Ｐゴシック" pitchFamily="50" charset="-128"/>
            </a:endParaRPr>
          </a:p>
          <a:p>
            <a:pPr>
              <a:lnSpc>
                <a:spcPct val="80000"/>
              </a:lnSpc>
              <a:defRPr/>
            </a:pPr>
            <a:r>
              <a:rPr lang="en-US" altLang="ja-JP" dirty="0" smtClean="0">
                <a:ea typeface="ＭＳ Ｐゴシック" pitchFamily="50" charset="-128"/>
              </a:rPr>
              <a:t>     </a:t>
            </a:r>
            <a:r>
              <a:rPr lang="en-US" altLang="ja-JP" sz="2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Key parameters in this study</a:t>
            </a:r>
            <a:r>
              <a:rPr lang="en-US" altLang="ja-JP" sz="2800" dirty="0" smtClean="0">
                <a:ea typeface="ＭＳ Ｐゴシック" pitchFamily="50" charset="-128"/>
              </a:rPr>
              <a:t> </a:t>
            </a:r>
            <a:r>
              <a:rPr lang="en-US" altLang="ja-JP" sz="2800" dirty="0">
                <a:ea typeface="ＭＳ Ｐゴシック" pitchFamily="50" charset="-128"/>
              </a:rPr>
              <a:t>are</a:t>
            </a:r>
            <a:r>
              <a:rPr lang="en-US" altLang="ja-JP" sz="2800" dirty="0" smtClean="0">
                <a:ea typeface="ＭＳ Ｐゴシック" pitchFamily="50" charset="-128"/>
              </a:rPr>
              <a:t>:</a:t>
            </a:r>
          </a:p>
          <a:p>
            <a:pPr>
              <a:lnSpc>
                <a:spcPct val="80000"/>
              </a:lnSpc>
              <a:defRPr/>
            </a:pPr>
            <a:endParaRPr lang="en-US" altLang="ja-JP" sz="2800" dirty="0">
              <a:ea typeface="ＭＳ Ｐゴシック" pitchFamily="50" charset="-128"/>
            </a:endParaRPr>
          </a:p>
          <a:p>
            <a:pPr>
              <a:lnSpc>
                <a:spcPct val="80000"/>
              </a:lnSpc>
              <a:defRPr/>
            </a:pP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     QFV </a:t>
            </a:r>
            <a:r>
              <a:rPr lang="en-US" altLang="ja-JP" dirty="0" smtClean="0">
                <a:ea typeface="ＭＳ Ｐゴシック" pitchFamily="50" charset="-128"/>
              </a:rPr>
              <a:t>parameters: </a:t>
            </a:r>
            <a:r>
              <a:rPr lang="en-US" altLang="ja-JP" dirty="0" smtClean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d</a:t>
            </a:r>
            <a:r>
              <a:rPr lang="en-US" altLang="ja-JP" baseline="30000" dirty="0" smtClean="0">
                <a:solidFill>
                  <a:srgbClr val="FF0000"/>
                </a:solidFill>
                <a:ea typeface="ＭＳ Ｐゴシック" pitchFamily="50" charset="-128"/>
              </a:rPr>
              <a:t>LL</a:t>
            </a:r>
            <a:r>
              <a:rPr lang="en-US" altLang="ja-JP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23</a:t>
            </a:r>
            <a:r>
              <a:rPr lang="ja-JP" altLang="en-US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　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, </a:t>
            </a:r>
            <a:r>
              <a:rPr lang="en-US" altLang="ja-JP" dirty="0" smtClean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d</a:t>
            </a:r>
            <a:r>
              <a:rPr lang="en-US" altLang="ja-JP" baseline="30000" dirty="0" smtClean="0">
                <a:solidFill>
                  <a:srgbClr val="FF0000"/>
                </a:solidFill>
                <a:ea typeface="ＭＳ Ｐゴシック" pitchFamily="50" charset="-128"/>
              </a:rPr>
              <a:t>uRR</a:t>
            </a:r>
            <a:r>
              <a:rPr lang="en-US" altLang="ja-JP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23</a:t>
            </a:r>
            <a:r>
              <a:rPr lang="ja-JP" altLang="en-US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　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, </a:t>
            </a:r>
            <a:r>
              <a:rPr lang="en-US" altLang="ja-JP" dirty="0" smtClean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d</a:t>
            </a:r>
            <a:r>
              <a:rPr lang="en-US" altLang="ja-JP" baseline="30000" dirty="0" smtClean="0">
                <a:solidFill>
                  <a:srgbClr val="FF0000"/>
                </a:solidFill>
                <a:ea typeface="ＭＳ Ｐゴシック" pitchFamily="50" charset="-128"/>
              </a:rPr>
              <a:t>uRL</a:t>
            </a:r>
            <a:r>
              <a:rPr lang="en-US" altLang="ja-JP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23</a:t>
            </a:r>
            <a:r>
              <a:rPr lang="ja-JP" altLang="en-US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　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, </a:t>
            </a:r>
            <a:r>
              <a:rPr lang="en-US" altLang="ja-JP" dirty="0" smtClean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d</a:t>
            </a:r>
            <a:r>
              <a:rPr lang="en-US" altLang="ja-JP" baseline="30000" dirty="0" smtClean="0">
                <a:solidFill>
                  <a:srgbClr val="FF0000"/>
                </a:solidFill>
                <a:ea typeface="ＭＳ Ｐゴシック" pitchFamily="50" charset="-128"/>
              </a:rPr>
              <a:t>uLR</a:t>
            </a:r>
            <a:r>
              <a:rPr lang="en-US" altLang="ja-JP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23</a:t>
            </a:r>
          </a:p>
          <a:p>
            <a:pPr>
              <a:lnSpc>
                <a:spcPct val="80000"/>
              </a:lnSpc>
              <a:defRPr/>
            </a:pPr>
            <a:endParaRPr lang="en-US" altLang="ja-JP" dirty="0" smtClean="0">
              <a:ea typeface="ＭＳ Ｐゴシック" pitchFamily="50" charset="-128"/>
            </a:endParaRPr>
          </a:p>
          <a:p>
            <a:pPr>
              <a:lnSpc>
                <a:spcPct val="80000"/>
              </a:lnSpc>
              <a:defRPr/>
            </a:pP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     </a:t>
            </a:r>
            <a:r>
              <a:rPr lang="en-US" altLang="ja-JP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QFC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dirty="0" smtClean="0">
                <a:ea typeface="ＭＳ Ｐゴシック" pitchFamily="50" charset="-128"/>
              </a:rPr>
              <a:t>parameter:  </a:t>
            </a:r>
            <a:r>
              <a:rPr lang="en-US" altLang="ja-JP" dirty="0" smtClean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d</a:t>
            </a:r>
            <a:r>
              <a:rPr lang="en-US" altLang="ja-JP" baseline="30000" dirty="0" smtClean="0">
                <a:solidFill>
                  <a:srgbClr val="FF0000"/>
                </a:solidFill>
                <a:ea typeface="ＭＳ Ｐゴシック" pitchFamily="50" charset="-128"/>
              </a:rPr>
              <a:t>uRL</a:t>
            </a:r>
            <a:r>
              <a:rPr lang="en-US" altLang="ja-JP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33</a:t>
            </a:r>
          </a:p>
          <a:p>
            <a:pPr>
              <a:lnSpc>
                <a:spcPct val="80000"/>
              </a:lnSpc>
              <a:defRPr/>
            </a:pPr>
            <a:endParaRPr lang="en-US" altLang="ja-JP" dirty="0" smtClean="0">
              <a:ea typeface="ＭＳ Ｐゴシック" pitchFamily="50" charset="-128"/>
            </a:endParaRPr>
          </a:p>
          <a:p>
            <a:pPr>
              <a:lnSpc>
                <a:spcPct val="80000"/>
              </a:lnSpc>
              <a:defRPr/>
            </a:pPr>
            <a:endParaRPr lang="en-US" altLang="ja-JP" dirty="0" smtClean="0">
              <a:ea typeface="ＭＳ Ｐゴシック" pitchFamily="50" charset="-128"/>
            </a:endParaRPr>
          </a:p>
          <a:p>
            <a:pPr>
              <a:lnSpc>
                <a:spcPct val="80000"/>
              </a:lnSpc>
              <a:defRPr/>
            </a:pPr>
            <a:endParaRPr lang="en-US" altLang="ja-JP" dirty="0" smtClean="0">
              <a:ea typeface="ＭＳ Ｐゴシック" pitchFamily="50" charset="-128"/>
            </a:endParaRPr>
          </a:p>
          <a:p>
            <a:pPr>
              <a:lnSpc>
                <a:spcPct val="80000"/>
              </a:lnSpc>
              <a:defRPr/>
            </a:pPr>
            <a:endParaRPr lang="en-US" altLang="ja-JP" dirty="0" smtClean="0">
              <a:ea typeface="ＭＳ Ｐゴシック" pitchFamily="50" charset="-128"/>
            </a:endParaRPr>
          </a:p>
          <a:p>
            <a:pPr>
              <a:lnSpc>
                <a:spcPct val="80000"/>
              </a:lnSpc>
              <a:defRPr/>
            </a:pPr>
            <a:endParaRPr lang="en-US" altLang="ja-JP" dirty="0" smtClean="0">
              <a:ea typeface="ＭＳ Ｐゴシック" pitchFamily="50" charset="-128"/>
            </a:endParaRPr>
          </a:p>
          <a:p>
            <a:pPr>
              <a:lnSpc>
                <a:spcPct val="80000"/>
              </a:lnSpc>
              <a:defRPr/>
            </a:pPr>
            <a:endParaRPr lang="en-US" altLang="ja-JP" dirty="0" smtClean="0">
              <a:ea typeface="ＭＳ Ｐゴシック" pitchFamily="50" charset="-128"/>
            </a:endParaRPr>
          </a:p>
          <a:p>
            <a:pPr>
              <a:lnSpc>
                <a:spcPct val="80000"/>
              </a:lnSpc>
              <a:defRPr/>
            </a:pPr>
            <a:endParaRPr lang="en-US" altLang="ja-JP" dirty="0" smtClean="0">
              <a:ea typeface="ＭＳ Ｐゴシック" pitchFamily="50" charset="-128"/>
            </a:endParaRPr>
          </a:p>
          <a:p>
            <a:pPr>
              <a:lnSpc>
                <a:spcPct val="80000"/>
              </a:lnSpc>
              <a:defRPr/>
            </a:pPr>
            <a:endParaRPr lang="en-US" altLang="ja-JP" dirty="0" smtClean="0">
              <a:ea typeface="ＭＳ Ｐゴシック" pitchFamily="50" charset="-128"/>
            </a:endParaRPr>
          </a:p>
          <a:p>
            <a:pPr>
              <a:lnSpc>
                <a:spcPct val="80000"/>
              </a:lnSpc>
              <a:defRPr/>
            </a:pPr>
            <a:endParaRPr lang="en-US" altLang="ja-JP" dirty="0" smtClean="0">
              <a:ea typeface="ＭＳ Ｐゴシック" pitchFamily="50" charset="-128"/>
            </a:endParaRPr>
          </a:p>
          <a:p>
            <a:pPr>
              <a:lnSpc>
                <a:spcPct val="80000"/>
              </a:lnSpc>
              <a:defRPr/>
            </a:pPr>
            <a:r>
              <a:rPr lang="en-US" altLang="ja-JP" sz="1800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             </a:t>
            </a: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</a:t>
            </a:r>
            <a:r>
              <a:rPr lang="en-US" altLang="ja-JP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</a:t>
            </a:r>
            <a:endParaRPr lang="en-US" altLang="ja-JP" baseline="-25000" dirty="0">
              <a:solidFill>
                <a:srgbClr val="FF0000"/>
              </a:solidFill>
              <a:ea typeface="ＭＳ Ｐゴシック" pitchFamily="50" charset="-128"/>
            </a:endParaRPr>
          </a:p>
        </p:txBody>
      </p:sp>
      <p:sp>
        <p:nvSpPr>
          <p:cNvPr id="21" name="正方形/長方形 20"/>
          <p:cNvSpPr/>
          <p:nvPr/>
        </p:nvSpPr>
        <p:spPr bwMode="auto">
          <a:xfrm>
            <a:off x="1115616" y="2636912"/>
            <a:ext cx="6192688" cy="3456384"/>
          </a:xfrm>
          <a:prstGeom prst="rect">
            <a:avLst/>
          </a:prstGeom>
          <a:solidFill>
            <a:schemeClr val="tx2">
              <a:lumMod val="90000"/>
            </a:schemeClr>
          </a:solidFill>
          <a:ln w="57150" cap="flat" cmpd="sng" algn="ctr">
            <a:solidFill>
              <a:schemeClr val="bg1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graphicFrame>
        <p:nvGraphicFramePr>
          <p:cNvPr id="195605" name="Object 21"/>
          <p:cNvGraphicFramePr>
            <a:graphicFrameLocks noChangeAspect="1"/>
          </p:cNvGraphicFramePr>
          <p:nvPr/>
        </p:nvGraphicFramePr>
        <p:xfrm>
          <a:off x="1284634" y="2780928"/>
          <a:ext cx="5735638" cy="574675"/>
        </p:xfrm>
        <a:graphic>
          <a:graphicData uri="http://schemas.openxmlformats.org/presentationml/2006/ole">
            <p:oleObj spid="_x0000_s195605" name="数式" r:id="rId4" imgW="2654280" imgH="266400" progId="Equation.3">
              <p:embed/>
            </p:oleObj>
          </a:graphicData>
        </a:graphic>
      </p:graphicFrame>
      <p:graphicFrame>
        <p:nvGraphicFramePr>
          <p:cNvPr id="195606" name="Object 22"/>
          <p:cNvGraphicFramePr>
            <a:graphicFrameLocks noChangeAspect="1"/>
          </p:cNvGraphicFramePr>
          <p:nvPr/>
        </p:nvGraphicFramePr>
        <p:xfrm>
          <a:off x="1290538" y="3429000"/>
          <a:ext cx="5873750" cy="520700"/>
        </p:xfrm>
        <a:graphic>
          <a:graphicData uri="http://schemas.openxmlformats.org/presentationml/2006/ole">
            <p:oleObj spid="_x0000_s195606" name="数式" r:id="rId5" imgW="2717640" imgH="241200" progId="Equation.3">
              <p:embed/>
            </p:oleObj>
          </a:graphicData>
        </a:graphic>
      </p:graphicFrame>
      <p:graphicFrame>
        <p:nvGraphicFramePr>
          <p:cNvPr id="195607" name="Object 23"/>
          <p:cNvGraphicFramePr>
            <a:graphicFrameLocks noChangeAspect="1"/>
          </p:cNvGraphicFramePr>
          <p:nvPr/>
        </p:nvGraphicFramePr>
        <p:xfrm>
          <a:off x="1338609" y="4149080"/>
          <a:ext cx="5681663" cy="520700"/>
        </p:xfrm>
        <a:graphic>
          <a:graphicData uri="http://schemas.openxmlformats.org/presentationml/2006/ole">
            <p:oleObj spid="_x0000_s195607" name="数式" r:id="rId6" imgW="2628720" imgH="241200" progId="Equation.3">
              <p:embed/>
            </p:oleObj>
          </a:graphicData>
        </a:graphic>
      </p:graphicFrame>
      <p:graphicFrame>
        <p:nvGraphicFramePr>
          <p:cNvPr id="195608" name="Object 24"/>
          <p:cNvGraphicFramePr>
            <a:graphicFrameLocks noChangeAspect="1"/>
          </p:cNvGraphicFramePr>
          <p:nvPr/>
        </p:nvGraphicFramePr>
        <p:xfrm>
          <a:off x="1376139" y="5356572"/>
          <a:ext cx="5572125" cy="520700"/>
        </p:xfrm>
        <a:graphic>
          <a:graphicData uri="http://schemas.openxmlformats.org/presentationml/2006/ole">
            <p:oleObj spid="_x0000_s195608" name="数式" r:id="rId7" imgW="2577960" imgH="241200" progId="Equation.3">
              <p:embed/>
            </p:oleObj>
          </a:graphicData>
        </a:graphic>
      </p:graphicFrame>
      <p:graphicFrame>
        <p:nvGraphicFramePr>
          <p:cNvPr id="195609" name="Object 25"/>
          <p:cNvGraphicFramePr>
            <a:graphicFrameLocks noChangeAspect="1"/>
          </p:cNvGraphicFramePr>
          <p:nvPr/>
        </p:nvGraphicFramePr>
        <p:xfrm>
          <a:off x="1331640" y="4797152"/>
          <a:ext cx="5681663" cy="520700"/>
        </p:xfrm>
        <a:graphic>
          <a:graphicData uri="http://schemas.openxmlformats.org/presentationml/2006/ole">
            <p:oleObj spid="_x0000_s195609" name="数式" r:id="rId8" imgW="2628720" imgH="241200" progId="Equation.3">
              <p:embed/>
            </p:oleObj>
          </a:graphicData>
        </a:graphic>
      </p:graphicFrame>
      <p:graphicFrame>
        <p:nvGraphicFramePr>
          <p:cNvPr id="1026" name="Object 4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195586" name="数式" r:id="rId9" imgW="114120" imgH="215640" progId="Equation.3">
              <p:embed/>
            </p:oleObj>
          </a:graphicData>
        </a:graphic>
      </p:graphicFrame>
      <p:graphicFrame>
        <p:nvGraphicFramePr>
          <p:cNvPr id="1038" name="Object 17"/>
          <p:cNvGraphicFramePr>
            <a:graphicFrameLocks noChangeAspect="1"/>
          </p:cNvGraphicFramePr>
          <p:nvPr/>
        </p:nvGraphicFramePr>
        <p:xfrm>
          <a:off x="9950450" y="1182688"/>
          <a:ext cx="242888" cy="460375"/>
        </p:xfrm>
        <a:graphic>
          <a:graphicData uri="http://schemas.openxmlformats.org/presentationml/2006/ole">
            <p:oleObj spid="_x0000_s195597" name="数式" r:id="rId10" imgW="114120" imgH="215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正方形/長方形 14"/>
          <p:cNvSpPr/>
          <p:nvPr/>
        </p:nvSpPr>
        <p:spPr bwMode="auto">
          <a:xfrm>
            <a:off x="1547664" y="3645024"/>
            <a:ext cx="6264696" cy="504056"/>
          </a:xfrm>
          <a:prstGeom prst="rect">
            <a:avLst/>
          </a:prstGeom>
          <a:solidFill>
            <a:schemeClr val="bg1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graphicFrame>
        <p:nvGraphicFramePr>
          <p:cNvPr id="12" name="Object 17"/>
          <p:cNvGraphicFramePr>
            <a:graphicFrameLocks noChangeAspect="1"/>
          </p:cNvGraphicFramePr>
          <p:nvPr/>
        </p:nvGraphicFramePr>
        <p:xfrm>
          <a:off x="4038848" y="3691756"/>
          <a:ext cx="1541264" cy="385316"/>
        </p:xfrm>
        <a:graphic>
          <a:graphicData uri="http://schemas.openxmlformats.org/presentationml/2006/ole">
            <p:oleObj spid="_x0000_s402438" name="数式" r:id="rId4" imgW="965160" imgH="241200" progId="Equation.3">
              <p:embed/>
            </p:oleObj>
          </a:graphicData>
        </a:graphic>
      </p:graphicFrame>
      <p:graphicFrame>
        <p:nvGraphicFramePr>
          <p:cNvPr id="13" name="Object 18"/>
          <p:cNvGraphicFramePr>
            <a:graphicFrameLocks noChangeAspect="1"/>
          </p:cNvGraphicFramePr>
          <p:nvPr/>
        </p:nvGraphicFramePr>
        <p:xfrm>
          <a:off x="5827879" y="3691756"/>
          <a:ext cx="1480425" cy="385316"/>
        </p:xfrm>
        <a:graphic>
          <a:graphicData uri="http://schemas.openxmlformats.org/presentationml/2006/ole">
            <p:oleObj spid="_x0000_s402439" name="数式" r:id="rId5" imgW="927000" imgH="241200" progId="Equation.3">
              <p:embed/>
            </p:oleObj>
          </a:graphicData>
        </a:graphic>
      </p:graphicFrame>
      <p:graphicFrame>
        <p:nvGraphicFramePr>
          <p:cNvPr id="14" name="Object 20"/>
          <p:cNvGraphicFramePr>
            <a:graphicFrameLocks noChangeAspect="1"/>
          </p:cNvGraphicFramePr>
          <p:nvPr/>
        </p:nvGraphicFramePr>
        <p:xfrm>
          <a:off x="3158885" y="3717032"/>
          <a:ext cx="621027" cy="372616"/>
        </p:xfrm>
        <a:graphic>
          <a:graphicData uri="http://schemas.openxmlformats.org/presentationml/2006/ole">
            <p:oleObj spid="_x0000_s402440" name="数式" r:id="rId6" imgW="380880" imgH="228600" progId="Equation.3">
              <p:embed/>
            </p:oleObj>
          </a:graphicData>
        </a:graphic>
      </p:graphicFrame>
      <p:graphicFrame>
        <p:nvGraphicFramePr>
          <p:cNvPr id="16" name="Object 9"/>
          <p:cNvGraphicFramePr>
            <a:graphicFrameLocks noChangeAspect="1"/>
          </p:cNvGraphicFramePr>
          <p:nvPr/>
        </p:nvGraphicFramePr>
        <p:xfrm>
          <a:off x="1619673" y="3736560"/>
          <a:ext cx="1368151" cy="371024"/>
        </p:xfrm>
        <a:graphic>
          <a:graphicData uri="http://schemas.openxmlformats.org/presentationml/2006/ole">
            <p:oleObj spid="_x0000_s402441" name="数式" r:id="rId7" imgW="749160" imgH="203040" progId="Equation.3">
              <p:embed/>
            </p:oleObj>
          </a:graphicData>
        </a:graphic>
      </p:graphicFrame>
      <p:sp>
        <p:nvSpPr>
          <p:cNvPr id="2067" name="Rectangle 8"/>
          <p:cNvSpPr>
            <a:spLocks noGrp="1" noChangeArrowheads="1"/>
          </p:cNvSpPr>
          <p:nvPr>
            <p:ph idx="1"/>
          </p:nvPr>
        </p:nvSpPr>
        <p:spPr>
          <a:xfrm>
            <a:off x="1043608" y="836712"/>
            <a:ext cx="7416824" cy="5904656"/>
          </a:xfrm>
        </p:spPr>
        <p:txBody>
          <a:bodyPr/>
          <a:lstStyle/>
          <a:p>
            <a:pPr>
              <a:buNone/>
            </a:pPr>
            <a:endParaRPr lang="en-US" altLang="ja-JP" sz="1400" b="1" i="1" dirty="0" smtClean="0">
              <a:latin typeface="Times New Roman" pitchFamily="18" charset="0"/>
            </a:endParaRPr>
          </a:p>
          <a:p>
            <a:pPr>
              <a:buNone/>
            </a:pPr>
            <a:r>
              <a:rPr lang="en-US" altLang="ja-JP" sz="1600" b="1" i="1" noProof="1" smtClean="0">
                <a:latin typeface="Times New Roman" pitchFamily="18" charset="0"/>
              </a:rPr>
              <a:t>We respect the following experimental and theoretical constraints:</a:t>
            </a:r>
          </a:p>
          <a:p>
            <a:pPr>
              <a:buNone/>
            </a:pPr>
            <a:endParaRPr lang="en-US" altLang="ja-JP" sz="1600" b="1" i="1" noProof="1" smtClean="0">
              <a:latin typeface="Times New Roman" pitchFamily="18" charset="0"/>
            </a:endParaRPr>
          </a:p>
          <a:p>
            <a:pPr>
              <a:buNone/>
            </a:pPr>
            <a:r>
              <a:rPr lang="en-US" altLang="ja-JP" sz="1600" b="1" i="1" noProof="1" smtClean="0">
                <a:latin typeface="Times New Roman" pitchFamily="18" charset="0"/>
              </a:rPr>
              <a:t>(1)  the recent LHC limits on the masses of squarks, gluino, charginos and neutralinos.</a:t>
            </a:r>
          </a:p>
          <a:p>
            <a:pPr>
              <a:buNone/>
            </a:pPr>
            <a:endParaRPr lang="en-US" altLang="ja-JP" sz="1600" b="1" i="1" noProof="1" smtClean="0">
              <a:latin typeface="Times New Roman" pitchFamily="18" charset="0"/>
            </a:endParaRPr>
          </a:p>
          <a:p>
            <a:pPr>
              <a:buNone/>
            </a:pPr>
            <a:r>
              <a:rPr lang="en-US" altLang="ja-JP" sz="1600" b="1" i="1" noProof="1" smtClean="0">
                <a:latin typeface="Times New Roman" pitchFamily="18" charset="0"/>
              </a:rPr>
              <a:t>(2)  the constraint on </a:t>
            </a:r>
            <a:r>
              <a:rPr lang="en-US" altLang="ja-JP" sz="1400" b="1" i="1" noProof="1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ja-JP" sz="1600" b="1" i="1" kern="1200" noProof="1" smtClean="0">
                <a:latin typeface="Times New Roman" pitchFamily="18" charset="0"/>
                <a:ea typeface="ＭＳ Ｐゴシック" pitchFamily="50" charset="-128"/>
              </a:rPr>
              <a:t>m</a:t>
            </a:r>
            <a:r>
              <a:rPr lang="en-US" altLang="ja-JP" sz="1600" b="1" i="1" kern="1200" baseline="-25000" noProof="1" smtClean="0">
                <a:latin typeface="Times New Roman" pitchFamily="18" charset="0"/>
                <a:ea typeface="ＭＳ Ｐゴシック" pitchFamily="50" charset="-128"/>
              </a:rPr>
              <a:t>A , </a:t>
            </a:r>
            <a:r>
              <a:rPr lang="en-US" altLang="ja-JP" sz="1600" b="1" i="1" kern="1200" noProof="1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ＭＳ Ｐゴシック" pitchFamily="50" charset="-128"/>
              </a:rPr>
              <a:t>tan</a:t>
            </a:r>
            <a:r>
              <a:rPr lang="en-US" altLang="ja-JP" sz="1600" b="1" i="1" kern="1200" noProof="1" smtClean="0"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ea typeface="ＭＳ Ｐゴシック" pitchFamily="50" charset="-128"/>
              </a:rPr>
              <a:t>b</a:t>
            </a:r>
            <a:r>
              <a:rPr lang="en-US" altLang="ja-JP" sz="1600" kern="1200" noProof="1" smtClean="0">
                <a:latin typeface="Symbol" pitchFamily="18" charset="2"/>
                <a:ea typeface="ＭＳ Ｐゴシック" pitchFamily="50" charset="-128"/>
              </a:rPr>
              <a:t> </a:t>
            </a:r>
            <a:r>
              <a:rPr lang="en-US" altLang="ja-JP" sz="1400" b="1" i="1" noProof="1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ja-JP" sz="1600" b="1" i="1" noProof="1" smtClean="0">
                <a:latin typeface="Times New Roman" pitchFamily="18" charset="0"/>
              </a:rPr>
              <a:t> from the recent MSSM Higgs boson search at LHC. </a:t>
            </a:r>
          </a:p>
          <a:p>
            <a:pPr>
              <a:buNone/>
            </a:pPr>
            <a:endParaRPr lang="en-US" altLang="ja-JP" sz="1600" b="1" i="1" noProof="1" smtClean="0">
              <a:latin typeface="Times New Roman" pitchFamily="18" charset="0"/>
            </a:endParaRPr>
          </a:p>
          <a:p>
            <a:pPr>
              <a:buAutoNum type="arabicParenBoth" startAt="3"/>
            </a:pPr>
            <a:r>
              <a:rPr lang="en-US" altLang="ja-JP" sz="1600" b="1" i="1" noProof="1" smtClean="0">
                <a:solidFill>
                  <a:srgbClr val="FF0000"/>
                </a:solidFill>
                <a:latin typeface="Times New Roman" pitchFamily="18" charset="0"/>
              </a:rPr>
              <a:t>the constraints on the QFV parameters from the B meson data.</a:t>
            </a:r>
          </a:p>
          <a:p>
            <a:pPr>
              <a:buNone/>
            </a:pPr>
            <a:endParaRPr lang="en-US" altLang="ja-JP" sz="1600" b="1" i="1" noProof="1" smtClean="0">
              <a:solidFill>
                <a:srgbClr val="FF0000"/>
              </a:solidFill>
              <a:latin typeface="Times New Roman" pitchFamily="18" charset="0"/>
            </a:endParaRPr>
          </a:p>
          <a:p>
            <a:pPr>
              <a:buNone/>
            </a:pPr>
            <a:r>
              <a:rPr lang="en-US" altLang="ja-JP" sz="1600" b="1" i="1" noProof="1" smtClean="0">
                <a:solidFill>
                  <a:srgbClr val="FF0000"/>
                </a:solidFill>
                <a:latin typeface="Times New Roman" pitchFamily="18" charset="0"/>
              </a:rPr>
              <a:t>                                                                                                                       </a:t>
            </a:r>
            <a:r>
              <a:rPr lang="en-US" altLang="ja-JP" sz="1600" b="1" i="1" noProof="1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</a:rPr>
              <a:t>    </a:t>
            </a:r>
            <a:r>
              <a:rPr lang="en-US" altLang="ja-JP" sz="1800" b="1" i="1" noProof="1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</a:rPr>
              <a:t>etc.</a:t>
            </a:r>
          </a:p>
          <a:p>
            <a:pPr>
              <a:buNone/>
            </a:pPr>
            <a:endParaRPr lang="en-US" altLang="ja-JP" sz="1600" b="1" i="1" noProof="1" smtClean="0">
              <a:latin typeface="Times New Roman" pitchFamily="18" charset="0"/>
            </a:endParaRPr>
          </a:p>
          <a:p>
            <a:pPr>
              <a:buNone/>
            </a:pPr>
            <a:r>
              <a:rPr lang="en-US" altLang="ja-JP" sz="1600" b="1" i="1" noProof="1" smtClean="0">
                <a:solidFill>
                  <a:srgbClr val="FF0000"/>
                </a:solidFill>
                <a:latin typeface="Times New Roman" pitchFamily="18" charset="0"/>
              </a:rPr>
              <a:t>(4)</a:t>
            </a:r>
            <a:r>
              <a:rPr lang="en-US" altLang="ja-JP" sz="1600" b="1" i="1" noProof="1" smtClean="0">
                <a:latin typeface="Times New Roman" pitchFamily="18" charset="0"/>
              </a:rPr>
              <a:t> </a:t>
            </a:r>
            <a:r>
              <a:rPr lang="en-US" altLang="ja-JP" sz="1600" b="1" i="1" noProof="1" smtClean="0">
                <a:solidFill>
                  <a:srgbClr val="FF0000"/>
                </a:solidFill>
                <a:latin typeface="Times New Roman" pitchFamily="18" charset="0"/>
              </a:rPr>
              <a:t> the constraints from the observed Higgs boson mass at LHC </a:t>
            </a:r>
          </a:p>
          <a:p>
            <a:pPr>
              <a:buNone/>
            </a:pPr>
            <a:r>
              <a:rPr lang="en-US" altLang="ja-JP" sz="1600" b="1" i="1" noProof="1" smtClean="0">
                <a:latin typeface="Times New Roman" pitchFamily="18" charset="0"/>
              </a:rPr>
              <a:t>     (allowing for theoretical uncertainty): 122.7 GeV &lt; m_h</a:t>
            </a:r>
            <a:r>
              <a:rPr lang="en-US" altLang="ja-JP" sz="1600" b="1" i="1" baseline="30000" noProof="1" smtClean="0">
                <a:latin typeface="Times New Roman" pitchFamily="18" charset="0"/>
              </a:rPr>
              <a:t>0</a:t>
            </a:r>
            <a:r>
              <a:rPr lang="en-US" altLang="ja-JP" sz="1600" b="1" i="1" noProof="1" smtClean="0">
                <a:latin typeface="Times New Roman" pitchFamily="18" charset="0"/>
              </a:rPr>
              <a:t> &lt; 127.6 GeV.</a:t>
            </a:r>
          </a:p>
          <a:p>
            <a:pPr>
              <a:buNone/>
            </a:pPr>
            <a:endParaRPr lang="en-US" altLang="ja-JP" sz="1600" b="1" i="1" noProof="1" smtClean="0">
              <a:latin typeface="Times New Roman" pitchFamily="18" charset="0"/>
            </a:endParaRPr>
          </a:p>
          <a:p>
            <a:pPr>
              <a:buNone/>
            </a:pPr>
            <a:r>
              <a:rPr lang="en-US" altLang="ja-JP" sz="1600" b="1" i="1" noProof="1" smtClean="0">
                <a:latin typeface="Times New Roman" pitchFamily="18" charset="0"/>
              </a:rPr>
              <a:t>(5)  theoretical constraints from the vacuum stability conditions for the</a:t>
            </a:r>
          </a:p>
          <a:p>
            <a:pPr>
              <a:buNone/>
            </a:pPr>
            <a:r>
              <a:rPr lang="en-US" altLang="ja-JP" sz="1600" b="1" i="1" noProof="1" smtClean="0">
                <a:latin typeface="Times New Roman" pitchFamily="18" charset="0"/>
              </a:rPr>
              <a:t>      QFC/QFV trilinear couplings T</a:t>
            </a:r>
            <a:r>
              <a:rPr lang="en-US" altLang="ja-JP" sz="1600" b="1" i="1" baseline="-25000" noProof="1" smtClean="0">
                <a:latin typeface="Times New Roman" pitchFamily="18" charset="0"/>
              </a:rPr>
              <a:t>Uab </a:t>
            </a:r>
            <a:r>
              <a:rPr lang="en-US" altLang="ja-JP" sz="1600" b="1" i="1" noProof="1" smtClean="0">
                <a:latin typeface="Times New Roman" pitchFamily="18" charset="0"/>
              </a:rPr>
              <a:t>. </a:t>
            </a:r>
          </a:p>
          <a:p>
            <a:pPr>
              <a:buNone/>
            </a:pPr>
            <a:endParaRPr lang="en-US" altLang="ja-JP" sz="1600" b="1" i="1" noProof="1" smtClean="0">
              <a:latin typeface="Times New Roman" pitchFamily="18" charset="0"/>
            </a:endParaRPr>
          </a:p>
          <a:p>
            <a:pPr>
              <a:buNone/>
            </a:pPr>
            <a:r>
              <a:rPr lang="en-US" altLang="ja-JP" sz="1600" b="1" i="1" noProof="1" smtClean="0">
                <a:latin typeface="Times New Roman" pitchFamily="18" charset="0"/>
              </a:rPr>
              <a:t>(6) The experimental limit on SUSY contributions to the electroweak  </a:t>
            </a:r>
            <a:r>
              <a:rPr lang="en-US" altLang="ja-JP" sz="1600" b="1" i="1" noProof="1" smtClean="0">
                <a:latin typeface="Symbol" pitchFamily="18" charset="2"/>
              </a:rPr>
              <a:t>r  </a:t>
            </a:r>
            <a:r>
              <a:rPr lang="en-US" altLang="ja-JP" sz="1600" b="1" i="1" noProof="1" smtClean="0">
                <a:latin typeface="Times New Roman" pitchFamily="18" charset="0"/>
              </a:rPr>
              <a:t>parameter</a:t>
            </a:r>
          </a:p>
          <a:p>
            <a:pPr>
              <a:buNone/>
            </a:pPr>
            <a:r>
              <a:rPr lang="en-US" altLang="ja-JP" sz="1600" b="1" i="1" dirty="0" smtClean="0">
                <a:latin typeface="Times New Roman" pitchFamily="18" charset="0"/>
              </a:rPr>
              <a:t>      </a:t>
            </a:r>
            <a:r>
              <a:rPr lang="en-US" altLang="ja-JP" sz="1600" b="1" i="1" noProof="1" smtClean="0">
                <a:latin typeface="Symbol" pitchFamily="18" charset="2"/>
              </a:rPr>
              <a:t>Dr</a:t>
            </a:r>
            <a:r>
              <a:rPr lang="en-US" altLang="ja-JP" sz="1600" b="1" i="1" noProof="1" smtClean="0">
                <a:latin typeface="Times New Roman" pitchFamily="18" charset="0"/>
                <a:cs typeface="Times New Roman" pitchFamily="18" charset="0"/>
              </a:rPr>
              <a:t>(SUSY) &lt; 0.0012.</a:t>
            </a:r>
            <a:endParaRPr lang="en-US" altLang="ja-JP" sz="1600" b="1" i="1" dirty="0" smtClean="0">
              <a:latin typeface="Times New Roman" pitchFamily="18" charset="0"/>
            </a:endParaRPr>
          </a:p>
        </p:txBody>
      </p:sp>
      <p:sp>
        <p:nvSpPr>
          <p:cNvPr id="2068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44625"/>
            <a:ext cx="7859713" cy="864096"/>
          </a:xfrm>
        </p:spPr>
        <p:txBody>
          <a:bodyPr/>
          <a:lstStyle/>
          <a:p>
            <a:pPr eaLnBrk="1" hangingPunct="1"/>
            <a:r>
              <a:rPr lang="en-US" altLang="ja-JP" dirty="0" smtClean="0"/>
              <a:t>3. </a:t>
            </a:r>
            <a:r>
              <a:rPr lang="en-US" altLang="ja-JP" b="1" i="1" u="sng" dirty="0" smtClean="0">
                <a:latin typeface="Times New Roman" pitchFamily="18" charset="0"/>
              </a:rPr>
              <a:t>Constraints on the MSSM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539552" y="188640"/>
            <a:ext cx="7416824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/>
            <a:r>
              <a:rPr lang="en-US" altLang="ja-JP" sz="4400" kern="0" noProof="0" dirty="0" smtClean="0">
                <a:solidFill>
                  <a:schemeClr val="tx2"/>
                </a:solidFill>
                <a:ea typeface="+mj-ea"/>
                <a:cs typeface="+mj-cs"/>
              </a:rPr>
              <a:t>4</a:t>
            </a:r>
            <a:r>
              <a:rPr kumimoji="1" lang="en-US" altLang="ja-JP" sz="4400" b="1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+mj-cs"/>
              </a:rPr>
              <a:t>. </a:t>
            </a:r>
            <a:r>
              <a:rPr lang="en-US" altLang="ja-JP" sz="4400" u="sng" kern="0" dirty="0" smtClean="0">
                <a:solidFill>
                  <a:schemeClr val="tx2"/>
                </a:solidFill>
                <a:ea typeface="+mj-ea"/>
                <a:cs typeface="+mj-cs"/>
              </a:rPr>
              <a:t>Benchmark QFV Scenario</a:t>
            </a:r>
            <a:endParaRPr kumimoji="1" lang="en-US" altLang="ja-JP" sz="4400" b="1" i="1" u="sng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+mj-cs"/>
            </a:endParaRPr>
          </a:p>
        </p:txBody>
      </p:sp>
      <p:pic>
        <p:nvPicPr>
          <p:cNvPr id="620551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340768"/>
            <a:ext cx="8755100" cy="5080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円/楕円 3"/>
          <p:cNvSpPr/>
          <p:nvPr/>
        </p:nvSpPr>
        <p:spPr bwMode="auto">
          <a:xfrm>
            <a:off x="4499992" y="1916832"/>
            <a:ext cx="1440160" cy="432048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5" name="円/楕円 4"/>
          <p:cNvSpPr/>
          <p:nvPr/>
        </p:nvSpPr>
        <p:spPr bwMode="auto">
          <a:xfrm>
            <a:off x="3059832" y="5661248"/>
            <a:ext cx="3024336" cy="72008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cxnSp>
        <p:nvCxnSpPr>
          <p:cNvPr id="7" name="直線矢印コネクタ 6"/>
          <p:cNvCxnSpPr>
            <a:stCxn id="8" idx="1"/>
            <a:endCxn id="5" idx="6"/>
          </p:cNvCxnSpPr>
          <p:nvPr/>
        </p:nvCxnSpPr>
        <p:spPr bwMode="auto">
          <a:xfrm flipH="1">
            <a:off x="6084168" y="5985284"/>
            <a:ext cx="432048" cy="36004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8" name="正方形/長方形 7"/>
          <p:cNvSpPr/>
          <p:nvPr/>
        </p:nvSpPr>
        <p:spPr bwMode="auto">
          <a:xfrm>
            <a:off x="6516216" y="5805264"/>
            <a:ext cx="1944216" cy="360040"/>
          </a:xfrm>
          <a:prstGeom prst="rect">
            <a:avLst/>
          </a:prstGeom>
          <a:solidFill>
            <a:schemeClr val="tx2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QFV parameters</a:t>
            </a:r>
            <a:endParaRPr kumimoji="1" lang="ja-JP" altLang="en-US" sz="20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11" name="正方形/長方形 10"/>
          <p:cNvSpPr/>
          <p:nvPr/>
        </p:nvSpPr>
        <p:spPr bwMode="auto">
          <a:xfrm>
            <a:off x="5868144" y="2276872"/>
            <a:ext cx="3024336" cy="504056"/>
          </a:xfrm>
          <a:prstGeom prst="rect">
            <a:avLst/>
          </a:prstGeom>
          <a:solidFill>
            <a:schemeClr val="tx2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altLang="ja-JP" sz="1400" dirty="0" smtClean="0">
                <a:solidFill>
                  <a:srgbClr val="FF0000"/>
                </a:solidFill>
                <a:ea typeface="ＭＳ Ｐゴシック" pitchFamily="50" charset="-128"/>
              </a:rPr>
              <a:t>l</a:t>
            </a:r>
            <a:r>
              <a:rPr kumimoji="1" lang="en-US" altLang="ja-JP" sz="1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arge               mixing scenario </a:t>
            </a:r>
          </a:p>
          <a:p>
            <a:r>
              <a:rPr lang="en-US" altLang="ja-JP" sz="1400" dirty="0" smtClean="0">
                <a:solidFill>
                  <a:srgbClr val="FF0000"/>
                </a:solidFill>
                <a:ea typeface="ＭＳ Ｐゴシック" pitchFamily="50" charset="-128"/>
              </a:rPr>
              <a:t> (large top-trilinear-coupling scenario)</a:t>
            </a:r>
          </a:p>
        </p:txBody>
      </p:sp>
      <p:graphicFrame>
        <p:nvGraphicFramePr>
          <p:cNvPr id="708609" name="Object 1"/>
          <p:cNvGraphicFramePr>
            <a:graphicFrameLocks noChangeAspect="1"/>
          </p:cNvGraphicFramePr>
          <p:nvPr/>
        </p:nvGraphicFramePr>
        <p:xfrm>
          <a:off x="6372200" y="2276872"/>
          <a:ext cx="504056" cy="277374"/>
        </p:xfrm>
        <a:graphic>
          <a:graphicData uri="http://schemas.openxmlformats.org/presentationml/2006/ole">
            <p:oleObj spid="_x0000_s708609" name="数式" r:id="rId4" imgW="393480" imgH="215640" progId="Equation.3">
              <p:embed/>
            </p:oleObj>
          </a:graphicData>
        </a:graphic>
      </p:graphicFrame>
      <p:cxnSp>
        <p:nvCxnSpPr>
          <p:cNvPr id="13" name="直線矢印コネクタ 12"/>
          <p:cNvCxnSpPr>
            <a:stCxn id="11" idx="1"/>
          </p:cNvCxnSpPr>
          <p:nvPr/>
        </p:nvCxnSpPr>
        <p:spPr bwMode="auto">
          <a:xfrm flipH="1" flipV="1">
            <a:off x="5436096" y="2348880"/>
            <a:ext cx="432048" cy="18002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17" name="円/楕円 16"/>
          <p:cNvSpPr/>
          <p:nvPr/>
        </p:nvSpPr>
        <p:spPr bwMode="auto">
          <a:xfrm>
            <a:off x="3995936" y="3429000"/>
            <a:ext cx="2304256" cy="72008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cxnSp>
        <p:nvCxnSpPr>
          <p:cNvPr id="18" name="直線矢印コネクタ 17"/>
          <p:cNvCxnSpPr>
            <a:stCxn id="19" idx="1"/>
            <a:endCxn id="17" idx="6"/>
          </p:cNvCxnSpPr>
          <p:nvPr/>
        </p:nvCxnSpPr>
        <p:spPr bwMode="auto">
          <a:xfrm flipH="1">
            <a:off x="6300192" y="3753036"/>
            <a:ext cx="360040" cy="36004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19" name="正方形/長方形 18"/>
          <p:cNvSpPr/>
          <p:nvPr/>
        </p:nvSpPr>
        <p:spPr bwMode="auto">
          <a:xfrm>
            <a:off x="6660232" y="3573016"/>
            <a:ext cx="2232248" cy="360040"/>
          </a:xfrm>
          <a:prstGeom prst="rect">
            <a:avLst/>
          </a:prstGeom>
          <a:solidFill>
            <a:schemeClr val="tx2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ja-JP" sz="1400" dirty="0" smtClean="0">
                <a:solidFill>
                  <a:srgbClr val="FF0000"/>
                </a:solidFill>
                <a:ea typeface="ＭＳ Ｐゴシック" pitchFamily="50" charset="-128"/>
              </a:rPr>
              <a:t>d</a:t>
            </a:r>
            <a:r>
              <a:rPr kumimoji="1" lang="en-US" altLang="ja-JP" sz="1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ecoupling Higgs scenario</a:t>
            </a:r>
            <a:endParaRPr kumimoji="1" lang="ja-JP" altLang="en-US" sz="14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99592" y="1124744"/>
            <a:ext cx="7344816" cy="850106"/>
          </a:xfrm>
          <a:solidFill>
            <a:schemeClr val="tx1"/>
          </a:solidFill>
        </p:spPr>
        <p:txBody>
          <a:bodyPr/>
          <a:lstStyle/>
          <a:p>
            <a:r>
              <a:rPr kumimoji="1" lang="en-US" altLang="ja-JP" sz="2800" dirty="0" smtClean="0">
                <a:solidFill>
                  <a:schemeClr val="accent4">
                    <a:lumMod val="10000"/>
                  </a:schemeClr>
                </a:solidFill>
              </a:rPr>
              <a:t>Physical masses in our benchmark scenario</a:t>
            </a:r>
            <a:endParaRPr kumimoji="1" lang="ja-JP" altLang="en-US" sz="2800" dirty="0">
              <a:solidFill>
                <a:schemeClr val="accent4">
                  <a:lumMod val="10000"/>
                </a:schemeClr>
              </a:solidFill>
            </a:endParaRPr>
          </a:p>
        </p:txBody>
      </p:sp>
      <p:pic>
        <p:nvPicPr>
          <p:cNvPr id="65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181224"/>
            <a:ext cx="7329100" cy="304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 bwMode="auto">
          <a:xfrm>
            <a:off x="467544" y="1505893"/>
            <a:ext cx="4343829" cy="4443387"/>
          </a:xfrm>
          <a:prstGeom prst="rect">
            <a:avLst/>
          </a:prstGeom>
          <a:solidFill>
            <a:schemeClr val="tx2">
              <a:lumMod val="9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altLang="ja-JP" dirty="0">
                <a:ea typeface="ＭＳ Ｐゴシック" pitchFamily="50" charset="-128"/>
              </a:rPr>
              <a:t>      &lt; up-squark sector &gt;</a:t>
            </a:r>
            <a:endParaRPr lang="ja-JP" altLang="en-US" dirty="0">
              <a:ea typeface="ＭＳ Ｐゴシック" pitchFamily="50" charset="-128"/>
            </a:endParaRPr>
          </a:p>
        </p:txBody>
      </p:sp>
      <p:sp>
        <p:nvSpPr>
          <p:cNvPr id="51" name="正方形/長方形 50"/>
          <p:cNvSpPr/>
          <p:nvPr/>
        </p:nvSpPr>
        <p:spPr bwMode="auto">
          <a:xfrm>
            <a:off x="4742217" y="1505893"/>
            <a:ext cx="3888432" cy="4443387"/>
          </a:xfrm>
          <a:prstGeom prst="rect">
            <a:avLst/>
          </a:prstGeom>
          <a:solidFill>
            <a:schemeClr val="tx2">
              <a:lumMod val="9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altLang="ja-JP" dirty="0">
                <a:ea typeface="ＭＳ Ｐゴシック" pitchFamily="50" charset="-128"/>
              </a:rPr>
              <a:t>    &lt; down-squark sector &gt;</a:t>
            </a:r>
            <a:endParaRPr lang="ja-JP" altLang="en-US" dirty="0">
              <a:ea typeface="ＭＳ Ｐゴシック" pitchFamily="50" charset="-128"/>
            </a:endParaRPr>
          </a:p>
        </p:txBody>
      </p:sp>
      <p:cxnSp>
        <p:nvCxnSpPr>
          <p:cNvPr id="5142" name="直線コネクタ 6"/>
          <p:cNvCxnSpPr>
            <a:cxnSpLocks noChangeShapeType="1"/>
          </p:cNvCxnSpPr>
          <p:nvPr/>
        </p:nvCxnSpPr>
        <p:spPr bwMode="auto">
          <a:xfrm>
            <a:off x="1069809" y="4365104"/>
            <a:ext cx="2354585" cy="2282"/>
          </a:xfrm>
          <a:prstGeom prst="line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10" name="直線コネクタ 9"/>
          <p:cNvCxnSpPr/>
          <p:nvPr/>
        </p:nvCxnSpPr>
        <p:spPr bwMode="auto">
          <a:xfrm>
            <a:off x="1668123" y="2379960"/>
            <a:ext cx="1071562" cy="1588"/>
          </a:xfrm>
          <a:prstGeom prst="line">
            <a:avLst/>
          </a:prstGeom>
          <a:ln>
            <a:solidFill>
              <a:schemeClr val="accent4">
                <a:lumMod val="1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直線コネクタ 10"/>
          <p:cNvCxnSpPr/>
          <p:nvPr/>
        </p:nvCxnSpPr>
        <p:spPr bwMode="auto">
          <a:xfrm>
            <a:off x="1668123" y="2613924"/>
            <a:ext cx="1071562" cy="1587"/>
          </a:xfrm>
          <a:prstGeom prst="line">
            <a:avLst/>
          </a:prstGeom>
          <a:ln>
            <a:solidFill>
              <a:schemeClr val="accent4">
                <a:lumMod val="1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直線コネクタ 11"/>
          <p:cNvCxnSpPr/>
          <p:nvPr/>
        </p:nvCxnSpPr>
        <p:spPr bwMode="auto">
          <a:xfrm>
            <a:off x="1668123" y="2851795"/>
            <a:ext cx="1071562" cy="1588"/>
          </a:xfrm>
          <a:prstGeom prst="line">
            <a:avLst/>
          </a:prstGeom>
          <a:ln>
            <a:solidFill>
              <a:schemeClr val="accent4">
                <a:lumMod val="1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直線コネクタ 12"/>
          <p:cNvCxnSpPr/>
          <p:nvPr/>
        </p:nvCxnSpPr>
        <p:spPr bwMode="auto">
          <a:xfrm>
            <a:off x="1668123" y="3799327"/>
            <a:ext cx="1071562" cy="1588"/>
          </a:xfrm>
          <a:prstGeom prst="line">
            <a:avLst/>
          </a:prstGeom>
          <a:ln>
            <a:solidFill>
              <a:schemeClr val="accent4">
                <a:lumMod val="1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5123" name="Object 3"/>
          <p:cNvGraphicFramePr>
            <a:graphicFrameLocks noChangeAspect="1"/>
          </p:cNvGraphicFramePr>
          <p:nvPr/>
        </p:nvGraphicFramePr>
        <p:xfrm>
          <a:off x="2798001" y="2363228"/>
          <a:ext cx="514350" cy="488950"/>
        </p:xfrm>
        <a:graphic>
          <a:graphicData uri="http://schemas.openxmlformats.org/presentationml/2006/ole">
            <p:oleObj spid="_x0000_s687107" name="数式" r:id="rId3" imgW="253800" imgH="241200" progId="Equation.3">
              <p:embed/>
            </p:oleObj>
          </a:graphicData>
        </a:graphic>
      </p:graphicFrame>
      <p:graphicFrame>
        <p:nvGraphicFramePr>
          <p:cNvPr id="5125" name="Object 5"/>
          <p:cNvGraphicFramePr>
            <a:graphicFrameLocks noChangeAspect="1"/>
          </p:cNvGraphicFramePr>
          <p:nvPr/>
        </p:nvGraphicFramePr>
        <p:xfrm>
          <a:off x="3521231" y="4164186"/>
          <a:ext cx="436563" cy="488950"/>
        </p:xfrm>
        <a:graphic>
          <a:graphicData uri="http://schemas.openxmlformats.org/presentationml/2006/ole">
            <p:oleObj spid="_x0000_s687109" name="数式" r:id="rId4" imgW="215640" imgH="241200" progId="Equation.3">
              <p:embed/>
            </p:oleObj>
          </a:graphicData>
        </a:graphic>
      </p:graphicFrame>
      <p:graphicFrame>
        <p:nvGraphicFramePr>
          <p:cNvPr id="5126" name="Object 6"/>
          <p:cNvGraphicFramePr>
            <a:graphicFrameLocks noChangeAspect="1"/>
          </p:cNvGraphicFramePr>
          <p:nvPr/>
        </p:nvGraphicFramePr>
        <p:xfrm>
          <a:off x="2811123" y="2132856"/>
          <a:ext cx="514350" cy="488950"/>
        </p:xfrm>
        <a:graphic>
          <a:graphicData uri="http://schemas.openxmlformats.org/presentationml/2006/ole">
            <p:oleObj spid="_x0000_s687110" name="数式" r:id="rId5" imgW="253800" imgH="241200" progId="Equation.3">
              <p:embed/>
            </p:oleObj>
          </a:graphicData>
        </a:graphic>
      </p:graphicFrame>
      <p:graphicFrame>
        <p:nvGraphicFramePr>
          <p:cNvPr id="5127" name="Object 9"/>
          <p:cNvGraphicFramePr>
            <a:graphicFrameLocks noChangeAspect="1"/>
          </p:cNvGraphicFramePr>
          <p:nvPr/>
        </p:nvGraphicFramePr>
        <p:xfrm>
          <a:off x="2810634" y="2600529"/>
          <a:ext cx="514350" cy="488950"/>
        </p:xfrm>
        <a:graphic>
          <a:graphicData uri="http://schemas.openxmlformats.org/presentationml/2006/ole">
            <p:oleObj spid="_x0000_s687111" name="数式" r:id="rId6" imgW="253800" imgH="241200" progId="Equation.3">
              <p:embed/>
            </p:oleObj>
          </a:graphicData>
        </a:graphic>
      </p:graphicFrame>
      <p:graphicFrame>
        <p:nvGraphicFramePr>
          <p:cNvPr id="5128" name="Object 10"/>
          <p:cNvGraphicFramePr>
            <a:graphicFrameLocks noChangeAspect="1"/>
          </p:cNvGraphicFramePr>
          <p:nvPr/>
        </p:nvGraphicFramePr>
        <p:xfrm>
          <a:off x="2809876" y="3548508"/>
          <a:ext cx="463550" cy="514350"/>
        </p:xfrm>
        <a:graphic>
          <a:graphicData uri="http://schemas.openxmlformats.org/presentationml/2006/ole">
            <p:oleObj spid="_x0000_s687112" name="数式" r:id="rId7" imgW="228600" imgH="253800" progId="Equation.3">
              <p:embed/>
            </p:oleObj>
          </a:graphicData>
        </a:graphic>
      </p:graphicFrame>
      <p:cxnSp>
        <p:nvCxnSpPr>
          <p:cNvPr id="5149" name="直線コネクタ 51"/>
          <p:cNvCxnSpPr>
            <a:cxnSpLocks noChangeShapeType="1"/>
          </p:cNvCxnSpPr>
          <p:nvPr/>
        </p:nvCxnSpPr>
        <p:spPr bwMode="auto">
          <a:xfrm flipV="1">
            <a:off x="5239998" y="4365104"/>
            <a:ext cx="2526555" cy="696"/>
          </a:xfrm>
          <a:prstGeom prst="line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53" name="直線コネクタ 52"/>
          <p:cNvCxnSpPr/>
          <p:nvPr/>
        </p:nvCxnSpPr>
        <p:spPr bwMode="auto">
          <a:xfrm>
            <a:off x="6025810" y="2174230"/>
            <a:ext cx="1071563" cy="1588"/>
          </a:xfrm>
          <a:prstGeom prst="line">
            <a:avLst/>
          </a:prstGeom>
          <a:ln>
            <a:solidFill>
              <a:schemeClr val="accent4">
                <a:lumMod val="1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" name="直線コネクタ 53"/>
          <p:cNvCxnSpPr/>
          <p:nvPr/>
        </p:nvCxnSpPr>
        <p:spPr bwMode="auto">
          <a:xfrm>
            <a:off x="6025810" y="2347169"/>
            <a:ext cx="1071563" cy="1587"/>
          </a:xfrm>
          <a:prstGeom prst="line">
            <a:avLst/>
          </a:prstGeom>
          <a:ln>
            <a:solidFill>
              <a:schemeClr val="accent4">
                <a:lumMod val="1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直線コネクタ 54"/>
          <p:cNvCxnSpPr/>
          <p:nvPr/>
        </p:nvCxnSpPr>
        <p:spPr bwMode="auto">
          <a:xfrm>
            <a:off x="6025810" y="2562622"/>
            <a:ext cx="1071563" cy="1588"/>
          </a:xfrm>
          <a:prstGeom prst="line">
            <a:avLst/>
          </a:prstGeom>
          <a:ln>
            <a:solidFill>
              <a:schemeClr val="accent4">
                <a:lumMod val="1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6" name="直線コネクタ 55"/>
          <p:cNvCxnSpPr/>
          <p:nvPr/>
        </p:nvCxnSpPr>
        <p:spPr bwMode="auto">
          <a:xfrm>
            <a:off x="6025810" y="2780928"/>
            <a:ext cx="1071563" cy="1587"/>
          </a:xfrm>
          <a:prstGeom prst="line">
            <a:avLst/>
          </a:prstGeom>
          <a:ln>
            <a:solidFill>
              <a:schemeClr val="accent4">
                <a:lumMod val="1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7" name="直線コネクタ 56"/>
          <p:cNvCxnSpPr/>
          <p:nvPr/>
        </p:nvCxnSpPr>
        <p:spPr bwMode="auto">
          <a:xfrm>
            <a:off x="6025810" y="2996952"/>
            <a:ext cx="1071563" cy="0"/>
          </a:xfrm>
          <a:prstGeom prst="line">
            <a:avLst/>
          </a:prstGeom>
          <a:ln w="12700">
            <a:solidFill>
              <a:schemeClr val="accent4">
                <a:lumMod val="1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8" name="直線コネクタ 57"/>
          <p:cNvCxnSpPr/>
          <p:nvPr/>
        </p:nvCxnSpPr>
        <p:spPr bwMode="auto">
          <a:xfrm>
            <a:off x="6025810" y="3800086"/>
            <a:ext cx="1071563" cy="1587"/>
          </a:xfrm>
          <a:prstGeom prst="line">
            <a:avLst/>
          </a:prstGeom>
          <a:ln w="12700">
            <a:solidFill>
              <a:schemeClr val="accent4">
                <a:lumMod val="1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5129" name="Object 18"/>
          <p:cNvGraphicFramePr>
            <a:graphicFrameLocks noChangeAspect="1"/>
          </p:cNvGraphicFramePr>
          <p:nvPr/>
        </p:nvGraphicFramePr>
        <p:xfrm>
          <a:off x="7141248" y="2744545"/>
          <a:ext cx="515937" cy="539750"/>
        </p:xfrm>
        <a:graphic>
          <a:graphicData uri="http://schemas.openxmlformats.org/presentationml/2006/ole">
            <p:oleObj spid="_x0000_s687113" name="数式" r:id="rId8" imgW="253800" imgH="266400" progId="Equation.3">
              <p:embed/>
            </p:oleObj>
          </a:graphicData>
        </a:graphic>
      </p:graphicFrame>
      <p:graphicFrame>
        <p:nvGraphicFramePr>
          <p:cNvPr id="5130" name="Object 3"/>
          <p:cNvGraphicFramePr>
            <a:graphicFrameLocks noChangeAspect="1"/>
          </p:cNvGraphicFramePr>
          <p:nvPr/>
        </p:nvGraphicFramePr>
        <p:xfrm>
          <a:off x="7176810" y="2107449"/>
          <a:ext cx="539750" cy="541338"/>
        </p:xfrm>
        <a:graphic>
          <a:graphicData uri="http://schemas.openxmlformats.org/presentationml/2006/ole">
            <p:oleObj spid="_x0000_s687114" name="数式" r:id="rId9" imgW="266400" imgH="266400" progId="Equation.3">
              <p:embed/>
            </p:oleObj>
          </a:graphicData>
        </a:graphic>
      </p:graphicFrame>
      <p:graphicFrame>
        <p:nvGraphicFramePr>
          <p:cNvPr id="5131" name="Object 4"/>
          <p:cNvGraphicFramePr>
            <a:graphicFrameLocks noChangeAspect="1"/>
          </p:cNvGraphicFramePr>
          <p:nvPr/>
        </p:nvGraphicFramePr>
        <p:xfrm>
          <a:off x="7142231" y="2553029"/>
          <a:ext cx="514350" cy="488950"/>
        </p:xfrm>
        <a:graphic>
          <a:graphicData uri="http://schemas.openxmlformats.org/presentationml/2006/ole">
            <p:oleObj spid="_x0000_s687115" name="数式" r:id="rId10" imgW="253800" imgH="241200" progId="Equation.3">
              <p:embed/>
            </p:oleObj>
          </a:graphicData>
        </a:graphic>
      </p:graphicFrame>
      <p:graphicFrame>
        <p:nvGraphicFramePr>
          <p:cNvPr id="5132" name="Object 21"/>
          <p:cNvGraphicFramePr>
            <a:graphicFrameLocks noChangeAspect="1"/>
          </p:cNvGraphicFramePr>
          <p:nvPr/>
        </p:nvGraphicFramePr>
        <p:xfrm>
          <a:off x="7838561" y="4164186"/>
          <a:ext cx="436563" cy="488950"/>
        </p:xfrm>
        <a:graphic>
          <a:graphicData uri="http://schemas.openxmlformats.org/presentationml/2006/ole">
            <p:oleObj spid="_x0000_s687116" name="数式" r:id="rId11" imgW="215640" imgH="241200" progId="Equation.3">
              <p:embed/>
            </p:oleObj>
          </a:graphicData>
        </a:graphic>
      </p:graphicFrame>
      <p:graphicFrame>
        <p:nvGraphicFramePr>
          <p:cNvPr id="5133" name="Object 6"/>
          <p:cNvGraphicFramePr>
            <a:graphicFrameLocks noChangeAspect="1"/>
          </p:cNvGraphicFramePr>
          <p:nvPr/>
        </p:nvGraphicFramePr>
        <p:xfrm>
          <a:off x="7168810" y="1863080"/>
          <a:ext cx="514350" cy="539750"/>
        </p:xfrm>
        <a:graphic>
          <a:graphicData uri="http://schemas.openxmlformats.org/presentationml/2006/ole">
            <p:oleObj spid="_x0000_s687117" name="数式" r:id="rId12" imgW="253800" imgH="266400" progId="Equation.3">
              <p:embed/>
            </p:oleObj>
          </a:graphicData>
        </a:graphic>
      </p:graphicFrame>
      <p:graphicFrame>
        <p:nvGraphicFramePr>
          <p:cNvPr id="5134" name="Object 9"/>
          <p:cNvGraphicFramePr>
            <a:graphicFrameLocks noChangeAspect="1"/>
          </p:cNvGraphicFramePr>
          <p:nvPr/>
        </p:nvGraphicFramePr>
        <p:xfrm>
          <a:off x="7154106" y="2325130"/>
          <a:ext cx="487363" cy="488950"/>
        </p:xfrm>
        <a:graphic>
          <a:graphicData uri="http://schemas.openxmlformats.org/presentationml/2006/ole">
            <p:oleObj spid="_x0000_s687118" name="数式" r:id="rId13" imgW="241200" imgH="241200" progId="Equation.3">
              <p:embed/>
            </p:oleObj>
          </a:graphicData>
        </a:graphic>
      </p:graphicFrame>
      <p:graphicFrame>
        <p:nvGraphicFramePr>
          <p:cNvPr id="5135" name="Object 10"/>
          <p:cNvGraphicFramePr>
            <a:graphicFrameLocks noChangeAspect="1"/>
          </p:cNvGraphicFramePr>
          <p:nvPr/>
        </p:nvGraphicFramePr>
        <p:xfrm>
          <a:off x="7154864" y="3538080"/>
          <a:ext cx="514350" cy="539750"/>
        </p:xfrm>
        <a:graphic>
          <a:graphicData uri="http://schemas.openxmlformats.org/presentationml/2006/ole">
            <p:oleObj spid="_x0000_s687119" name="数式" r:id="rId14" imgW="253800" imgH="266400" progId="Equation.3">
              <p:embed/>
            </p:oleObj>
          </a:graphicData>
        </a:graphic>
      </p:graphicFrame>
      <p:cxnSp>
        <p:nvCxnSpPr>
          <p:cNvPr id="14" name="直線コネクタ 13"/>
          <p:cNvCxnSpPr/>
          <p:nvPr/>
        </p:nvCxnSpPr>
        <p:spPr bwMode="auto">
          <a:xfrm>
            <a:off x="1739560" y="5003453"/>
            <a:ext cx="1071563" cy="1587"/>
          </a:xfrm>
          <a:prstGeom prst="line">
            <a:avLst/>
          </a:prstGeom>
          <a:ln w="19050">
            <a:solidFill>
              <a:schemeClr val="accent4">
                <a:lumMod val="1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直線コネクタ 14"/>
          <p:cNvCxnSpPr/>
          <p:nvPr/>
        </p:nvCxnSpPr>
        <p:spPr bwMode="auto">
          <a:xfrm>
            <a:off x="1739560" y="5289203"/>
            <a:ext cx="1071563" cy="1587"/>
          </a:xfrm>
          <a:prstGeom prst="line">
            <a:avLst/>
          </a:prstGeom>
          <a:ln w="19050">
            <a:solidFill>
              <a:schemeClr val="accent4">
                <a:lumMod val="1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5122" name="Object 5"/>
          <p:cNvGraphicFramePr>
            <a:graphicFrameLocks noChangeAspect="1"/>
          </p:cNvGraphicFramePr>
          <p:nvPr/>
        </p:nvGraphicFramePr>
        <p:xfrm>
          <a:off x="2882560" y="5074890"/>
          <a:ext cx="488950" cy="514350"/>
        </p:xfrm>
        <a:graphic>
          <a:graphicData uri="http://schemas.openxmlformats.org/presentationml/2006/ole">
            <p:oleObj spid="_x0000_s687106" name="数式" r:id="rId15" imgW="241200" imgH="253800" progId="Equation.3">
              <p:embed/>
            </p:oleObj>
          </a:graphicData>
        </a:graphic>
      </p:graphicFrame>
      <p:graphicFrame>
        <p:nvGraphicFramePr>
          <p:cNvPr id="5124" name="Object 4"/>
          <p:cNvGraphicFramePr>
            <a:graphicFrameLocks noChangeAspect="1"/>
          </p:cNvGraphicFramePr>
          <p:nvPr/>
        </p:nvGraphicFramePr>
        <p:xfrm>
          <a:off x="2869860" y="4730403"/>
          <a:ext cx="514350" cy="488950"/>
        </p:xfrm>
        <a:graphic>
          <a:graphicData uri="http://schemas.openxmlformats.org/presentationml/2006/ole">
            <p:oleObj spid="_x0000_s687108" name="数式" r:id="rId16" imgW="253800" imgH="241200" progId="Equation.3">
              <p:embed/>
            </p:oleObj>
          </a:graphicData>
        </a:graphic>
      </p:graphicFrame>
      <p:sp>
        <p:nvSpPr>
          <p:cNvPr id="36" name="右中かっこ 35"/>
          <p:cNvSpPr/>
          <p:nvPr/>
        </p:nvSpPr>
        <p:spPr bwMode="auto">
          <a:xfrm>
            <a:off x="3302057" y="2219970"/>
            <a:ext cx="288032" cy="920998"/>
          </a:xfrm>
          <a:prstGeom prst="rightBrace">
            <a:avLst>
              <a:gd name="adj1" fmla="val 62500"/>
              <a:gd name="adj2" fmla="val 50000"/>
            </a:avLst>
          </a:prstGeom>
          <a:noFill/>
          <a:ln w="9525" cap="flat" cmpd="sng" algn="ctr">
            <a:solidFill>
              <a:schemeClr val="accent4">
                <a:lumMod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37" name="左中かっこ 36"/>
          <p:cNvSpPr/>
          <p:nvPr/>
        </p:nvSpPr>
        <p:spPr bwMode="auto">
          <a:xfrm>
            <a:off x="5390289" y="2060848"/>
            <a:ext cx="360040" cy="1080120"/>
          </a:xfrm>
          <a:prstGeom prst="leftBrace">
            <a:avLst/>
          </a:prstGeom>
          <a:noFill/>
          <a:ln w="9525" cap="flat" cmpd="sng" algn="ctr">
            <a:solidFill>
              <a:schemeClr val="accent4">
                <a:lumMod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graphicFrame>
        <p:nvGraphicFramePr>
          <p:cNvPr id="64534" name="Object 22"/>
          <p:cNvGraphicFramePr>
            <a:graphicFrameLocks noChangeAspect="1"/>
          </p:cNvGraphicFramePr>
          <p:nvPr/>
        </p:nvGraphicFramePr>
        <p:xfrm>
          <a:off x="3989048" y="2510780"/>
          <a:ext cx="1050925" cy="342900"/>
        </p:xfrm>
        <a:graphic>
          <a:graphicData uri="http://schemas.openxmlformats.org/presentationml/2006/ole">
            <p:oleObj spid="_x0000_s687120" name="数式" r:id="rId17" imgW="622080" imgH="203040" progId="Equation.3">
              <p:embed/>
            </p:oleObj>
          </a:graphicData>
        </a:graphic>
      </p:graphicFrame>
      <p:sp>
        <p:nvSpPr>
          <p:cNvPr id="39" name="右中かっこ 38"/>
          <p:cNvSpPr/>
          <p:nvPr/>
        </p:nvSpPr>
        <p:spPr bwMode="auto">
          <a:xfrm>
            <a:off x="3374065" y="4869160"/>
            <a:ext cx="144016" cy="648072"/>
          </a:xfrm>
          <a:prstGeom prst="rightBrace">
            <a:avLst>
              <a:gd name="adj1" fmla="val 62500"/>
              <a:gd name="adj2" fmla="val 50000"/>
            </a:avLst>
          </a:prstGeom>
          <a:noFill/>
          <a:ln w="9525" cap="flat" cmpd="sng" algn="ctr">
            <a:solidFill>
              <a:schemeClr val="accent4">
                <a:lumMod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graphicFrame>
        <p:nvGraphicFramePr>
          <p:cNvPr id="64535" name="Object 23"/>
          <p:cNvGraphicFramePr>
            <a:graphicFrameLocks noChangeAspect="1"/>
          </p:cNvGraphicFramePr>
          <p:nvPr/>
        </p:nvGraphicFramePr>
        <p:xfrm>
          <a:off x="4035085" y="5030168"/>
          <a:ext cx="855663" cy="342900"/>
        </p:xfrm>
        <a:graphic>
          <a:graphicData uri="http://schemas.openxmlformats.org/presentationml/2006/ole">
            <p:oleObj spid="_x0000_s687121" name="数式" r:id="rId18" imgW="507960" imgH="203040" progId="Equation.3">
              <p:embed/>
            </p:oleObj>
          </a:graphicData>
        </a:graphic>
      </p:graphicFrame>
      <p:graphicFrame>
        <p:nvGraphicFramePr>
          <p:cNvPr id="64536" name="Object 24"/>
          <p:cNvGraphicFramePr>
            <a:graphicFrameLocks noChangeAspect="1"/>
          </p:cNvGraphicFramePr>
          <p:nvPr/>
        </p:nvGraphicFramePr>
        <p:xfrm>
          <a:off x="3974760" y="4238005"/>
          <a:ext cx="1071563" cy="342900"/>
        </p:xfrm>
        <a:graphic>
          <a:graphicData uri="http://schemas.openxmlformats.org/presentationml/2006/ole">
            <p:oleObj spid="_x0000_s687122" name="数式" r:id="rId19" imgW="634680" imgH="203040" progId="Equation.3">
              <p:embed/>
            </p:oleObj>
          </a:graphicData>
        </a:graphic>
      </p:graphicFrame>
      <p:graphicFrame>
        <p:nvGraphicFramePr>
          <p:cNvPr id="152596" name="Object 20"/>
          <p:cNvGraphicFramePr>
            <a:graphicFrameLocks noChangeAspect="1"/>
          </p:cNvGraphicFramePr>
          <p:nvPr/>
        </p:nvGraphicFramePr>
        <p:xfrm>
          <a:off x="3878121" y="3645520"/>
          <a:ext cx="1136650" cy="342900"/>
        </p:xfrm>
        <a:graphic>
          <a:graphicData uri="http://schemas.openxmlformats.org/presentationml/2006/ole">
            <p:oleObj spid="_x0000_s687123" name="数式" r:id="rId20" imgW="672840" imgH="203040" progId="Equation.3">
              <p:embed/>
            </p:oleObj>
          </a:graphicData>
        </a:graphic>
      </p:graphicFrame>
      <p:cxnSp>
        <p:nvCxnSpPr>
          <p:cNvPr id="49" name="直線矢印コネクタ 73"/>
          <p:cNvCxnSpPr>
            <a:cxnSpLocks noChangeShapeType="1"/>
            <a:stCxn id="67" idx="1"/>
          </p:cNvCxnSpPr>
          <p:nvPr/>
        </p:nvCxnSpPr>
        <p:spPr bwMode="auto">
          <a:xfrm flipH="1">
            <a:off x="2293945" y="5193196"/>
            <a:ext cx="3070143" cy="324036"/>
          </a:xfrm>
          <a:prstGeom prst="straightConnector1">
            <a:avLst/>
          </a:prstGeom>
          <a:noFill/>
          <a:ln w="9525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50" name="直線矢印コネクタ 75"/>
          <p:cNvCxnSpPr>
            <a:cxnSpLocks noChangeShapeType="1"/>
            <a:stCxn id="67" idx="1"/>
          </p:cNvCxnSpPr>
          <p:nvPr/>
        </p:nvCxnSpPr>
        <p:spPr bwMode="auto">
          <a:xfrm flipH="1" flipV="1">
            <a:off x="2293945" y="4797152"/>
            <a:ext cx="3070143" cy="396044"/>
          </a:xfrm>
          <a:prstGeom prst="straightConnector1">
            <a:avLst/>
          </a:prstGeom>
          <a:noFill/>
          <a:ln w="9525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60" name="直線コネクタ 59"/>
          <p:cNvCxnSpPr/>
          <p:nvPr/>
        </p:nvCxnSpPr>
        <p:spPr bwMode="auto">
          <a:xfrm>
            <a:off x="1717881" y="5733256"/>
            <a:ext cx="1071563" cy="1587"/>
          </a:xfrm>
          <a:prstGeom prst="line">
            <a:avLst/>
          </a:prstGeom>
          <a:ln w="19050">
            <a:solidFill>
              <a:schemeClr val="accent4">
                <a:lumMod val="1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61" name="Object 5"/>
          <p:cNvGraphicFramePr>
            <a:graphicFrameLocks noChangeAspect="1"/>
          </p:cNvGraphicFramePr>
          <p:nvPr/>
        </p:nvGraphicFramePr>
        <p:xfrm>
          <a:off x="2885735" y="5432591"/>
          <a:ext cx="488950" cy="488950"/>
        </p:xfrm>
        <a:graphic>
          <a:graphicData uri="http://schemas.openxmlformats.org/presentationml/2006/ole">
            <p:oleObj spid="_x0000_s687125" name="数式" r:id="rId21" imgW="241200" imgH="241200" progId="Equation.3">
              <p:embed/>
            </p:oleObj>
          </a:graphicData>
        </a:graphic>
      </p:graphicFrame>
      <p:cxnSp>
        <p:nvCxnSpPr>
          <p:cNvPr id="62" name="直線コネクタ 61"/>
          <p:cNvCxnSpPr/>
          <p:nvPr/>
        </p:nvCxnSpPr>
        <p:spPr bwMode="auto">
          <a:xfrm>
            <a:off x="1741495" y="4579541"/>
            <a:ext cx="1071563" cy="1587"/>
          </a:xfrm>
          <a:prstGeom prst="line">
            <a:avLst/>
          </a:prstGeom>
          <a:ln w="19050">
            <a:solidFill>
              <a:schemeClr val="accent4">
                <a:lumMod val="1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63" name="Object 5"/>
          <p:cNvGraphicFramePr>
            <a:graphicFrameLocks noChangeAspect="1"/>
          </p:cNvGraphicFramePr>
          <p:nvPr/>
        </p:nvGraphicFramePr>
        <p:xfrm>
          <a:off x="2873240" y="4331952"/>
          <a:ext cx="488950" cy="488950"/>
        </p:xfrm>
        <a:graphic>
          <a:graphicData uri="http://schemas.openxmlformats.org/presentationml/2006/ole">
            <p:oleObj spid="_x0000_s687126" name="数式" r:id="rId22" imgW="241200" imgH="241200" progId="Equation.3">
              <p:embed/>
            </p:oleObj>
          </a:graphicData>
        </a:graphic>
      </p:graphicFrame>
      <p:cxnSp>
        <p:nvCxnSpPr>
          <p:cNvPr id="64" name="直線矢印コネクタ 63"/>
          <p:cNvCxnSpPr/>
          <p:nvPr/>
        </p:nvCxnSpPr>
        <p:spPr bwMode="auto">
          <a:xfrm flipV="1">
            <a:off x="2293945" y="4581128"/>
            <a:ext cx="0" cy="43204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accent4">
                <a:lumMod val="10000"/>
              </a:schemeClr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65" name="直線矢印コネクタ 64"/>
          <p:cNvCxnSpPr/>
          <p:nvPr/>
        </p:nvCxnSpPr>
        <p:spPr bwMode="auto">
          <a:xfrm>
            <a:off x="2293945" y="5301208"/>
            <a:ext cx="0" cy="43204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accent4">
                <a:lumMod val="10000"/>
              </a:schemeClr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68" name="円/楕円 67"/>
          <p:cNvSpPr/>
          <p:nvPr/>
        </p:nvSpPr>
        <p:spPr bwMode="auto">
          <a:xfrm>
            <a:off x="2881126" y="5548700"/>
            <a:ext cx="504056" cy="36004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69" name="円/楕円 68"/>
          <p:cNvSpPr/>
          <p:nvPr/>
        </p:nvSpPr>
        <p:spPr bwMode="auto">
          <a:xfrm>
            <a:off x="2881884" y="4445588"/>
            <a:ext cx="504056" cy="36004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66" name="タイトル 1"/>
          <p:cNvSpPr>
            <a:spLocks noGrp="1"/>
          </p:cNvSpPr>
          <p:nvPr>
            <p:ph type="title"/>
          </p:nvPr>
        </p:nvSpPr>
        <p:spPr>
          <a:xfrm>
            <a:off x="539552" y="470123"/>
            <a:ext cx="7472362" cy="582613"/>
          </a:xfrm>
        </p:spPr>
        <p:txBody>
          <a:bodyPr/>
          <a:lstStyle/>
          <a:p>
            <a:r>
              <a:rPr lang="en-US" altLang="ja-JP" b="1" i="1" u="sng" dirty="0" smtClean="0">
                <a:latin typeface="Times New Roman" pitchFamily="18" charset="0"/>
              </a:rPr>
              <a:t>Benchmark QFV scenario</a:t>
            </a:r>
            <a:endParaRPr lang="ja-JP" altLang="en-US" dirty="0" smtClean="0"/>
          </a:p>
        </p:txBody>
      </p:sp>
      <p:sp>
        <p:nvSpPr>
          <p:cNvPr id="67" name="正方形/長方形 66"/>
          <p:cNvSpPr/>
          <p:nvPr/>
        </p:nvSpPr>
        <p:spPr bwMode="auto">
          <a:xfrm>
            <a:off x="5364088" y="4869160"/>
            <a:ext cx="2520280" cy="648072"/>
          </a:xfrm>
          <a:prstGeom prst="rect">
            <a:avLst/>
          </a:prstGeom>
          <a:solidFill>
            <a:schemeClr val="tx2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altLang="ja-JP" sz="16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mass-splitting due to large</a:t>
            </a:r>
            <a:r>
              <a:rPr kumimoji="1" lang="en-US" altLang="ja-JP" sz="1600" b="1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ea typeface="ＭＳ Ｐゴシック" pitchFamily="50" charset="-128"/>
              </a:rPr>
              <a:t> </a:t>
            </a:r>
          </a:p>
          <a:p>
            <a:r>
              <a:rPr lang="en-US" altLang="ja-JP" sz="16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                </a:t>
            </a:r>
            <a:r>
              <a:rPr kumimoji="1" lang="en-US" altLang="ja-JP" sz="1600" b="1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ea typeface="ＭＳ Ｐゴシック" pitchFamily="50" charset="-128"/>
              </a:rPr>
              <a:t>mixing</a:t>
            </a:r>
            <a:endParaRPr lang="en-US" altLang="ja-JP" sz="1600" dirty="0" smtClean="0">
              <a:solidFill>
                <a:schemeClr val="accent4">
                  <a:lumMod val="10000"/>
                </a:schemeClr>
              </a:solidFill>
              <a:ea typeface="ＭＳ Ｐゴシック" pitchFamily="50" charset="-128"/>
            </a:endParaRPr>
          </a:p>
        </p:txBody>
      </p:sp>
      <p:graphicFrame>
        <p:nvGraphicFramePr>
          <p:cNvPr id="687128" name="Object 25"/>
          <p:cNvGraphicFramePr>
            <a:graphicFrameLocks noChangeAspect="1"/>
          </p:cNvGraphicFramePr>
          <p:nvPr/>
        </p:nvGraphicFramePr>
        <p:xfrm>
          <a:off x="5508104" y="5163410"/>
          <a:ext cx="648072" cy="281814"/>
        </p:xfrm>
        <a:graphic>
          <a:graphicData uri="http://schemas.openxmlformats.org/presentationml/2006/ole">
            <p:oleObj spid="_x0000_s687128" name="数式" r:id="rId23" imgW="583920" imgH="2538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8">
      <a:dk1>
        <a:srgbClr val="003366"/>
      </a:dk1>
      <a:lt1>
        <a:srgbClr val="FFFFFF"/>
      </a:lt1>
      <a:dk2>
        <a:srgbClr val="000099"/>
      </a:dk2>
      <a:lt2>
        <a:srgbClr val="CCFFFF"/>
      </a:lt2>
      <a:accent1>
        <a:srgbClr val="3366CC"/>
      </a:accent1>
      <a:accent2>
        <a:srgbClr val="00B000"/>
      </a:accent2>
      <a:accent3>
        <a:srgbClr val="AAAACA"/>
      </a:accent3>
      <a:accent4>
        <a:srgbClr val="DADADA"/>
      </a:accent4>
      <a:accent5>
        <a:srgbClr val="ADB8E2"/>
      </a:accent5>
      <a:accent6>
        <a:srgbClr val="009F00"/>
      </a:accent6>
      <a:hlink>
        <a:srgbClr val="66CCFF"/>
      </a:hlink>
      <a:folHlink>
        <a:srgbClr val="FFE701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1" i="1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8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1" i="1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8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10909</TotalTime>
  <Words>1757</Words>
  <Application>Microsoft Office PowerPoint</Application>
  <PresentationFormat>画面に合わせる (4:3)</PresentationFormat>
  <Paragraphs>316</Paragraphs>
  <Slides>32</Slides>
  <Notes>6</Notes>
  <HiddenSlides>0</HiddenSlides>
  <MMClips>0</MMClips>
  <ScaleCrop>false</ScaleCrop>
  <HeadingPairs>
    <vt:vector size="8" baseType="variant">
      <vt:variant>
        <vt:lpstr>テーマ</vt:lpstr>
      </vt:variant>
      <vt:variant>
        <vt:i4>1</vt:i4>
      </vt:variant>
      <vt:variant>
        <vt:lpstr>リンクの設定</vt:lpstr>
      </vt:variant>
      <vt:variant>
        <vt:i4>4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32</vt:i4>
      </vt:variant>
    </vt:vector>
  </HeadingPairs>
  <TitlesOfParts>
    <vt:vector size="38" baseType="lpstr">
      <vt:lpstr>標準デザイン</vt:lpstr>
      <vt:lpstr>C:\cygwin\home\Keisho Hidaka\Fort\Test\Spheno\SPheno3.2.2\QFV_CPV_Higgs\Draft\Draft_2014_11_12\h02ccb-paperDraft\Plots\gamRRLRSM.pdf</vt:lpstr>
      <vt:lpstr>C:\cygwin\home\Keisho Hidaka\Fort\Test\Spheno\SPheno3.2.2\QFV_CPV_Higgs\Draft\Draft_2014_11_12\h02ccb-paperDraft\Plots\gamLLRRSM.pdf</vt:lpstr>
      <vt:lpstr>C:\cygwin\home\Keisho Hidaka\Fort\Test\Spheno\SPheno3.2.2\QFV_CPV_Higgs\Draft\Draft_2014_11_12\h02ccb-paperDraft\Plots\gamLLLRSM.pdf</vt:lpstr>
      <vt:lpstr>C:\cygwin\home\Keisho Hidaka\Fort\Test\Spheno\SPheno3.2.2\QFV_CPV_Higgs\Draft\Draft_2014_11_12\h02ccb-paperDraft\Plots\Qdep.pdf</vt:lpstr>
      <vt:lpstr>数式</vt:lpstr>
      <vt:lpstr>　　　　　　　　as a test case for quark flavor violation in the MSSM</vt:lpstr>
      <vt:lpstr>Contents</vt:lpstr>
      <vt:lpstr>1. Introduction</vt:lpstr>
      <vt:lpstr>2. MSSM with QFV</vt:lpstr>
      <vt:lpstr>スライド 5</vt:lpstr>
      <vt:lpstr>3. Constraints on the MSSM</vt:lpstr>
      <vt:lpstr>スライド 7</vt:lpstr>
      <vt:lpstr>Physical masses in our benchmark scenario</vt:lpstr>
      <vt:lpstr>Benchmark QFV scenario</vt:lpstr>
      <vt:lpstr>スライド 10</vt:lpstr>
      <vt:lpstr>スライド 11</vt:lpstr>
      <vt:lpstr>5.  h0 → c cbar at full 1-loop level</vt:lpstr>
      <vt:lpstr>スライド 13</vt:lpstr>
      <vt:lpstr>スライド 14</vt:lpstr>
      <vt:lpstr>スライド 15</vt:lpstr>
      <vt:lpstr>5. Numerical results</vt:lpstr>
      <vt:lpstr>スライド 17</vt:lpstr>
      <vt:lpstr>スライド 18</vt:lpstr>
      <vt:lpstr>QFV parameter dependences of one-loop     , improved g,  and EW contributions to </vt:lpstr>
      <vt:lpstr>スライド 20</vt:lpstr>
      <vt:lpstr>7. Theoretical and Experimental Errors</vt:lpstr>
      <vt:lpstr>スライド 22</vt:lpstr>
      <vt:lpstr>スライド 23</vt:lpstr>
      <vt:lpstr>8. Conclusion</vt:lpstr>
      <vt:lpstr>スライド 25</vt:lpstr>
      <vt:lpstr>スライド 26</vt:lpstr>
      <vt:lpstr>Backup Slides</vt:lpstr>
      <vt:lpstr>Constraints on the MSSM parameters from B meson data and Higgs boson mass</vt:lpstr>
      <vt:lpstr>Gluino mass limit from LHC(7/8 TeV)</vt:lpstr>
      <vt:lpstr>STOP mass limit from LHC(7/8 TeV)</vt:lpstr>
      <vt:lpstr>Squark - gluino mass limit from LHC(7/8 TeV)</vt:lpstr>
      <vt:lpstr>Example of gluonic        contributions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Impact of slepton generation mixing on the search for sneutrinos</dc:title>
  <dc:creator>keisho</dc:creator>
  <cp:lastModifiedBy>Keisho Hidaka</cp:lastModifiedBy>
  <cp:revision>894</cp:revision>
  <dcterms:created xsi:type="dcterms:W3CDTF">2007-02-22T14:46:03Z</dcterms:created>
  <dcterms:modified xsi:type="dcterms:W3CDTF">2014-12-18T09:52:42Z</dcterms:modified>
</cp:coreProperties>
</file>