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92" r:id="rId3"/>
    <p:sldId id="283" r:id="rId4"/>
    <p:sldId id="293" r:id="rId5"/>
    <p:sldId id="294" r:id="rId6"/>
    <p:sldId id="295" r:id="rId7"/>
    <p:sldId id="277" r:id="rId8"/>
    <p:sldId id="278" r:id="rId9"/>
    <p:sldId id="279" r:id="rId10"/>
    <p:sldId id="280" r:id="rId11"/>
    <p:sldId id="287" r:id="rId12"/>
    <p:sldId id="291" r:id="rId13"/>
    <p:sldId id="288" r:id="rId14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00FF"/>
    <a:srgbClr val="0066FF"/>
    <a:srgbClr val="BBE0E3"/>
    <a:srgbClr val="FAFE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39" autoAdjust="0"/>
    <p:restoredTop sz="86403" autoAdjust="0"/>
  </p:normalViewPr>
  <p:slideViewPr>
    <p:cSldViewPr>
      <p:cViewPr varScale="1">
        <p:scale>
          <a:sx n="112" d="100"/>
          <a:sy n="112" d="100"/>
        </p:scale>
        <p:origin x="-84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C11065F-321D-4488-B6CC-62E7650877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7847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2950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Textmasterformate durch Klicken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989984B6-1A86-4756-97ED-1E1690DDF6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5051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908050"/>
            <a:ext cx="7772400" cy="1081088"/>
          </a:xfrm>
        </p:spPr>
        <p:txBody>
          <a:bodyPr/>
          <a:lstStyle>
            <a:lvl1pPr>
              <a:defRPr smtClean="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23495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mtClean="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z="1400"/>
            </a:lvl1pPr>
          </a:lstStyle>
          <a:p>
            <a:fld id="{C40DEF81-579A-483D-82AE-4A1117F38F0F}" type="slidenum">
              <a:rPr lang="en-US"/>
              <a:pPr/>
              <a:t>‹#›</a:t>
            </a:fld>
            <a:r>
              <a:rPr lang="en-US"/>
              <a:t>Semester</a:t>
            </a:r>
          </a:p>
        </p:txBody>
      </p:sp>
      <p:pic>
        <p:nvPicPr>
          <p:cNvPr id="6451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260350"/>
            <a:ext cx="1441450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H. Krüger,Bonn University, RD53 WG 1 Meeting, 18.12.2013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-</a:t>
            </a:r>
            <a:fld id="{3929C8D3-4550-4875-A039-94135C72202A}" type="slidenum">
              <a:rPr lang="en-US"/>
              <a:pPr/>
              <a:t>‹#›</a:t>
            </a:fld>
            <a:r>
              <a:rPr lang="en-US"/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208315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H. Krüger,Bonn University, RD53 WG 1 Meeting, 18.12.2013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-</a:t>
            </a:r>
            <a:fld id="{FA67C7EA-51A9-4D09-B13B-14A3CF1DF9E8}" type="slidenum">
              <a:rPr lang="en-US"/>
              <a:pPr/>
              <a:t>‹#›</a:t>
            </a:fld>
            <a:r>
              <a:rPr lang="en-US"/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19564880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107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107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H. Krüger,Bonn University, RD53 WG 1 Meeting, 18.12.2013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-</a:t>
            </a:r>
            <a:fld id="{EE803547-A559-486B-8F1F-6A78E5CFBCA0}" type="slidenum">
              <a:rPr lang="en-US"/>
              <a:pPr/>
              <a:t>‹#›</a:t>
            </a:fld>
            <a:r>
              <a:rPr lang="en-US"/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824095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H. Krüger,Bonn University, RD53 WG 1 Meeting, 18.12.2013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-</a:t>
            </a:r>
            <a:fld id="{713D5C5C-8782-42D9-B1D1-54EA715996FE}" type="slidenum">
              <a:rPr lang="en-US"/>
              <a:pPr/>
              <a:t>‹#›</a:t>
            </a:fld>
            <a:r>
              <a:rPr lang="en-US"/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2674242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H. Krüger,Bonn University, RD53 WG 1 Meeting, 18.12.2013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-</a:t>
            </a:r>
            <a:fld id="{362876DB-D18E-4A70-9B10-524897E96619}" type="slidenum">
              <a:rPr lang="en-US"/>
              <a:pPr/>
              <a:t>‹#›</a:t>
            </a:fld>
            <a:r>
              <a:rPr lang="en-US"/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6337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H. Krüger,Bonn University, RD53 WG 1 Meeting, 18.12.2013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-</a:t>
            </a:r>
            <a:fld id="{4D52B45A-41C4-4AB2-B905-2C1CFAF9049B}" type="slidenum">
              <a:rPr lang="en-US"/>
              <a:pPr/>
              <a:t>‹#›</a:t>
            </a:fld>
            <a:r>
              <a:rPr lang="en-US"/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3775522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84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84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H. Krüger,Bonn University, RD53 WG 1 Meeting, 18.12.2013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-</a:t>
            </a:r>
            <a:fld id="{AE28E88C-FCF5-418B-8524-009E29A00058}" type="slidenum">
              <a:rPr lang="en-US"/>
              <a:pPr/>
              <a:t>‹#›</a:t>
            </a:fld>
            <a:r>
              <a:rPr lang="en-US"/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3759784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H. Krüger,Bonn University, RD53 WG 1 Meeting, 18.12.2013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-</a:t>
            </a:r>
            <a:fld id="{8DD0CA63-17B9-46B8-8D4F-782059DFC4DA}" type="slidenum">
              <a:rPr lang="en-US"/>
              <a:pPr/>
              <a:t>‹#›</a:t>
            </a:fld>
            <a:r>
              <a:rPr lang="en-US"/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3913795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H. Krüger,Bonn University, RD53 WG 1 Meeting, 18.12.2013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-</a:t>
            </a:r>
            <a:fld id="{525832FD-264B-4BDA-B045-D07393F60323}" type="slidenum">
              <a:rPr lang="en-US"/>
              <a:pPr/>
              <a:t>‹#›</a:t>
            </a:fld>
            <a:r>
              <a:rPr lang="en-US"/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134352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H. Krüger,Bonn University, RD53 WG 1 Meeting, 18.12.2013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-</a:t>
            </a:r>
            <a:fld id="{626092F7-D701-4018-ABB5-D9A41B3609CE}" type="slidenum">
              <a:rPr lang="en-US"/>
              <a:pPr/>
              <a:t>‹#›</a:t>
            </a:fld>
            <a:r>
              <a:rPr lang="en-US"/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872915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H. Krüger,Bonn University, RD53 WG 1 Meeting, 18.12.2013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-</a:t>
            </a:r>
            <a:fld id="{B12CD2E3-28E4-4B78-949B-3F1C0098E0E9}" type="slidenum">
              <a:rPr lang="en-US"/>
              <a:pPr/>
              <a:t>‹#›</a:t>
            </a:fld>
            <a:r>
              <a:rPr lang="en-US"/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284262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Titelmasterformat</a:t>
            </a:r>
            <a:r>
              <a:rPr lang="en-US" dirty="0" smtClean="0"/>
              <a:t> </a:t>
            </a:r>
            <a:r>
              <a:rPr lang="en-US" dirty="0" err="1" smtClean="0"/>
              <a:t>durch</a:t>
            </a:r>
            <a:r>
              <a:rPr lang="en-US" dirty="0" smtClean="0"/>
              <a:t> </a:t>
            </a:r>
            <a:r>
              <a:rPr lang="en-US" dirty="0" err="1" smtClean="0"/>
              <a:t>Klicken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" y="981075"/>
            <a:ext cx="8928100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Textmasterformate</a:t>
            </a:r>
            <a:r>
              <a:rPr lang="en-US" dirty="0" smtClean="0"/>
              <a:t> </a:t>
            </a:r>
            <a:r>
              <a:rPr lang="en-US" dirty="0" err="1" smtClean="0"/>
              <a:t>durch</a:t>
            </a:r>
            <a:r>
              <a:rPr lang="en-US" dirty="0" smtClean="0"/>
              <a:t> </a:t>
            </a:r>
            <a:r>
              <a:rPr lang="en-US" dirty="0" err="1" smtClean="0"/>
              <a:t>Klicken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r>
              <a:rPr lang="en-US" dirty="0" err="1" smtClean="0"/>
              <a:t>Dritte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3"/>
            <a:r>
              <a:rPr lang="en-US" dirty="0" err="1" smtClean="0"/>
              <a:t>Vierte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4"/>
            <a:r>
              <a:rPr lang="en-US" dirty="0" err="1" smtClean="0"/>
              <a:t>Fünfte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454775"/>
            <a:ext cx="6408737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 smtClean="0"/>
              <a:t>H. Krüger,Bonn University, RD53 WG 1 Meeting, 18.12.2013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08850" y="6473825"/>
            <a:ext cx="137795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r>
              <a:rPr lang="en-US"/>
              <a:t>-</a:t>
            </a:r>
            <a:fld id="{5AF53CD4-04ED-4012-BBFB-AFE7248947CF}" type="slidenum">
              <a:rPr lang="en-US"/>
              <a:pPr/>
              <a:t>‹#›</a:t>
            </a:fld>
            <a:r>
              <a:rPr lang="en-US"/>
              <a:t>-</a:t>
            </a:r>
          </a:p>
        </p:txBody>
      </p:sp>
      <p:pic>
        <p:nvPicPr>
          <p:cNvPr id="23558" name="Picture 7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260350"/>
            <a:ext cx="1441450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ern.ch/RD53/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Chip Developments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of the Bonn Group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Hans </a:t>
            </a:r>
            <a:r>
              <a:rPr lang="en-US" dirty="0" err="1" smtClean="0"/>
              <a:t>Krüger</a:t>
            </a:r>
            <a:r>
              <a:rPr lang="en-US" dirty="0" smtClean="0"/>
              <a:t>, Bonn University</a:t>
            </a:r>
            <a:endParaRPr lang="en-US" dirty="0"/>
          </a:p>
        </p:txBody>
      </p:sp>
      <p:sp>
        <p:nvSpPr>
          <p:cNvPr id="65540" name="Rectangle 4"/>
          <p:cNvSpPr>
            <a:spLocks noChangeArrowheads="1"/>
          </p:cNvSpPr>
          <p:nvPr/>
        </p:nvSpPr>
        <p:spPr bwMode="auto">
          <a:xfrm>
            <a:off x="1403350" y="6092825"/>
            <a:ext cx="640080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ct val="20000"/>
              </a:spcBef>
            </a:pP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-</a:t>
            </a:r>
            <a:fld id="{713D5C5C-8782-42D9-B1D1-54EA715996FE}" type="slidenum">
              <a:rPr lang="en-US" smtClean="0"/>
              <a:pPr/>
              <a:t>1</a:t>
            </a:fld>
            <a:r>
              <a:rPr lang="en-US" smtClean="0"/>
              <a:t>-</a:t>
            </a: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Integrity Analysis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H. Krüger,Bonn University, RD53 WG 1 Meeting, 18.12.2013</a:t>
            </a:r>
            <a:endParaRPr lang="en-US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 smtClean="0"/>
              <a:t>1.6 </a:t>
            </a:r>
            <a:r>
              <a:rPr lang="en-US" sz="1600" dirty="0" err="1" smtClean="0"/>
              <a:t>Gbps</a:t>
            </a:r>
            <a:r>
              <a:rPr lang="en-US" sz="1600" dirty="0" smtClean="0"/>
              <a:t>, 8bit LFSR sequence</a:t>
            </a:r>
          </a:p>
          <a:p>
            <a:r>
              <a:rPr lang="en-US" sz="1600" dirty="0" smtClean="0"/>
              <a:t>10m </a:t>
            </a:r>
            <a:r>
              <a:rPr lang="en-US" sz="1600" dirty="0" err="1" smtClean="0"/>
              <a:t>Infiniband</a:t>
            </a:r>
            <a:r>
              <a:rPr lang="en-US" sz="1600" dirty="0" smtClean="0"/>
              <a:t> cable (LEONI, AWG 26)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395536" y="5157192"/>
            <a:ext cx="3600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/>
              <a:t>Preemphasis</a:t>
            </a:r>
            <a:r>
              <a:rPr lang="en-US" sz="1400" dirty="0" smtClean="0"/>
              <a:t> off</a:t>
            </a:r>
            <a:endParaRPr lang="en-US" sz="1400" dirty="0"/>
          </a:p>
        </p:txBody>
      </p:sp>
      <p:sp>
        <p:nvSpPr>
          <p:cNvPr id="13" name="Textfeld 12"/>
          <p:cNvSpPr txBox="1"/>
          <p:nvPr/>
        </p:nvSpPr>
        <p:spPr>
          <a:xfrm>
            <a:off x="5220072" y="5157192"/>
            <a:ext cx="3600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/>
              <a:t>Preemphasis</a:t>
            </a:r>
            <a:r>
              <a:rPr lang="en-US" sz="1400" dirty="0" smtClean="0"/>
              <a:t> on (600ps, max. </a:t>
            </a:r>
            <a:r>
              <a:rPr lang="en-US" sz="1400" dirty="0" err="1" smtClean="0"/>
              <a:t>I</a:t>
            </a:r>
            <a:r>
              <a:rPr lang="en-US" sz="1400" baseline="-25000" dirty="0" err="1" smtClean="0"/>
              <a:t>boost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pic>
        <p:nvPicPr>
          <p:cNvPr id="34820" name="Picture 4" descr="D:\Users\Hans\work\DEPFET\DHP\DHPT 0.1\DHPT01_PLL_CML\10m_AWG26_leoni_pre_none_his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916832"/>
            <a:ext cx="4291936" cy="3024336"/>
          </a:xfrm>
          <a:prstGeom prst="rect">
            <a:avLst/>
          </a:prstGeom>
          <a:noFill/>
        </p:spPr>
      </p:pic>
      <p:pic>
        <p:nvPicPr>
          <p:cNvPr id="34821" name="Picture 5" descr="D:\Users\Hans\work\DEPFET\DHP\DHPT 0.1\DHPT01_PLL_CML\10m_AWG26_leoni_pre_max_00_hist.png"/>
          <p:cNvPicPr>
            <a:picLocks noChangeAspect="1" noChangeArrowheads="1"/>
          </p:cNvPicPr>
          <p:nvPr/>
        </p:nvPicPr>
        <p:blipFill>
          <a:blip r:embed="rId3" cstate="print"/>
          <a:srcRect l="748" t="7071" r="452" b="1010"/>
          <a:stretch>
            <a:fillRect/>
          </a:stretch>
        </p:blipFill>
        <p:spPr bwMode="auto">
          <a:xfrm>
            <a:off x="4644008" y="1916832"/>
            <a:ext cx="4386948" cy="3024336"/>
          </a:xfrm>
          <a:prstGeom prst="rect">
            <a:avLst/>
          </a:prstGeom>
          <a:noFill/>
        </p:spPr>
      </p:pic>
      <p:sp>
        <p:nvSpPr>
          <p:cNvPr id="10" name="Line 18"/>
          <p:cNvSpPr>
            <a:spLocks noChangeShapeType="1"/>
          </p:cNvSpPr>
          <p:nvPr/>
        </p:nvSpPr>
        <p:spPr bwMode="auto">
          <a:xfrm>
            <a:off x="5836741" y="2162010"/>
            <a:ext cx="0" cy="936104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 sz="140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Rectangle 20"/>
          <p:cNvSpPr>
            <a:spLocks/>
          </p:cNvSpPr>
          <p:nvPr/>
        </p:nvSpPr>
        <p:spPr bwMode="auto">
          <a:xfrm rot="16200000">
            <a:off x="5444882" y="2556119"/>
            <a:ext cx="59914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altLang="ja-JP" sz="1200" b="1" dirty="0" smtClean="0">
                <a:solidFill>
                  <a:schemeClr val="bg1"/>
                </a:solidFill>
                <a:latin typeface="+mn-lt"/>
                <a:sym typeface="Arial Black" charset="0"/>
              </a:rPr>
              <a:t>400 mV</a:t>
            </a:r>
            <a:endParaRPr lang="en-US" altLang="ja-JP" sz="1200" b="1" dirty="0">
              <a:solidFill>
                <a:schemeClr val="bg1"/>
              </a:solidFill>
              <a:latin typeface="+mn-lt"/>
              <a:sym typeface="Arial Black" charset="0"/>
            </a:endParaRPr>
          </a:p>
        </p:txBody>
      </p:sp>
      <p:sp>
        <p:nvSpPr>
          <p:cNvPr id="14" name="Line 18"/>
          <p:cNvSpPr>
            <a:spLocks noChangeShapeType="1"/>
          </p:cNvSpPr>
          <p:nvPr/>
        </p:nvSpPr>
        <p:spPr bwMode="auto">
          <a:xfrm>
            <a:off x="1444253" y="2234017"/>
            <a:ext cx="0" cy="936104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 sz="140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Rectangle 20"/>
          <p:cNvSpPr>
            <a:spLocks/>
          </p:cNvSpPr>
          <p:nvPr/>
        </p:nvSpPr>
        <p:spPr bwMode="auto">
          <a:xfrm rot="16200000">
            <a:off x="1052394" y="2628126"/>
            <a:ext cx="59914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altLang="ja-JP" sz="1200" b="1" dirty="0" smtClean="0">
                <a:solidFill>
                  <a:schemeClr val="bg1"/>
                </a:solidFill>
                <a:latin typeface="+mn-lt"/>
                <a:sym typeface="Arial Black" charset="0"/>
              </a:rPr>
              <a:t>600 mV</a:t>
            </a:r>
            <a:endParaRPr lang="en-US" altLang="ja-JP" sz="1200" b="1" dirty="0">
              <a:solidFill>
                <a:schemeClr val="bg1"/>
              </a:solidFill>
              <a:latin typeface="+mn-lt"/>
              <a:sym typeface="Arial Black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-</a:t>
            </a:r>
            <a:fld id="{362876DB-D18E-4A70-9B10-524897E96619}" type="slidenum">
              <a:rPr lang="en-US" smtClean="0"/>
              <a:pPr/>
              <a:t>10</a:t>
            </a:fld>
            <a:r>
              <a:rPr lang="en-US" smtClean="0"/>
              <a:t>-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4359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Low Power ADC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8bit ADC</a:t>
            </a:r>
          </a:p>
          <a:p>
            <a:pPr marL="685800" lvl="1">
              <a:buFont typeface="Wingdings" pitchFamily="2" charset="2"/>
              <a:buChar char="§"/>
            </a:pPr>
            <a:r>
              <a:rPr lang="en-US" dirty="0" smtClean="0"/>
              <a:t>10 </a:t>
            </a:r>
            <a:r>
              <a:rPr lang="en-US" dirty="0" err="1" smtClean="0"/>
              <a:t>Msps</a:t>
            </a:r>
            <a:endParaRPr lang="en-US" dirty="0" smtClean="0"/>
          </a:p>
          <a:p>
            <a:pPr marL="685800" lvl="1">
              <a:buFont typeface="Wingdings" pitchFamily="2" charset="2"/>
              <a:buChar char="§"/>
            </a:pPr>
            <a:r>
              <a:rPr lang="en-US" dirty="0" smtClean="0"/>
              <a:t>Charge redistribution</a:t>
            </a:r>
          </a:p>
          <a:p>
            <a:pPr marL="285750">
              <a:buFont typeface="Wingdings" pitchFamily="2" charset="2"/>
              <a:buChar char="§"/>
            </a:pPr>
            <a:r>
              <a:rPr lang="en-US" dirty="0" smtClean="0"/>
              <a:t>Asynchronous operation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>
                <a:sym typeface="Wingdings" pitchFamily="2" charset="2"/>
              </a:rPr>
              <a:t>low power</a:t>
            </a:r>
            <a:endParaRPr lang="en-US" dirty="0" smtClean="0"/>
          </a:p>
          <a:p>
            <a:pPr marL="685800" lvl="1">
              <a:buFont typeface="Wingdings" pitchFamily="2" charset="2"/>
              <a:buChar char="§"/>
            </a:pPr>
            <a:r>
              <a:rPr lang="en-US" dirty="0"/>
              <a:t>N</a:t>
            </a:r>
            <a:r>
              <a:rPr lang="en-US" dirty="0" smtClean="0"/>
              <a:t>o clock distribution needed</a:t>
            </a:r>
            <a:endParaRPr lang="en-US" dirty="0"/>
          </a:p>
          <a:p>
            <a:pPr marL="685800" lvl="1">
              <a:buFont typeface="Wingdings" pitchFamily="2" charset="2"/>
              <a:buChar char="§"/>
            </a:pPr>
            <a:r>
              <a:rPr lang="en-US" dirty="0"/>
              <a:t>S</a:t>
            </a:r>
            <a:r>
              <a:rPr lang="en-US" dirty="0" smtClean="0"/>
              <a:t>ample signal triggers digitization sequence</a:t>
            </a:r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Serial LVDS data out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H. Krüger,Bonn University, RD53 WG 1 Meeting, 18.12.2013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6084168" y="785475"/>
            <a:ext cx="2265842" cy="2265842"/>
            <a:chOff x="457200" y="1176023"/>
            <a:chExt cx="4724400" cy="4770554"/>
          </a:xfrm>
        </p:grpSpPr>
        <p:pic>
          <p:nvPicPr>
            <p:cNvPr id="6" name="Picture 2" descr="H:\Documents\ADC65\DHPT02\ADC_layout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1176023"/>
              <a:ext cx="4724400" cy="46151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609600" y="5638800"/>
              <a:ext cx="1893403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smtClean="0"/>
                <a:t>T. Hemperek, T. </a:t>
              </a:r>
              <a:r>
                <a:rPr lang="en-US" sz="1400" dirty="0" err="1" smtClean="0"/>
                <a:t>Kisisita</a:t>
              </a:r>
              <a:endParaRPr lang="en-US" sz="14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698697" y="4456204"/>
            <a:ext cx="3886200" cy="1853116"/>
            <a:chOff x="971600" y="3534357"/>
            <a:chExt cx="3886200" cy="1853116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0" y="3534357"/>
              <a:ext cx="3886200" cy="1373462"/>
            </a:xfrm>
            <a:prstGeom prst="rect">
              <a:avLst/>
            </a:prstGeom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Rectangle 10"/>
            <p:cNvSpPr/>
            <p:nvPr/>
          </p:nvSpPr>
          <p:spPr>
            <a:xfrm>
              <a:off x="1907704" y="5018141"/>
              <a:ext cx="206979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Function Diagram</a:t>
              </a:r>
              <a:endParaRPr lang="en-GB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942203" y="3237401"/>
            <a:ext cx="3557789" cy="3071919"/>
            <a:chOff x="5220072" y="3352703"/>
            <a:chExt cx="3557789" cy="3071919"/>
          </a:xfrm>
        </p:grpSpPr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20072" y="3352703"/>
              <a:ext cx="3557789" cy="271142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Rectangle 11"/>
            <p:cNvSpPr/>
            <p:nvPr/>
          </p:nvSpPr>
          <p:spPr>
            <a:xfrm>
              <a:off x="5534430" y="6055290"/>
              <a:ext cx="292907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Asynchronous ADC timing</a:t>
              </a:r>
              <a:endParaRPr lang="en-GB" dirty="0"/>
            </a:p>
          </p:txBody>
        </p:sp>
      </p:grp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-</a:t>
            </a:r>
            <a:fld id="{362876DB-D18E-4A70-9B10-524897E96619}" type="slidenum">
              <a:rPr lang="en-US" smtClean="0"/>
              <a:pPr/>
              <a:t>11</a:t>
            </a:fld>
            <a:r>
              <a:rPr lang="en-US" smtClean="0"/>
              <a:t>-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8348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431" y="260648"/>
            <a:ext cx="8229600" cy="633412"/>
          </a:xfrm>
        </p:spPr>
        <p:txBody>
          <a:bodyPr/>
          <a:lstStyle/>
          <a:p>
            <a:r>
              <a:rPr lang="de-DE" dirty="0" smtClean="0"/>
              <a:t>ADC Layout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H. Krüger,Bonn University, RD53 WG 1 Meeting, 18.12.2013</a:t>
            </a:r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4571999" y="1196752"/>
            <a:ext cx="2063364" cy="3363820"/>
            <a:chOff x="5443740" y="990600"/>
            <a:chExt cx="2944684" cy="4800600"/>
          </a:xfrm>
        </p:grpSpPr>
        <p:pic>
          <p:nvPicPr>
            <p:cNvPr id="6" name="Picture 2" descr="H:\Documents\ADC65\DHPT02\ADC_C2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863" t="3544" r="33315" b="3088"/>
            <a:stretch/>
          </p:blipFill>
          <p:spPr bwMode="auto">
            <a:xfrm>
              <a:off x="5858194" y="2004157"/>
              <a:ext cx="2268265" cy="3638482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 Placeholder 2"/>
            <p:cNvSpPr txBox="1">
              <a:spLocks/>
            </p:cNvSpPr>
            <p:nvPr/>
          </p:nvSpPr>
          <p:spPr>
            <a:xfrm>
              <a:off x="5867400" y="990600"/>
              <a:ext cx="2521024" cy="381000"/>
            </a:xfrm>
            <a:prstGeom prst="rect">
              <a:avLst/>
            </a:prstGeom>
            <a:noFill/>
          </p:spPr>
          <p:txBody>
            <a:bodyPr vert="horz" anchor="ctr">
              <a:noAutofit/>
            </a:bodyPr>
            <a:lstStyle>
              <a:lvl1pPr marL="0" marR="0" indent="0" algn="l" rtl="0" eaLnBrk="1" latinLnBrk="0" hangingPunct="1">
                <a:spcBef>
                  <a:spcPct val="20000"/>
                </a:spcBef>
                <a:buFontTx/>
                <a:buNone/>
                <a:defRPr sz="2800" b="1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1" latinLnBrk="0" hangingPunct="1">
                <a:spcBef>
                  <a:spcPct val="20000"/>
                </a:spcBef>
                <a:buFontTx/>
                <a:buNone/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1" latinLnBrk="0" hangingPunct="1">
                <a:spcBef>
                  <a:spcPct val="20000"/>
                </a:spcBef>
                <a:buFontTx/>
                <a:buNone/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1" latinLnBrk="0" hangingPunct="1">
                <a:spcBef>
                  <a:spcPct val="20000"/>
                </a:spcBef>
                <a:buFontTx/>
                <a:buNone/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1" latinLnBrk="0" hangingPunct="1">
                <a:spcBef>
                  <a:spcPct val="20000"/>
                </a:spcBef>
                <a:buFontTx/>
                <a:buNone/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rtl="0" eaLnBrk="1" latinLnBrk="0" hangingPunct="1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rtl="0" eaLnBrk="1" latinLnBrk="0" hangingPunct="1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rtl="0" eaLnBrk="1" latinLnBrk="0" hangingPunct="1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rtl="0" eaLnBrk="1" latinLnBrk="0" hangingPunct="1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  <a:extLst/>
            </a:lstStyle>
            <a:p>
              <a:pPr algn="ctr"/>
              <a:r>
                <a:rPr lang="en-US" sz="2000" b="0" dirty="0" smtClean="0">
                  <a:solidFill>
                    <a:schemeClr val="tx1"/>
                  </a:solidFill>
                </a:rPr>
                <a:t>Folded DAC</a:t>
              </a:r>
              <a:endParaRPr lang="en-US" sz="2000" b="0" dirty="0">
                <a:solidFill>
                  <a:schemeClr val="tx1"/>
                </a:solidFill>
                <a:sym typeface="Wingdings" pitchFamily="2" charset="2"/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>
              <a:off x="5752034" y="1798628"/>
              <a:ext cx="23622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5443740" y="1793750"/>
              <a:ext cx="0" cy="399745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/>
            <p:cNvSpPr/>
            <p:nvPr/>
          </p:nvSpPr>
          <p:spPr>
            <a:xfrm>
              <a:off x="6676916" y="1371600"/>
              <a:ext cx="716863" cy="3385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00" b="1" dirty="0" smtClean="0"/>
                <a:t>40 um</a:t>
              </a:r>
              <a:endParaRPr lang="en-US" sz="1600" b="1" dirty="0"/>
            </a:p>
          </p:txBody>
        </p:sp>
        <p:sp>
          <p:nvSpPr>
            <p:cNvPr id="21" name="Rectangle 20"/>
            <p:cNvSpPr/>
            <p:nvPr/>
          </p:nvSpPr>
          <p:spPr>
            <a:xfrm rot="5400000">
              <a:off x="5380594" y="3838935"/>
              <a:ext cx="67037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00" b="1" dirty="0" smtClean="0"/>
                <a:t>70um</a:t>
              </a:r>
              <a:endParaRPr lang="en-US" sz="1600" b="1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641918" y="2514599"/>
              <a:ext cx="1327039" cy="3043379"/>
            </a:xfrm>
            <a:prstGeom prst="rect">
              <a:avLst/>
            </a:prstGeom>
            <a:solidFill>
              <a:schemeClr val="bg1">
                <a:lumMod val="50000"/>
                <a:alpha val="37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solidFill>
                    <a:schemeClr val="tx1"/>
                  </a:solidFill>
                </a:rPr>
                <a:t>DAC</a:t>
              </a:r>
              <a:endParaRPr lang="en-GB" sz="24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7" name="Picture 3" descr="H:\Documents\ADC65\DHPT02\ADC_C3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82" t="1901" r="41882"/>
          <a:stretch/>
        </p:blipFill>
        <p:spPr bwMode="auto">
          <a:xfrm>
            <a:off x="6912231" y="1888315"/>
            <a:ext cx="1371600" cy="45308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Placeholder 2"/>
          <p:cNvSpPr txBox="1">
            <a:spLocks/>
          </p:cNvSpPr>
          <p:nvPr/>
        </p:nvSpPr>
        <p:spPr>
          <a:xfrm>
            <a:off x="6407511" y="1085165"/>
            <a:ext cx="2592288" cy="381000"/>
          </a:xfrm>
          <a:prstGeom prst="rect">
            <a:avLst/>
          </a:prstGeom>
          <a:noFill/>
        </p:spPr>
        <p:txBody>
          <a:bodyPr vert="horz" anchor="ctr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2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en-US" sz="2000" b="0" dirty="0" smtClean="0">
                <a:solidFill>
                  <a:schemeClr val="tx1"/>
                </a:solidFill>
              </a:rPr>
              <a:t>Straight DAC</a:t>
            </a:r>
            <a:endParaRPr lang="en-US" sz="2000" b="0" dirty="0">
              <a:solidFill>
                <a:schemeClr val="tx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6912231" y="1770965"/>
            <a:ext cx="1371600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8436231" y="1888315"/>
            <a:ext cx="0" cy="445465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7361612" y="1466165"/>
            <a:ext cx="71686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 smtClean="0"/>
              <a:t>30 um</a:t>
            </a:r>
            <a:endParaRPr lang="en-US" sz="1600" b="1" dirty="0"/>
          </a:p>
        </p:txBody>
      </p:sp>
      <p:sp>
        <p:nvSpPr>
          <p:cNvPr id="16" name="Rectangle 15"/>
          <p:cNvSpPr/>
          <p:nvPr/>
        </p:nvSpPr>
        <p:spPr>
          <a:xfrm rot="5400000">
            <a:off x="8161224" y="4008507"/>
            <a:ext cx="8210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 smtClean="0"/>
              <a:t>120 um</a:t>
            </a:r>
            <a:endParaRPr lang="en-US" sz="1600" b="1" dirty="0"/>
          </a:p>
        </p:txBody>
      </p:sp>
      <p:sp>
        <p:nvSpPr>
          <p:cNvPr id="24" name="Rectangle 23"/>
          <p:cNvSpPr/>
          <p:nvPr/>
        </p:nvSpPr>
        <p:spPr>
          <a:xfrm>
            <a:off x="7583208" y="2204864"/>
            <a:ext cx="517184" cy="4114800"/>
          </a:xfrm>
          <a:prstGeom prst="rect">
            <a:avLst/>
          </a:prstGeom>
          <a:solidFill>
            <a:schemeClr val="bg1">
              <a:lumMod val="50000"/>
              <a:alpha val="37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DAC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27" name="Content Placeholder 2"/>
          <p:cNvSpPr>
            <a:spLocks noGrp="1"/>
          </p:cNvSpPr>
          <p:nvPr>
            <p:ph idx="1"/>
          </p:nvPr>
        </p:nvSpPr>
        <p:spPr>
          <a:xfrm>
            <a:off x="107950" y="981075"/>
            <a:ext cx="4464049" cy="5400675"/>
          </a:xfrm>
        </p:spPr>
        <p:txBody>
          <a:bodyPr/>
          <a:lstStyle/>
          <a:p>
            <a:pPr marL="285750" indent="-285750">
              <a:buFont typeface="Wingdings" pitchFamily="2" charset="2"/>
              <a:buChar char="§"/>
            </a:pPr>
            <a:endParaRPr lang="en-US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ADC area dominated by DAC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Switched capacitor DAC layout critical for DNL performance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8 bit </a:t>
            </a:r>
            <a:r>
              <a:rPr lang="en-US" dirty="0" smtClean="0">
                <a:sym typeface="Wingdings" pitchFamily="2" charset="2"/>
              </a:rPr>
              <a:t> 7 bit: half size</a:t>
            </a:r>
            <a:endParaRPr lang="en-US" dirty="0" smtClean="0"/>
          </a:p>
          <a:p>
            <a:pPr marL="685800" lvl="1">
              <a:buFont typeface="Wingdings" pitchFamily="2" charset="2"/>
              <a:buChar char="§"/>
            </a:pPr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-</a:t>
            </a:r>
            <a:fld id="{362876DB-D18E-4A70-9B10-524897E96619}" type="slidenum">
              <a:rPr lang="en-US" smtClean="0"/>
              <a:pPr/>
              <a:t>12</a:t>
            </a:fld>
            <a:r>
              <a:rPr lang="en-US" smtClean="0"/>
              <a:t>-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8622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Asynchronous ADC Measurements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4941168"/>
            <a:ext cx="8712522" cy="1440582"/>
          </a:xfrm>
        </p:spPr>
        <p:txBody>
          <a:bodyPr/>
          <a:lstStyle/>
          <a:p>
            <a:r>
              <a:rPr lang="en-US" dirty="0" smtClean="0"/>
              <a:t>Measured at 10 MHz sample rate</a:t>
            </a:r>
          </a:p>
          <a:p>
            <a:r>
              <a:rPr lang="en-US" dirty="0" smtClean="0"/>
              <a:t>Power </a:t>
            </a:r>
            <a:r>
              <a:rPr lang="en-US" dirty="0"/>
              <a:t>consumption: ~</a:t>
            </a:r>
            <a:r>
              <a:rPr lang="en-US" dirty="0" smtClean="0"/>
              <a:t>40uW</a:t>
            </a:r>
          </a:p>
          <a:p>
            <a:r>
              <a:rPr lang="en-US" dirty="0" smtClean="0"/>
              <a:t>Works </a:t>
            </a:r>
            <a:r>
              <a:rPr lang="en-US" dirty="0"/>
              <a:t>up to 12.5 </a:t>
            </a:r>
            <a:r>
              <a:rPr lang="en-US" dirty="0" err="1" smtClean="0"/>
              <a:t>Msps</a:t>
            </a:r>
            <a:endParaRPr lang="en-US" dirty="0"/>
          </a:p>
          <a:p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95536" y="6453336"/>
            <a:ext cx="6408737" cy="268288"/>
          </a:xfrm>
        </p:spPr>
        <p:txBody>
          <a:bodyPr/>
          <a:lstStyle/>
          <a:p>
            <a:r>
              <a:rPr lang="en-US" smtClean="0"/>
              <a:t>H. Krüger,Bonn University, RD53 WG 1 Meeting, 18.12.2013</a:t>
            </a:r>
            <a:endParaRPr lang="en-US" dirty="0"/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543744" y="990600"/>
            <a:ext cx="3931920" cy="381000"/>
          </a:xfrm>
          <a:prstGeom prst="rect">
            <a:avLst/>
          </a:prstGeom>
          <a:noFill/>
        </p:spPr>
        <p:txBody>
          <a:bodyPr vert="horz" anchor="ctr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2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en-US" sz="2000" b="0" dirty="0" smtClean="0">
                <a:solidFill>
                  <a:schemeClr val="tx1"/>
                </a:solidFill>
              </a:rPr>
              <a:t>Single Ended Mode</a:t>
            </a:r>
            <a:endParaRPr lang="en-US" sz="2000" b="0" dirty="0">
              <a:solidFill>
                <a:schemeClr val="tx1"/>
              </a:solidFill>
            </a:endParaRPr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4658544" y="990600"/>
            <a:ext cx="3931920" cy="381000"/>
          </a:xfrm>
          <a:prstGeom prst="rect">
            <a:avLst/>
          </a:prstGeom>
          <a:noFill/>
        </p:spPr>
        <p:txBody>
          <a:bodyPr vert="horz" anchor="ctr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28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en-US" sz="2000" b="0" dirty="0" smtClean="0">
                <a:solidFill>
                  <a:schemeClr val="tx1"/>
                </a:solidFill>
              </a:rPr>
              <a:t>Differential Mode</a:t>
            </a:r>
            <a:endParaRPr lang="en-US" sz="2000" b="0" dirty="0">
              <a:solidFill>
                <a:schemeClr val="tx1"/>
              </a:solidFill>
              <a:sym typeface="Wingdings" pitchFamily="2" charset="2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22" y="3039732"/>
            <a:ext cx="4621223" cy="164043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88" y="1484784"/>
            <a:ext cx="4621223" cy="148706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1629" y="3034200"/>
            <a:ext cx="4621223" cy="164043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5273" y="1488436"/>
            <a:ext cx="4621223" cy="1487060"/>
          </a:xfrm>
          <a:prstGeom prst="rect">
            <a:avLst/>
          </a:prstGeom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-</a:t>
            </a:r>
            <a:fld id="{362876DB-D18E-4A70-9B10-524897E96619}" type="slidenum">
              <a:rPr lang="en-US" smtClean="0"/>
              <a:pPr/>
              <a:t>13</a:t>
            </a:fld>
            <a:r>
              <a:rPr lang="en-US" smtClean="0"/>
              <a:t>-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993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ASIC Design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ATLAS Pixel Detector</a:t>
            </a:r>
          </a:p>
          <a:p>
            <a:pPr lvl="1"/>
            <a:r>
              <a:rPr lang="en-US" dirty="0" smtClean="0"/>
              <a:t>Hybrid pixel sensors</a:t>
            </a:r>
          </a:p>
          <a:p>
            <a:pPr lvl="2"/>
            <a:r>
              <a:rPr lang="en-US" dirty="0" smtClean="0"/>
              <a:t>FE-I3 (250nm, current pixel detector)</a:t>
            </a:r>
          </a:p>
          <a:p>
            <a:pPr lvl="2"/>
            <a:r>
              <a:rPr lang="en-US" dirty="0" smtClean="0"/>
              <a:t>FE-I4 (130nm, </a:t>
            </a:r>
            <a:r>
              <a:rPr lang="en-US" dirty="0" err="1" smtClean="0"/>
              <a:t>Insertable</a:t>
            </a:r>
            <a:r>
              <a:rPr lang="en-US" dirty="0" smtClean="0"/>
              <a:t> B-layer, current upgrade) </a:t>
            </a:r>
            <a:r>
              <a:rPr lang="en-US" dirty="0" smtClean="0">
                <a:sym typeface="Wingdings" panose="05000000000000000000" pitchFamily="2" charset="2"/>
              </a:rPr>
              <a:t> done</a:t>
            </a:r>
            <a:endParaRPr lang="en-US" dirty="0" smtClean="0"/>
          </a:p>
          <a:p>
            <a:pPr lvl="2"/>
            <a:r>
              <a:rPr lang="en-US" dirty="0" smtClean="0"/>
              <a:t>FE-x (65nm, future HL upgrade, RD53 collaboration)  </a:t>
            </a:r>
            <a:r>
              <a:rPr lang="en-US" dirty="0" smtClean="0">
                <a:sym typeface="Wingdings" panose="05000000000000000000" pitchFamily="2" charset="2"/>
              </a:rPr>
              <a:t> work just started</a:t>
            </a:r>
            <a:endParaRPr lang="en-US" dirty="0" smtClean="0"/>
          </a:p>
          <a:p>
            <a:pPr lvl="1"/>
            <a:r>
              <a:rPr lang="en-US" dirty="0" smtClean="0"/>
              <a:t>Fully depleted Active CMOS Sensors (DMAPS)</a:t>
            </a:r>
          </a:p>
          <a:p>
            <a:pPr lvl="2"/>
            <a:r>
              <a:rPr lang="en-US" dirty="0" smtClean="0"/>
              <a:t>Commercial CMOS technology for the sensing layer, monolithic or hybrid </a:t>
            </a:r>
            <a:r>
              <a:rPr lang="en-US" dirty="0" smtClean="0">
                <a:sym typeface="Wingdings" panose="05000000000000000000" pitchFamily="2" charset="2"/>
              </a:rPr>
              <a:t> HL upgrade option </a:t>
            </a:r>
          </a:p>
          <a:p>
            <a:pPr lvl="2"/>
            <a:endParaRPr lang="en-US" dirty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Belle II Pixel Vertex Detector (</a:t>
            </a:r>
            <a:r>
              <a:rPr lang="en-US" dirty="0" err="1" smtClean="0">
                <a:sym typeface="Wingdings" panose="05000000000000000000" pitchFamily="2" charset="2"/>
              </a:rPr>
              <a:t>SuperKEKB</a:t>
            </a:r>
            <a:r>
              <a:rPr lang="en-US" dirty="0" smtClean="0">
                <a:sym typeface="Wingdings" panose="05000000000000000000" pitchFamily="2" charset="2"/>
              </a:rPr>
              <a:t> e+ / e- collider)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Digital signal processing on pixel module (65nm, DHP chip)  (</a:t>
            </a:r>
            <a:r>
              <a:rPr lang="en-US" dirty="0" err="1" smtClean="0">
                <a:sym typeface="Wingdings" panose="05000000000000000000" pitchFamily="2" charset="2"/>
              </a:rPr>
              <a:t>alomost</a:t>
            </a:r>
            <a:r>
              <a:rPr lang="en-US" dirty="0" smtClean="0">
                <a:sym typeface="Wingdings" panose="05000000000000000000" pitchFamily="2" charset="2"/>
              </a:rPr>
              <a:t>) done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1.6GHz PLL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High speed serial links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High density digital signal processing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Low power, high density 10 </a:t>
            </a:r>
            <a:r>
              <a:rPr lang="en-US" dirty="0" err="1" smtClean="0">
                <a:sym typeface="Wingdings" panose="05000000000000000000" pitchFamily="2" charset="2"/>
              </a:rPr>
              <a:t>Msps</a:t>
            </a:r>
            <a:r>
              <a:rPr lang="en-US" dirty="0" smtClean="0">
                <a:sym typeface="Wingdings" panose="05000000000000000000" pitchFamily="2" charset="2"/>
              </a:rPr>
              <a:t> 8-bit ADC</a:t>
            </a: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X-ray imaging (low energy, synchrotron light sources, X-FEL)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AGIPD (130nm hybrid pixel detector, XFEL@DESY)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New developments: monolithic or hybrid with active CMOS sensors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H. Krüger,Bonn University, RD53 WG 1 Meeting, 18.12.2013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-</a:t>
            </a:r>
            <a:fld id="{362876DB-D18E-4A70-9B10-524897E96619}" type="slidenum">
              <a:rPr lang="en-US" smtClean="0"/>
              <a:pPr/>
              <a:t>2</a:t>
            </a:fld>
            <a:r>
              <a:rPr lang="en-US" smtClean="0"/>
              <a:t>-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015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65nm </a:t>
            </a:r>
            <a:r>
              <a:rPr lang="de-DE" dirty="0" smtClean="0"/>
              <a:t>CMOS Design </a:t>
            </a:r>
            <a:r>
              <a:rPr lang="de-DE" dirty="0" err="1" smtClean="0"/>
              <a:t>Activities</a:t>
            </a:r>
            <a:r>
              <a:rPr lang="de-DE" dirty="0" smtClean="0"/>
              <a:t> – Belle II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 smtClean="0"/>
              <a:t>Projects </a:t>
            </a:r>
          </a:p>
          <a:p>
            <a:r>
              <a:rPr lang="de-DE" dirty="0" smtClean="0"/>
              <a:t>DEPFET Pixel Vertex Detector for BELLE II (2015) </a:t>
            </a:r>
            <a:br>
              <a:rPr lang="de-DE" dirty="0" smtClean="0"/>
            </a:br>
            <a:r>
              <a:rPr lang="de-DE" dirty="0" smtClean="0"/>
              <a:t>Data handling processor (DHP), mainly digital design, including full custom blocks:</a:t>
            </a:r>
          </a:p>
          <a:p>
            <a:pPr lvl="1"/>
            <a:r>
              <a:rPr lang="de-DE" dirty="0" smtClean="0"/>
              <a:t>PLL (1.6 GHz)</a:t>
            </a:r>
          </a:p>
          <a:p>
            <a:pPr lvl="1"/>
            <a:r>
              <a:rPr lang="de-DE" dirty="0" smtClean="0"/>
              <a:t>High speed serial link (1.6 Gbps)</a:t>
            </a:r>
          </a:p>
          <a:p>
            <a:pPr lvl="1"/>
            <a:r>
              <a:rPr lang="de-DE" dirty="0" smtClean="0"/>
              <a:t>LVDS IO</a:t>
            </a:r>
          </a:p>
          <a:p>
            <a:r>
              <a:rPr lang="de-DE" dirty="0" smtClean="0"/>
              <a:t>„Generic“ (future pixel chips)</a:t>
            </a:r>
          </a:p>
          <a:p>
            <a:pPr lvl="1"/>
            <a:r>
              <a:rPr lang="de-DE" dirty="0" smtClean="0"/>
              <a:t>Low power analog front-end (CSA + discr.)</a:t>
            </a:r>
          </a:p>
          <a:p>
            <a:pPr lvl="1"/>
            <a:r>
              <a:rPr lang="de-DE" dirty="0" smtClean="0"/>
              <a:t>Low power, small area ADC</a:t>
            </a:r>
          </a:p>
          <a:p>
            <a:pPr lvl="1"/>
            <a:r>
              <a:rPr lang="de-DE" dirty="0" smtClean="0"/>
              <a:t>SEU test structures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b="1" dirty="0" smtClean="0"/>
              <a:t>Chip submissions</a:t>
            </a:r>
          </a:p>
          <a:p>
            <a:r>
              <a:rPr lang="de-DE" dirty="0" smtClean="0"/>
              <a:t>DHPT 0.1, four chiplets, Oct. 2011</a:t>
            </a:r>
          </a:p>
          <a:p>
            <a:r>
              <a:rPr lang="de-DE" dirty="0" smtClean="0"/>
              <a:t>DHPT 0.2, four chiplets, June 2012</a:t>
            </a:r>
          </a:p>
          <a:p>
            <a:r>
              <a:rPr lang="de-DE" dirty="0" smtClean="0"/>
              <a:t>DHPT </a:t>
            </a:r>
            <a:r>
              <a:rPr lang="de-DE" dirty="0" smtClean="0"/>
              <a:t>1.0</a:t>
            </a:r>
          </a:p>
          <a:p>
            <a:pPr lvl="1"/>
            <a:r>
              <a:rPr lang="de-DE" dirty="0" smtClean="0"/>
              <a:t>14 mm</a:t>
            </a:r>
            <a:r>
              <a:rPr lang="de-DE" baseline="30000" dirty="0" smtClean="0"/>
              <a:t>2</a:t>
            </a:r>
            <a:r>
              <a:rPr lang="de-DE" baseline="-25000" dirty="0"/>
              <a:t> </a:t>
            </a:r>
            <a:r>
              <a:rPr lang="de-DE" dirty="0" smtClean="0"/>
              <a:t>MPW </a:t>
            </a:r>
          </a:p>
          <a:p>
            <a:pPr lvl="1"/>
            <a:r>
              <a:rPr lang="de-DE" dirty="0" smtClean="0"/>
              <a:t>C4 bumps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H. Krüger,Bonn University, RD53 WG 1 Meeting, 18.12.2013</a:t>
            </a:r>
            <a:endParaRPr lang="en-US" dirty="0"/>
          </a:p>
        </p:txBody>
      </p:sp>
      <p:pic>
        <p:nvPicPr>
          <p:cNvPr id="6" name="Picture 3" descr="D:\Users\Hans\work\DEPFET\DHP\DHPT 0.1\DHPT_top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040000"/>
              </a:clrFrom>
              <a:clrTo>
                <a:srgbClr val="04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83" t="2101" r="19518" b="4174"/>
          <a:stretch/>
        </p:blipFill>
        <p:spPr bwMode="auto">
          <a:xfrm>
            <a:off x="4860032" y="2012381"/>
            <a:ext cx="1832254" cy="1817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381" t="7817" r="24532" b="11300"/>
          <a:stretch/>
        </p:blipFill>
        <p:spPr>
          <a:xfrm>
            <a:off x="4860032" y="4099276"/>
            <a:ext cx="1835435" cy="1801537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-</a:t>
            </a:r>
            <a:fld id="{362876DB-D18E-4A70-9B10-524897E96619}" type="slidenum">
              <a:rPr lang="en-US" smtClean="0"/>
              <a:pPr/>
              <a:t>3</a:t>
            </a:fld>
            <a:r>
              <a:rPr lang="en-US" smtClean="0"/>
              <a:t>-</a:t>
            </a:r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4139952" y="3717032"/>
            <a:ext cx="720080" cy="115212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139952" y="5157192"/>
            <a:ext cx="72008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248" descr="\\sirrush\pictures\DEPFET\2012-01-03 001\R001158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460477" y="2802988"/>
            <a:ext cx="2803734" cy="2271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Arrow Connector 13"/>
          <p:cNvCxnSpPr/>
          <p:nvPr/>
        </p:nvCxnSpPr>
        <p:spPr>
          <a:xfrm flipV="1">
            <a:off x="2483768" y="5229200"/>
            <a:ext cx="4320480" cy="50405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6217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Chip Design </a:t>
            </a:r>
            <a:r>
              <a:rPr lang="en-US" dirty="0" err="1" smtClean="0"/>
              <a:t>Activites</a:t>
            </a:r>
            <a:r>
              <a:rPr lang="en-US" dirty="0" smtClean="0"/>
              <a:t> – RD53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Focused on 65nm CMOS technology for HL pixel detector upgrades</a:t>
            </a:r>
          </a:p>
          <a:p>
            <a:r>
              <a:rPr lang="en-US" dirty="0" smtClean="0"/>
              <a:t>Joint CMS/ATLAS (+CLIC) development</a:t>
            </a:r>
          </a:p>
          <a:p>
            <a:r>
              <a:rPr lang="en-US" dirty="0"/>
              <a:t>RD53 collaboration recommended by LHCC June 2013</a:t>
            </a:r>
          </a:p>
          <a:p>
            <a:pPr lvl="1"/>
            <a:r>
              <a:rPr lang="en-US" dirty="0"/>
              <a:t>Institutes: 17 (+ 3 new applicants)</a:t>
            </a:r>
          </a:p>
          <a:p>
            <a:pPr lvl="2"/>
            <a:r>
              <a:rPr lang="en-US" dirty="0"/>
              <a:t>ATLAS: CERN, Bonn, CPPM, LBNL, LPNHE Paris, NIKHEF, New Mexico, RAL, </a:t>
            </a:r>
            <a:br>
              <a:rPr lang="en-US" dirty="0"/>
            </a:br>
            <a:r>
              <a:rPr lang="en-US" dirty="0"/>
              <a:t>UC Santa Cruz.</a:t>
            </a:r>
          </a:p>
          <a:p>
            <a:pPr lvl="2"/>
            <a:r>
              <a:rPr lang="en-US" dirty="0"/>
              <a:t>CMS: </a:t>
            </a:r>
            <a:r>
              <a:rPr lang="it-IT" dirty="0"/>
              <a:t>Bari, Bergamo-Pavia, CERN, </a:t>
            </a:r>
            <a:r>
              <a:rPr lang="it-IT" dirty="0" err="1"/>
              <a:t>Fermilab</a:t>
            </a:r>
            <a:r>
              <a:rPr lang="it-IT" dirty="0"/>
              <a:t>, Padova, Perugia, Pisa, PSI, RAL, Torino.</a:t>
            </a:r>
            <a:endParaRPr lang="en-US" dirty="0"/>
          </a:p>
          <a:p>
            <a:pPr lvl="1"/>
            <a:r>
              <a:rPr lang="en-US" dirty="0"/>
              <a:t>Collaborators: ~100, ~</a:t>
            </a:r>
            <a:r>
              <a:rPr lang="en-US" sz="1400" dirty="0"/>
              <a:t>50% chip </a:t>
            </a:r>
            <a:r>
              <a:rPr lang="en-US" sz="1400" dirty="0" smtClean="0"/>
              <a:t>designers</a:t>
            </a:r>
          </a:p>
          <a:p>
            <a:pPr lvl="1"/>
            <a:r>
              <a:rPr lang="en-US" sz="1400" dirty="0"/>
              <a:t>Initial work program covers ~3 years to make foundation for final pixel chips</a:t>
            </a:r>
          </a:p>
          <a:p>
            <a:pPr lvl="1"/>
            <a:r>
              <a:rPr lang="en-US" sz="1400" dirty="0"/>
              <a:t>Co-spokes persons: ATLAS: M. Garcia-</a:t>
            </a:r>
            <a:r>
              <a:rPr lang="en-US" sz="1400" dirty="0" err="1"/>
              <a:t>Sciveres</a:t>
            </a:r>
            <a:r>
              <a:rPr lang="en-US" sz="1400" dirty="0"/>
              <a:t>, LBNL. CMS: J. Christiansen, </a:t>
            </a:r>
            <a:r>
              <a:rPr lang="en-US" sz="1400" dirty="0" smtClean="0"/>
              <a:t>CERN</a:t>
            </a:r>
            <a:endParaRPr lang="en-US" sz="1400" dirty="0"/>
          </a:p>
          <a:p>
            <a:r>
              <a:rPr lang="en-US" dirty="0"/>
              <a:t>RD53 </a:t>
            </a:r>
            <a:r>
              <a:rPr lang="en-US" dirty="0" smtClean="0"/>
              <a:t>web: </a:t>
            </a:r>
            <a:r>
              <a:rPr lang="en-GB" u="sng" dirty="0">
                <a:hlinkClick r:id="rId2"/>
              </a:rPr>
              <a:t>www.cern.ch/RD53/</a:t>
            </a:r>
            <a:endParaRPr lang="en-GB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H. Krüger,Bonn University, RD53 WG 1 Meeting, 18.12.2013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-</a:t>
            </a:r>
            <a:fld id="{362876DB-D18E-4A70-9B10-524897E96619}" type="slidenum">
              <a:rPr lang="en-US" smtClean="0"/>
              <a:pPr/>
              <a:t>4</a:t>
            </a:fld>
            <a:r>
              <a:rPr lang="en-US" smtClean="0"/>
              <a:t>-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462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RD53 Working Groups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H. Krüger,Bonn University, RD53 WG 1 Meeting, 18.12.2013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-</a:t>
            </a:r>
            <a:fld id="{362876DB-D18E-4A70-9B10-524897E96619}" type="slidenum">
              <a:rPr lang="en-US" smtClean="0"/>
              <a:pPr/>
              <a:t>5</a:t>
            </a:fld>
            <a:r>
              <a:rPr lang="en-US" smtClean="0"/>
              <a:t>-</a:t>
            </a:r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363" y="981075"/>
            <a:ext cx="7761273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4538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H. Krüger,Bonn University, RD53 WG 1 Meeting, 18.12.2013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-</a:t>
            </a:r>
            <a:fld id="{362876DB-D18E-4A70-9B10-524897E96619}" type="slidenum">
              <a:rPr lang="en-US" smtClean="0"/>
              <a:pPr/>
              <a:t>6</a:t>
            </a:fld>
            <a:r>
              <a:rPr lang="en-US" smtClean="0"/>
              <a:t>-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6571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ym typeface="Symbol" pitchFamily="18" charset="2"/>
              </a:rPr>
              <a:t>PLL &amp; High Speed Link Driver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49" y="908720"/>
            <a:ext cx="6634419" cy="3384029"/>
          </a:xfrm>
        </p:spPr>
        <p:txBody>
          <a:bodyPr/>
          <a:lstStyle/>
          <a:p>
            <a:r>
              <a:rPr lang="en-US" sz="1600" dirty="0" smtClean="0"/>
              <a:t>PLL</a:t>
            </a:r>
          </a:p>
          <a:p>
            <a:pPr lvl="1"/>
            <a:r>
              <a:rPr lang="en-US" sz="1400" dirty="0" smtClean="0"/>
              <a:t>80 MHz reference clock</a:t>
            </a:r>
          </a:p>
          <a:p>
            <a:pPr lvl="1"/>
            <a:r>
              <a:rPr lang="en-US" sz="1400" dirty="0" smtClean="0"/>
              <a:t>1.6 GHz, 800MHz &amp; 320 MHz outputs</a:t>
            </a:r>
          </a:p>
          <a:p>
            <a:r>
              <a:rPr lang="en-US" sz="1600" dirty="0" smtClean="0"/>
              <a:t>Pseudo random bit sequence generator (8 bit LFSR)</a:t>
            </a:r>
          </a:p>
          <a:p>
            <a:r>
              <a:rPr lang="en-US" sz="1600" dirty="0" smtClean="0"/>
              <a:t>Current mode logic (CML) driver </a:t>
            </a:r>
          </a:p>
          <a:p>
            <a:pPr lvl="1"/>
            <a:r>
              <a:rPr lang="en-US" sz="1200" dirty="0" smtClean="0"/>
              <a:t>Programmable pre-emphasis </a:t>
            </a:r>
            <a:r>
              <a:rPr lang="en-US" sz="1200" dirty="0"/>
              <a:t>(</a:t>
            </a:r>
            <a:r>
              <a:rPr lang="en-US" sz="1200" dirty="0" smtClean="0"/>
              <a:t>first order FIR filter)</a:t>
            </a:r>
          </a:p>
          <a:p>
            <a:pPr lvl="1"/>
            <a:r>
              <a:rPr lang="en-US" sz="1400" dirty="0"/>
              <a:t>Two differential pairs with adj. bias currents (tap weights a, b)</a:t>
            </a:r>
          </a:p>
          <a:p>
            <a:pPr lvl="1"/>
            <a:r>
              <a:rPr lang="en-US" sz="1400" dirty="0"/>
              <a:t>Programmable delay </a:t>
            </a:r>
            <a:r>
              <a:rPr lang="en-US" sz="1400" dirty="0" err="1"/>
              <a:t>dt</a:t>
            </a:r>
            <a:endParaRPr lang="en-US" sz="1400" dirty="0"/>
          </a:p>
          <a:p>
            <a:pPr lvl="1"/>
            <a:endParaRPr lang="en-US" sz="1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H. Krüger,Bonn University, RD53 WG 1 Meeting, 18.12.2013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6660232" y="980728"/>
            <a:ext cx="1872208" cy="2287706"/>
            <a:chOff x="6300192" y="980728"/>
            <a:chExt cx="1872208" cy="2287706"/>
          </a:xfrm>
        </p:grpSpPr>
        <p:pic>
          <p:nvPicPr>
            <p:cNvPr id="130" name="Picture 3" descr="D:\Users\Hans\work\DEPFET\DHP\DHPT 0.1\DHPT_top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000600"/>
                </a:clrFrom>
                <a:clrTo>
                  <a:srgbClr val="0006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883" t="48024" r="49056" b="4174"/>
            <a:stretch/>
          </p:blipFill>
          <p:spPr bwMode="auto">
            <a:xfrm>
              <a:off x="6300192" y="980728"/>
              <a:ext cx="1872208" cy="19436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4" name="Rectangle 22"/>
            <p:cNvSpPr/>
            <p:nvPr/>
          </p:nvSpPr>
          <p:spPr>
            <a:xfrm>
              <a:off x="6516216" y="2852936"/>
              <a:ext cx="1436612" cy="4154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050" dirty="0" smtClean="0">
                  <a:latin typeface="Helvetica Neue Bold Condensed" charset="0"/>
                  <a:sym typeface="Helvetica Neue Bold Condensed" charset="0"/>
                </a:rPr>
                <a:t>PLL_CML Test Chip,</a:t>
              </a:r>
            </a:p>
            <a:p>
              <a:r>
                <a:rPr lang="en-US" altLang="ja-JP" sz="1050" dirty="0" smtClean="0">
                  <a:latin typeface="Helvetica Neue Bold Condensed" charset="0"/>
                  <a:sym typeface="Helvetica Neue Bold Condensed" charset="0"/>
                </a:rPr>
                <a:t>T. </a:t>
              </a:r>
              <a:r>
                <a:rPr lang="en-US" altLang="ja-JP" sz="1050" dirty="0" err="1">
                  <a:latin typeface="Helvetica Neue Bold Condensed" charset="0"/>
                  <a:sym typeface="Helvetica Neue Bold Condensed" charset="0"/>
                </a:rPr>
                <a:t>Kishishita</a:t>
              </a:r>
              <a:endParaRPr lang="en-US" sz="1050" dirty="0"/>
            </a:p>
          </p:txBody>
        </p:sp>
      </p:grpSp>
      <p:grpSp>
        <p:nvGrpSpPr>
          <p:cNvPr id="156" name="Gruppieren 155"/>
          <p:cNvGrpSpPr/>
          <p:nvPr/>
        </p:nvGrpSpPr>
        <p:grpSpPr>
          <a:xfrm>
            <a:off x="611560" y="3140968"/>
            <a:ext cx="7524328" cy="3456384"/>
            <a:chOff x="611560" y="3140968"/>
            <a:chExt cx="7524328" cy="3456384"/>
          </a:xfrm>
        </p:grpSpPr>
        <p:grpSp>
          <p:nvGrpSpPr>
            <p:cNvPr id="131" name="Gruppieren 130"/>
            <p:cNvGrpSpPr/>
            <p:nvPr/>
          </p:nvGrpSpPr>
          <p:grpSpPr>
            <a:xfrm>
              <a:off x="611560" y="3140968"/>
              <a:ext cx="7524328" cy="3456384"/>
              <a:chOff x="683568" y="3042538"/>
              <a:chExt cx="7524328" cy="3456384"/>
            </a:xfrm>
          </p:grpSpPr>
          <p:sp>
            <p:nvSpPr>
              <p:cNvPr id="129" name="Rechteck 128"/>
              <p:cNvSpPr/>
              <p:nvPr/>
            </p:nvSpPr>
            <p:spPr>
              <a:xfrm>
                <a:off x="4067944" y="4077072"/>
                <a:ext cx="3312368" cy="1944216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122" name="Gruppieren 121"/>
              <p:cNvGrpSpPr/>
              <p:nvPr/>
            </p:nvGrpSpPr>
            <p:grpSpPr>
              <a:xfrm>
                <a:off x="683568" y="3042538"/>
                <a:ext cx="7524328" cy="3456384"/>
                <a:chOff x="1115616" y="3120427"/>
                <a:chExt cx="7524328" cy="3456384"/>
              </a:xfrm>
            </p:grpSpPr>
            <p:sp>
              <p:nvSpPr>
                <p:cNvPr id="8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5436096" y="5235081"/>
                  <a:ext cx="339040" cy="2616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100" dirty="0"/>
                    <a:t>I</a:t>
                  </a:r>
                  <a:r>
                    <a:rPr lang="en-US" sz="1100" baseline="-25000" dirty="0"/>
                    <a:t>0</a:t>
                  </a:r>
                </a:p>
              </p:txBody>
            </p:sp>
            <p:sp>
              <p:nvSpPr>
                <p:cNvPr id="9" name="Rectangle 74"/>
                <p:cNvSpPr>
                  <a:spLocks noChangeArrowheads="1"/>
                </p:cNvSpPr>
                <p:nvPr/>
              </p:nvSpPr>
              <p:spPr bwMode="auto">
                <a:xfrm>
                  <a:off x="5504869" y="4324081"/>
                  <a:ext cx="100333" cy="205987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600"/>
                </a:p>
              </p:txBody>
            </p:sp>
            <p:sp>
              <p:nvSpPr>
                <p:cNvPr id="10" name="Line 75"/>
                <p:cNvSpPr>
                  <a:spLocks noChangeShapeType="1"/>
                </p:cNvSpPr>
                <p:nvPr/>
              </p:nvSpPr>
              <p:spPr bwMode="auto">
                <a:xfrm flipH="1" flipV="1">
                  <a:off x="5554032" y="5131549"/>
                  <a:ext cx="435445" cy="0"/>
                </a:xfrm>
                <a:prstGeom prst="line">
                  <a:avLst/>
                </a:pr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600"/>
                </a:p>
              </p:txBody>
            </p:sp>
            <p:grpSp>
              <p:nvGrpSpPr>
                <p:cNvPr id="11" name="Group 76"/>
                <p:cNvGrpSpPr>
                  <a:grpSpLocks/>
                </p:cNvGrpSpPr>
                <p:nvPr/>
              </p:nvGrpSpPr>
              <p:grpSpPr bwMode="auto">
                <a:xfrm>
                  <a:off x="5286999" y="4531098"/>
                  <a:ext cx="267566" cy="597361"/>
                  <a:chOff x="839" y="1525"/>
                  <a:chExt cx="363" cy="789"/>
                </a:xfrm>
              </p:grpSpPr>
              <p:sp>
                <p:nvSpPr>
                  <p:cNvPr id="57" name="Line 77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839" y="2042"/>
                    <a:ext cx="227" cy="0"/>
                  </a:xfrm>
                  <a:prstGeom prst="line">
                    <a:avLst/>
                  </a:prstGeom>
                  <a:noFill/>
                  <a:ln w="19050" cap="rnd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  <p:grpSp>
                <p:nvGrpSpPr>
                  <p:cNvPr id="58" name="Group 79"/>
                  <p:cNvGrpSpPr>
                    <a:grpSpLocks/>
                  </p:cNvGrpSpPr>
                  <p:nvPr/>
                </p:nvGrpSpPr>
                <p:grpSpPr bwMode="auto">
                  <a:xfrm>
                    <a:off x="1066" y="1906"/>
                    <a:ext cx="136" cy="272"/>
                    <a:chOff x="2608" y="1933"/>
                    <a:chExt cx="136" cy="272"/>
                  </a:xfrm>
                </p:grpSpPr>
                <p:sp>
                  <p:nvSpPr>
                    <p:cNvPr id="62" name="Line 80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2608" y="1933"/>
                      <a:ext cx="0" cy="272"/>
                    </a:xfrm>
                    <a:prstGeom prst="line">
                      <a:avLst/>
                    </a:prstGeom>
                    <a:noFill/>
                    <a:ln w="19050" cap="rnd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 sz="1600"/>
                    </a:p>
                  </p:txBody>
                </p:sp>
                <p:sp>
                  <p:nvSpPr>
                    <p:cNvPr id="63" name="Line 81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2653" y="1933"/>
                      <a:ext cx="0" cy="272"/>
                    </a:xfrm>
                    <a:prstGeom prst="line">
                      <a:avLst/>
                    </a:prstGeom>
                    <a:noFill/>
                    <a:ln w="19050" cap="rnd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 sz="1600"/>
                    </a:p>
                  </p:txBody>
                </p:sp>
                <p:sp>
                  <p:nvSpPr>
                    <p:cNvPr id="64" name="Line 82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2653" y="2205"/>
                      <a:ext cx="91" cy="0"/>
                    </a:xfrm>
                    <a:prstGeom prst="line">
                      <a:avLst/>
                    </a:prstGeom>
                    <a:noFill/>
                    <a:ln w="19050" cap="rnd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 sz="1600"/>
                    </a:p>
                  </p:txBody>
                </p:sp>
                <p:sp>
                  <p:nvSpPr>
                    <p:cNvPr id="65" name="Line 83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2653" y="1933"/>
                      <a:ext cx="91" cy="0"/>
                    </a:xfrm>
                    <a:prstGeom prst="line">
                      <a:avLst/>
                    </a:prstGeom>
                    <a:noFill/>
                    <a:ln w="19050" cap="rnd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 sz="1600"/>
                    </a:p>
                  </p:txBody>
                </p:sp>
              </p:grpSp>
              <p:sp>
                <p:nvSpPr>
                  <p:cNvPr id="59" name="Line 84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1202" y="2178"/>
                    <a:ext cx="0" cy="136"/>
                  </a:xfrm>
                  <a:prstGeom prst="line">
                    <a:avLst/>
                  </a:prstGeom>
                  <a:noFill/>
                  <a:ln w="19050" cap="rnd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  <p:sp>
                <p:nvSpPr>
                  <p:cNvPr id="60" name="Line 8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201" y="1525"/>
                    <a:ext cx="1" cy="381"/>
                  </a:xfrm>
                  <a:prstGeom prst="line">
                    <a:avLst/>
                  </a:prstGeom>
                  <a:noFill/>
                  <a:ln w="19050" cap="rnd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</p:grpSp>
            <p:sp>
              <p:nvSpPr>
                <p:cNvPr id="12" name="Line 87"/>
                <p:cNvSpPr>
                  <a:spLocks noChangeShapeType="1"/>
                </p:cNvSpPr>
                <p:nvPr/>
              </p:nvSpPr>
              <p:spPr bwMode="auto">
                <a:xfrm>
                  <a:off x="6091818" y="4922472"/>
                  <a:ext cx="144479" cy="54"/>
                </a:xfrm>
                <a:prstGeom prst="line">
                  <a:avLst/>
                </a:pr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600"/>
                </a:p>
              </p:txBody>
            </p:sp>
            <p:grpSp>
              <p:nvGrpSpPr>
                <p:cNvPr id="13" name="Group 89"/>
                <p:cNvGrpSpPr>
                  <a:grpSpLocks/>
                </p:cNvGrpSpPr>
                <p:nvPr/>
              </p:nvGrpSpPr>
              <p:grpSpPr bwMode="auto">
                <a:xfrm flipH="1">
                  <a:off x="5991485" y="4819479"/>
                  <a:ext cx="100333" cy="205987"/>
                  <a:chOff x="2608" y="1933"/>
                  <a:chExt cx="136" cy="272"/>
                </a:xfrm>
              </p:grpSpPr>
              <p:sp>
                <p:nvSpPr>
                  <p:cNvPr id="53" name="Line 90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608" y="1933"/>
                    <a:ext cx="0" cy="272"/>
                  </a:xfrm>
                  <a:prstGeom prst="line">
                    <a:avLst/>
                  </a:prstGeom>
                  <a:noFill/>
                  <a:ln w="19050" cap="rnd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  <p:sp>
                <p:nvSpPr>
                  <p:cNvPr id="54" name="Line 91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653" y="1933"/>
                    <a:ext cx="0" cy="272"/>
                  </a:xfrm>
                  <a:prstGeom prst="line">
                    <a:avLst/>
                  </a:prstGeom>
                  <a:noFill/>
                  <a:ln w="19050" cap="rnd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  <p:sp>
                <p:nvSpPr>
                  <p:cNvPr id="55" name="Line 92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653" y="2205"/>
                    <a:ext cx="91" cy="0"/>
                  </a:xfrm>
                  <a:prstGeom prst="line">
                    <a:avLst/>
                  </a:prstGeom>
                  <a:noFill/>
                  <a:ln w="19050" cap="rnd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  <p:sp>
                <p:nvSpPr>
                  <p:cNvPr id="56" name="Line 93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653" y="1933"/>
                    <a:ext cx="91" cy="0"/>
                  </a:xfrm>
                  <a:prstGeom prst="line">
                    <a:avLst/>
                  </a:prstGeom>
                  <a:noFill/>
                  <a:ln w="19050" cap="rnd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</p:grpSp>
            <p:sp>
              <p:nvSpPr>
                <p:cNvPr id="14" name="Line 94"/>
                <p:cNvSpPr>
                  <a:spLocks noChangeShapeType="1"/>
                </p:cNvSpPr>
                <p:nvPr/>
              </p:nvSpPr>
              <p:spPr bwMode="auto">
                <a:xfrm flipV="1">
                  <a:off x="5991485" y="5025466"/>
                  <a:ext cx="0" cy="10299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600"/>
                </a:p>
              </p:txBody>
            </p:sp>
            <p:sp>
              <p:nvSpPr>
                <p:cNvPr id="15" name="Line 95"/>
                <p:cNvSpPr>
                  <a:spLocks noChangeShapeType="1"/>
                </p:cNvSpPr>
                <p:nvPr/>
              </p:nvSpPr>
              <p:spPr bwMode="auto">
                <a:xfrm flipV="1">
                  <a:off x="5989478" y="4531098"/>
                  <a:ext cx="2007" cy="292501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600"/>
                </a:p>
              </p:txBody>
            </p:sp>
            <p:grpSp>
              <p:nvGrpSpPr>
                <p:cNvPr id="16" name="Group 96"/>
                <p:cNvGrpSpPr>
                  <a:grpSpLocks/>
                </p:cNvGrpSpPr>
                <p:nvPr/>
              </p:nvGrpSpPr>
              <p:grpSpPr bwMode="auto">
                <a:xfrm>
                  <a:off x="5687475" y="5115070"/>
                  <a:ext cx="167557" cy="570583"/>
                  <a:chOff x="3719" y="2115"/>
                  <a:chExt cx="227" cy="753"/>
                </a:xfrm>
              </p:grpSpPr>
              <p:grpSp>
                <p:nvGrpSpPr>
                  <p:cNvPr id="46" name="Group 97"/>
                  <p:cNvGrpSpPr>
                    <a:grpSpLocks/>
                  </p:cNvGrpSpPr>
                  <p:nvPr/>
                </p:nvGrpSpPr>
                <p:grpSpPr bwMode="auto">
                  <a:xfrm>
                    <a:off x="3719" y="2251"/>
                    <a:ext cx="227" cy="363"/>
                    <a:chOff x="748" y="1979"/>
                    <a:chExt cx="227" cy="363"/>
                  </a:xfrm>
                </p:grpSpPr>
                <p:sp>
                  <p:nvSpPr>
                    <p:cNvPr id="51" name="Oval 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48" y="1979"/>
                      <a:ext cx="227" cy="227"/>
                    </a:xfrm>
                    <a:prstGeom prst="ellips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tx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1600"/>
                    </a:p>
                  </p:txBody>
                </p:sp>
                <p:sp>
                  <p:nvSpPr>
                    <p:cNvPr id="52" name="Oval 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48" y="2115"/>
                      <a:ext cx="227" cy="227"/>
                    </a:xfrm>
                    <a:prstGeom prst="ellips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tx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1600"/>
                    </a:p>
                  </p:txBody>
                </p:sp>
              </p:grpSp>
              <p:grpSp>
                <p:nvGrpSpPr>
                  <p:cNvPr id="47" name="Group 100"/>
                  <p:cNvGrpSpPr>
                    <a:grpSpLocks/>
                  </p:cNvGrpSpPr>
                  <p:nvPr/>
                </p:nvGrpSpPr>
                <p:grpSpPr bwMode="auto">
                  <a:xfrm>
                    <a:off x="3744" y="2614"/>
                    <a:ext cx="181" cy="254"/>
                    <a:chOff x="3923" y="2159"/>
                    <a:chExt cx="181" cy="254"/>
                  </a:xfrm>
                </p:grpSpPr>
                <p:sp>
                  <p:nvSpPr>
                    <p:cNvPr id="49" name="AutoShape 101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3923" y="2296"/>
                      <a:ext cx="181" cy="117"/>
                    </a:xfrm>
                    <a:prstGeom prst="triangle">
                      <a:avLst>
                        <a:gd name="adj" fmla="val 50000"/>
                      </a:avLst>
                    </a:prstGeom>
                    <a:noFill/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1600"/>
                    </a:p>
                  </p:txBody>
                </p:sp>
                <p:sp>
                  <p:nvSpPr>
                    <p:cNvPr id="50" name="Line 10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14" y="2159"/>
                      <a:ext cx="0" cy="137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 sz="1600"/>
                    </a:p>
                  </p:txBody>
                </p:sp>
              </p:grpSp>
              <p:sp>
                <p:nvSpPr>
                  <p:cNvPr id="48" name="Line 10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829" y="2115"/>
                    <a:ext cx="0" cy="139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</p:grpSp>
            <p:sp>
              <p:nvSpPr>
                <p:cNvPr id="17" name="Oval 104"/>
                <p:cNvSpPr>
                  <a:spLocks noChangeArrowheads="1"/>
                </p:cNvSpPr>
                <p:nvPr/>
              </p:nvSpPr>
              <p:spPr bwMode="auto">
                <a:xfrm>
                  <a:off x="5746672" y="5106830"/>
                  <a:ext cx="49163" cy="50467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600"/>
                </a:p>
              </p:txBody>
            </p:sp>
            <p:sp>
              <p:nvSpPr>
                <p:cNvPr id="18" name="Text Box 105"/>
                <p:cNvSpPr txBox="1">
                  <a:spLocks noChangeArrowheads="1"/>
                </p:cNvSpPr>
                <p:nvPr/>
              </p:nvSpPr>
              <p:spPr bwMode="auto">
                <a:xfrm>
                  <a:off x="2915816" y="4797152"/>
                  <a:ext cx="720080" cy="2616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100" dirty="0" smtClean="0"/>
                    <a:t>1.6 GHz</a:t>
                  </a:r>
                  <a:endParaRPr lang="en-US" sz="1100" dirty="0"/>
                </a:p>
              </p:txBody>
            </p:sp>
            <p:sp>
              <p:nvSpPr>
                <p:cNvPr id="19" name="Rectangle 106"/>
                <p:cNvSpPr>
                  <a:spLocks noChangeArrowheads="1"/>
                </p:cNvSpPr>
                <p:nvPr/>
              </p:nvSpPr>
              <p:spPr bwMode="auto">
                <a:xfrm>
                  <a:off x="5939311" y="4324081"/>
                  <a:ext cx="100333" cy="205987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600"/>
                </a:p>
              </p:txBody>
            </p:sp>
            <p:grpSp>
              <p:nvGrpSpPr>
                <p:cNvPr id="20" name="Group 107"/>
                <p:cNvGrpSpPr>
                  <a:grpSpLocks/>
                </p:cNvGrpSpPr>
                <p:nvPr/>
              </p:nvGrpSpPr>
              <p:grpSpPr bwMode="auto">
                <a:xfrm>
                  <a:off x="5487813" y="4221088"/>
                  <a:ext cx="134447" cy="102993"/>
                  <a:chOff x="2653" y="1253"/>
                  <a:chExt cx="182" cy="181"/>
                </a:xfrm>
              </p:grpSpPr>
              <p:sp>
                <p:nvSpPr>
                  <p:cNvPr id="44" name="Line 108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744" y="1253"/>
                    <a:ext cx="0" cy="181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  <p:sp>
                <p:nvSpPr>
                  <p:cNvPr id="45" name="Line 10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653" y="1253"/>
                    <a:ext cx="182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</p:grpSp>
            <p:grpSp>
              <p:nvGrpSpPr>
                <p:cNvPr id="21" name="Group 110"/>
                <p:cNvGrpSpPr>
                  <a:grpSpLocks/>
                </p:cNvGrpSpPr>
                <p:nvPr/>
              </p:nvGrpSpPr>
              <p:grpSpPr bwMode="auto">
                <a:xfrm>
                  <a:off x="5923258" y="4221088"/>
                  <a:ext cx="134447" cy="102993"/>
                  <a:chOff x="2653" y="1253"/>
                  <a:chExt cx="182" cy="181"/>
                </a:xfrm>
              </p:grpSpPr>
              <p:sp>
                <p:nvSpPr>
                  <p:cNvPr id="42" name="Line 111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744" y="1253"/>
                    <a:ext cx="0" cy="181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  <p:sp>
                <p:nvSpPr>
                  <p:cNvPr id="43" name="Line 11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653" y="1253"/>
                    <a:ext cx="182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</p:grpSp>
            <p:sp>
              <p:nvSpPr>
                <p:cNvPr id="25" name="Line 117"/>
                <p:cNvSpPr>
                  <a:spLocks noChangeShapeType="1"/>
                </p:cNvSpPr>
                <p:nvPr/>
              </p:nvSpPr>
              <p:spPr bwMode="auto">
                <a:xfrm flipV="1">
                  <a:off x="5989478" y="4619060"/>
                  <a:ext cx="190817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600"/>
                </a:p>
              </p:txBody>
            </p:sp>
            <p:sp>
              <p:nvSpPr>
                <p:cNvPr id="26" name="Oval 119"/>
                <p:cNvSpPr>
                  <a:spLocks noChangeArrowheads="1"/>
                </p:cNvSpPr>
                <p:nvPr/>
              </p:nvSpPr>
              <p:spPr bwMode="auto">
                <a:xfrm>
                  <a:off x="5965398" y="4591253"/>
                  <a:ext cx="48160" cy="49437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600"/>
                </a:p>
              </p:txBody>
            </p:sp>
            <p:sp>
              <p:nvSpPr>
                <p:cNvPr id="27" name="AutoShape 125"/>
                <p:cNvSpPr>
                  <a:spLocks noChangeArrowheads="1"/>
                </p:cNvSpPr>
                <p:nvPr/>
              </p:nvSpPr>
              <p:spPr bwMode="auto">
                <a:xfrm>
                  <a:off x="7897655" y="4579923"/>
                  <a:ext cx="166552" cy="84454"/>
                </a:xfrm>
                <a:prstGeom prst="homePlate">
                  <a:avLst>
                    <a:gd name="adj" fmla="val 50610"/>
                  </a:avLst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600"/>
                </a:p>
              </p:txBody>
            </p:sp>
            <p:sp>
              <p:nvSpPr>
                <p:cNvPr id="28" name="Text Box 126"/>
                <p:cNvSpPr txBox="1">
                  <a:spLocks noChangeArrowheads="1"/>
                </p:cNvSpPr>
                <p:nvPr/>
              </p:nvSpPr>
              <p:spPr bwMode="auto">
                <a:xfrm>
                  <a:off x="7985949" y="4444584"/>
                  <a:ext cx="653995" cy="2616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100" dirty="0" smtClean="0"/>
                    <a:t>TX1_P</a:t>
                  </a:r>
                  <a:endParaRPr lang="en-US" sz="1100" dirty="0"/>
                </a:p>
              </p:txBody>
            </p:sp>
            <p:sp>
              <p:nvSpPr>
                <p:cNvPr id="29" name="Text Box 132"/>
                <p:cNvSpPr txBox="1">
                  <a:spLocks noChangeArrowheads="1"/>
                </p:cNvSpPr>
                <p:nvPr/>
              </p:nvSpPr>
              <p:spPr bwMode="auto">
                <a:xfrm>
                  <a:off x="5513437" y="4302621"/>
                  <a:ext cx="485244" cy="2616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100" dirty="0" smtClean="0"/>
                    <a:t>50 </a:t>
                  </a:r>
                  <a:r>
                    <a:rPr lang="en-US" sz="1100" dirty="0" smtClean="0">
                      <a:sym typeface="Symbol"/>
                    </a:rPr>
                    <a:t></a:t>
                  </a:r>
                  <a:endParaRPr lang="en-US" sz="1100" dirty="0"/>
                </a:p>
              </p:txBody>
            </p:sp>
            <p:sp>
              <p:nvSpPr>
                <p:cNvPr id="30" name="Text Box 132"/>
                <p:cNvSpPr txBox="1">
                  <a:spLocks noChangeArrowheads="1"/>
                </p:cNvSpPr>
                <p:nvPr/>
              </p:nvSpPr>
              <p:spPr bwMode="auto">
                <a:xfrm>
                  <a:off x="5987354" y="4302621"/>
                  <a:ext cx="562770" cy="2616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100" dirty="0" smtClean="0"/>
                    <a:t>50 </a:t>
                  </a:r>
                  <a:r>
                    <a:rPr lang="en-US" sz="1100" dirty="0" smtClean="0">
                      <a:sym typeface="Symbol"/>
                    </a:rPr>
                    <a:t></a:t>
                  </a:r>
                  <a:endParaRPr lang="en-US" sz="1100" dirty="0"/>
                </a:p>
              </p:txBody>
            </p:sp>
            <p:sp>
              <p:nvSpPr>
                <p:cNvPr id="31" name="Line 117"/>
                <p:cNvSpPr>
                  <a:spLocks noChangeShapeType="1"/>
                </p:cNvSpPr>
                <p:nvPr/>
              </p:nvSpPr>
              <p:spPr bwMode="auto">
                <a:xfrm flipV="1">
                  <a:off x="5553828" y="4757812"/>
                  <a:ext cx="23438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600"/>
                </a:p>
              </p:txBody>
            </p:sp>
            <p:sp>
              <p:nvSpPr>
                <p:cNvPr id="32" name="Oval 119"/>
                <p:cNvSpPr>
                  <a:spLocks noChangeArrowheads="1"/>
                </p:cNvSpPr>
                <p:nvPr/>
              </p:nvSpPr>
              <p:spPr bwMode="auto">
                <a:xfrm>
                  <a:off x="5530957" y="4730004"/>
                  <a:ext cx="48160" cy="49437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600"/>
                </a:p>
              </p:txBody>
            </p:sp>
            <p:sp>
              <p:nvSpPr>
                <p:cNvPr id="33" name="AutoShape 125"/>
                <p:cNvSpPr>
                  <a:spLocks noChangeArrowheads="1"/>
                </p:cNvSpPr>
                <p:nvPr/>
              </p:nvSpPr>
              <p:spPr bwMode="auto">
                <a:xfrm>
                  <a:off x="7897655" y="4718674"/>
                  <a:ext cx="166552" cy="84454"/>
                </a:xfrm>
                <a:prstGeom prst="homePlate">
                  <a:avLst>
                    <a:gd name="adj" fmla="val 50610"/>
                  </a:avLst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600"/>
                </a:p>
              </p:txBody>
            </p:sp>
            <p:sp>
              <p:nvSpPr>
                <p:cNvPr id="34" name="Text Box 126"/>
                <p:cNvSpPr txBox="1">
                  <a:spLocks noChangeArrowheads="1"/>
                </p:cNvSpPr>
                <p:nvPr/>
              </p:nvSpPr>
              <p:spPr bwMode="auto">
                <a:xfrm>
                  <a:off x="7985949" y="4618222"/>
                  <a:ext cx="653995" cy="2616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100" dirty="0" smtClean="0"/>
                    <a:t>TX1_N</a:t>
                  </a:r>
                  <a:endParaRPr lang="en-US" sz="1100" dirty="0"/>
                </a:p>
              </p:txBody>
            </p:sp>
            <p:sp>
              <p:nvSpPr>
                <p:cNvPr id="35" name="Rectangle 74"/>
                <p:cNvSpPr>
                  <a:spLocks noChangeArrowheads="1"/>
                </p:cNvSpPr>
                <p:nvPr/>
              </p:nvSpPr>
              <p:spPr bwMode="auto">
                <a:xfrm>
                  <a:off x="4572000" y="4866206"/>
                  <a:ext cx="347325" cy="385844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/>
                  <a:r>
                    <a:rPr lang="en-US" sz="1100" dirty="0" smtClean="0"/>
                    <a:t>pre</a:t>
                  </a:r>
                  <a:br>
                    <a:rPr lang="en-US" sz="1100" dirty="0" smtClean="0"/>
                  </a:br>
                  <a:r>
                    <a:rPr lang="en-US" sz="1100" dirty="0" err="1" smtClean="0"/>
                    <a:t>drv</a:t>
                  </a:r>
                  <a:r>
                    <a:rPr lang="en-US" sz="1100" dirty="0" smtClean="0"/>
                    <a:t>.</a:t>
                  </a:r>
                  <a:endParaRPr lang="en-US" sz="1100" dirty="0"/>
                </a:p>
              </p:txBody>
            </p:sp>
            <p:sp>
              <p:nvSpPr>
                <p:cNvPr id="36" name="Line 77"/>
                <p:cNvSpPr>
                  <a:spLocks noChangeShapeType="1"/>
                </p:cNvSpPr>
                <p:nvPr/>
              </p:nvSpPr>
              <p:spPr bwMode="auto">
                <a:xfrm flipH="1">
                  <a:off x="4211960" y="5059129"/>
                  <a:ext cx="360040" cy="0"/>
                </a:xfrm>
                <a:prstGeom prst="line">
                  <a:avLst/>
                </a:pr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600"/>
                </a:p>
              </p:txBody>
            </p:sp>
            <p:sp>
              <p:nvSpPr>
                <p:cNvPr id="38" name="Line 77"/>
                <p:cNvSpPr>
                  <a:spLocks noChangeShapeType="1"/>
                </p:cNvSpPr>
                <p:nvPr/>
              </p:nvSpPr>
              <p:spPr bwMode="auto">
                <a:xfrm flipH="1">
                  <a:off x="4919324" y="5169190"/>
                  <a:ext cx="1316972" cy="0"/>
                </a:xfrm>
                <a:prstGeom prst="line">
                  <a:avLst/>
                </a:pr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600"/>
                </a:p>
              </p:txBody>
            </p:sp>
            <p:sp>
              <p:nvSpPr>
                <p:cNvPr id="41" name="Line 77"/>
                <p:cNvSpPr>
                  <a:spLocks noChangeShapeType="1"/>
                </p:cNvSpPr>
                <p:nvPr/>
              </p:nvSpPr>
              <p:spPr bwMode="auto">
                <a:xfrm flipH="1">
                  <a:off x="6236296" y="4922473"/>
                  <a:ext cx="0" cy="245260"/>
                </a:xfrm>
                <a:prstGeom prst="line">
                  <a:avLst/>
                </a:pr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600"/>
                </a:p>
              </p:txBody>
            </p:sp>
            <p:sp>
              <p:nvSpPr>
                <p:cNvPr id="66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6732240" y="5252052"/>
                  <a:ext cx="280475" cy="26518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100" dirty="0" smtClean="0"/>
                    <a:t>I</a:t>
                  </a:r>
                  <a:r>
                    <a:rPr lang="en-US" sz="1100" baseline="-25000" dirty="0" smtClean="0"/>
                    <a:t>1</a:t>
                  </a:r>
                  <a:endParaRPr lang="en-US" sz="1100" baseline="-25000" dirty="0"/>
                </a:p>
              </p:txBody>
            </p:sp>
            <p:sp>
              <p:nvSpPr>
                <p:cNvPr id="67" name="Line 75"/>
                <p:cNvSpPr>
                  <a:spLocks noChangeShapeType="1"/>
                </p:cNvSpPr>
                <p:nvPr/>
              </p:nvSpPr>
              <p:spPr bwMode="auto">
                <a:xfrm flipH="1" flipV="1">
                  <a:off x="6836733" y="5131549"/>
                  <a:ext cx="435445" cy="0"/>
                </a:xfrm>
                <a:prstGeom prst="line">
                  <a:avLst/>
                </a:pr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600"/>
                </a:p>
              </p:txBody>
            </p:sp>
            <p:grpSp>
              <p:nvGrpSpPr>
                <p:cNvPr id="68" name="Group 76"/>
                <p:cNvGrpSpPr>
                  <a:grpSpLocks/>
                </p:cNvGrpSpPr>
                <p:nvPr/>
              </p:nvGrpSpPr>
              <p:grpSpPr bwMode="auto">
                <a:xfrm>
                  <a:off x="6569700" y="4618167"/>
                  <a:ext cx="267566" cy="510294"/>
                  <a:chOff x="839" y="1640"/>
                  <a:chExt cx="363" cy="674"/>
                </a:xfrm>
              </p:grpSpPr>
              <p:sp>
                <p:nvSpPr>
                  <p:cNvPr id="69" name="Line 77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839" y="2042"/>
                    <a:ext cx="227" cy="0"/>
                  </a:xfrm>
                  <a:prstGeom prst="line">
                    <a:avLst/>
                  </a:prstGeom>
                  <a:noFill/>
                  <a:ln w="19050" cap="rnd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  <p:grpSp>
                <p:nvGrpSpPr>
                  <p:cNvPr id="70" name="Group 79"/>
                  <p:cNvGrpSpPr>
                    <a:grpSpLocks/>
                  </p:cNvGrpSpPr>
                  <p:nvPr/>
                </p:nvGrpSpPr>
                <p:grpSpPr bwMode="auto">
                  <a:xfrm>
                    <a:off x="1066" y="1906"/>
                    <a:ext cx="136" cy="272"/>
                    <a:chOff x="2608" y="1933"/>
                    <a:chExt cx="136" cy="272"/>
                  </a:xfrm>
                </p:grpSpPr>
                <p:sp>
                  <p:nvSpPr>
                    <p:cNvPr id="74" name="Line 80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2608" y="1933"/>
                      <a:ext cx="0" cy="272"/>
                    </a:xfrm>
                    <a:prstGeom prst="line">
                      <a:avLst/>
                    </a:prstGeom>
                    <a:noFill/>
                    <a:ln w="19050" cap="rnd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 sz="1600"/>
                    </a:p>
                  </p:txBody>
                </p:sp>
                <p:sp>
                  <p:nvSpPr>
                    <p:cNvPr id="75" name="Line 81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2653" y="1933"/>
                      <a:ext cx="0" cy="272"/>
                    </a:xfrm>
                    <a:prstGeom prst="line">
                      <a:avLst/>
                    </a:prstGeom>
                    <a:noFill/>
                    <a:ln w="19050" cap="rnd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 sz="1600"/>
                    </a:p>
                  </p:txBody>
                </p:sp>
                <p:sp>
                  <p:nvSpPr>
                    <p:cNvPr id="76" name="Line 82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2653" y="2205"/>
                      <a:ext cx="91" cy="0"/>
                    </a:xfrm>
                    <a:prstGeom prst="line">
                      <a:avLst/>
                    </a:prstGeom>
                    <a:noFill/>
                    <a:ln w="19050" cap="rnd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 sz="1600"/>
                    </a:p>
                  </p:txBody>
                </p:sp>
                <p:sp>
                  <p:nvSpPr>
                    <p:cNvPr id="77" name="Line 83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2653" y="1933"/>
                      <a:ext cx="91" cy="0"/>
                    </a:xfrm>
                    <a:prstGeom prst="line">
                      <a:avLst/>
                    </a:prstGeom>
                    <a:noFill/>
                    <a:ln w="19050" cap="rnd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 sz="1600"/>
                    </a:p>
                  </p:txBody>
                </p:sp>
              </p:grpSp>
              <p:sp>
                <p:nvSpPr>
                  <p:cNvPr id="71" name="Line 84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1202" y="2178"/>
                    <a:ext cx="0" cy="136"/>
                  </a:xfrm>
                  <a:prstGeom prst="line">
                    <a:avLst/>
                  </a:prstGeom>
                  <a:noFill/>
                  <a:ln w="19050" cap="rnd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  <p:sp>
                <p:nvSpPr>
                  <p:cNvPr id="72" name="Line 8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201" y="1640"/>
                    <a:ext cx="0" cy="266"/>
                  </a:xfrm>
                  <a:prstGeom prst="line">
                    <a:avLst/>
                  </a:prstGeom>
                  <a:noFill/>
                  <a:ln w="19050" cap="rnd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</p:grpSp>
            <p:sp>
              <p:nvSpPr>
                <p:cNvPr id="78" name="Line 87"/>
                <p:cNvSpPr>
                  <a:spLocks noChangeShapeType="1"/>
                </p:cNvSpPr>
                <p:nvPr/>
              </p:nvSpPr>
              <p:spPr bwMode="auto">
                <a:xfrm>
                  <a:off x="7374519" y="4922472"/>
                  <a:ext cx="149496" cy="5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600"/>
                </a:p>
              </p:txBody>
            </p:sp>
            <p:grpSp>
              <p:nvGrpSpPr>
                <p:cNvPr id="79" name="Group 89"/>
                <p:cNvGrpSpPr>
                  <a:grpSpLocks/>
                </p:cNvGrpSpPr>
                <p:nvPr/>
              </p:nvGrpSpPr>
              <p:grpSpPr bwMode="auto">
                <a:xfrm flipH="1">
                  <a:off x="7274186" y="4819479"/>
                  <a:ext cx="100333" cy="205987"/>
                  <a:chOff x="2608" y="1933"/>
                  <a:chExt cx="136" cy="272"/>
                </a:xfrm>
              </p:grpSpPr>
              <p:sp>
                <p:nvSpPr>
                  <p:cNvPr id="80" name="Line 90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608" y="1933"/>
                    <a:ext cx="0" cy="272"/>
                  </a:xfrm>
                  <a:prstGeom prst="line">
                    <a:avLst/>
                  </a:prstGeom>
                  <a:noFill/>
                  <a:ln w="19050" cap="rnd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  <p:sp>
                <p:nvSpPr>
                  <p:cNvPr id="81" name="Line 91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653" y="1933"/>
                    <a:ext cx="0" cy="272"/>
                  </a:xfrm>
                  <a:prstGeom prst="line">
                    <a:avLst/>
                  </a:prstGeom>
                  <a:noFill/>
                  <a:ln w="19050" cap="rnd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  <p:sp>
                <p:nvSpPr>
                  <p:cNvPr id="82" name="Line 92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653" y="2205"/>
                    <a:ext cx="91" cy="0"/>
                  </a:xfrm>
                  <a:prstGeom prst="line">
                    <a:avLst/>
                  </a:prstGeom>
                  <a:noFill/>
                  <a:ln w="19050" cap="rnd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  <p:sp>
                <p:nvSpPr>
                  <p:cNvPr id="83" name="Line 93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653" y="1933"/>
                    <a:ext cx="91" cy="0"/>
                  </a:xfrm>
                  <a:prstGeom prst="line">
                    <a:avLst/>
                  </a:prstGeom>
                  <a:noFill/>
                  <a:ln w="19050" cap="rnd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</p:grpSp>
            <p:sp>
              <p:nvSpPr>
                <p:cNvPr id="84" name="Line 94"/>
                <p:cNvSpPr>
                  <a:spLocks noChangeShapeType="1"/>
                </p:cNvSpPr>
                <p:nvPr/>
              </p:nvSpPr>
              <p:spPr bwMode="auto">
                <a:xfrm flipV="1">
                  <a:off x="7274186" y="5025466"/>
                  <a:ext cx="0" cy="102993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600"/>
                </a:p>
              </p:txBody>
            </p:sp>
            <p:grpSp>
              <p:nvGrpSpPr>
                <p:cNvPr id="85" name="Group 96"/>
                <p:cNvGrpSpPr>
                  <a:grpSpLocks/>
                </p:cNvGrpSpPr>
                <p:nvPr/>
              </p:nvGrpSpPr>
              <p:grpSpPr bwMode="auto">
                <a:xfrm>
                  <a:off x="6970176" y="5115070"/>
                  <a:ext cx="167557" cy="570583"/>
                  <a:chOff x="3719" y="2115"/>
                  <a:chExt cx="227" cy="753"/>
                </a:xfrm>
              </p:grpSpPr>
              <p:grpSp>
                <p:nvGrpSpPr>
                  <p:cNvPr id="86" name="Group 97"/>
                  <p:cNvGrpSpPr>
                    <a:grpSpLocks/>
                  </p:cNvGrpSpPr>
                  <p:nvPr/>
                </p:nvGrpSpPr>
                <p:grpSpPr bwMode="auto">
                  <a:xfrm>
                    <a:off x="3719" y="2251"/>
                    <a:ext cx="227" cy="363"/>
                    <a:chOff x="748" y="1979"/>
                    <a:chExt cx="227" cy="363"/>
                  </a:xfrm>
                </p:grpSpPr>
                <p:sp>
                  <p:nvSpPr>
                    <p:cNvPr id="91" name="Oval 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48" y="1979"/>
                      <a:ext cx="227" cy="227"/>
                    </a:xfrm>
                    <a:prstGeom prst="ellips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tx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1600"/>
                    </a:p>
                  </p:txBody>
                </p:sp>
                <p:sp>
                  <p:nvSpPr>
                    <p:cNvPr id="92" name="Oval 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48" y="2115"/>
                      <a:ext cx="227" cy="227"/>
                    </a:xfrm>
                    <a:prstGeom prst="ellips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tx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1600"/>
                    </a:p>
                  </p:txBody>
                </p:sp>
              </p:grpSp>
              <p:grpSp>
                <p:nvGrpSpPr>
                  <p:cNvPr id="87" name="Group 100"/>
                  <p:cNvGrpSpPr>
                    <a:grpSpLocks/>
                  </p:cNvGrpSpPr>
                  <p:nvPr/>
                </p:nvGrpSpPr>
                <p:grpSpPr bwMode="auto">
                  <a:xfrm>
                    <a:off x="3744" y="2614"/>
                    <a:ext cx="181" cy="254"/>
                    <a:chOff x="3923" y="2159"/>
                    <a:chExt cx="181" cy="254"/>
                  </a:xfrm>
                </p:grpSpPr>
                <p:sp>
                  <p:nvSpPr>
                    <p:cNvPr id="89" name="AutoShape 101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3923" y="2296"/>
                      <a:ext cx="181" cy="117"/>
                    </a:xfrm>
                    <a:prstGeom prst="triangle">
                      <a:avLst>
                        <a:gd name="adj" fmla="val 50000"/>
                      </a:avLst>
                    </a:prstGeom>
                    <a:noFill/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1600"/>
                    </a:p>
                  </p:txBody>
                </p:sp>
                <p:sp>
                  <p:nvSpPr>
                    <p:cNvPr id="90" name="Line 10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14" y="2159"/>
                      <a:ext cx="0" cy="137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 sz="1600"/>
                    </a:p>
                  </p:txBody>
                </p:sp>
              </p:grpSp>
              <p:sp>
                <p:nvSpPr>
                  <p:cNvPr id="88" name="Line 10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829" y="2115"/>
                    <a:ext cx="0" cy="139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</p:grpSp>
            <p:sp>
              <p:nvSpPr>
                <p:cNvPr id="93" name="Oval 104"/>
                <p:cNvSpPr>
                  <a:spLocks noChangeArrowheads="1"/>
                </p:cNvSpPr>
                <p:nvPr/>
              </p:nvSpPr>
              <p:spPr bwMode="auto">
                <a:xfrm>
                  <a:off x="7029373" y="5106830"/>
                  <a:ext cx="49163" cy="50467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600"/>
                </a:p>
              </p:txBody>
            </p:sp>
            <p:sp>
              <p:nvSpPr>
                <p:cNvPr id="95" name="Line 117"/>
                <p:cNvSpPr>
                  <a:spLocks noChangeShapeType="1"/>
                </p:cNvSpPr>
                <p:nvPr/>
              </p:nvSpPr>
              <p:spPr bwMode="auto">
                <a:xfrm flipV="1">
                  <a:off x="6836529" y="4757812"/>
                  <a:ext cx="603206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600"/>
                </a:p>
              </p:txBody>
            </p:sp>
            <p:sp>
              <p:nvSpPr>
                <p:cNvPr id="96" name="Oval 119"/>
                <p:cNvSpPr>
                  <a:spLocks noChangeArrowheads="1"/>
                </p:cNvSpPr>
                <p:nvPr/>
              </p:nvSpPr>
              <p:spPr bwMode="auto">
                <a:xfrm>
                  <a:off x="6813658" y="4594342"/>
                  <a:ext cx="48160" cy="49437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600"/>
                </a:p>
              </p:txBody>
            </p:sp>
            <p:sp>
              <p:nvSpPr>
                <p:cNvPr id="97" name="Line 77"/>
                <p:cNvSpPr>
                  <a:spLocks noChangeShapeType="1"/>
                </p:cNvSpPr>
                <p:nvPr/>
              </p:nvSpPr>
              <p:spPr bwMode="auto">
                <a:xfrm>
                  <a:off x="7518997" y="4922473"/>
                  <a:ext cx="5017" cy="980763"/>
                </a:xfrm>
                <a:prstGeom prst="line">
                  <a:avLst/>
                </a:pr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600"/>
                </a:p>
              </p:txBody>
            </p:sp>
            <p:sp>
              <p:nvSpPr>
                <p:cNvPr id="98" name="Line 95"/>
                <p:cNvSpPr>
                  <a:spLocks noChangeShapeType="1"/>
                </p:cNvSpPr>
                <p:nvPr/>
              </p:nvSpPr>
              <p:spPr bwMode="auto">
                <a:xfrm flipV="1">
                  <a:off x="7271175" y="4754721"/>
                  <a:ext cx="0" cy="6887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600"/>
                </a:p>
              </p:txBody>
            </p:sp>
            <p:sp>
              <p:nvSpPr>
                <p:cNvPr id="99" name="Oval 119"/>
                <p:cNvSpPr>
                  <a:spLocks noChangeArrowheads="1"/>
                </p:cNvSpPr>
                <p:nvPr/>
              </p:nvSpPr>
              <p:spPr bwMode="auto">
                <a:xfrm>
                  <a:off x="7247095" y="4733093"/>
                  <a:ext cx="48160" cy="49437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600"/>
                </a:p>
              </p:txBody>
            </p:sp>
            <p:sp>
              <p:nvSpPr>
                <p:cNvPr id="100" name="Line 77"/>
                <p:cNvSpPr>
                  <a:spLocks noChangeShapeType="1"/>
                </p:cNvSpPr>
                <p:nvPr/>
              </p:nvSpPr>
              <p:spPr bwMode="auto">
                <a:xfrm flipH="1">
                  <a:off x="6569700" y="4922525"/>
                  <a:ext cx="0" cy="853629"/>
                </a:xfrm>
                <a:prstGeom prst="line">
                  <a:avLst/>
                </a:pr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600"/>
                </a:p>
              </p:txBody>
            </p:sp>
            <p:sp>
              <p:nvSpPr>
                <p:cNvPr id="101" name="Line 77"/>
                <p:cNvSpPr>
                  <a:spLocks noChangeShapeType="1"/>
                </p:cNvSpPr>
                <p:nvPr/>
              </p:nvSpPr>
              <p:spPr bwMode="auto">
                <a:xfrm flipH="1">
                  <a:off x="5507190" y="5903234"/>
                  <a:ext cx="2016823" cy="1"/>
                </a:xfrm>
                <a:prstGeom prst="line">
                  <a:avLst/>
                </a:pr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600"/>
                </a:p>
              </p:txBody>
            </p:sp>
            <p:sp>
              <p:nvSpPr>
                <p:cNvPr id="102" name="Line 77"/>
                <p:cNvSpPr>
                  <a:spLocks noChangeShapeType="1"/>
                </p:cNvSpPr>
                <p:nvPr/>
              </p:nvSpPr>
              <p:spPr bwMode="auto">
                <a:xfrm flipH="1">
                  <a:off x="5507190" y="5776154"/>
                  <a:ext cx="1062509" cy="0"/>
                </a:xfrm>
                <a:prstGeom prst="line">
                  <a:avLst/>
                </a:pr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600"/>
                </a:p>
              </p:txBody>
            </p:sp>
            <p:sp>
              <p:nvSpPr>
                <p:cNvPr id="103" name="Rectangle 74"/>
                <p:cNvSpPr>
                  <a:spLocks noChangeArrowheads="1"/>
                </p:cNvSpPr>
                <p:nvPr/>
              </p:nvSpPr>
              <p:spPr bwMode="auto">
                <a:xfrm>
                  <a:off x="5234128" y="5641325"/>
                  <a:ext cx="273063" cy="385844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600"/>
                </a:p>
              </p:txBody>
            </p:sp>
            <p:sp>
              <p:nvSpPr>
                <p:cNvPr id="104" name="Text Box 105"/>
                <p:cNvSpPr txBox="1">
                  <a:spLocks noChangeArrowheads="1"/>
                </p:cNvSpPr>
                <p:nvPr/>
              </p:nvSpPr>
              <p:spPr bwMode="auto">
                <a:xfrm>
                  <a:off x="5192264" y="5685652"/>
                  <a:ext cx="371204" cy="2616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1100" dirty="0" smtClean="0"/>
                    <a:t>del</a:t>
                  </a:r>
                  <a:endParaRPr lang="en-US" sz="1100" dirty="0"/>
                </a:p>
              </p:txBody>
            </p:sp>
            <p:sp>
              <p:nvSpPr>
                <p:cNvPr id="105" name="Line 77"/>
                <p:cNvSpPr>
                  <a:spLocks noChangeShapeType="1"/>
                </p:cNvSpPr>
                <p:nvPr/>
              </p:nvSpPr>
              <p:spPr bwMode="auto">
                <a:xfrm flipH="1">
                  <a:off x="5103161" y="4922471"/>
                  <a:ext cx="0" cy="853629"/>
                </a:xfrm>
                <a:prstGeom prst="line">
                  <a:avLst/>
                </a:pr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600"/>
                </a:p>
              </p:txBody>
            </p:sp>
            <p:sp>
              <p:nvSpPr>
                <p:cNvPr id="106" name="Line 77"/>
                <p:cNvSpPr>
                  <a:spLocks noChangeShapeType="1"/>
                </p:cNvSpPr>
                <p:nvPr/>
              </p:nvSpPr>
              <p:spPr bwMode="auto">
                <a:xfrm flipH="1" flipV="1">
                  <a:off x="4919324" y="4922525"/>
                  <a:ext cx="367675" cy="0"/>
                </a:xfrm>
                <a:prstGeom prst="line">
                  <a:avLst/>
                </a:pr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600"/>
                </a:p>
              </p:txBody>
            </p:sp>
            <p:sp>
              <p:nvSpPr>
                <p:cNvPr id="107" name="Line 77"/>
                <p:cNvSpPr>
                  <a:spLocks noChangeShapeType="1"/>
                </p:cNvSpPr>
                <p:nvPr/>
              </p:nvSpPr>
              <p:spPr bwMode="auto">
                <a:xfrm flipH="1">
                  <a:off x="5000133" y="5170182"/>
                  <a:ext cx="0" cy="733052"/>
                </a:xfrm>
                <a:prstGeom prst="line">
                  <a:avLst/>
                </a:pr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600"/>
                </a:p>
              </p:txBody>
            </p:sp>
            <p:sp>
              <p:nvSpPr>
                <p:cNvPr id="108" name="Line 77"/>
                <p:cNvSpPr>
                  <a:spLocks noChangeShapeType="1"/>
                </p:cNvSpPr>
                <p:nvPr/>
              </p:nvSpPr>
              <p:spPr bwMode="auto">
                <a:xfrm flipH="1">
                  <a:off x="5103160" y="5776154"/>
                  <a:ext cx="130967" cy="0"/>
                </a:xfrm>
                <a:prstGeom prst="line">
                  <a:avLst/>
                </a:pr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600"/>
                </a:p>
              </p:txBody>
            </p:sp>
            <p:sp>
              <p:nvSpPr>
                <p:cNvPr id="109" name="Line 77"/>
                <p:cNvSpPr>
                  <a:spLocks noChangeShapeType="1"/>
                </p:cNvSpPr>
                <p:nvPr/>
              </p:nvSpPr>
              <p:spPr bwMode="auto">
                <a:xfrm flipH="1">
                  <a:off x="5000133" y="5903234"/>
                  <a:ext cx="233994" cy="0"/>
                </a:xfrm>
                <a:prstGeom prst="line">
                  <a:avLst/>
                </a:pr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600"/>
                </a:p>
              </p:txBody>
            </p:sp>
            <p:sp>
              <p:nvSpPr>
                <p:cNvPr id="110" name="Oval 119"/>
                <p:cNvSpPr>
                  <a:spLocks noChangeArrowheads="1"/>
                </p:cNvSpPr>
                <p:nvPr/>
              </p:nvSpPr>
              <p:spPr bwMode="auto">
                <a:xfrm>
                  <a:off x="5079081" y="4902626"/>
                  <a:ext cx="48160" cy="49437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600"/>
                </a:p>
              </p:txBody>
            </p:sp>
            <p:sp>
              <p:nvSpPr>
                <p:cNvPr id="111" name="Oval 119"/>
                <p:cNvSpPr>
                  <a:spLocks noChangeArrowheads="1"/>
                </p:cNvSpPr>
                <p:nvPr/>
              </p:nvSpPr>
              <p:spPr bwMode="auto">
                <a:xfrm>
                  <a:off x="4976053" y="5149577"/>
                  <a:ext cx="48160" cy="49437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600"/>
                </a:p>
              </p:txBody>
            </p:sp>
            <p:sp>
              <p:nvSpPr>
                <p:cNvPr id="114" name="Rectangle 74"/>
                <p:cNvSpPr>
                  <a:spLocks noChangeArrowheads="1"/>
                </p:cNvSpPr>
                <p:nvPr/>
              </p:nvSpPr>
              <p:spPr bwMode="auto">
                <a:xfrm>
                  <a:off x="2123728" y="4128539"/>
                  <a:ext cx="792088" cy="1112423"/>
                </a:xfrm>
                <a:prstGeom prst="rect">
                  <a:avLst/>
                </a:prstGeom>
                <a:ln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pPr algn="ctr"/>
                  <a:r>
                    <a:rPr lang="en-US" sz="1600" dirty="0" smtClean="0"/>
                    <a:t>PLL</a:t>
                  </a:r>
                  <a:endParaRPr lang="en-US" sz="1600" dirty="0"/>
                </a:p>
              </p:txBody>
            </p:sp>
            <p:sp>
              <p:nvSpPr>
                <p:cNvPr id="117" name="Rectangle 74"/>
                <p:cNvSpPr>
                  <a:spLocks noChangeArrowheads="1"/>
                </p:cNvSpPr>
                <p:nvPr/>
              </p:nvSpPr>
              <p:spPr bwMode="auto">
                <a:xfrm>
                  <a:off x="3635896" y="4869160"/>
                  <a:ext cx="576064" cy="360040"/>
                </a:xfrm>
                <a:prstGeom prst="rect">
                  <a:avLst/>
                </a:prstGeom>
                <a:ln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pPr algn="ctr"/>
                  <a:r>
                    <a:rPr lang="en-US" sz="1200" dirty="0" smtClean="0"/>
                    <a:t>LFSR</a:t>
                  </a:r>
                  <a:endParaRPr lang="en-US" sz="1200" dirty="0"/>
                </a:p>
              </p:txBody>
            </p:sp>
            <p:sp>
              <p:nvSpPr>
                <p:cNvPr id="118" name="Line 77"/>
                <p:cNvSpPr>
                  <a:spLocks noChangeShapeType="1"/>
                </p:cNvSpPr>
                <p:nvPr/>
              </p:nvSpPr>
              <p:spPr bwMode="auto">
                <a:xfrm flipH="1">
                  <a:off x="2915816" y="5059129"/>
                  <a:ext cx="722333" cy="0"/>
                </a:xfrm>
                <a:prstGeom prst="line">
                  <a:avLst/>
                </a:pr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600"/>
                </a:p>
              </p:txBody>
            </p:sp>
            <p:sp>
              <p:nvSpPr>
                <p:cNvPr id="119" name="Line 77"/>
                <p:cNvSpPr>
                  <a:spLocks noChangeShapeType="1"/>
                </p:cNvSpPr>
                <p:nvPr/>
              </p:nvSpPr>
              <p:spPr bwMode="auto">
                <a:xfrm flipH="1">
                  <a:off x="1763687" y="4848619"/>
                  <a:ext cx="362293" cy="0"/>
                </a:xfrm>
                <a:prstGeom prst="line">
                  <a:avLst/>
                </a:pr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600"/>
                </a:p>
              </p:txBody>
            </p:sp>
            <p:sp>
              <p:nvSpPr>
                <p:cNvPr id="120" name="Text Box 105"/>
                <p:cNvSpPr txBox="1">
                  <a:spLocks noChangeArrowheads="1"/>
                </p:cNvSpPr>
                <p:nvPr/>
              </p:nvSpPr>
              <p:spPr bwMode="auto">
                <a:xfrm>
                  <a:off x="1115616" y="4560587"/>
                  <a:ext cx="720080" cy="2616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100" dirty="0" smtClean="0"/>
                    <a:t>80 MHz</a:t>
                  </a:r>
                  <a:endParaRPr lang="en-US" sz="1100" dirty="0"/>
                </a:p>
              </p:txBody>
            </p:sp>
            <p:sp>
              <p:nvSpPr>
                <p:cNvPr id="121" name="AutoShape 125"/>
                <p:cNvSpPr>
                  <a:spLocks noChangeArrowheads="1"/>
                </p:cNvSpPr>
                <p:nvPr/>
              </p:nvSpPr>
              <p:spPr bwMode="auto">
                <a:xfrm>
                  <a:off x="1597136" y="4808361"/>
                  <a:ext cx="166552" cy="84454"/>
                </a:xfrm>
                <a:prstGeom prst="homePlate">
                  <a:avLst>
                    <a:gd name="adj" fmla="val 50610"/>
                  </a:avLst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600"/>
                </a:p>
              </p:txBody>
            </p:sp>
            <p:sp>
              <p:nvSpPr>
                <p:cNvPr id="112" name="Line 77"/>
                <p:cNvSpPr>
                  <a:spLocks noChangeShapeType="1"/>
                </p:cNvSpPr>
                <p:nvPr/>
              </p:nvSpPr>
              <p:spPr bwMode="auto">
                <a:xfrm flipH="1">
                  <a:off x="5364088" y="6027169"/>
                  <a:ext cx="0" cy="288032"/>
                </a:xfrm>
                <a:prstGeom prst="line">
                  <a:avLst/>
                </a:prstGeom>
                <a:noFill/>
                <a:ln w="19050" cap="rnd">
                  <a:solidFill>
                    <a:schemeClr val="tx1"/>
                  </a:solidFill>
                  <a:round/>
                  <a:headEnd type="triangl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600"/>
                </a:p>
              </p:txBody>
            </p:sp>
            <p:sp>
              <p:nvSpPr>
                <p:cNvPr id="113" name="Line 77"/>
                <p:cNvSpPr>
                  <a:spLocks noChangeShapeType="1"/>
                </p:cNvSpPr>
                <p:nvPr/>
              </p:nvSpPr>
              <p:spPr bwMode="auto">
                <a:xfrm flipH="1">
                  <a:off x="5315992" y="6171185"/>
                  <a:ext cx="90487" cy="73818"/>
                </a:xfrm>
                <a:prstGeom prst="line">
                  <a:avLst/>
                </a:pr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600"/>
                </a:p>
              </p:txBody>
            </p:sp>
            <p:sp>
              <p:nvSpPr>
                <p:cNvPr id="115" name="Text Box 105"/>
                <p:cNvSpPr txBox="1">
                  <a:spLocks noChangeArrowheads="1"/>
                </p:cNvSpPr>
                <p:nvPr/>
              </p:nvSpPr>
              <p:spPr bwMode="auto">
                <a:xfrm>
                  <a:off x="5076056" y="6099177"/>
                  <a:ext cx="371204" cy="2616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1100" dirty="0" smtClean="0"/>
                    <a:t>2</a:t>
                  </a:r>
                  <a:endParaRPr lang="en-US" sz="1100" dirty="0"/>
                </a:p>
              </p:txBody>
            </p:sp>
            <p:sp>
              <p:nvSpPr>
                <p:cNvPr id="116" name="Line 77"/>
                <p:cNvSpPr>
                  <a:spLocks noChangeShapeType="1"/>
                </p:cNvSpPr>
                <p:nvPr/>
              </p:nvSpPr>
              <p:spPr bwMode="auto">
                <a:xfrm>
                  <a:off x="5868144" y="5379097"/>
                  <a:ext cx="216024" cy="0"/>
                </a:xfrm>
                <a:prstGeom prst="line">
                  <a:avLst/>
                </a:prstGeom>
                <a:noFill/>
                <a:ln w="19050" cap="rnd">
                  <a:solidFill>
                    <a:schemeClr val="tx1"/>
                  </a:solidFill>
                  <a:round/>
                  <a:headEnd type="triangl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600"/>
                </a:p>
              </p:txBody>
            </p:sp>
            <p:sp>
              <p:nvSpPr>
                <p:cNvPr id="123" name="Line 77"/>
                <p:cNvSpPr>
                  <a:spLocks noChangeShapeType="1"/>
                </p:cNvSpPr>
                <p:nvPr/>
              </p:nvSpPr>
              <p:spPr bwMode="auto">
                <a:xfrm>
                  <a:off x="7138412" y="5379097"/>
                  <a:ext cx="216024" cy="0"/>
                </a:xfrm>
                <a:prstGeom prst="line">
                  <a:avLst/>
                </a:prstGeom>
                <a:noFill/>
                <a:ln w="19050" cap="rnd">
                  <a:solidFill>
                    <a:schemeClr val="tx1"/>
                  </a:solidFill>
                  <a:round/>
                  <a:headEnd type="triangl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600"/>
                </a:p>
              </p:txBody>
            </p:sp>
            <p:sp>
              <p:nvSpPr>
                <p:cNvPr id="124" name="Line 77"/>
                <p:cNvSpPr>
                  <a:spLocks noChangeShapeType="1"/>
                </p:cNvSpPr>
                <p:nvPr/>
              </p:nvSpPr>
              <p:spPr bwMode="auto">
                <a:xfrm flipH="1">
                  <a:off x="6084168" y="5379097"/>
                  <a:ext cx="0" cy="936104"/>
                </a:xfrm>
                <a:prstGeom prst="line">
                  <a:avLst/>
                </a:pr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600"/>
                </a:p>
              </p:txBody>
            </p:sp>
            <p:sp>
              <p:nvSpPr>
                <p:cNvPr id="125" name="Line 77"/>
                <p:cNvSpPr>
                  <a:spLocks noChangeShapeType="1"/>
                </p:cNvSpPr>
                <p:nvPr/>
              </p:nvSpPr>
              <p:spPr bwMode="auto">
                <a:xfrm flipH="1">
                  <a:off x="7351008" y="5379097"/>
                  <a:ext cx="0" cy="936104"/>
                </a:xfrm>
                <a:prstGeom prst="line">
                  <a:avLst/>
                </a:pr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600"/>
                </a:p>
              </p:txBody>
            </p:sp>
            <p:sp>
              <p:nvSpPr>
                <p:cNvPr id="126" name="Text Box 105"/>
                <p:cNvSpPr txBox="1">
                  <a:spLocks noChangeArrowheads="1"/>
                </p:cNvSpPr>
                <p:nvPr/>
              </p:nvSpPr>
              <p:spPr bwMode="auto">
                <a:xfrm>
                  <a:off x="5220072" y="6315201"/>
                  <a:ext cx="371204" cy="2234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1100" dirty="0" err="1" smtClean="0"/>
                    <a:t>dt</a:t>
                  </a:r>
                  <a:endParaRPr lang="en-US" sz="1100" dirty="0"/>
                </a:p>
              </p:txBody>
            </p:sp>
            <p:sp>
              <p:nvSpPr>
                <p:cNvPr id="127" name="Text Box 105"/>
                <p:cNvSpPr txBox="1">
                  <a:spLocks noChangeArrowheads="1"/>
                </p:cNvSpPr>
                <p:nvPr/>
              </p:nvSpPr>
              <p:spPr bwMode="auto">
                <a:xfrm>
                  <a:off x="5868144" y="6315201"/>
                  <a:ext cx="371204" cy="2616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1100" dirty="0" smtClean="0"/>
                    <a:t>a</a:t>
                  </a:r>
                  <a:endParaRPr lang="en-US" sz="1100" dirty="0"/>
                </a:p>
              </p:txBody>
            </p:sp>
            <p:sp>
              <p:nvSpPr>
                <p:cNvPr id="128" name="Text Box 105"/>
                <p:cNvSpPr txBox="1">
                  <a:spLocks noChangeArrowheads="1"/>
                </p:cNvSpPr>
                <p:nvPr/>
              </p:nvSpPr>
              <p:spPr bwMode="auto">
                <a:xfrm>
                  <a:off x="7164288" y="6315201"/>
                  <a:ext cx="371204" cy="2616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1100" dirty="0" smtClean="0"/>
                    <a:t>b</a:t>
                  </a:r>
                  <a:endParaRPr lang="en-US" sz="1100" dirty="0"/>
                </a:p>
              </p:txBody>
            </p:sp>
            <p:sp>
              <p:nvSpPr>
                <p:cNvPr id="132" name="Text Box 105"/>
                <p:cNvSpPr txBox="1">
                  <a:spLocks noChangeArrowheads="1"/>
                </p:cNvSpPr>
                <p:nvPr/>
              </p:nvSpPr>
              <p:spPr bwMode="auto">
                <a:xfrm>
                  <a:off x="6444208" y="4226969"/>
                  <a:ext cx="1368152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600" dirty="0" smtClean="0"/>
                    <a:t>CML driver</a:t>
                  </a:r>
                  <a:endParaRPr lang="en-US" sz="1600" dirty="0"/>
                </a:p>
              </p:txBody>
            </p:sp>
            <p:sp>
              <p:nvSpPr>
                <p:cNvPr id="133" name="Text Box 105"/>
                <p:cNvSpPr txBox="1">
                  <a:spLocks noChangeArrowheads="1"/>
                </p:cNvSpPr>
                <p:nvPr/>
              </p:nvSpPr>
              <p:spPr bwMode="auto">
                <a:xfrm>
                  <a:off x="2915816" y="4442993"/>
                  <a:ext cx="864096" cy="2616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100" dirty="0" smtClean="0"/>
                    <a:t>800 MHz</a:t>
                  </a:r>
                  <a:endParaRPr lang="en-US" sz="1100" dirty="0"/>
                </a:p>
              </p:txBody>
            </p:sp>
            <p:sp>
              <p:nvSpPr>
                <p:cNvPr id="134" name="Line 77"/>
                <p:cNvSpPr>
                  <a:spLocks noChangeShapeType="1"/>
                </p:cNvSpPr>
                <p:nvPr/>
              </p:nvSpPr>
              <p:spPr bwMode="auto">
                <a:xfrm flipH="1">
                  <a:off x="2915815" y="4704603"/>
                  <a:ext cx="1152128" cy="367"/>
                </a:xfrm>
                <a:prstGeom prst="line">
                  <a:avLst/>
                </a:pr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600"/>
                </a:p>
              </p:txBody>
            </p:sp>
            <p:sp>
              <p:nvSpPr>
                <p:cNvPr id="136" name="Line 77"/>
                <p:cNvSpPr>
                  <a:spLocks noChangeShapeType="1"/>
                </p:cNvSpPr>
                <p:nvPr/>
              </p:nvSpPr>
              <p:spPr bwMode="auto">
                <a:xfrm flipH="1">
                  <a:off x="5364088" y="3768499"/>
                  <a:ext cx="146268" cy="0"/>
                </a:xfrm>
                <a:prstGeom prst="line">
                  <a:avLst/>
                </a:pr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600"/>
                </a:p>
              </p:txBody>
            </p:sp>
            <p:sp>
              <p:nvSpPr>
                <p:cNvPr id="137" name="Line 77"/>
                <p:cNvSpPr>
                  <a:spLocks noChangeShapeType="1"/>
                </p:cNvSpPr>
                <p:nvPr/>
              </p:nvSpPr>
              <p:spPr bwMode="auto">
                <a:xfrm flipH="1">
                  <a:off x="4067944" y="3768499"/>
                  <a:ext cx="0" cy="936104"/>
                </a:xfrm>
                <a:prstGeom prst="line">
                  <a:avLst/>
                </a:pr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600"/>
                </a:p>
              </p:txBody>
            </p:sp>
            <p:sp>
              <p:nvSpPr>
                <p:cNvPr id="138" name="Text Box 105"/>
                <p:cNvSpPr txBox="1">
                  <a:spLocks noChangeArrowheads="1"/>
                </p:cNvSpPr>
                <p:nvPr/>
              </p:nvSpPr>
              <p:spPr bwMode="auto">
                <a:xfrm>
                  <a:off x="2915816" y="4128539"/>
                  <a:ext cx="864096" cy="2616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100" dirty="0" smtClean="0"/>
                    <a:t>320 MHz</a:t>
                  </a:r>
                  <a:endParaRPr lang="en-US" sz="1100" dirty="0"/>
                </a:p>
              </p:txBody>
            </p:sp>
            <p:sp>
              <p:nvSpPr>
                <p:cNvPr id="139" name="Line 77"/>
                <p:cNvSpPr>
                  <a:spLocks noChangeShapeType="1"/>
                </p:cNvSpPr>
                <p:nvPr/>
              </p:nvSpPr>
              <p:spPr bwMode="auto">
                <a:xfrm flipH="1">
                  <a:off x="2915815" y="4344564"/>
                  <a:ext cx="936103" cy="0"/>
                </a:xfrm>
                <a:prstGeom prst="line">
                  <a:avLst/>
                </a:pr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600"/>
                </a:p>
              </p:txBody>
            </p:sp>
            <p:sp>
              <p:nvSpPr>
                <p:cNvPr id="140" name="Line 77"/>
                <p:cNvSpPr>
                  <a:spLocks noChangeShapeType="1"/>
                </p:cNvSpPr>
                <p:nvPr/>
              </p:nvSpPr>
              <p:spPr bwMode="auto">
                <a:xfrm flipH="1">
                  <a:off x="3851920" y="3264443"/>
                  <a:ext cx="650324" cy="0"/>
                </a:xfrm>
                <a:prstGeom prst="line">
                  <a:avLst/>
                </a:pr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600"/>
                </a:p>
              </p:txBody>
            </p:sp>
            <p:sp>
              <p:nvSpPr>
                <p:cNvPr id="141" name="Line 77"/>
                <p:cNvSpPr>
                  <a:spLocks noChangeShapeType="1"/>
                </p:cNvSpPr>
                <p:nvPr/>
              </p:nvSpPr>
              <p:spPr bwMode="auto">
                <a:xfrm flipH="1">
                  <a:off x="3851920" y="3264443"/>
                  <a:ext cx="0" cy="1080120"/>
                </a:xfrm>
                <a:prstGeom prst="line">
                  <a:avLst/>
                </a:pr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600"/>
                </a:p>
              </p:txBody>
            </p:sp>
            <p:sp>
              <p:nvSpPr>
                <p:cNvPr id="142" name="AutoShape 125"/>
                <p:cNvSpPr>
                  <a:spLocks noChangeArrowheads="1"/>
                </p:cNvSpPr>
                <p:nvPr/>
              </p:nvSpPr>
              <p:spPr bwMode="auto">
                <a:xfrm>
                  <a:off x="4519698" y="3221858"/>
                  <a:ext cx="166552" cy="84454"/>
                </a:xfrm>
                <a:prstGeom prst="homePlate">
                  <a:avLst>
                    <a:gd name="adj" fmla="val 50610"/>
                  </a:avLst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600"/>
                </a:p>
              </p:txBody>
            </p:sp>
            <p:sp>
              <p:nvSpPr>
                <p:cNvPr id="143" name="Text Box 126"/>
                <p:cNvSpPr txBox="1">
                  <a:spLocks noChangeArrowheads="1"/>
                </p:cNvSpPr>
                <p:nvPr/>
              </p:nvSpPr>
              <p:spPr bwMode="auto">
                <a:xfrm>
                  <a:off x="4716016" y="3120427"/>
                  <a:ext cx="936104" cy="2616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100" dirty="0" smtClean="0"/>
                    <a:t>320 MHz</a:t>
                  </a:r>
                  <a:endParaRPr lang="en-US" sz="1100" dirty="0"/>
                </a:p>
              </p:txBody>
            </p:sp>
            <p:sp>
              <p:nvSpPr>
                <p:cNvPr id="145" name="AutoShape 125"/>
                <p:cNvSpPr>
                  <a:spLocks noChangeArrowheads="1"/>
                </p:cNvSpPr>
                <p:nvPr/>
              </p:nvSpPr>
              <p:spPr bwMode="auto">
                <a:xfrm>
                  <a:off x="5520592" y="3587231"/>
                  <a:ext cx="166552" cy="84454"/>
                </a:xfrm>
                <a:prstGeom prst="homePlate">
                  <a:avLst>
                    <a:gd name="adj" fmla="val 50610"/>
                  </a:avLst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600"/>
                </a:p>
              </p:txBody>
            </p:sp>
            <p:sp>
              <p:nvSpPr>
                <p:cNvPr id="146" name="Text Box 126"/>
                <p:cNvSpPr txBox="1">
                  <a:spLocks noChangeArrowheads="1"/>
                </p:cNvSpPr>
                <p:nvPr/>
              </p:nvSpPr>
              <p:spPr bwMode="auto">
                <a:xfrm>
                  <a:off x="5652120" y="3480467"/>
                  <a:ext cx="648071" cy="2616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100" dirty="0" smtClean="0"/>
                    <a:t>TXO_P</a:t>
                  </a:r>
                  <a:endParaRPr lang="en-US" sz="1100" dirty="0"/>
                </a:p>
              </p:txBody>
            </p:sp>
            <p:sp>
              <p:nvSpPr>
                <p:cNvPr id="147" name="AutoShape 125"/>
                <p:cNvSpPr>
                  <a:spLocks noChangeArrowheads="1"/>
                </p:cNvSpPr>
                <p:nvPr/>
              </p:nvSpPr>
              <p:spPr bwMode="auto">
                <a:xfrm>
                  <a:off x="5520592" y="3725982"/>
                  <a:ext cx="166552" cy="84454"/>
                </a:xfrm>
                <a:prstGeom prst="homePlate">
                  <a:avLst>
                    <a:gd name="adj" fmla="val 50610"/>
                  </a:avLst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600"/>
                </a:p>
              </p:txBody>
            </p:sp>
            <p:sp>
              <p:nvSpPr>
                <p:cNvPr id="148" name="Text Box 126"/>
                <p:cNvSpPr txBox="1">
                  <a:spLocks noChangeArrowheads="1"/>
                </p:cNvSpPr>
                <p:nvPr/>
              </p:nvSpPr>
              <p:spPr bwMode="auto">
                <a:xfrm>
                  <a:off x="5652120" y="3654105"/>
                  <a:ext cx="653995" cy="2616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100" dirty="0" smtClean="0"/>
                    <a:t>TXO_N</a:t>
                  </a:r>
                  <a:endParaRPr lang="en-US" sz="1100" dirty="0"/>
                </a:p>
              </p:txBody>
            </p:sp>
            <p:sp>
              <p:nvSpPr>
                <p:cNvPr id="149" name="Line 77"/>
                <p:cNvSpPr>
                  <a:spLocks noChangeShapeType="1"/>
                </p:cNvSpPr>
                <p:nvPr/>
              </p:nvSpPr>
              <p:spPr bwMode="auto">
                <a:xfrm flipH="1">
                  <a:off x="5364088" y="3624483"/>
                  <a:ext cx="146268" cy="0"/>
                </a:xfrm>
                <a:prstGeom prst="line">
                  <a:avLst/>
                </a:pr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600"/>
                </a:p>
              </p:txBody>
            </p:sp>
            <p:sp>
              <p:nvSpPr>
                <p:cNvPr id="150" name="Line 77"/>
                <p:cNvSpPr>
                  <a:spLocks noChangeShapeType="1"/>
                </p:cNvSpPr>
                <p:nvPr/>
              </p:nvSpPr>
              <p:spPr bwMode="auto">
                <a:xfrm flipH="1">
                  <a:off x="4067944" y="3768499"/>
                  <a:ext cx="72008" cy="0"/>
                </a:xfrm>
                <a:prstGeom prst="line">
                  <a:avLst/>
                </a:pr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600"/>
                </a:p>
              </p:txBody>
            </p:sp>
            <p:sp>
              <p:nvSpPr>
                <p:cNvPr id="151" name="Rectangle 74"/>
                <p:cNvSpPr>
                  <a:spLocks noChangeArrowheads="1"/>
                </p:cNvSpPr>
                <p:nvPr/>
              </p:nvSpPr>
              <p:spPr bwMode="auto">
                <a:xfrm rot="5400000">
                  <a:off x="4031939" y="3588480"/>
                  <a:ext cx="432048" cy="216023"/>
                </a:xfrm>
                <a:prstGeom prst="trapezoid">
                  <a:avLst>
                    <a:gd name="adj" fmla="val 58069"/>
                  </a:avLst>
                </a:prstGeom>
                <a:ln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pPr algn="ctr"/>
                  <a:endParaRPr lang="en-US" sz="1600" dirty="0"/>
                </a:p>
              </p:txBody>
            </p:sp>
            <p:sp>
              <p:nvSpPr>
                <p:cNvPr id="152" name="Line 77"/>
                <p:cNvSpPr>
                  <a:spLocks noChangeShapeType="1"/>
                </p:cNvSpPr>
                <p:nvPr/>
              </p:nvSpPr>
              <p:spPr bwMode="auto">
                <a:xfrm flipH="1">
                  <a:off x="1907704" y="3624484"/>
                  <a:ext cx="2232248" cy="0"/>
                </a:xfrm>
                <a:prstGeom prst="line">
                  <a:avLst/>
                </a:pr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600"/>
                </a:p>
              </p:txBody>
            </p:sp>
            <p:sp>
              <p:nvSpPr>
                <p:cNvPr id="153" name="Line 77"/>
                <p:cNvSpPr>
                  <a:spLocks noChangeShapeType="1"/>
                </p:cNvSpPr>
                <p:nvPr/>
              </p:nvSpPr>
              <p:spPr bwMode="auto">
                <a:xfrm flipH="1">
                  <a:off x="1907704" y="3624483"/>
                  <a:ext cx="0" cy="1224136"/>
                </a:xfrm>
                <a:prstGeom prst="line">
                  <a:avLst/>
                </a:pr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600"/>
                </a:p>
              </p:txBody>
            </p:sp>
            <p:sp>
              <p:nvSpPr>
                <p:cNvPr id="154" name="Line 77"/>
                <p:cNvSpPr>
                  <a:spLocks noChangeShapeType="1"/>
                </p:cNvSpPr>
                <p:nvPr/>
              </p:nvSpPr>
              <p:spPr bwMode="auto">
                <a:xfrm flipH="1">
                  <a:off x="4355976" y="3696491"/>
                  <a:ext cx="146268" cy="0"/>
                </a:xfrm>
                <a:prstGeom prst="line">
                  <a:avLst/>
                </a:prstGeom>
                <a:noFill/>
                <a:ln w="1905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 sz="1600"/>
                </a:p>
              </p:txBody>
            </p:sp>
          </p:grpSp>
          <p:sp>
            <p:nvSpPr>
              <p:cNvPr id="135" name="Rechteck 134"/>
              <p:cNvSpPr/>
              <p:nvPr/>
            </p:nvSpPr>
            <p:spPr>
              <a:xfrm>
                <a:off x="4067944" y="3330570"/>
                <a:ext cx="864096" cy="576064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de-DE" sz="1600" dirty="0" smtClean="0"/>
                  <a:t>CML </a:t>
                </a:r>
                <a:r>
                  <a:rPr lang="de-DE" sz="1600" dirty="0" err="1" smtClean="0"/>
                  <a:t>driver</a:t>
                </a:r>
                <a:r>
                  <a:rPr lang="de-DE" sz="1600" dirty="0" smtClean="0"/>
                  <a:t> </a:t>
                </a:r>
                <a:endParaRPr lang="de-DE" sz="1600" dirty="0"/>
              </a:p>
            </p:txBody>
          </p:sp>
        </p:grpSp>
        <p:sp>
          <p:nvSpPr>
            <p:cNvPr id="155" name="Oval 119"/>
            <p:cNvSpPr>
              <a:spLocks noChangeArrowheads="1"/>
            </p:cNvSpPr>
            <p:nvPr/>
          </p:nvSpPr>
          <p:spPr bwMode="auto">
            <a:xfrm>
              <a:off x="1378248" y="4846935"/>
              <a:ext cx="48160" cy="49437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/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-</a:t>
            </a:r>
            <a:fld id="{362876DB-D18E-4A70-9B10-524897E96619}" type="slidenum">
              <a:rPr lang="en-US" smtClean="0"/>
              <a:pPr/>
              <a:t>7</a:t>
            </a:fld>
            <a:r>
              <a:rPr lang="en-US" smtClean="0"/>
              <a:t>-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1328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uppieren 24"/>
          <p:cNvGrpSpPr/>
          <p:nvPr/>
        </p:nvGrpSpPr>
        <p:grpSpPr>
          <a:xfrm>
            <a:off x="2483768" y="980728"/>
            <a:ext cx="5106358" cy="2341082"/>
            <a:chOff x="139527" y="1290416"/>
            <a:chExt cx="8859589" cy="3960240"/>
          </a:xfrm>
        </p:grpSpPr>
        <p:pic>
          <p:nvPicPr>
            <p:cNvPr id="201730" name="Picture 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57" t="20128" r="4361" b="20090"/>
            <a:stretch>
              <a:fillRect/>
            </a:stretch>
          </p:blipFill>
          <p:spPr bwMode="auto">
            <a:xfrm>
              <a:off x="139527" y="1723431"/>
              <a:ext cx="8320905" cy="3460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1731" name="Line 2"/>
            <p:cNvSpPr>
              <a:spLocks noChangeShapeType="1"/>
            </p:cNvSpPr>
            <p:nvPr/>
          </p:nvSpPr>
          <p:spPr bwMode="auto">
            <a:xfrm>
              <a:off x="3205758" y="2071687"/>
              <a:ext cx="5342186" cy="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64291" tIns="32146" rIns="64291" bIns="32146"/>
            <a:lstStyle/>
            <a:p>
              <a:endParaRPr lang="en-US" sz="1400">
                <a:latin typeface="+mn-lt"/>
              </a:endParaRPr>
            </a:p>
          </p:txBody>
        </p:sp>
        <p:sp>
          <p:nvSpPr>
            <p:cNvPr id="201732" name="Line 3"/>
            <p:cNvSpPr>
              <a:spLocks noChangeShapeType="1"/>
            </p:cNvSpPr>
            <p:nvPr/>
          </p:nvSpPr>
          <p:spPr bwMode="auto">
            <a:xfrm rot="10800000" flipH="1">
              <a:off x="8554641" y="2079502"/>
              <a:ext cx="0" cy="2921124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64291" tIns="32146" rIns="64291" bIns="32146"/>
            <a:lstStyle/>
            <a:p>
              <a:endParaRPr lang="en-US" sz="1400">
                <a:ln>
                  <a:solidFill>
                    <a:schemeClr val="tx1"/>
                  </a:solidFill>
                </a:ln>
                <a:latin typeface="+mn-lt"/>
              </a:endParaRPr>
            </a:p>
          </p:txBody>
        </p:sp>
        <p:sp>
          <p:nvSpPr>
            <p:cNvPr id="201733" name="Line 4"/>
            <p:cNvSpPr>
              <a:spLocks noChangeShapeType="1"/>
            </p:cNvSpPr>
            <p:nvPr/>
          </p:nvSpPr>
          <p:spPr bwMode="auto">
            <a:xfrm>
              <a:off x="4118818" y="5000625"/>
              <a:ext cx="4429125" cy="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64291" tIns="32146" rIns="64291" bIns="32146"/>
            <a:lstStyle/>
            <a:p>
              <a:endParaRPr lang="en-US" sz="1400">
                <a:latin typeface="+mn-lt"/>
              </a:endParaRPr>
            </a:p>
          </p:txBody>
        </p:sp>
        <p:sp>
          <p:nvSpPr>
            <p:cNvPr id="201734" name="Line 5"/>
            <p:cNvSpPr>
              <a:spLocks noChangeShapeType="1"/>
            </p:cNvSpPr>
            <p:nvPr/>
          </p:nvSpPr>
          <p:spPr bwMode="auto">
            <a:xfrm rot="10800000" flipH="1">
              <a:off x="3178969" y="2079501"/>
              <a:ext cx="0" cy="1624087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64291" tIns="32146" rIns="64291" bIns="32146"/>
            <a:lstStyle/>
            <a:p>
              <a:endParaRPr lang="en-US" sz="1400">
                <a:latin typeface="+mn-lt"/>
              </a:endParaRPr>
            </a:p>
          </p:txBody>
        </p:sp>
        <p:sp>
          <p:nvSpPr>
            <p:cNvPr id="201735" name="Line 6"/>
            <p:cNvSpPr>
              <a:spLocks noChangeShapeType="1"/>
            </p:cNvSpPr>
            <p:nvPr/>
          </p:nvSpPr>
          <p:spPr bwMode="auto">
            <a:xfrm rot="10800000" flipH="1">
              <a:off x="4089797" y="3606478"/>
              <a:ext cx="0" cy="1391915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64291" tIns="32146" rIns="64291" bIns="32146"/>
            <a:lstStyle/>
            <a:p>
              <a:endParaRPr lang="en-US" sz="1400">
                <a:latin typeface="+mn-lt"/>
              </a:endParaRPr>
            </a:p>
          </p:txBody>
        </p:sp>
        <p:sp>
          <p:nvSpPr>
            <p:cNvPr id="201736" name="Line 7"/>
            <p:cNvSpPr>
              <a:spLocks noChangeShapeType="1"/>
            </p:cNvSpPr>
            <p:nvPr/>
          </p:nvSpPr>
          <p:spPr bwMode="auto">
            <a:xfrm>
              <a:off x="3205758" y="3652242"/>
              <a:ext cx="904131" cy="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64291" tIns="32146" rIns="64291" bIns="32146"/>
            <a:lstStyle/>
            <a:p>
              <a:endParaRPr lang="en-US" sz="1400">
                <a:latin typeface="+mn-lt"/>
              </a:endParaRPr>
            </a:p>
          </p:txBody>
        </p:sp>
        <p:sp>
          <p:nvSpPr>
            <p:cNvPr id="201737" name="Rectangle 8"/>
            <p:cNvSpPr>
              <a:spLocks/>
            </p:cNvSpPr>
            <p:nvPr/>
          </p:nvSpPr>
          <p:spPr bwMode="auto">
            <a:xfrm>
              <a:off x="6011458" y="3117577"/>
              <a:ext cx="817681" cy="5206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altLang="ja-JP" sz="2000" dirty="0">
                  <a:solidFill>
                    <a:srgbClr val="FFFF00"/>
                  </a:solidFill>
                  <a:latin typeface="+mn-lt"/>
                  <a:sym typeface="Arial Black" charset="0"/>
                </a:rPr>
                <a:t>LPF</a:t>
              </a:r>
            </a:p>
          </p:txBody>
        </p:sp>
        <p:sp>
          <p:nvSpPr>
            <p:cNvPr id="201738" name="Rectangle 9"/>
            <p:cNvSpPr>
              <a:spLocks/>
            </p:cNvSpPr>
            <p:nvPr/>
          </p:nvSpPr>
          <p:spPr bwMode="auto">
            <a:xfrm>
              <a:off x="2071688" y="2080617"/>
              <a:ext cx="1080492" cy="1643063"/>
            </a:xfrm>
            <a:prstGeom prst="rect">
              <a:avLst/>
            </a:prstGeom>
            <a:noFill/>
            <a:ln w="38100">
              <a:solidFill>
                <a:srgbClr val="00FF0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ja-JP" altLang="en-US" sz="1400">
                <a:latin typeface="+mn-lt"/>
              </a:endParaRPr>
            </a:p>
          </p:txBody>
        </p:sp>
        <p:sp>
          <p:nvSpPr>
            <p:cNvPr id="201739" name="Rectangle 10"/>
            <p:cNvSpPr>
              <a:spLocks/>
            </p:cNvSpPr>
            <p:nvPr/>
          </p:nvSpPr>
          <p:spPr bwMode="auto">
            <a:xfrm>
              <a:off x="205383" y="2080618"/>
              <a:ext cx="1821656" cy="1598414"/>
            </a:xfrm>
            <a:prstGeom prst="rect">
              <a:avLst/>
            </a:prstGeom>
            <a:noFill/>
            <a:ln w="38100">
              <a:solidFill>
                <a:srgbClr val="FF00FF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ja-JP" altLang="en-US" sz="1400">
                <a:latin typeface="+mn-lt"/>
              </a:endParaRPr>
            </a:p>
          </p:txBody>
        </p:sp>
        <p:sp>
          <p:nvSpPr>
            <p:cNvPr id="201740" name="Rectangle 11"/>
            <p:cNvSpPr>
              <a:spLocks/>
            </p:cNvSpPr>
            <p:nvPr/>
          </p:nvSpPr>
          <p:spPr bwMode="auto">
            <a:xfrm>
              <a:off x="1991320" y="3714750"/>
              <a:ext cx="2035969" cy="1535906"/>
            </a:xfrm>
            <a:prstGeom prst="rect">
              <a:avLst/>
            </a:prstGeom>
            <a:noFill/>
            <a:ln w="38100">
              <a:solidFill>
                <a:srgbClr val="FFFFFF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ja-JP" altLang="en-US" sz="1400">
                <a:latin typeface="+mn-lt"/>
              </a:endParaRPr>
            </a:p>
          </p:txBody>
        </p:sp>
        <p:sp>
          <p:nvSpPr>
            <p:cNvPr id="201741" name="Rectangle 12"/>
            <p:cNvSpPr>
              <a:spLocks/>
            </p:cNvSpPr>
            <p:nvPr/>
          </p:nvSpPr>
          <p:spPr bwMode="auto">
            <a:xfrm>
              <a:off x="214313" y="3714750"/>
              <a:ext cx="1562695" cy="741164"/>
            </a:xfrm>
            <a:prstGeom prst="rect">
              <a:avLst/>
            </a:prstGeom>
            <a:noFill/>
            <a:ln w="38100">
              <a:solidFill>
                <a:srgbClr val="FF800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ja-JP" altLang="en-US" sz="1400">
                <a:latin typeface="+mn-lt"/>
              </a:endParaRPr>
            </a:p>
          </p:txBody>
        </p:sp>
        <p:sp>
          <p:nvSpPr>
            <p:cNvPr id="201742" name="Rectangle 13"/>
            <p:cNvSpPr>
              <a:spLocks/>
            </p:cNvSpPr>
            <p:nvPr/>
          </p:nvSpPr>
          <p:spPr bwMode="auto">
            <a:xfrm>
              <a:off x="2388352" y="2264902"/>
              <a:ext cx="492278" cy="416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altLang="ja-JP" sz="1600" dirty="0">
                  <a:solidFill>
                    <a:srgbClr val="80FF00"/>
                  </a:solidFill>
                  <a:latin typeface="+mn-lt"/>
                  <a:sym typeface="Arial Black" charset="0"/>
                </a:rPr>
                <a:t>CP</a:t>
              </a:r>
            </a:p>
          </p:txBody>
        </p:sp>
        <p:sp>
          <p:nvSpPr>
            <p:cNvPr id="201743" name="Rectangle 14"/>
            <p:cNvSpPr>
              <a:spLocks/>
            </p:cNvSpPr>
            <p:nvPr/>
          </p:nvSpPr>
          <p:spPr bwMode="auto">
            <a:xfrm>
              <a:off x="764200" y="2508524"/>
              <a:ext cx="622996" cy="3644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altLang="ja-JP" sz="1400" dirty="0">
                  <a:solidFill>
                    <a:srgbClr val="FF00FF"/>
                  </a:solidFill>
                  <a:latin typeface="+mn-lt"/>
                  <a:sym typeface="Arial Black" charset="0"/>
                </a:rPr>
                <a:t>PFD</a:t>
              </a:r>
            </a:p>
          </p:txBody>
        </p:sp>
        <p:sp>
          <p:nvSpPr>
            <p:cNvPr id="201744" name="Rectangle 15"/>
            <p:cNvSpPr>
              <a:spLocks/>
            </p:cNvSpPr>
            <p:nvPr/>
          </p:nvSpPr>
          <p:spPr bwMode="auto">
            <a:xfrm>
              <a:off x="2388352" y="4701117"/>
              <a:ext cx="770401" cy="416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altLang="ja-JP" sz="1600" dirty="0">
                  <a:solidFill>
                    <a:srgbClr val="FFFFFF"/>
                  </a:solidFill>
                  <a:latin typeface="+mn-lt"/>
                  <a:sym typeface="Arial Black" charset="0"/>
                </a:rPr>
                <a:t>VCO</a:t>
              </a:r>
            </a:p>
          </p:txBody>
        </p:sp>
        <p:sp>
          <p:nvSpPr>
            <p:cNvPr id="201745" name="Rectangle 16"/>
            <p:cNvSpPr>
              <a:spLocks/>
            </p:cNvSpPr>
            <p:nvPr/>
          </p:nvSpPr>
          <p:spPr bwMode="auto">
            <a:xfrm>
              <a:off x="639266" y="3848442"/>
              <a:ext cx="592402" cy="416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altLang="ja-JP" sz="1600" dirty="0">
                  <a:solidFill>
                    <a:srgbClr val="FF8000"/>
                  </a:solidFill>
                  <a:latin typeface="+mn-lt"/>
                  <a:sym typeface="Arial Black" charset="0"/>
                </a:rPr>
                <a:t>DIV</a:t>
              </a:r>
            </a:p>
          </p:txBody>
        </p:sp>
        <p:sp>
          <p:nvSpPr>
            <p:cNvPr id="201746" name="Line 17"/>
            <p:cNvSpPr>
              <a:spLocks noChangeShapeType="1"/>
            </p:cNvSpPr>
            <p:nvPr/>
          </p:nvSpPr>
          <p:spPr bwMode="auto">
            <a:xfrm>
              <a:off x="178594" y="1616273"/>
              <a:ext cx="8363769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64291" tIns="32146" rIns="64291" bIns="32146"/>
            <a:lstStyle/>
            <a:p>
              <a:endParaRPr lang="en-US" sz="1400">
                <a:latin typeface="+mn-lt"/>
              </a:endParaRPr>
            </a:p>
          </p:txBody>
        </p:sp>
        <p:sp>
          <p:nvSpPr>
            <p:cNvPr id="201747" name="Line 18"/>
            <p:cNvSpPr>
              <a:spLocks noChangeShapeType="1"/>
            </p:cNvSpPr>
            <p:nvPr/>
          </p:nvSpPr>
          <p:spPr bwMode="auto">
            <a:xfrm>
              <a:off x="8635086" y="1775066"/>
              <a:ext cx="0" cy="335756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64291" tIns="32146" rIns="64291" bIns="32146"/>
            <a:lstStyle/>
            <a:p>
              <a:endParaRPr lang="en-US" sz="1400">
                <a:latin typeface="+mn-lt"/>
              </a:endParaRPr>
            </a:p>
          </p:txBody>
        </p:sp>
        <p:sp>
          <p:nvSpPr>
            <p:cNvPr id="201748" name="Rectangle 19"/>
            <p:cNvSpPr>
              <a:spLocks/>
            </p:cNvSpPr>
            <p:nvPr/>
          </p:nvSpPr>
          <p:spPr bwMode="auto">
            <a:xfrm>
              <a:off x="4156769" y="1290416"/>
              <a:ext cx="812119" cy="312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altLang="ja-JP" sz="1200">
                  <a:solidFill>
                    <a:srgbClr val="191919"/>
                  </a:solidFill>
                  <a:latin typeface="+mn-lt"/>
                  <a:sym typeface="Arial Black" charset="0"/>
                </a:rPr>
                <a:t>140um</a:t>
              </a:r>
            </a:p>
          </p:txBody>
        </p:sp>
        <p:sp>
          <p:nvSpPr>
            <p:cNvPr id="201749" name="Rectangle 20"/>
            <p:cNvSpPr>
              <a:spLocks/>
            </p:cNvSpPr>
            <p:nvPr/>
          </p:nvSpPr>
          <p:spPr bwMode="auto">
            <a:xfrm rot="16200000">
              <a:off x="8514870" y="3138613"/>
              <a:ext cx="648093" cy="320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altLang="ja-JP" sz="1200" dirty="0">
                  <a:latin typeface="+mn-lt"/>
                  <a:sym typeface="Arial Black" charset="0"/>
                </a:rPr>
                <a:t>55um</a:t>
              </a:r>
            </a:p>
          </p:txBody>
        </p:sp>
      </p:grpSp>
      <p:sp>
        <p:nvSpPr>
          <p:cNvPr id="201750" name="Rectangle 21"/>
          <p:cNvSpPr>
            <a:spLocks/>
          </p:cNvSpPr>
          <p:nvPr/>
        </p:nvSpPr>
        <p:spPr bwMode="auto">
          <a:xfrm>
            <a:off x="2314104" y="321469"/>
            <a:ext cx="4518422" cy="678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en-US" altLang="ja-JP" sz="2400" dirty="0" smtClean="0">
                <a:latin typeface="+mn-lt"/>
                <a:sym typeface="Arial Black" charset="0"/>
              </a:rPr>
              <a:t>Layouts</a:t>
            </a:r>
            <a:endParaRPr lang="en-US" altLang="ja-JP" sz="2400" dirty="0">
              <a:latin typeface="+mn-lt"/>
              <a:sym typeface="Arial Black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164288" y="6381328"/>
            <a:ext cx="10043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 smtClean="0">
                <a:latin typeface="Helvetica Neue Bold Condensed" charset="0"/>
                <a:sym typeface="Helvetica Neue Bold Condensed" charset="0"/>
              </a:rPr>
              <a:t>T. </a:t>
            </a:r>
            <a:r>
              <a:rPr lang="en-US" altLang="ja-JP" sz="1200" dirty="0" err="1">
                <a:latin typeface="Helvetica Neue Bold Condensed" charset="0"/>
                <a:sym typeface="Helvetica Neue Bold Condensed" charset="0"/>
              </a:rPr>
              <a:t>Kishishita</a:t>
            </a:r>
            <a:endParaRPr lang="en-US" sz="1200" dirty="0"/>
          </a:p>
        </p:txBody>
      </p:sp>
      <p:sp>
        <p:nvSpPr>
          <p:cNvPr id="2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468313" y="6454775"/>
            <a:ext cx="6408737" cy="268288"/>
          </a:xfrm>
        </p:spPr>
        <p:txBody>
          <a:bodyPr/>
          <a:lstStyle/>
          <a:p>
            <a:r>
              <a:rPr lang="en-US" smtClean="0"/>
              <a:t>H. Krüger,Bonn University, RD53 WG 1 Meeting, 18.12.2013</a:t>
            </a:r>
            <a:endParaRPr lang="en-US" dirty="0"/>
          </a:p>
        </p:txBody>
      </p:sp>
      <p:grpSp>
        <p:nvGrpSpPr>
          <p:cNvPr id="26" name="Gruppieren 25"/>
          <p:cNvGrpSpPr/>
          <p:nvPr/>
        </p:nvGrpSpPr>
        <p:grpSpPr>
          <a:xfrm>
            <a:off x="2987824" y="3356992"/>
            <a:ext cx="4089797" cy="3002087"/>
            <a:chOff x="1312664" y="1089422"/>
            <a:chExt cx="6982751" cy="5125641"/>
          </a:xfrm>
        </p:grpSpPr>
        <p:pic>
          <p:nvPicPr>
            <p:cNvPr id="27" name="Picture 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635" t="2286" r="8749" b="2016"/>
            <a:stretch>
              <a:fillRect/>
            </a:stretch>
          </p:blipFill>
          <p:spPr bwMode="auto">
            <a:xfrm>
              <a:off x="1312664" y="1553766"/>
              <a:ext cx="6491883" cy="4661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Line 3"/>
            <p:cNvSpPr>
              <a:spLocks noChangeShapeType="1"/>
            </p:cNvSpPr>
            <p:nvPr/>
          </p:nvSpPr>
          <p:spPr bwMode="auto">
            <a:xfrm>
              <a:off x="7947155" y="1581196"/>
              <a:ext cx="0" cy="436661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64291" tIns="32146" rIns="64291" bIns="32146"/>
            <a:lstStyle/>
            <a:p>
              <a:endParaRPr lang="en-US" sz="1400">
                <a:latin typeface="+mn-lt"/>
              </a:endParaRPr>
            </a:p>
          </p:txBody>
        </p:sp>
        <p:sp>
          <p:nvSpPr>
            <p:cNvPr id="29" name="Rectangle 4"/>
            <p:cNvSpPr>
              <a:spLocks/>
            </p:cNvSpPr>
            <p:nvPr/>
          </p:nvSpPr>
          <p:spPr bwMode="auto">
            <a:xfrm rot="16200000">
              <a:off x="7737309" y="3701356"/>
              <a:ext cx="767953" cy="348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altLang="ja-JP" sz="1200" dirty="0">
                  <a:latin typeface="+mn-lt"/>
                  <a:sym typeface="Arial Black" charset="0"/>
                </a:rPr>
                <a:t>75 </a:t>
              </a:r>
              <a:r>
                <a:rPr lang="en-US" altLang="ja-JP" sz="1200" dirty="0" smtClean="0">
                  <a:latin typeface="+mn-lt"/>
                  <a:sym typeface="Arial Black" charset="0"/>
                </a:rPr>
                <a:t>µm</a:t>
              </a:r>
              <a:endParaRPr lang="en-US" altLang="ja-JP" sz="1200" dirty="0">
                <a:latin typeface="+mn-lt"/>
                <a:sym typeface="Arial Black" charset="0"/>
              </a:endParaRPr>
            </a:p>
          </p:txBody>
        </p:sp>
        <p:sp>
          <p:nvSpPr>
            <p:cNvPr id="30" name="Line 5"/>
            <p:cNvSpPr>
              <a:spLocks noChangeShapeType="1"/>
            </p:cNvSpPr>
            <p:nvPr/>
          </p:nvSpPr>
          <p:spPr bwMode="auto">
            <a:xfrm flipH="1">
              <a:off x="1430983" y="1437680"/>
              <a:ext cx="5953869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64291" tIns="32146" rIns="64291" bIns="32146"/>
            <a:lstStyle/>
            <a:p>
              <a:endParaRPr lang="en-US" sz="1400">
                <a:latin typeface="+mn-lt"/>
              </a:endParaRPr>
            </a:p>
          </p:txBody>
        </p:sp>
        <p:sp>
          <p:nvSpPr>
            <p:cNvPr id="31" name="Rectangle 6"/>
            <p:cNvSpPr>
              <a:spLocks/>
            </p:cNvSpPr>
            <p:nvPr/>
          </p:nvSpPr>
          <p:spPr bwMode="auto">
            <a:xfrm>
              <a:off x="3851920" y="1089422"/>
              <a:ext cx="919758" cy="348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altLang="ja-JP" sz="1200" dirty="0">
                  <a:latin typeface="+mn-lt"/>
                  <a:sym typeface="Arial Black" charset="0"/>
                </a:rPr>
                <a:t>105 </a:t>
              </a:r>
              <a:r>
                <a:rPr lang="en-US" altLang="ja-JP" sz="1200" dirty="0" smtClean="0">
                  <a:latin typeface="+mn-lt"/>
                  <a:sym typeface="Arial Black" charset="0"/>
                </a:rPr>
                <a:t>µm</a:t>
              </a:r>
              <a:endParaRPr lang="en-US" altLang="ja-JP" sz="1200" dirty="0">
                <a:latin typeface="+mn-lt"/>
                <a:sym typeface="Arial Black" charset="0"/>
              </a:endParaRPr>
            </a:p>
          </p:txBody>
        </p:sp>
        <p:sp>
          <p:nvSpPr>
            <p:cNvPr id="32" name="Rectangle 7"/>
            <p:cNvSpPr>
              <a:spLocks/>
            </p:cNvSpPr>
            <p:nvPr/>
          </p:nvSpPr>
          <p:spPr bwMode="auto">
            <a:xfrm>
              <a:off x="6341194" y="2594074"/>
              <a:ext cx="1241227" cy="348258"/>
            </a:xfrm>
            <a:prstGeom prst="rect">
              <a:avLst/>
            </a:prstGeom>
            <a:solidFill>
              <a:schemeClr val="accent1">
                <a:alpha val="8196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altLang="ja-JP" sz="1200">
                  <a:latin typeface="+mn-lt"/>
                  <a:sym typeface="Arial Black" charset="0"/>
                </a:rPr>
                <a:t>Decoupl. C</a:t>
              </a:r>
            </a:p>
          </p:txBody>
        </p:sp>
        <p:sp>
          <p:nvSpPr>
            <p:cNvPr id="33" name="Rectangle 8"/>
            <p:cNvSpPr>
              <a:spLocks/>
            </p:cNvSpPr>
            <p:nvPr/>
          </p:nvSpPr>
          <p:spPr bwMode="auto">
            <a:xfrm>
              <a:off x="2607469" y="1794867"/>
              <a:ext cx="3670102" cy="1589484"/>
            </a:xfrm>
            <a:prstGeom prst="rect">
              <a:avLst/>
            </a:prstGeom>
            <a:noFill/>
            <a:ln w="38100">
              <a:solidFill>
                <a:srgbClr val="FF8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ja-JP" altLang="en-US" sz="1400">
                <a:latin typeface="+mn-lt"/>
              </a:endParaRPr>
            </a:p>
          </p:txBody>
        </p:sp>
        <p:sp>
          <p:nvSpPr>
            <p:cNvPr id="34" name="Rectangle 9"/>
            <p:cNvSpPr>
              <a:spLocks/>
            </p:cNvSpPr>
            <p:nvPr/>
          </p:nvSpPr>
          <p:spPr bwMode="auto">
            <a:xfrm>
              <a:off x="2635375" y="1817191"/>
              <a:ext cx="1875234" cy="348258"/>
            </a:xfrm>
            <a:prstGeom prst="rect">
              <a:avLst/>
            </a:prstGeom>
            <a:solidFill>
              <a:schemeClr val="accent1">
                <a:alpha val="7097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altLang="ja-JP" sz="1200" dirty="0" err="1">
                  <a:solidFill>
                    <a:srgbClr val="FF8000"/>
                  </a:solidFill>
                  <a:latin typeface="+mn-lt"/>
                  <a:sym typeface="Arial Black" charset="0"/>
                </a:rPr>
                <a:t>Predriver</a:t>
              </a:r>
              <a:r>
                <a:rPr lang="en-US" altLang="ja-JP" sz="1200" dirty="0">
                  <a:solidFill>
                    <a:srgbClr val="FF8000"/>
                  </a:solidFill>
                  <a:latin typeface="+mn-lt"/>
                  <a:sym typeface="Arial Black" charset="0"/>
                </a:rPr>
                <a:t> circuit</a:t>
              </a:r>
            </a:p>
          </p:txBody>
        </p:sp>
        <p:sp>
          <p:nvSpPr>
            <p:cNvPr id="35" name="Rectangle 10"/>
            <p:cNvSpPr>
              <a:spLocks/>
            </p:cNvSpPr>
            <p:nvPr/>
          </p:nvSpPr>
          <p:spPr bwMode="auto">
            <a:xfrm>
              <a:off x="1589484" y="4438055"/>
              <a:ext cx="5768578" cy="1143000"/>
            </a:xfrm>
            <a:prstGeom prst="rect">
              <a:avLst/>
            </a:prstGeom>
            <a:noFill/>
            <a:ln w="38100">
              <a:solidFill>
                <a:srgbClr val="66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ja-JP" altLang="en-US" sz="1400">
                <a:latin typeface="+mn-lt"/>
              </a:endParaRPr>
            </a:p>
          </p:txBody>
        </p:sp>
        <p:sp>
          <p:nvSpPr>
            <p:cNvPr id="36" name="Rectangle 11"/>
            <p:cNvSpPr>
              <a:spLocks/>
            </p:cNvSpPr>
            <p:nvPr/>
          </p:nvSpPr>
          <p:spPr bwMode="auto">
            <a:xfrm>
              <a:off x="1662038" y="4763988"/>
              <a:ext cx="5574258" cy="348258"/>
            </a:xfrm>
            <a:prstGeom prst="rect">
              <a:avLst/>
            </a:prstGeom>
            <a:solidFill>
              <a:schemeClr val="accent1">
                <a:alpha val="7097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en-US" altLang="ja-JP" sz="1200" dirty="0">
                  <a:solidFill>
                    <a:srgbClr val="0080FF"/>
                  </a:solidFill>
                  <a:latin typeface="+mn-lt"/>
                  <a:sym typeface="Arial Black" charset="0"/>
                </a:rPr>
                <a:t>poly-res. with dummy structures</a:t>
              </a:r>
            </a:p>
          </p:txBody>
        </p:sp>
      </p:grpSp>
      <p:sp>
        <p:nvSpPr>
          <p:cNvPr id="37" name="Textfeld 36"/>
          <p:cNvSpPr txBox="1"/>
          <p:nvPr/>
        </p:nvSpPr>
        <p:spPr>
          <a:xfrm>
            <a:off x="1043608" y="184482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PLL</a:t>
            </a:r>
            <a:endParaRPr lang="de-DE" dirty="0"/>
          </a:p>
        </p:txBody>
      </p:sp>
      <p:sp>
        <p:nvSpPr>
          <p:cNvPr id="38" name="Textfeld 37"/>
          <p:cNvSpPr txBox="1"/>
          <p:nvPr/>
        </p:nvSpPr>
        <p:spPr>
          <a:xfrm>
            <a:off x="1043608" y="472514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CML </a:t>
            </a:r>
            <a:r>
              <a:rPr lang="de-DE" dirty="0" err="1" smtClean="0"/>
              <a:t>driver</a:t>
            </a:r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-</a:t>
            </a:r>
            <a:fld id="{362876DB-D18E-4A70-9B10-524897E96619}" type="slidenum">
              <a:rPr lang="en-US" smtClean="0"/>
              <a:pPr/>
              <a:t>8</a:t>
            </a:fld>
            <a:r>
              <a:rPr lang="en-US" smtClean="0"/>
              <a:t>-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727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Gbit</a:t>
            </a:r>
            <a:r>
              <a:rPr lang="de-DE" dirty="0" smtClean="0"/>
              <a:t> Link Test Setup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H. Krüger,Bonn University, RD53 WG 1 Meeting, 18.12.2013</a:t>
            </a:r>
            <a:endParaRPr lang="en-US" dirty="0"/>
          </a:p>
        </p:txBody>
      </p:sp>
      <p:pic>
        <p:nvPicPr>
          <p:cNvPr id="31746" name="Picture 2" descr="D:\Users\Hans\work\DEPFET\DHP\DHPT 0.1\DHPT01_PLL_CML\setup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268760"/>
            <a:ext cx="7355102" cy="4680520"/>
          </a:xfrm>
          <a:prstGeom prst="rect">
            <a:avLst/>
          </a:prstGeom>
          <a:noFill/>
        </p:spPr>
      </p:pic>
      <p:sp>
        <p:nvSpPr>
          <p:cNvPr id="7" name="Abgerundete rechteckige Legende 6"/>
          <p:cNvSpPr/>
          <p:nvPr/>
        </p:nvSpPr>
        <p:spPr>
          <a:xfrm>
            <a:off x="6228184" y="4005064"/>
            <a:ext cx="1368152" cy="720080"/>
          </a:xfrm>
          <a:prstGeom prst="wedgeRoundRectCallout">
            <a:avLst>
              <a:gd name="adj1" fmla="val 20407"/>
              <a:gd name="adj2" fmla="val 115411"/>
              <a:gd name="adj3" fmla="val 16667"/>
            </a:avLst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TWP </a:t>
            </a:r>
            <a:r>
              <a:rPr lang="de-DE" sz="1600" dirty="0" err="1" smtClean="0">
                <a:solidFill>
                  <a:schemeClr val="tx1"/>
                </a:solidFill>
              </a:rPr>
              <a:t>cable</a:t>
            </a:r>
            <a:r>
              <a:rPr lang="de-DE" sz="1600" dirty="0" smtClean="0">
                <a:solidFill>
                  <a:schemeClr val="tx1"/>
                </a:solidFill>
              </a:rPr>
              <a:t>, 10 (20) m 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0" name="Abgerundete rechteckige Legende 9"/>
          <p:cNvSpPr/>
          <p:nvPr/>
        </p:nvSpPr>
        <p:spPr>
          <a:xfrm>
            <a:off x="3707904" y="4005064"/>
            <a:ext cx="1296144" cy="720080"/>
          </a:xfrm>
          <a:prstGeom prst="wedgeRoundRectCallout">
            <a:avLst>
              <a:gd name="adj1" fmla="val 20407"/>
              <a:gd name="adj2" fmla="val 115411"/>
              <a:gd name="adj3" fmla="val 16667"/>
            </a:avLst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>
                <a:solidFill>
                  <a:schemeClr val="tx1"/>
                </a:solidFill>
              </a:rPr>
              <a:t>Flex</a:t>
            </a:r>
            <a:r>
              <a:rPr lang="de-DE" sz="1600" dirty="0" smtClean="0">
                <a:solidFill>
                  <a:schemeClr val="tx1"/>
                </a:solidFill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</a:rPr>
              <a:t>cable</a:t>
            </a:r>
            <a:r>
              <a:rPr lang="de-DE" sz="1600" dirty="0" smtClean="0">
                <a:solidFill>
                  <a:schemeClr val="tx1"/>
                </a:solidFill>
              </a:rPr>
              <a:t>, 38cm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3" name="Abgerundete rechteckige Legende 12"/>
          <p:cNvSpPr/>
          <p:nvPr/>
        </p:nvSpPr>
        <p:spPr>
          <a:xfrm>
            <a:off x="1475656" y="4221088"/>
            <a:ext cx="1152128" cy="576064"/>
          </a:xfrm>
          <a:prstGeom prst="wedgeRoundRectCallout">
            <a:avLst>
              <a:gd name="adj1" fmla="val 20407"/>
              <a:gd name="adj2" fmla="val 115411"/>
              <a:gd name="adj3" fmla="val 16667"/>
            </a:avLst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DHPT 0.1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9" name="Abgerundete rechteckige Legende 8"/>
          <p:cNvSpPr/>
          <p:nvPr/>
        </p:nvSpPr>
        <p:spPr>
          <a:xfrm>
            <a:off x="1115616" y="1340768"/>
            <a:ext cx="1800200" cy="792088"/>
          </a:xfrm>
          <a:prstGeom prst="wedgeRoundRectCallout">
            <a:avLst>
              <a:gd name="adj1" fmla="val 20407"/>
              <a:gd name="adj2" fmla="val 115411"/>
              <a:gd name="adj3" fmla="val 16667"/>
            </a:avLst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smtClean="0">
                <a:solidFill>
                  <a:schemeClr val="bg1"/>
                </a:solidFill>
              </a:rPr>
              <a:t>Signal Integrity Analysis</a:t>
            </a:r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-</a:t>
            </a:r>
            <a:fld id="{362876DB-D18E-4A70-9B10-524897E96619}" type="slidenum">
              <a:rPr lang="en-US" smtClean="0"/>
              <a:pPr/>
              <a:t>9</a:t>
            </a:fld>
            <a:r>
              <a:rPr lang="en-US" smtClean="0"/>
              <a:t>-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277055"/>
      </p:ext>
    </p:extLst>
  </p:cSld>
  <p:clrMapOvr>
    <a:masterClrMapping/>
  </p:clrMapOvr>
</p:sld>
</file>

<file path=ppt/theme/theme1.xml><?xml version="1.0" encoding="utf-8"?>
<a:theme xmlns:a="http://schemas.openxmlformats.org/drawingml/2006/main" name="uni-bon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uni-bonn</Template>
  <TotalTime>41</TotalTime>
  <Words>673</Words>
  <Application>Microsoft Office PowerPoint</Application>
  <PresentationFormat>On-screen Show (4:3)</PresentationFormat>
  <Paragraphs>168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uni-bonn</vt:lpstr>
      <vt:lpstr>Chip Developments of the Bonn Group</vt:lpstr>
      <vt:lpstr>ASIC Design Projects</vt:lpstr>
      <vt:lpstr>65nm CMOS Design Activities – Belle II</vt:lpstr>
      <vt:lpstr>Chip Design Activites – RD53</vt:lpstr>
      <vt:lpstr>RD53 Working Groups</vt:lpstr>
      <vt:lpstr>PowerPoint Presentation</vt:lpstr>
      <vt:lpstr>PLL &amp; High Speed Link Driver</vt:lpstr>
      <vt:lpstr>PowerPoint Presentation</vt:lpstr>
      <vt:lpstr>Gbit Link Test Setup</vt:lpstr>
      <vt:lpstr>Signal Integrity Analysis</vt:lpstr>
      <vt:lpstr>Low Power ADC</vt:lpstr>
      <vt:lpstr>ADC Layout</vt:lpstr>
      <vt:lpstr>Asynchronous ADC Measurements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Bonn Activities in 65nm CMOS Design</dc:title>
  <dc:creator>hans</dc:creator>
  <cp:lastModifiedBy>hans</cp:lastModifiedBy>
  <cp:revision>110</cp:revision>
  <dcterms:created xsi:type="dcterms:W3CDTF">2011-10-13T14:22:48Z</dcterms:created>
  <dcterms:modified xsi:type="dcterms:W3CDTF">2014-09-18T08:32:22Z</dcterms:modified>
</cp:coreProperties>
</file>