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9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A189D-4203-4247-B30C-2C2A9B088225}" type="datetime1">
              <a:rPr lang="en-US" smtClean="0"/>
              <a:t>9/25/14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E1E17-8066-7747-9517-DEF1E3C3E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545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EDCFF-9E18-C548-A067-959321AEAFB0}" type="datetime1">
              <a:rPr lang="en-US" smtClean="0"/>
              <a:t>9/25/14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94DD1-A2AA-0B40-AD43-FEDB2A8220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38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94DD1-A2AA-0B40-AD43-FEDB2A8220C7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5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DB72-5E51-7B45-9E1B-C99E60284A34}" type="datetime1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BF880-10CC-084D-9983-8C4CD19C3930}" type="datetime1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8504A-679F-254B-A9D0-0B34B59B01C9}" type="datetime1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4064-D71D-0B42-BE60-8B7106A08FD8}" type="datetime1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4FCC2-4BBE-1B48-8CF8-97D3B8779B42}" type="datetime1">
              <a:rPr lang="en-US" smtClean="0"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37F17-8411-A64E-A1EB-CE7E542A4255}" type="datetime1">
              <a:rPr lang="en-US" smtClean="0"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3567-2197-B044-ABD0-1021D699C22A}" type="datetime1">
              <a:rPr lang="en-US" smtClean="0"/>
              <a:t>9/25/14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AD07-9411-464B-9B9B-49993DA37CE5}" type="datetime1">
              <a:rPr lang="en-US" smtClean="0"/>
              <a:t>9/25/14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CE49-F336-4543-B647-AB3CA1FAB03E}" type="datetime1">
              <a:rPr lang="en-US" smtClean="0"/>
              <a:t>9/25/14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D3F1-CC2F-A04C-930B-83FD5568F8A3}" type="datetime1">
              <a:rPr lang="en-US" smtClean="0"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E880-A7AD-794D-887B-30E8211F1A19}" type="datetime1">
              <a:rPr lang="en-US" smtClean="0"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C3D1008-E0BB-F543-B4CA-C30F406B04F9}" type="datetime1">
              <a:rPr lang="en-US" smtClean="0"/>
              <a:t>9/25/14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genda.linearcollider.org/conferenceTimeTable.py?confId=6389%2320141007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BGS WG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Glen White, SLAC</a:t>
            </a:r>
          </a:p>
          <a:p>
            <a:r>
              <a:rPr lang="en-US" dirty="0" smtClean="0"/>
              <a:t>ADI Meeting</a:t>
            </a:r>
          </a:p>
          <a:p>
            <a:r>
              <a:rPr lang="en-US" dirty="0" smtClean="0"/>
              <a:t>Sept. 26,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189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BDS Lattice Review @ </a:t>
            </a:r>
            <a:r>
              <a:rPr lang="en-US" dirty="0" err="1" smtClean="0"/>
              <a:t>Ichinoseki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6475"/>
            <a:ext cx="8229600" cy="547815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½ day discussions during </a:t>
            </a:r>
            <a:r>
              <a:rPr lang="en-US" dirty="0" err="1" smtClean="0"/>
              <a:t>Ichinoseki</a:t>
            </a:r>
            <a:r>
              <a:rPr lang="en-US" dirty="0" smtClean="0"/>
              <a:t> meeting Sept. 4</a:t>
            </a:r>
          </a:p>
          <a:p>
            <a:r>
              <a:rPr lang="en-US" dirty="0" err="1" smtClean="0"/>
              <a:t>Summarised</a:t>
            </a:r>
            <a:r>
              <a:rPr lang="en-US" dirty="0" smtClean="0"/>
              <a:t> baseline 3.5m/4.5m optics</a:t>
            </a:r>
          </a:p>
          <a:p>
            <a:pPr lvl="1"/>
            <a:r>
              <a:rPr lang="en-US" dirty="0" smtClean="0"/>
              <a:t>FFS optics solutions for both</a:t>
            </a:r>
          </a:p>
          <a:p>
            <a:pPr lvl="1"/>
            <a:r>
              <a:rPr lang="en-US" dirty="0" smtClean="0"/>
              <a:t>SR Collimation studies, EXT loss studies for both</a:t>
            </a:r>
          </a:p>
          <a:p>
            <a:pPr lvl="2"/>
            <a:r>
              <a:rPr lang="en-US" dirty="0" smtClean="0"/>
              <a:t>4.5m collimation considerably tighter than 3.5m</a:t>
            </a:r>
          </a:p>
          <a:p>
            <a:r>
              <a:rPr lang="en-US" dirty="0" smtClean="0"/>
              <a:t>Proposed CR for single-L*</a:t>
            </a:r>
            <a:endParaRPr lang="en-US" dirty="0"/>
          </a:p>
          <a:p>
            <a:r>
              <a:rPr lang="en-US" dirty="0" smtClean="0"/>
              <a:t>Discussed optimum L* &amp; QF1 positioning</a:t>
            </a:r>
          </a:p>
          <a:p>
            <a:r>
              <a:rPr lang="en-US" dirty="0" smtClean="0"/>
              <a:t>Work ongoing looking at optimum parameters </a:t>
            </a:r>
            <a:r>
              <a:rPr lang="en-US" dirty="0" err="1" smtClean="0"/>
              <a:t>w.r.t</a:t>
            </a:r>
            <a:r>
              <a:rPr lang="en-US" dirty="0" smtClean="0"/>
              <a:t>. tuning and tolerances </a:t>
            </a:r>
            <a:r>
              <a:rPr lang="en-US" dirty="0" err="1" smtClean="0"/>
              <a:t>etc</a:t>
            </a:r>
            <a:r>
              <a:rPr lang="en-US" dirty="0" smtClean="0"/>
              <a:t> (e.g. </a:t>
            </a:r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r>
              <a:rPr lang="en-US" baseline="30000" dirty="0" smtClean="0"/>
              <a:t>*</a:t>
            </a:r>
            <a:r>
              <a:rPr lang="en-US" dirty="0" smtClean="0"/>
              <a:t> / </a:t>
            </a:r>
            <a:r>
              <a:rPr lang="el-GR" dirty="0" smtClean="0"/>
              <a:t>β</a:t>
            </a:r>
            <a:r>
              <a:rPr lang="en-US" baseline="-25000" dirty="0" smtClean="0"/>
              <a:t>y</a:t>
            </a:r>
            <a:r>
              <a:rPr lang="en-US" baseline="30000" dirty="0" smtClean="0"/>
              <a:t>*</a:t>
            </a:r>
            <a:r>
              <a:rPr lang="en-US" dirty="0" smtClean="0"/>
              <a:t> ratio)</a:t>
            </a:r>
          </a:p>
          <a:p>
            <a:r>
              <a:rPr lang="en-US" dirty="0" smtClean="0"/>
              <a:t>Optics decks being </a:t>
            </a:r>
            <a:r>
              <a:rPr lang="en-US" dirty="0" err="1" smtClean="0"/>
              <a:t>rationalised</a:t>
            </a:r>
            <a:r>
              <a:rPr lang="en-US" dirty="0" smtClean="0"/>
              <a:t> by MDW</a:t>
            </a:r>
          </a:p>
          <a:p>
            <a:pPr lvl="1"/>
            <a:r>
              <a:rPr lang="en-US" dirty="0" smtClean="0"/>
              <a:t>Error in deck parsing =&gt; deck ~30m longer than necessary due to LW chicane definition error</a:t>
            </a:r>
          </a:p>
          <a:p>
            <a:r>
              <a:rPr lang="en-US" dirty="0" smtClean="0"/>
              <a:t>Timing</a:t>
            </a:r>
          </a:p>
          <a:p>
            <a:pPr lvl="1"/>
            <a:r>
              <a:rPr lang="en-US" dirty="0" smtClean="0"/>
              <a:t>Request made to list methods and consequences for removing ~300m from e+ system. Looking into on timescale of LCWS.</a:t>
            </a:r>
          </a:p>
          <a:p>
            <a:r>
              <a:rPr lang="en-US" dirty="0" smtClean="0"/>
              <a:t>Beam loss in EXT</a:t>
            </a:r>
          </a:p>
          <a:p>
            <a:pPr lvl="1"/>
            <a:r>
              <a:rPr lang="en-US" dirty="0" smtClean="0"/>
              <a:t>Losses for high-</a:t>
            </a:r>
            <a:r>
              <a:rPr lang="en-US" dirty="0" err="1" smtClean="0"/>
              <a:t>lumi</a:t>
            </a:r>
            <a:r>
              <a:rPr lang="en-US" dirty="0" smtClean="0"/>
              <a:t> 1 </a:t>
            </a:r>
            <a:r>
              <a:rPr lang="en-US" dirty="0" err="1" smtClean="0"/>
              <a:t>TeV</a:t>
            </a:r>
            <a:r>
              <a:rPr lang="en-US" dirty="0" smtClean="0"/>
              <a:t> case look too high &gt;100W in some magnets, &gt;40kW in collimators</a:t>
            </a:r>
          </a:p>
          <a:p>
            <a:r>
              <a:rPr lang="en-US" dirty="0" smtClean="0"/>
              <a:t>X-</a:t>
            </a:r>
            <a:r>
              <a:rPr lang="en-US" dirty="0" err="1" smtClean="0"/>
              <a:t>ing</a:t>
            </a:r>
            <a:r>
              <a:rPr lang="en-US" dirty="0" smtClean="0"/>
              <a:t> angle</a:t>
            </a:r>
          </a:p>
          <a:p>
            <a:pPr lvl="1"/>
            <a:r>
              <a:rPr lang="en-US" dirty="0" smtClean="0"/>
              <a:t>Brett presented possible more compact QD0 design</a:t>
            </a:r>
          </a:p>
          <a:p>
            <a:pPr lvl="1"/>
            <a:r>
              <a:rPr lang="en-US" dirty="0" smtClean="0"/>
              <a:t>X-</a:t>
            </a:r>
            <a:r>
              <a:rPr lang="en-US" dirty="0" err="1" smtClean="0"/>
              <a:t>ing</a:t>
            </a:r>
            <a:r>
              <a:rPr lang="en-US" dirty="0" smtClean="0"/>
              <a:t> angle may be reduced to as low as 10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 smtClean="0"/>
              <a:t>No decision to adopt this yet, statement made that CFS flexible at the few 100m level to “re-point” the </a:t>
            </a:r>
            <a:r>
              <a:rPr lang="en-US" dirty="0" err="1" smtClean="0"/>
              <a:t>linacs</a:t>
            </a:r>
            <a:r>
              <a:rPr lang="en-US" dirty="0" smtClean="0"/>
              <a:t> at a later stage.</a:t>
            </a:r>
          </a:p>
          <a:p>
            <a:r>
              <a:rPr lang="en-US" dirty="0" smtClean="0"/>
              <a:t>FFB kicker / additional IR BPM</a:t>
            </a:r>
          </a:p>
          <a:p>
            <a:pPr lvl="1"/>
            <a:r>
              <a:rPr lang="en-US" dirty="0" smtClean="0"/>
              <a:t>See last slide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4064-D71D-0B42-BE60-8B7106A08FD8}" type="datetime1">
              <a:rPr lang="en-US" smtClean="0"/>
              <a:t>9/26/14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067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Recent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Preparations for LCWS</a:t>
            </a:r>
          </a:p>
          <a:p>
            <a:pPr lvl="1"/>
            <a:r>
              <a:rPr lang="en-US" dirty="0" smtClean="0"/>
              <a:t>BDS sessions, including parallel sessions with MDI &amp; Beam Dynamics &amp; ATF2, ATF2 TB (</a:t>
            </a:r>
            <a:r>
              <a:rPr lang="en-US" dirty="0"/>
              <a:t>Tues, Wed, Thurs parallel sessions)</a:t>
            </a:r>
            <a:endParaRPr lang="en-US" dirty="0" smtClean="0"/>
          </a:p>
          <a:p>
            <a:pPr lvl="1"/>
            <a:r>
              <a:rPr lang="en-US" dirty="0" smtClean="0"/>
              <a:t>8 sessions, 28 presentations</a:t>
            </a:r>
          </a:p>
          <a:p>
            <a:pPr lvl="1"/>
            <a:r>
              <a:rPr lang="en-US" dirty="0">
                <a:hlinkClick r:id="rId2"/>
              </a:rPr>
              <a:t>https://agenda.linearcollider.org/conferenceTimeTable.py?confId=6389#</a:t>
            </a:r>
            <a:r>
              <a:rPr lang="en-US" dirty="0" smtClean="0">
                <a:hlinkClick r:id="rId2"/>
              </a:rPr>
              <a:t>20141007</a:t>
            </a:r>
            <a:endParaRPr lang="en-US" dirty="0" smtClean="0"/>
          </a:p>
          <a:p>
            <a:r>
              <a:rPr lang="en-US" dirty="0" smtClean="0"/>
              <a:t>CR1: Additional dogleg in e- or e+ side</a:t>
            </a:r>
          </a:p>
          <a:p>
            <a:pPr lvl="1"/>
            <a:r>
              <a:rPr lang="en-US" dirty="0" smtClean="0"/>
              <a:t>Presented at CMB meeting Sept. 25 by K. </a:t>
            </a:r>
            <a:r>
              <a:rPr lang="en-US" dirty="0" err="1" smtClean="0"/>
              <a:t>Yokoya</a:t>
            </a:r>
            <a:endParaRPr lang="en-US" dirty="0" smtClean="0"/>
          </a:p>
          <a:p>
            <a:pPr lvl="1"/>
            <a:r>
              <a:rPr lang="en-US" dirty="0" smtClean="0"/>
              <a:t>Decision postponed pending policy discussion RE: mandate considering &gt;1TeV</a:t>
            </a:r>
          </a:p>
          <a:p>
            <a:r>
              <a:rPr lang="en-US" dirty="0" smtClean="0"/>
              <a:t>CR2: Single-L* option for push-pull</a:t>
            </a:r>
          </a:p>
          <a:p>
            <a:pPr lvl="1"/>
            <a:r>
              <a:rPr lang="en-US" dirty="0" smtClean="0"/>
              <a:t>CR formally submitted and accepted to EDMS</a:t>
            </a:r>
          </a:p>
          <a:p>
            <a:pPr lvl="1"/>
            <a:r>
              <a:rPr lang="en-US" dirty="0" smtClean="0"/>
              <a:t>CMB meeting Sept. 25</a:t>
            </a:r>
          </a:p>
          <a:p>
            <a:pPr lvl="2"/>
            <a:r>
              <a:rPr lang="en-US" dirty="0" smtClean="0"/>
              <a:t>Generally agreed upon, still in process pending design work by ILD</a:t>
            </a:r>
          </a:p>
          <a:p>
            <a:pPr lvl="2"/>
            <a:r>
              <a:rPr lang="en-US" dirty="0" smtClean="0"/>
              <a:t>Provisionally assuming a common L* = 4m</a:t>
            </a:r>
          </a:p>
          <a:p>
            <a:r>
              <a:rPr lang="en-US" dirty="0" smtClean="0"/>
              <a:t>Baseline design work for 3.5,4,4.5m L* optics</a:t>
            </a:r>
          </a:p>
          <a:p>
            <a:pPr lvl="1"/>
            <a:r>
              <a:rPr lang="en-US" dirty="0" smtClean="0"/>
              <a:t>Optics design, collimation, EXT solution, beam dynamics</a:t>
            </a:r>
          </a:p>
          <a:p>
            <a:pPr lvl="1"/>
            <a:r>
              <a:rPr lang="en-US" dirty="0" smtClean="0"/>
              <a:t>Ongoing work to find optimal parameters (</a:t>
            </a:r>
            <a:r>
              <a:rPr lang="en-US" dirty="0" err="1" smtClean="0"/>
              <a:t>tunability</a:t>
            </a:r>
            <a:r>
              <a:rPr lang="en-US" dirty="0" smtClean="0"/>
              <a:t>, tolerances…)</a:t>
            </a:r>
          </a:p>
          <a:p>
            <a:pPr lvl="1"/>
            <a:r>
              <a:rPr lang="en-US" dirty="0" smtClean="0"/>
              <a:t>Deck preparation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2DE-5D50-9E4D-A0B5-5595589F5436}" type="datetime1">
              <a:rPr lang="en-US" smtClean="0"/>
              <a:t>9/25/14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471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Future CR: IR Layout with Additional BPM and Moved FFB Kicker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808" y="1990392"/>
            <a:ext cx="3230931" cy="448660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Additional BPM would provide “virtual IP” orbit readout useful for BBA</a:t>
            </a:r>
          </a:p>
          <a:p>
            <a:r>
              <a:rPr lang="en-US" dirty="0" smtClean="0"/>
              <a:t>Moving FFB kicker in front of QD0 opens up FFB dynamic range and greatly relaxes QD0 jitter tolerance</a:t>
            </a:r>
          </a:p>
          <a:p>
            <a:pPr lvl="1"/>
            <a:r>
              <a:rPr lang="en-US" i="1" dirty="0" smtClean="0"/>
              <a:t>(Does not kick through SD0)</a:t>
            </a:r>
          </a:p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482910" y="2307005"/>
            <a:ext cx="5551173" cy="3883969"/>
            <a:chOff x="3592826" y="1696455"/>
            <a:chExt cx="5551173" cy="388396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26" y="2164056"/>
              <a:ext cx="5551173" cy="3416368"/>
            </a:xfrm>
            <a:prstGeom prst="rect">
              <a:avLst/>
            </a:prstGeom>
            <a:ln w="76200" cmpd="sng">
              <a:solidFill>
                <a:schemeClr val="tx1"/>
              </a:solidFill>
            </a:ln>
          </p:spPr>
        </p:pic>
        <p:cxnSp>
          <p:nvCxnSpPr>
            <p:cNvPr id="6" name="Elbow Connector 5"/>
            <p:cNvCxnSpPr>
              <a:stCxn id="7" idx="1"/>
            </p:cNvCxnSpPr>
            <p:nvPr/>
          </p:nvCxnSpPr>
          <p:spPr>
            <a:xfrm rot="10800000" flipV="1">
              <a:off x="5519987" y="3296967"/>
              <a:ext cx="1831851" cy="415173"/>
            </a:xfrm>
            <a:prstGeom prst="bentConnector3">
              <a:avLst/>
            </a:prstGeom>
            <a:ln w="76200" cmpd="sng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7351837" y="2942850"/>
              <a:ext cx="1013625" cy="708235"/>
            </a:xfrm>
            <a:prstGeom prst="rect">
              <a:avLst/>
            </a:prstGeom>
            <a:noFill/>
            <a:ln w="762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56803" y="1696455"/>
              <a:ext cx="1257132" cy="369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 cmpd="sng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 “IPBPM”</a:t>
              </a:r>
              <a:endParaRPr lang="en-US" dirty="0"/>
            </a:p>
          </p:txBody>
        </p:sp>
        <p:cxnSp>
          <p:nvCxnSpPr>
            <p:cNvPr id="11" name="Elbow Connector 10"/>
            <p:cNvCxnSpPr>
              <a:stCxn id="9" idx="3"/>
            </p:cNvCxnSpPr>
            <p:nvPr/>
          </p:nvCxnSpPr>
          <p:spPr>
            <a:xfrm>
              <a:off x="5213935" y="1881121"/>
              <a:ext cx="306053" cy="1831018"/>
            </a:xfrm>
            <a:prstGeom prst="bentConnector2">
              <a:avLst/>
            </a:prstGeom>
            <a:ln w="762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E0C99-17FE-BA4C-B596-B2FB02C1488D}" type="datetime1">
              <a:rPr lang="en-US" smtClean="0"/>
              <a:t>9/25/14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Glen White, SLAC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18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341</TotalTime>
  <Words>458</Words>
  <Application>Microsoft Macintosh PowerPoint</Application>
  <PresentationFormat>On-screen Show (4:3)</PresentationFormat>
  <Paragraphs>57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Clarity</vt:lpstr>
      <vt:lpstr>BGS WG Summary</vt:lpstr>
      <vt:lpstr>BDS Lattice Review @ Ichinoseki</vt:lpstr>
      <vt:lpstr>Summary of Recent Activity</vt:lpstr>
      <vt:lpstr>Possible Future CR: IR Layout with Additional BPM and Moved FFB Kicker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BGS WG Summary</dc:title>
  <dc:creator>Glen White</dc:creator>
  <cp:lastModifiedBy>Glen White</cp:lastModifiedBy>
  <cp:revision>13</cp:revision>
  <dcterms:created xsi:type="dcterms:W3CDTF">2014-09-26T01:51:37Z</dcterms:created>
  <dcterms:modified xsi:type="dcterms:W3CDTF">2014-09-26T07:32:43Z</dcterms:modified>
</cp:coreProperties>
</file>