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389" r:id="rId3"/>
    <p:sldId id="435" r:id="rId4"/>
    <p:sldId id="428" r:id="rId5"/>
    <p:sldId id="430" r:id="rId6"/>
    <p:sldId id="429" r:id="rId7"/>
    <p:sldId id="434" r:id="rId8"/>
    <p:sldId id="425" r:id="rId9"/>
    <p:sldId id="426" r:id="rId10"/>
    <p:sldId id="427" r:id="rId11"/>
    <p:sldId id="433" r:id="rId12"/>
    <p:sldId id="432" r:id="rId13"/>
    <p:sldId id="436" r:id="rId14"/>
    <p:sldId id="437" r:id="rId15"/>
    <p:sldId id="431" r:id="rId16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1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45" autoAdjust="0"/>
  </p:normalViewPr>
  <p:slideViewPr>
    <p:cSldViewPr>
      <p:cViewPr varScale="1">
        <p:scale>
          <a:sx n="114" d="100"/>
          <a:sy n="114" d="100"/>
        </p:scale>
        <p:origin x="-8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IP BPM resolution study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6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08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Resolution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IPB</m:t>
                        </m:r>
                      </m:sub>
                    </m:sSub>
                  </m:oMath>
                </a14:m>
                <a:r>
                  <a:rPr lang="en-GB" alt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IPC</m:t>
                        </m:r>
                      </m:sub>
                    </m:sSub>
                  </m:oMath>
                </a14:m>
                <a:r>
                  <a:rPr lang="en-GB" altLang="en-US" dirty="0" smtClean="0"/>
                  <a:t>, and the ~100% correlation between them, fit:</a:t>
                </a:r>
                <a:r>
                  <a:rPr lang="en-GB" altLang="en-US" dirty="0"/>
                  <a:t/>
                </a:r>
                <a:br>
                  <a:rPr lang="en-GB" alt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IPC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𝛼</m:t>
                        </m:r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IPB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+</m:t>
                    </m:r>
                    <m:r>
                      <a:rPr lang="en-GB" altLang="en-US" b="0" i="1" smtClean="0">
                        <a:latin typeface="Cambria Math"/>
                      </a:rPr>
                      <m:t>𝛽</m:t>
                    </m:r>
                  </m:oMath>
                </a14:m>
                <a:endParaRPr lang="en-GB" altLang="en-US" dirty="0" smtClean="0"/>
              </a:p>
              <a:p>
                <a:r>
                  <a:rPr lang="en-GB" altLang="en-US" dirty="0" smtClean="0"/>
                  <a:t>Hence, find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IPC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pred</m:t>
                        </m:r>
                      </m:sup>
                    </m:sSubSup>
                  </m:oMath>
                </a14:m>
                <a:r>
                  <a:rPr lang="en-GB" altLang="en-US" dirty="0" smtClean="0"/>
                  <a:t> using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IP</m:t>
                        </m:r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B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meas</m:t>
                        </m:r>
                      </m:sup>
                    </m:sSubSup>
                  </m:oMath>
                </a14:m>
                <a:r>
                  <a:rPr lang="en-GB" altLang="en-US" dirty="0" smtClean="0"/>
                  <a:t>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IPC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pred</m:t>
                        </m:r>
                      </m:sup>
                    </m:sSubSup>
                    <m:r>
                      <a:rPr lang="en-GB" altLang="en-US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</a:rPr>
                          <m:t>𝛼</m:t>
                        </m:r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IPB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meas</m:t>
                        </m:r>
                      </m:sup>
                    </m:sSubSup>
                    <m:r>
                      <a:rPr lang="en-GB" altLang="en-US" i="1">
                        <a:latin typeface="Cambria Math"/>
                      </a:rPr>
                      <m:t>+</m:t>
                    </m:r>
                    <m:r>
                      <a:rPr lang="en-GB" altLang="en-US" i="1">
                        <a:latin typeface="Cambria Math"/>
                      </a:rPr>
                      <m:t>𝛽</m:t>
                    </m:r>
                  </m:oMath>
                </a14:m>
                <a:endParaRPr lang="en-GB" altLang="en-US" dirty="0"/>
              </a:p>
              <a:p>
                <a:r>
                  <a:rPr lang="en-GB" altLang="en-US" dirty="0" smtClean="0"/>
                  <a:t>Find the residuals and thus the resolution: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altLang="en-US" b="0" i="0" smtClean="0">
                        <a:latin typeface="Cambria Math"/>
                      </a:rPr>
                      <m:t>Resolution</m:t>
                    </m:r>
                    <m:r>
                      <a:rPr lang="en-GB" altLang="en-US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altLang="en-US" b="0" i="0" smtClean="0">
                        <a:latin typeface="Cambria Math"/>
                      </a:rPr>
                      <m:t>std</m:t>
                    </m:r>
                    <m:r>
                      <a:rPr lang="en-GB" altLang="en-US" b="0" i="0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GB" alt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IPC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meas</m:t>
                        </m:r>
                      </m:sup>
                    </m:sSubSup>
                    <m:r>
                      <a:rPr lang="en-GB" altLang="en-US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en-GB" alt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IPC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pred</m:t>
                        </m:r>
                      </m:sup>
                    </m:sSubSup>
                    <m:r>
                      <a:rPr lang="en-GB" altLang="en-US" b="0" i="1" smtClean="0">
                        <a:latin typeface="Cambria Math"/>
                      </a:rPr>
                      <m:t>)/</m:t>
                    </m:r>
                    <m:rad>
                      <m:radPr>
                        <m:degHide m:val="on"/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altLang="en-US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GB" altLang="en-US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5384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5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1585768" y="3270132"/>
            <a:ext cx="6226592" cy="23767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62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2-BPM resolution limitations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Correlated sources of error remain undistinguishable from beam jitter</a:t>
            </a:r>
          </a:p>
          <a:p>
            <a:r>
              <a:rPr lang="en-GB" altLang="en-US" dirty="0" smtClean="0"/>
              <a:t>Requires working with ~um beam jitters</a:t>
            </a:r>
          </a:p>
          <a:p>
            <a:r>
              <a:rPr lang="en-GB" altLang="en-US" dirty="0" smtClean="0"/>
              <a:t>Assumes ballistic beam transport in IP area</a:t>
            </a:r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01696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Code for addition of correlated and uncorrelated sources of error, and interpolation of IP position from positions at IPB and IPC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70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35950" cy="57935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</a:t>
            </a:r>
            <a:r>
              <a:rPr lang="en-GB" sz="1800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(TriggerIndex,1) and </a:t>
            </a:r>
            <a:r>
              <a:rPr lang="en-GB" sz="1800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(TriggerIndex,1) obtained by</a:t>
            </a:r>
            <a:b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propagating P2 and P3 positions to IP area (IPB and IPC)</a:t>
            </a:r>
          </a:p>
          <a:p>
            <a:pPr marL="0" indent="0">
              <a:buNone/>
            </a:pPr>
            <a:endParaRPr lang="en-GB" sz="18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 extra correlated jitter to </a:t>
            </a:r>
            <a:r>
              <a:rPr lang="en-GB" sz="18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GB" sz="18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OffsetDueToCorrelatedJitter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</a:t>
            </a:r>
            <a:b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ExtraCorrelatedJitter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randn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(NumberOfTriggers,1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OffsetDueToCorrelatedJitter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OffsetDueToCorrelatedJitter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 measurement error to </a:t>
            </a:r>
            <a:r>
              <a:rPr lang="en-GB" sz="18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GB" sz="18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ResolutionA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randn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(NumberOfTriggers,1);</a:t>
            </a:r>
          </a:p>
          <a:p>
            <a:pPr marL="0" indent="0">
              <a:buNone/>
            </a:pP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ResolutionB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randn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(NumberOfTriggers,1);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Calculate position at mid-point between A and B:</a:t>
            </a:r>
          </a:p>
          <a:p>
            <a:pPr marL="0" indent="0">
              <a:buNone/>
            </a:pP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yM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mean([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yB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], 2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GB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Calculate </a:t>
            </a:r>
            <a:r>
              <a:rPr lang="en-GB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jitter at </a:t>
            </a:r>
            <a:r>
              <a:rPr lang="en-GB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mid-point between A and B:</a:t>
            </a:r>
          </a:p>
          <a:p>
            <a:pPr marL="0" indent="0">
              <a:buNone/>
            </a:pP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jM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std(</a:t>
            </a:r>
            <a:r>
              <a:rPr lang="en-GB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yM</a:t>
            </a: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GB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47819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Following IP BPM meeting, new IP BPMs will be not be installed before November</a:t>
            </a:r>
          </a:p>
          <a:p>
            <a:r>
              <a:rPr lang="en-GB" altLang="en-US" dirty="0" smtClean="0"/>
              <a:t>Suggested plan for IP BPM resolution study in October:</a:t>
            </a:r>
          </a:p>
          <a:p>
            <a:pPr lvl="1"/>
            <a:r>
              <a:rPr lang="en-GB" altLang="en-US" dirty="0" smtClean="0"/>
              <a:t>Two electronics on one BPM study</a:t>
            </a:r>
          </a:p>
          <a:p>
            <a:pPr lvl="1"/>
            <a:r>
              <a:rPr lang="en-GB" altLang="en-US" dirty="0" smtClean="0"/>
              <a:t>Two BPM resolution study exploiting small focal point and large expected position correlation between IPB and IPC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816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Propagation to IP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P2 </a:t>
            </a:r>
            <a:r>
              <a:rPr lang="en-GB" altLang="en-US" dirty="0"/>
              <a:t>and </a:t>
            </a:r>
            <a:r>
              <a:rPr lang="en-GB" altLang="en-US" dirty="0" smtClean="0"/>
              <a:t>P3 positions can be propagated to the IP waist using </a:t>
            </a:r>
            <a:r>
              <a:rPr lang="en-GB" altLang="en-US" dirty="0"/>
              <a:t>the MAD linear transfer </a:t>
            </a:r>
            <a:r>
              <a:rPr lang="en-GB" altLang="en-US" dirty="0" smtClean="0"/>
              <a:t>matrices</a:t>
            </a:r>
          </a:p>
          <a:p>
            <a:r>
              <a:rPr lang="en-GB" altLang="en-US" dirty="0" smtClean="0"/>
              <a:t>The propagated jitter at </a:t>
            </a:r>
            <a:r>
              <a:rPr lang="en-GB" altLang="en-US" dirty="0"/>
              <a:t>the </a:t>
            </a:r>
            <a:r>
              <a:rPr lang="en-GB" altLang="en-US" dirty="0" smtClean="0"/>
              <a:t>waist is 9 nm</a:t>
            </a:r>
          </a:p>
          <a:p>
            <a:r>
              <a:rPr lang="en-GB" altLang="en-US" dirty="0" smtClean="0"/>
              <a:t>A longitudinal waist shift of 2 mm leads to a 200 nm increase in jitter</a:t>
            </a:r>
          </a:p>
          <a:p>
            <a:r>
              <a:rPr lang="en-GB" altLang="en-US" dirty="0" smtClean="0"/>
              <a:t>The jitter at IPB and IPC is 8 um using standard optics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6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0730" y="306896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IPB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989011" y="278092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11181" y="5939988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IPB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989462" y="5651956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53309" y="30596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IPC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431590" y="2771636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55725" y="594928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IPC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434006" y="566124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07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5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4894" y="306896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Jitter: 200 nm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846136" y="278092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54825" y="594928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Jitter: 200 nm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846067" y="566124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79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5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732240" y="908720"/>
            <a:ext cx="1080120" cy="231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868144" y="112474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99.999997 %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614675" y="30998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(IPC)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27401" y="600994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(IPB)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0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Simulation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IPB and IPC positions can be propagated from P2 and P3 using model</a:t>
            </a:r>
          </a:p>
          <a:p>
            <a:r>
              <a:rPr lang="en-GB" altLang="en-US" dirty="0" smtClean="0"/>
              <a:t>Interpolate IPB and IPC positions from model to obtain IP jitter, then repeat by:</a:t>
            </a:r>
          </a:p>
          <a:p>
            <a:pPr lvl="1"/>
            <a:r>
              <a:rPr lang="en-GB" altLang="en-US" dirty="0" smtClean="0"/>
              <a:t>Adding resolution (uncorrelated measurement errors) to IPB and IPC</a:t>
            </a:r>
          </a:p>
          <a:p>
            <a:pPr lvl="1"/>
            <a:r>
              <a:rPr lang="en-GB" altLang="en-US" dirty="0" smtClean="0"/>
              <a:t>Adding correlated jitter to IPB and IPC (simulating beam jitter over 9 nm or correlated measurement errors)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0562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6" cy="604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2260" y="586798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Perfect resolution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692275" y="565266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44208" y="472514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jitter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100798" y="5056584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2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6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44208" y="472514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jitter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100798" y="5056584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08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2709</TotalTime>
  <Words>369</Words>
  <Application>Microsoft Office PowerPoint</Application>
  <PresentationFormat>On-screen Show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Courier New</vt:lpstr>
      <vt:lpstr>Cambria Math</vt:lpstr>
      <vt:lpstr>Default Design</vt:lpstr>
      <vt:lpstr>IP BPM resolution study</vt:lpstr>
      <vt:lpstr>Introduction</vt:lpstr>
      <vt:lpstr>Propagation to IP</vt:lpstr>
      <vt:lpstr>PowerPoint Presentation</vt:lpstr>
      <vt:lpstr>PowerPoint Presentation</vt:lpstr>
      <vt:lpstr>PowerPoint Presentation</vt:lpstr>
      <vt:lpstr>Simulation</vt:lpstr>
      <vt:lpstr>PowerPoint Presentation</vt:lpstr>
      <vt:lpstr>PowerPoint Presentation</vt:lpstr>
      <vt:lpstr>PowerPoint Presentation</vt:lpstr>
      <vt:lpstr>Resolution</vt:lpstr>
      <vt:lpstr>PowerPoint Presentation</vt:lpstr>
      <vt:lpstr>2-BPM resolution limitations</vt:lpstr>
      <vt:lpstr>Appendix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183</cp:revision>
  <dcterms:created xsi:type="dcterms:W3CDTF">2009-05-21T13:39:04Z</dcterms:created>
  <dcterms:modified xsi:type="dcterms:W3CDTF">2014-09-18T22:36:34Z</dcterms:modified>
</cp:coreProperties>
</file>