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0" r:id="rId2"/>
    <p:sldId id="261" r:id="rId3"/>
    <p:sldId id="270" r:id="rId4"/>
    <p:sldId id="271" r:id="rId5"/>
    <p:sldId id="263" r:id="rId6"/>
    <p:sldId id="264" r:id="rId7"/>
    <p:sldId id="259" r:id="rId8"/>
    <p:sldId id="257" r:id="rId9"/>
    <p:sldId id="258" r:id="rId10"/>
    <p:sldId id="267" r:id="rId11"/>
    <p:sldId id="268" r:id="rId12"/>
    <p:sldId id="269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348B1-A42E-461B-835F-DD20AF53436D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91019-8768-4F07-AF48-524375DFE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40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E23E-D2A8-409B-B228-07DB960FA6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2E23E-D2A8-409B-B228-07DB960FA68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4E5B9-9081-40D4-87A6-6DF1325B94EE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1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B0F5E-F68C-4698-B304-72298D983E3D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02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AB39E-26AA-4755-9522-5C4BC81EFA23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22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1BAFA-BAFF-4CEE-8305-26015B0A134A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6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78B8-D3D5-49B6-8E51-DC8F8DEA037C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9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48DAA-3EAF-4A5C-80A3-DF3F13876E3C}" type="datetime1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177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5777C-0E4F-48DF-A838-4BCE0DD6C736}" type="datetime1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9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73720-14FF-4436-BB89-3D02B0896432}" type="datetime1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D7A7-1082-4AE6-BBEF-45C034A9C3C6}" type="datetime1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8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C028-ECC8-4600-8D9C-E073E35BB11F}" type="datetime1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68D70-8D9F-4894-A9DE-746879ED6B94}" type="datetime1">
              <a:rPr lang="en-US" smtClean="0"/>
              <a:t>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66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64362-622C-4B3F-AAF2-C67987E2A68A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888BD-C2F0-45B7-A36C-104B6846DA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4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685800"/>
            <a:ext cx="7391400" cy="769441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rial" pitchFamily="34" charset="0"/>
                <a:cs typeface="Arial" pitchFamily="34" charset="0"/>
              </a:rPr>
              <a:t>Future Perspective</a:t>
            </a:r>
            <a:endParaRPr lang="en-US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0800" y="3505200"/>
            <a:ext cx="4114800" cy="2554545"/>
          </a:xfrm>
          <a:prstGeom prst="rect">
            <a:avLst/>
          </a:prstGeom>
          <a:solidFill>
            <a:srgbClr val="1AE8F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Andy White</a:t>
            </a:r>
          </a:p>
          <a:p>
            <a:pPr algn="ctr"/>
            <a:r>
              <a:rPr lang="en-US" sz="3200" dirty="0" smtClean="0"/>
              <a:t>University of Texas at Arlington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/>
              <a:t>f</a:t>
            </a:r>
            <a:r>
              <a:rPr lang="en-US" sz="3200" dirty="0" smtClean="0"/>
              <a:t>or the </a:t>
            </a:r>
            <a:r>
              <a:rPr lang="en-US" sz="3200" dirty="0" err="1" smtClean="0"/>
              <a:t>SiD</a:t>
            </a:r>
            <a:r>
              <a:rPr lang="en-US" sz="3200" dirty="0" smtClean="0"/>
              <a:t> Consortium</a:t>
            </a:r>
            <a:endParaRPr lang="en-US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621F7-7E0A-40A1-8E09-D1043D080A24}" type="datetime1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981200"/>
            <a:ext cx="1676400" cy="902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60C0-371E-44A9-8EE6-3D2AFB79359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4"/>
          <p:cNvSpPr txBox="1">
            <a:spLocks/>
          </p:cNvSpPr>
          <p:nvPr/>
        </p:nvSpPr>
        <p:spPr>
          <a:xfrm>
            <a:off x="640023" y="921841"/>
            <a:ext cx="7886700" cy="466811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 smtClean="0"/>
              <a:t>Title(draft):  </a:t>
            </a:r>
            <a:r>
              <a:rPr lang="en-US" altLang="ja-JP" sz="1400" dirty="0" smtClean="0"/>
              <a:t>International Linear Collider Tokyo Event</a:t>
            </a:r>
            <a:br>
              <a:rPr lang="en-US" altLang="ja-JP" sz="1400" dirty="0" smtClean="0"/>
            </a:br>
            <a:r>
              <a:rPr lang="ja-JP" altLang="en-US" sz="1400" dirty="0" smtClean="0"/>
              <a:t/>
            </a:r>
            <a:br>
              <a:rPr lang="ja-JP" altLang="en-US" sz="1400" dirty="0" smtClean="0"/>
            </a:br>
            <a:r>
              <a:rPr lang="en-US" altLang="ja-JP" sz="1400" dirty="0" smtClean="0"/>
              <a:t>-subtitle:  Recipe for Discovery</a:t>
            </a:r>
            <a:r>
              <a:rPr lang="ja-JP" altLang="en-US" sz="1400" dirty="0" smtClean="0"/>
              <a:t>  </a:t>
            </a:r>
            <a:r>
              <a:rPr lang="en-US" altLang="ja-JP" sz="1400" dirty="0" smtClean="0"/>
              <a:t>or The Best Recipe for Discovery</a:t>
            </a:r>
            <a:endParaRPr kumimoji="1" lang="en-US" altLang="ja-JP" sz="1400" dirty="0" smtClean="0"/>
          </a:p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14:00</a:t>
            </a:r>
            <a:r>
              <a:rPr lang="ja-JP" altLang="en-US" sz="1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400" b="1" dirty="0" smtClean="0">
                <a:solidFill>
                  <a:srgbClr val="FF0000"/>
                </a:solidFill>
              </a:rPr>
              <a:t>–17:30  April 22 (Wed. ) Ito Hall, The University of Tokyo</a:t>
            </a:r>
          </a:p>
          <a:p>
            <a:r>
              <a:rPr lang="en-US" altLang="ja-JP" sz="1400" dirty="0" smtClean="0"/>
              <a:t>Draft Program   3.5 hours</a:t>
            </a:r>
            <a:endParaRPr kumimoji="1" lang="en-US" altLang="ja-JP" sz="1400" dirty="0" smtClean="0"/>
          </a:p>
          <a:p>
            <a:pPr lvl="1"/>
            <a:r>
              <a:rPr lang="en-US" altLang="ja-JP" sz="1400" dirty="0" smtClean="0"/>
              <a:t>Introduction</a:t>
            </a:r>
            <a:r>
              <a:rPr kumimoji="1" lang="ja-JP" altLang="en-US" sz="1400" dirty="0" smtClean="0"/>
              <a:t>　</a:t>
            </a:r>
            <a:r>
              <a:rPr lang="en-US" altLang="ja-JP" sz="1400" dirty="0" smtClean="0"/>
              <a:t>Lyn Evans   15min.</a:t>
            </a:r>
          </a:p>
          <a:p>
            <a:pPr lvl="1"/>
            <a:r>
              <a:rPr lang="en-US" altLang="ja-JP" sz="1400" dirty="0" err="1" smtClean="0"/>
              <a:t>Hiroya</a:t>
            </a:r>
            <a:r>
              <a:rPr lang="en-US" altLang="ja-JP" sz="1400" dirty="0" smtClean="0"/>
              <a:t> Masuda</a:t>
            </a:r>
            <a:r>
              <a:rPr kumimoji="1" lang="ja-JP" altLang="en-US" sz="1400" dirty="0" smtClean="0"/>
              <a:t>（</a:t>
            </a:r>
            <a:r>
              <a:rPr kumimoji="1" lang="en-US" altLang="ja-JP" sz="1400" dirty="0" smtClean="0"/>
              <a:t>Japan Policy Council</a:t>
            </a:r>
            <a:r>
              <a:rPr kumimoji="1" lang="ja-JP" altLang="en-US" sz="1400" dirty="0" smtClean="0"/>
              <a:t>）   </a:t>
            </a:r>
            <a:r>
              <a:rPr kumimoji="1" lang="en-US" altLang="ja-JP" sz="1400" dirty="0" smtClean="0"/>
              <a:t>45min.</a:t>
            </a:r>
          </a:p>
          <a:p>
            <a:pPr marL="342900" lvl="1" indent="0">
              <a:buFont typeface="Arial" pitchFamily="34" charset="0"/>
              <a:buNone/>
            </a:pPr>
            <a:r>
              <a:rPr lang="en-US" altLang="ja-JP" sz="1400" dirty="0" smtClean="0"/>
              <a:t>Break 15min</a:t>
            </a:r>
            <a:endParaRPr kumimoji="1" lang="en-US" altLang="ja-JP" sz="1400" dirty="0" smtClean="0"/>
          </a:p>
          <a:p>
            <a:pPr lvl="1"/>
            <a:r>
              <a:rPr lang="en-US" altLang="ja-JP" sz="1400" dirty="0" smtClean="0"/>
              <a:t>Panel Discussion</a:t>
            </a:r>
            <a:r>
              <a:rPr kumimoji="1" lang="ja-JP" altLang="en-US" sz="1400" dirty="0" smtClean="0"/>
              <a:t>　  </a:t>
            </a:r>
            <a:r>
              <a:rPr kumimoji="1" lang="en-US" altLang="ja-JP" sz="1400" dirty="0" smtClean="0"/>
              <a:t>75 min.</a:t>
            </a:r>
          </a:p>
          <a:p>
            <a:pPr lvl="2"/>
            <a:r>
              <a:rPr lang="en-US" altLang="ja-JP" sz="1400" dirty="0" smtClean="0"/>
              <a:t>Moderator  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Hitoshi Murayama</a:t>
            </a:r>
            <a:endParaRPr kumimoji="1" lang="en-US" altLang="ja-JP" sz="1400" dirty="0" smtClean="0"/>
          </a:p>
          <a:p>
            <a:pPr lvl="2"/>
            <a:r>
              <a:rPr lang="en-US" altLang="ja-JP" sz="1400" dirty="0" smtClean="0"/>
              <a:t>Panelists  </a:t>
            </a:r>
          </a:p>
          <a:p>
            <a:pPr lvl="3"/>
            <a:r>
              <a:rPr lang="en-US" altLang="ja-JP" sz="1400" dirty="0" err="1" smtClean="0"/>
              <a:t>Lockyer</a:t>
            </a:r>
            <a:r>
              <a:rPr lang="en-US" altLang="ja-JP" sz="1400" dirty="0" smtClean="0"/>
              <a:t>,  </a:t>
            </a:r>
            <a:r>
              <a:rPr lang="en-US" altLang="ja-JP" sz="1400" dirty="0" err="1" smtClean="0"/>
              <a:t>Mnich</a:t>
            </a:r>
            <a:r>
              <a:rPr lang="en-US" altLang="ja-JP" sz="1400" dirty="0" smtClean="0"/>
              <a:t>, Bagger (As of Jan. 9, Positive answers from </a:t>
            </a:r>
            <a:r>
              <a:rPr lang="en-US" altLang="ja-JP" sz="1400" dirty="0" err="1" smtClean="0"/>
              <a:t>Mnich</a:t>
            </a:r>
            <a:r>
              <a:rPr lang="en-US" altLang="ja-JP" sz="1400" dirty="0" smtClean="0"/>
              <a:t> , Bagger)</a:t>
            </a:r>
          </a:p>
          <a:p>
            <a:pPr lvl="3"/>
            <a:r>
              <a:rPr lang="en-US" altLang="ja-JP" sz="1400" dirty="0" smtClean="0"/>
              <a:t>Hiromi Yokoyama  </a:t>
            </a:r>
          </a:p>
          <a:p>
            <a:pPr lvl="3"/>
            <a:r>
              <a:rPr lang="en-US" altLang="ja-JP" sz="1400" dirty="0" smtClean="0"/>
              <a:t>ALCW participants</a:t>
            </a:r>
          </a:p>
          <a:p>
            <a:pPr lvl="1"/>
            <a:r>
              <a:rPr lang="en-US" altLang="ja-JP" sz="1400" dirty="0" smtClean="0"/>
              <a:t>Messages  40min.</a:t>
            </a:r>
            <a:endParaRPr kumimoji="1" lang="en-US" altLang="ja-JP" sz="1400" dirty="0" smtClean="0"/>
          </a:p>
          <a:p>
            <a:pPr lvl="2"/>
            <a:r>
              <a:rPr lang="en-US" altLang="ja-JP" sz="1400" dirty="0" smtClean="0"/>
              <a:t>Diet member</a:t>
            </a:r>
            <a:endParaRPr kumimoji="1" lang="en-US" altLang="ja-JP" sz="1400" dirty="0" smtClean="0"/>
          </a:p>
          <a:p>
            <a:pPr lvl="2"/>
            <a:r>
              <a:rPr lang="en-US" altLang="ja-JP" sz="1400" dirty="0" smtClean="0"/>
              <a:t>MEXT</a:t>
            </a:r>
          </a:p>
          <a:p>
            <a:pPr lvl="2"/>
            <a:r>
              <a:rPr lang="en-US" altLang="ja-JP" sz="1400" dirty="0" smtClean="0"/>
              <a:t>Embassies</a:t>
            </a:r>
          </a:p>
          <a:p>
            <a:pPr lvl="2"/>
            <a:r>
              <a:rPr kumimoji="1" lang="en-US" altLang="ja-JP" sz="1400" dirty="0" smtClean="0"/>
              <a:t>new KEK DG</a:t>
            </a:r>
          </a:p>
          <a:p>
            <a:pPr lvl="1"/>
            <a:r>
              <a:rPr lang="en-US" altLang="ja-JP" sz="1400" dirty="0" smtClean="0"/>
              <a:t>Summary  20min.</a:t>
            </a:r>
          </a:p>
          <a:p>
            <a:pPr lvl="2"/>
            <a:r>
              <a:rPr kumimoji="1" lang="en-US" altLang="ja-JP" sz="1400" dirty="0" smtClean="0"/>
              <a:t>Hiroshi Murayama</a:t>
            </a:r>
          </a:p>
          <a:p>
            <a:r>
              <a:rPr lang="en-US" altLang="ja-JP" sz="1400" dirty="0" err="1" smtClean="0"/>
              <a:t>Mylinearcollider</a:t>
            </a:r>
            <a:r>
              <a:rPr lang="en-US" altLang="ja-JP" sz="1400" dirty="0" smtClean="0"/>
              <a:t> videos </a:t>
            </a:r>
          </a:p>
          <a:p>
            <a:pPr lvl="1"/>
            <a:r>
              <a:rPr lang="en-US" altLang="ja-JP" sz="1400" dirty="0" smtClean="0"/>
              <a:t>Before session, break</a:t>
            </a:r>
            <a:endParaRPr lang="en-US" altLang="ja-JP" sz="1400" dirty="0"/>
          </a:p>
        </p:txBody>
      </p:sp>
      <p:sp>
        <p:nvSpPr>
          <p:cNvPr id="3" name="Rectangle 2"/>
          <p:cNvSpPr/>
          <p:nvPr/>
        </p:nvSpPr>
        <p:spPr>
          <a:xfrm>
            <a:off x="2456597" y="152400"/>
            <a:ext cx="38593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/>
              <a:t>ILC Tokyo event 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7744E-EA0B-4583-98DD-D6EC74C8404D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389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2"/>
          <p:cNvSpPr txBox="1">
            <a:spLocks/>
          </p:cNvSpPr>
          <p:nvPr/>
        </p:nvSpPr>
        <p:spPr>
          <a:xfrm>
            <a:off x="381000" y="1225350"/>
            <a:ext cx="8091604" cy="43513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Plenary 1 (Mon 9:30-10:30) Welcome and Guidance</a:t>
            </a:r>
          </a:p>
          <a:p>
            <a:r>
              <a:rPr lang="en-US" altLang="ja-JP" dirty="0" smtClean="0"/>
              <a:t>Plenary 2 (Tue </a:t>
            </a:r>
            <a:r>
              <a:rPr lang="en-US" altLang="ja-JP" dirty="0" smtClean="0">
                <a:solidFill>
                  <a:srgbClr val="000000"/>
                </a:solidFill>
                <a:ea typeface="Arial Unicode MS" panose="020B0604020202020204" pitchFamily="50" charset="-128"/>
              </a:rPr>
              <a:t>15:30-17:30) Reports from LCB, ICFA, Status in Japan and panel discussion </a:t>
            </a:r>
          </a:p>
          <a:p>
            <a:r>
              <a:rPr lang="en-US" altLang="ja-JP" dirty="0" smtClean="0">
                <a:solidFill>
                  <a:srgbClr val="000000"/>
                </a:solidFill>
                <a:ea typeface="Arial Unicode MS" panose="020B0604020202020204" pitchFamily="50" charset="-128"/>
              </a:rPr>
              <a:t>Plenary 3 (Wed 10:30-12:15 in Tokyo) </a:t>
            </a:r>
          </a:p>
          <a:p>
            <a:pPr marL="0" indent="0">
              <a:buFont typeface="Arial" pitchFamily="34" charset="0"/>
              <a:buNone/>
            </a:pPr>
            <a:r>
              <a:rPr lang="en-US" altLang="ja-JP" dirty="0" smtClean="0">
                <a:solidFill>
                  <a:srgbClr val="000000"/>
                </a:solidFill>
                <a:ea typeface="Arial Unicode MS" panose="020B0604020202020204" pitchFamily="50" charset="-128"/>
              </a:rPr>
              <a:t>  Reports on LCC, ILC </a:t>
            </a:r>
            <a:r>
              <a:rPr lang="en-US" altLang="ja-JP" dirty="0" err="1" smtClean="0">
                <a:solidFill>
                  <a:srgbClr val="000000"/>
                </a:solidFill>
                <a:ea typeface="Arial Unicode MS" panose="020B0604020202020204" pitchFamily="50" charset="-128"/>
              </a:rPr>
              <a:t>Acc</a:t>
            </a:r>
            <a:r>
              <a:rPr lang="en-US" altLang="ja-JP" dirty="0" smtClean="0">
                <a:solidFill>
                  <a:srgbClr val="000000"/>
                </a:solidFill>
                <a:ea typeface="Arial Unicode MS" panose="020B0604020202020204" pitchFamily="50" charset="-128"/>
              </a:rPr>
              <a:t>, LCC </a:t>
            </a:r>
            <a:r>
              <a:rPr lang="en-US" altLang="ja-JP" dirty="0" err="1" smtClean="0">
                <a:solidFill>
                  <a:srgbClr val="000000"/>
                </a:solidFill>
                <a:ea typeface="Arial Unicode MS" panose="020B0604020202020204" pitchFamily="50" charset="-128"/>
              </a:rPr>
              <a:t>Phys</a:t>
            </a:r>
            <a:r>
              <a:rPr lang="en-US" altLang="ja-JP" dirty="0" smtClean="0">
                <a:solidFill>
                  <a:srgbClr val="000000"/>
                </a:solidFill>
                <a:ea typeface="Arial Unicode MS" panose="020B0604020202020204" pitchFamily="50" charset="-128"/>
              </a:rPr>
              <a:t>.&amp;</a:t>
            </a:r>
            <a:r>
              <a:rPr lang="en-US" altLang="ja-JP" dirty="0" err="1" smtClean="0">
                <a:solidFill>
                  <a:srgbClr val="000000"/>
                </a:solidFill>
                <a:ea typeface="Arial Unicode MS" panose="020B0604020202020204" pitchFamily="50" charset="-128"/>
              </a:rPr>
              <a:t>Det</a:t>
            </a:r>
            <a:endParaRPr lang="en-US" altLang="ja-JP" dirty="0" smtClean="0">
              <a:solidFill>
                <a:srgbClr val="000000"/>
              </a:solidFill>
              <a:ea typeface="Arial Unicode MS" panose="020B0604020202020204" pitchFamily="50" charset="-128"/>
            </a:endParaRPr>
          </a:p>
          <a:p>
            <a:pPr marL="0" indent="0">
              <a:buFont typeface="Arial" pitchFamily="34" charset="0"/>
              <a:buNone/>
            </a:pPr>
            <a:r>
              <a:rPr lang="en-US" altLang="ja-JP" i="1" dirty="0" smtClean="0">
                <a:solidFill>
                  <a:srgbClr val="000000"/>
                </a:solidFill>
                <a:ea typeface="Arial Unicode MS" panose="020B0604020202020204" pitchFamily="50" charset="-128"/>
              </a:rPr>
              <a:t>  </a:t>
            </a:r>
            <a:r>
              <a:rPr lang="en-US" altLang="ja-JP" i="1" u="sng" dirty="0" smtClean="0">
                <a:ea typeface="Arial Unicode MS" panose="020B0604020202020204" pitchFamily="50" charset="-128"/>
              </a:rPr>
              <a:t>Physics talk covering HEP at large </a:t>
            </a:r>
          </a:p>
          <a:p>
            <a:r>
              <a:rPr lang="en-US" altLang="ja-JP" dirty="0" smtClean="0">
                <a:ea typeface="Arial Unicode MS" panose="020B0604020202020204" pitchFamily="50" charset="-128"/>
              </a:rPr>
              <a:t>Plenary 4 (Thu 17:00-18:00) Physics &amp; MDI summary, etc.</a:t>
            </a:r>
          </a:p>
          <a:p>
            <a:r>
              <a:rPr lang="en-US" altLang="ja-JP" dirty="0" smtClean="0">
                <a:ea typeface="Arial Unicode MS" panose="020B0604020202020204" pitchFamily="50" charset="-128"/>
              </a:rPr>
              <a:t>Plenary 5 (Fri 17:00-18:00) Closing </a:t>
            </a:r>
          </a:p>
          <a:p>
            <a:endParaRPr lang="en-US" altLang="ja-JP" dirty="0" smtClean="0">
              <a:latin typeface="+mj-lt"/>
              <a:ea typeface="Arial Unicode MS" panose="020B0604020202020204" pitchFamily="50" charset="-128"/>
            </a:endParaRPr>
          </a:p>
          <a:p>
            <a:pPr marL="0" indent="0">
              <a:buFont typeface="Arial" pitchFamily="34" charset="0"/>
              <a:buNone/>
            </a:pPr>
            <a:endParaRPr lang="en-US" altLang="ja-JP" u="sng" dirty="0" smtClean="0">
              <a:latin typeface="+mj-lt"/>
              <a:ea typeface="Arial Unicode MS" panose="020B0604020202020204" pitchFamily="50" charset="-128"/>
            </a:endParaRPr>
          </a:p>
          <a:p>
            <a:endParaRPr lang="en-US" altLang="ja-JP" dirty="0" smtClean="0">
              <a:solidFill>
                <a:srgbClr val="000000"/>
              </a:solidFill>
              <a:latin typeface="+mj-lt"/>
              <a:ea typeface="Arial Unicode MS" panose="020B0604020202020204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25021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ALCW2015</a:t>
            </a:r>
          </a:p>
          <a:p>
            <a:pPr algn="ctr"/>
            <a:r>
              <a:rPr lang="en-US" sz="3600" dirty="0" smtClean="0"/>
              <a:t>Detailed program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468F5-E3CE-4C50-A00A-5BEC543CF2AB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9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981"/>
          <a:stretch/>
        </p:blipFill>
        <p:spPr bwMode="auto">
          <a:xfrm>
            <a:off x="457200" y="685800"/>
            <a:ext cx="7855476" cy="116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2613630"/>
            <a:ext cx="7855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Registration is now OPEN – please register!</a:t>
            </a:r>
          </a:p>
          <a:p>
            <a:endParaRPr lang="en-US" sz="3200" dirty="0"/>
          </a:p>
          <a:p>
            <a:r>
              <a:rPr lang="en-US" sz="3200" dirty="0" smtClean="0"/>
              <a:t>Early registration ends on March 22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6D40F-EF0D-43FB-96BB-64AD4A0364AD}" type="datetime1">
              <a:rPr lang="en-US" smtClean="0"/>
              <a:t>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62000"/>
            <a:ext cx="8229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Thank you</a:t>
            </a:r>
          </a:p>
          <a:p>
            <a:endParaRPr lang="en-US" dirty="0"/>
          </a:p>
          <a:p>
            <a:pPr marL="285750" indent="-285750">
              <a:buFont typeface="Wingdings 2"/>
              <a:buChar char="ó"/>
            </a:pPr>
            <a:r>
              <a:rPr lang="en-US" sz="2800" dirty="0" smtClean="0">
                <a:sym typeface="Wingdings 2"/>
              </a:rPr>
              <a:t>For attending  and your participation !</a:t>
            </a:r>
          </a:p>
          <a:p>
            <a:pPr marL="285750" indent="-285750">
              <a:buFont typeface="Wingdings 2"/>
              <a:buChar char="ó"/>
            </a:pPr>
            <a:endParaRPr lang="en-US" sz="2800" dirty="0">
              <a:sym typeface="Wingdings 2"/>
            </a:endParaRPr>
          </a:p>
          <a:p>
            <a:pPr marL="285750" indent="-285750">
              <a:buFont typeface="Wingdings 2"/>
              <a:buChar char="ó"/>
            </a:pPr>
            <a:r>
              <a:rPr lang="en-US" sz="2800" dirty="0" smtClean="0">
                <a:sym typeface="Wingdings 2"/>
              </a:rPr>
              <a:t>To all those who gave talks/chaired sessions !</a:t>
            </a:r>
          </a:p>
          <a:p>
            <a:pPr marL="285750" indent="-285750">
              <a:buFont typeface="Wingdings 2"/>
              <a:buChar char="ó"/>
            </a:pPr>
            <a:endParaRPr lang="en-US" sz="2800" dirty="0">
              <a:sym typeface="Wingdings 2"/>
            </a:endParaRPr>
          </a:p>
          <a:p>
            <a:pPr marL="285750" indent="-285750">
              <a:buFont typeface="Wingdings 2"/>
              <a:buChar char="ó"/>
            </a:pPr>
            <a:r>
              <a:rPr lang="en-US" sz="2800" dirty="0" smtClean="0">
                <a:sym typeface="Wingdings 2"/>
              </a:rPr>
              <a:t>To our SLAC colleagues who organized the meeting !</a:t>
            </a:r>
          </a:p>
          <a:p>
            <a:pPr marL="285750" indent="-285750">
              <a:buFont typeface="Wingdings 2"/>
              <a:buChar char="ó"/>
            </a:pPr>
            <a:endParaRPr lang="en-US" sz="2800" dirty="0" smtClean="0">
              <a:sym typeface="Wingdings 2"/>
            </a:endParaRPr>
          </a:p>
          <a:p>
            <a:endParaRPr lang="en-US" sz="2800" dirty="0">
              <a:sym typeface="Wingdings 2"/>
            </a:endParaRPr>
          </a:p>
          <a:p>
            <a:pPr marL="285750" indent="-285750">
              <a:buFont typeface="Wingdings 2"/>
              <a:buChar char="ó"/>
            </a:pPr>
            <a:r>
              <a:rPr lang="en-US" sz="3200" dirty="0" smtClean="0">
                <a:solidFill>
                  <a:srgbClr val="FF0000"/>
                </a:solidFill>
                <a:sym typeface="Wingdings 2"/>
              </a:rPr>
              <a:t>We hope to see many of you in Japan in April !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7C4C0-AFAA-4C20-A565-E414BFDF3E4A}" type="datetime1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3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348AA-D8F5-4C81-8D01-37AE7D3A99F5}" type="datetime1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60C0-371E-44A9-8EE6-3D2AFB79359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228600"/>
            <a:ext cx="723900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>
                <a:latin typeface="+mj-lt"/>
              </a:rPr>
              <a:t>SiD</a:t>
            </a:r>
            <a:r>
              <a:rPr lang="en-US" sz="4800" dirty="0" smtClean="0">
                <a:latin typeface="+mj-lt"/>
              </a:rPr>
              <a:t>/ILC Status</a:t>
            </a:r>
            <a:endParaRPr lang="en-US" sz="4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37295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ILC project has been endorsed (EU Strategy, ACFA, Snowmass, P5) </a:t>
            </a:r>
            <a:r>
              <a:rPr lang="en-US" sz="2400" dirty="0" smtClean="0">
                <a:solidFill>
                  <a:srgbClr val="FF0000"/>
                </a:solidFill>
              </a:rPr>
              <a:t>as a major future HEP project.</a:t>
            </a:r>
          </a:p>
          <a:p>
            <a:endParaRPr lang="en-US" sz="2400" dirty="0"/>
          </a:p>
          <a:p>
            <a:pPr>
              <a:buFontTx/>
              <a:buChar char="-"/>
            </a:pPr>
            <a:r>
              <a:rPr lang="en-US" sz="2400" dirty="0" smtClean="0"/>
              <a:t> We have an accelerator  design that will deliver the required </a:t>
            </a:r>
            <a:r>
              <a:rPr lang="en-US" sz="2400" dirty="0" smtClean="0"/>
              <a:t>luminosity – at a range of energies.</a:t>
            </a:r>
            <a:endParaRPr lang="en-US" sz="2400" dirty="0" smtClean="0"/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We have a </a:t>
            </a:r>
            <a:r>
              <a:rPr lang="en-US" sz="2400" b="1" dirty="0" err="1" smtClean="0">
                <a:solidFill>
                  <a:srgbClr val="FF0000"/>
                </a:solidFill>
              </a:rPr>
              <a:t>SiD</a:t>
            </a:r>
            <a:r>
              <a:rPr lang="en-US" sz="2400" b="1" dirty="0" smtClean="0">
                <a:solidFill>
                  <a:srgbClr val="FF0000"/>
                </a:solidFill>
              </a:rPr>
              <a:t> detector design that can deliver the physics.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 However, we still face a challenging period while the negotiations take place.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       We must </a:t>
            </a:r>
            <a:r>
              <a:rPr lang="en-US" sz="2400" dirty="0" smtClean="0">
                <a:solidFill>
                  <a:srgbClr val="FF0000"/>
                </a:solidFill>
              </a:rPr>
              <a:t>use this period to move </a:t>
            </a:r>
            <a:r>
              <a:rPr lang="en-US" sz="2400" dirty="0" err="1" smtClean="0">
                <a:solidFill>
                  <a:srgbClr val="FF0000"/>
                </a:solidFill>
              </a:rPr>
              <a:t>SiD</a:t>
            </a:r>
            <a:r>
              <a:rPr lang="en-US" sz="2400" dirty="0" smtClean="0">
                <a:solidFill>
                  <a:srgbClr val="FF0000"/>
                </a:solidFill>
              </a:rPr>
              <a:t> forward</a:t>
            </a:r>
            <a:r>
              <a:rPr lang="en-US" sz="2400" dirty="0" smtClean="0"/>
              <a:t> and position   	ourselves for an eventual real experiment.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876300" y="5214583"/>
            <a:ext cx="7543800" cy="114300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3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03365"/>
            <a:ext cx="7937636" cy="533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86400" y="595269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Akira Yamamoto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07A-AB3E-4A41-8C5F-2F76E6A2CB7B}" type="datetime1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65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05" y="914400"/>
            <a:ext cx="798215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00" y="595269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Akira Yamamoto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99ECD-67D8-4461-9FC0-450F27516B77}" type="datetime1">
              <a:rPr lang="en-US" smtClean="0"/>
              <a:t>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95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125B-4FBE-4895-B7B7-46A9D4967DAB}" type="datetime1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60C0-371E-44A9-8EE6-3D2AFB79359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4390" y="715848"/>
            <a:ext cx="8686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</a:t>
            </a:r>
            <a:r>
              <a:rPr lang="en-US" sz="2400" dirty="0" err="1" smtClean="0"/>
              <a:t>SiD</a:t>
            </a:r>
            <a:r>
              <a:rPr lang="en-US" sz="2400" dirty="0" smtClean="0"/>
              <a:t> </a:t>
            </a:r>
            <a:r>
              <a:rPr lang="en-US" sz="2400" dirty="0" smtClean="0"/>
              <a:t>3-5 year</a:t>
            </a:r>
            <a:r>
              <a:rPr lang="en-US" sz="2400" dirty="0" smtClean="0"/>
              <a:t> </a:t>
            </a:r>
            <a:r>
              <a:rPr lang="en-US" sz="2400" dirty="0" smtClean="0"/>
              <a:t>goals include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r>
              <a:rPr lang="en-US" sz="2400" dirty="0" smtClean="0"/>
              <a:t>        </a:t>
            </a:r>
            <a:r>
              <a:rPr lang="en-US" sz="2400" dirty="0" smtClean="0">
                <a:sym typeface="Wingdings 2"/>
              </a:rPr>
              <a:t> </a:t>
            </a:r>
            <a:r>
              <a:rPr lang="en-US" sz="2400" dirty="0" smtClean="0">
                <a:solidFill>
                  <a:srgbClr val="FF0000"/>
                </a:solidFill>
                <a:sym typeface="Wingdings 2"/>
              </a:rPr>
              <a:t>Optimization</a:t>
            </a:r>
            <a:r>
              <a:rPr lang="en-US" sz="2400" dirty="0" smtClean="0">
                <a:sym typeface="Wingdings 2"/>
              </a:rPr>
              <a:t> of the detector (physics and detector studies by physicists with input </a:t>
            </a:r>
            <a:r>
              <a:rPr lang="en-US" sz="2400" dirty="0" smtClean="0">
                <a:sym typeface="Wingdings 2"/>
              </a:rPr>
              <a:t>of </a:t>
            </a:r>
            <a:r>
              <a:rPr lang="en-US" sz="2400" dirty="0" smtClean="0">
                <a:sym typeface="Wingdings 2"/>
              </a:rPr>
              <a:t>engineering realities) – </a:t>
            </a:r>
          </a:p>
          <a:p>
            <a:r>
              <a:rPr lang="en-US" sz="2400" dirty="0" smtClean="0">
                <a:sym typeface="Wingdings 2"/>
              </a:rPr>
              <a:t>       </a:t>
            </a:r>
            <a:r>
              <a:rPr lang="en-US" sz="2400" i="1" dirty="0" err="1" smtClean="0">
                <a:solidFill>
                  <a:srgbClr val="FF0000"/>
                </a:solidFill>
                <a:sym typeface="Wingdings 2"/>
              </a:rPr>
              <a:t>SiD</a:t>
            </a:r>
            <a:r>
              <a:rPr lang="en-US" sz="2400" i="1" dirty="0" smtClean="0">
                <a:solidFill>
                  <a:srgbClr val="FF0000"/>
                </a:solidFill>
                <a:sym typeface="Wingdings 2"/>
              </a:rPr>
              <a:t> Optimization meetings take place every </a:t>
            </a:r>
            <a:r>
              <a:rPr lang="en-US" sz="2400" i="1" dirty="0" smtClean="0">
                <a:solidFill>
                  <a:srgbClr val="FF0000"/>
                </a:solidFill>
                <a:sym typeface="Wingdings 2"/>
              </a:rPr>
              <a:t>week</a:t>
            </a:r>
            <a:r>
              <a:rPr lang="en-US" sz="2400" i="1" dirty="0" smtClean="0">
                <a:solidFill>
                  <a:srgbClr val="FF0000"/>
                </a:solidFill>
                <a:sym typeface="Wingdings 2"/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  <a:sym typeface="Wingdings 2"/>
              </a:rPr>
              <a:t>– please  join in and offer your ideas!</a:t>
            </a:r>
          </a:p>
          <a:p>
            <a:endParaRPr lang="en-US" sz="2400" dirty="0">
              <a:sym typeface="Wingdings 2"/>
            </a:endParaRPr>
          </a:p>
          <a:p>
            <a:r>
              <a:rPr lang="en-US" sz="2400" dirty="0" smtClean="0">
                <a:sym typeface="Wingdings 2"/>
              </a:rPr>
              <a:t>         Further </a:t>
            </a:r>
            <a:r>
              <a:rPr lang="en-US" sz="2400" dirty="0" smtClean="0">
                <a:solidFill>
                  <a:srgbClr val="FF0000"/>
                </a:solidFill>
                <a:sym typeface="Wingdings 2"/>
              </a:rPr>
              <a:t>benchmark studies </a:t>
            </a:r>
            <a:r>
              <a:rPr lang="en-US" sz="2400" dirty="0" smtClean="0">
                <a:sym typeface="Wingdings 2"/>
              </a:rPr>
              <a:t>as new ideas/new LHC results emerge (by physicists, with support for computing services</a:t>
            </a:r>
            <a:r>
              <a:rPr lang="en-US" sz="2400" dirty="0" smtClean="0">
                <a:sym typeface="Wingdings 2"/>
              </a:rPr>
              <a:t>)</a:t>
            </a:r>
            <a:endParaRPr lang="en-US" sz="2400" dirty="0" smtClean="0">
              <a:sym typeface="Wingdings 2"/>
            </a:endParaRPr>
          </a:p>
          <a:p>
            <a:endParaRPr lang="en-US" sz="2400" dirty="0">
              <a:sym typeface="Wingdings 2"/>
            </a:endParaRPr>
          </a:p>
          <a:p>
            <a:r>
              <a:rPr lang="en-US" sz="2400" dirty="0" smtClean="0">
                <a:sym typeface="Wingdings 2"/>
              </a:rPr>
              <a:t>         Detector </a:t>
            </a:r>
            <a:r>
              <a:rPr lang="en-US" sz="2400" dirty="0" smtClean="0">
                <a:solidFill>
                  <a:srgbClr val="FF0000"/>
                </a:solidFill>
                <a:sym typeface="Wingdings 2"/>
              </a:rPr>
              <a:t>prototype R&amp;D completion </a:t>
            </a:r>
            <a:r>
              <a:rPr lang="en-US" sz="2400" dirty="0" smtClean="0">
                <a:sym typeface="Wingdings 2"/>
              </a:rPr>
              <a:t>(physicists, technicians; will require </a:t>
            </a:r>
            <a:r>
              <a:rPr lang="en-US" sz="2400" dirty="0" smtClean="0">
                <a:sym typeface="Wingdings 2"/>
              </a:rPr>
              <a:t>a budget)</a:t>
            </a:r>
            <a:endParaRPr lang="en-US" sz="2400" dirty="0" smtClean="0">
              <a:sym typeface="Wingdings 2"/>
            </a:endParaRPr>
          </a:p>
          <a:p>
            <a:endParaRPr lang="en-US" sz="2400" dirty="0">
              <a:sym typeface="Wingdings 2"/>
            </a:endParaRPr>
          </a:p>
          <a:p>
            <a:r>
              <a:rPr lang="en-US" sz="2400" dirty="0" smtClean="0">
                <a:sym typeface="Wingdings 2"/>
              </a:rPr>
              <a:t>       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"/>
            <a:ext cx="7696200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What’s next?</a:t>
            </a:r>
            <a:endParaRPr lang="en-US" sz="40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500933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ym typeface="Wingdings 2"/>
              </a:rPr>
              <a:t> </a:t>
            </a:r>
            <a:r>
              <a:rPr lang="en-US" sz="2400" dirty="0">
                <a:sym typeface="Wingdings 2"/>
              </a:rPr>
              <a:t> Ramp up towards a </a:t>
            </a:r>
            <a:r>
              <a:rPr lang="en-US" sz="2400" dirty="0">
                <a:solidFill>
                  <a:srgbClr val="FF0000"/>
                </a:solidFill>
                <a:sym typeface="Wingdings 2"/>
              </a:rPr>
              <a:t>TDR  </a:t>
            </a:r>
            <a:r>
              <a:rPr lang="en-US" sz="2400" dirty="0">
                <a:sym typeface="Wingdings 2"/>
              </a:rPr>
              <a:t>with</a:t>
            </a:r>
            <a:r>
              <a:rPr lang="en-US" sz="2400" dirty="0">
                <a:solidFill>
                  <a:srgbClr val="FF0000"/>
                </a:solidFill>
                <a:sym typeface="Wingdings 2"/>
              </a:rPr>
              <a:t> subsystem engineering  and detector integration</a:t>
            </a:r>
            <a:r>
              <a:rPr lang="en-US" sz="2400" dirty="0">
                <a:sym typeface="Wingdings 2"/>
              </a:rPr>
              <a:t>(physicists and engineers at a minimal level to begin, increasing with time)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30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84C9-FBDF-4025-88C4-D0F02B23514A}" type="datetime1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A60C0-371E-44A9-8EE6-3D2AFB79359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14400" y="304800"/>
            <a:ext cx="723900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What’s next for </a:t>
            </a:r>
            <a:r>
              <a:rPr lang="en-US" sz="4800" dirty="0" err="1" smtClean="0">
                <a:latin typeface="+mj-lt"/>
              </a:rPr>
              <a:t>SiD</a:t>
            </a:r>
            <a:endParaRPr lang="en-US" sz="4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371600"/>
            <a:ext cx="8915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/>
              <a:t> We invite you to </a:t>
            </a:r>
            <a:r>
              <a:rPr lang="en-US" sz="2400" dirty="0" smtClean="0">
                <a:solidFill>
                  <a:srgbClr val="FF0000"/>
                </a:solidFill>
              </a:rPr>
              <a:t>contribute to the planning for the next steps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  -  Offer </a:t>
            </a:r>
            <a:r>
              <a:rPr lang="en-US" sz="2400" dirty="0" smtClean="0">
                <a:solidFill>
                  <a:srgbClr val="FF0000"/>
                </a:solidFill>
              </a:rPr>
              <a:t>your ideas </a:t>
            </a:r>
            <a:r>
              <a:rPr lang="en-US" sz="2400" dirty="0" smtClean="0"/>
              <a:t>for optimization of the </a:t>
            </a:r>
            <a:r>
              <a:rPr lang="en-US" sz="2400" dirty="0" err="1" smtClean="0"/>
              <a:t>SiD</a:t>
            </a:r>
            <a:r>
              <a:rPr lang="en-US" sz="2400" dirty="0" smtClean="0"/>
              <a:t> design</a:t>
            </a:r>
          </a:p>
          <a:p>
            <a:r>
              <a:rPr lang="en-US" sz="2400" dirty="0" smtClean="0"/>
              <a:t>          -  </a:t>
            </a:r>
            <a:r>
              <a:rPr lang="en-US" sz="2400" dirty="0" smtClean="0">
                <a:solidFill>
                  <a:srgbClr val="FF0000"/>
                </a:solidFill>
              </a:rPr>
              <a:t>New technologies ??</a:t>
            </a:r>
          </a:p>
          <a:p>
            <a:r>
              <a:rPr lang="en-US" sz="2400" dirty="0" smtClean="0"/>
              <a:t>          -  Involve </a:t>
            </a:r>
            <a:r>
              <a:rPr lang="en-US" sz="2400" dirty="0" smtClean="0">
                <a:solidFill>
                  <a:srgbClr val="FF0000"/>
                </a:solidFill>
              </a:rPr>
              <a:t>students/</a:t>
            </a:r>
            <a:r>
              <a:rPr lang="en-US" sz="2400" dirty="0" err="1" smtClean="0">
                <a:solidFill>
                  <a:srgbClr val="FF0000"/>
                </a:solidFill>
              </a:rPr>
              <a:t>postdocs</a:t>
            </a:r>
            <a:r>
              <a:rPr lang="en-US" sz="2400" dirty="0" smtClean="0"/>
              <a:t> in short/medium term detector and 	physics studies</a:t>
            </a:r>
          </a:p>
          <a:p>
            <a:r>
              <a:rPr lang="en-US" sz="2400" dirty="0" smtClean="0"/>
              <a:t>          -  Be prepared to discuss </a:t>
            </a:r>
            <a:r>
              <a:rPr lang="en-US" sz="2400" dirty="0" smtClean="0">
                <a:solidFill>
                  <a:srgbClr val="FF0000"/>
                </a:solidFill>
              </a:rPr>
              <a:t>new ideas </a:t>
            </a:r>
            <a:r>
              <a:rPr lang="en-US" sz="2400" dirty="0" smtClean="0"/>
              <a:t>with new people joining </a:t>
            </a:r>
            <a:r>
              <a:rPr lang="en-US" sz="2400" dirty="0" err="1" smtClean="0"/>
              <a:t>SiD</a:t>
            </a:r>
            <a:endParaRPr lang="en-US" sz="2400" dirty="0" smtClean="0"/>
          </a:p>
          <a:p>
            <a:r>
              <a:rPr lang="en-US" sz="2400" dirty="0" smtClean="0"/>
              <a:t>          -  Contribute to the preparation of resource requests for the TDR</a:t>
            </a:r>
          </a:p>
          <a:p>
            <a:r>
              <a:rPr lang="en-US" sz="2400" dirty="0" smtClean="0"/>
              <a:t>          -  Connect to the </a:t>
            </a:r>
            <a:r>
              <a:rPr lang="en-US" sz="2400" dirty="0" err="1" smtClean="0"/>
              <a:t>SiD</a:t>
            </a:r>
            <a:r>
              <a:rPr lang="en-US" sz="2400" dirty="0" smtClean="0"/>
              <a:t> General meetings</a:t>
            </a:r>
          </a:p>
          <a:p>
            <a:r>
              <a:rPr lang="en-US" sz="2400" dirty="0" smtClean="0"/>
              <a:t>          -  Connect to the Institutional Board meetings</a:t>
            </a:r>
          </a:p>
          <a:p>
            <a:r>
              <a:rPr lang="en-US" sz="2400" dirty="0" smtClean="0"/>
              <a:t>          -  Offer your ideas for  the </a:t>
            </a:r>
            <a:r>
              <a:rPr lang="en-US" sz="2400" dirty="0" err="1" smtClean="0"/>
              <a:t>SiD</a:t>
            </a:r>
            <a:r>
              <a:rPr lang="en-US" sz="2400" dirty="0" smtClean="0"/>
              <a:t> organization moving forward</a:t>
            </a:r>
          </a:p>
          <a:p>
            <a:r>
              <a:rPr lang="en-US" sz="2400" dirty="0" smtClean="0"/>
              <a:t>          -  Give talks and talk to your colleagues about ILC and </a:t>
            </a:r>
            <a:r>
              <a:rPr lang="en-US" sz="2400" dirty="0" err="1" smtClean="0"/>
              <a:t>SiD</a:t>
            </a:r>
            <a:r>
              <a:rPr lang="en-US" sz="2400" dirty="0" smtClean="0"/>
              <a:t> !</a:t>
            </a:r>
          </a:p>
          <a:p>
            <a:r>
              <a:rPr lang="en-US" dirty="0"/>
              <a:t> </a:t>
            </a:r>
            <a:r>
              <a:rPr lang="en-US" dirty="0" smtClean="0"/>
              <a:t>           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8252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229600" cy="579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02608-C251-4EDC-8DD1-63CA868FBAD0}" type="datetime1">
              <a:rPr lang="en-US" smtClean="0"/>
              <a:t>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888BD-C2F0-45B7-A36C-104B6846DA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43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683830"/>
              </p:ext>
            </p:extLst>
          </p:nvPr>
        </p:nvGraphicFramePr>
        <p:xfrm>
          <a:off x="658165" y="1316330"/>
          <a:ext cx="7812595" cy="4045003"/>
        </p:xfrm>
        <a:graphic>
          <a:graphicData uri="http://schemas.openxmlformats.org/drawingml/2006/table">
            <a:tbl>
              <a:tblPr/>
              <a:tblGrid>
                <a:gridCol w="919426"/>
                <a:gridCol w="889785"/>
                <a:gridCol w="1035708"/>
                <a:gridCol w="1035708"/>
                <a:gridCol w="1035708"/>
                <a:gridCol w="1035708"/>
                <a:gridCol w="1035708"/>
                <a:gridCol w="824844"/>
              </a:tblGrid>
              <a:tr h="4633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4/19(Sun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4/20(Mon)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4/21(Tue)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4/22(Wed)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4/23(Thu)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4/24(Fri)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4/25(Sat)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00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Morning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Registration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Reserved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448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Opening 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604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@Tokyo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2280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Afternoon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Reserved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Symposium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Phys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741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021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Closing Plenary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9539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Reception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Food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Festa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832">
                <a:tc row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8248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角丸四角形 2"/>
          <p:cNvSpPr/>
          <p:nvPr/>
        </p:nvSpPr>
        <p:spPr>
          <a:xfrm>
            <a:off x="4551903" y="1187533"/>
            <a:ext cx="1029500" cy="4610366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20361" y="725868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Tokyo event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35134" y="171870"/>
            <a:ext cx="5170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Conceptual  Time Table: </a:t>
            </a:r>
            <a:r>
              <a:rPr lang="en-US" altLang="ja-JP" sz="2400" dirty="0" err="1" smtClean="0"/>
              <a:t>ver</a:t>
            </a:r>
            <a:r>
              <a:rPr lang="en-US" altLang="ja-JP" sz="2400" dirty="0" smtClean="0"/>
              <a:t> 2014.12.18 </a:t>
            </a:r>
            <a:endParaRPr kumimoji="1" lang="ja-JP" altLang="en-US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DB488-F89D-429C-AA9D-CD98643FAD63}" type="datetime1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6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70423"/>
              </p:ext>
            </p:extLst>
          </p:nvPr>
        </p:nvGraphicFramePr>
        <p:xfrm>
          <a:off x="3203848" y="188640"/>
          <a:ext cx="5184578" cy="6558233"/>
        </p:xfrm>
        <a:graphic>
          <a:graphicData uri="http://schemas.openxmlformats.org/drawingml/2006/table">
            <a:tbl>
              <a:tblPr/>
              <a:tblGrid>
                <a:gridCol w="507187"/>
                <a:gridCol w="619895"/>
                <a:gridCol w="507187"/>
                <a:gridCol w="507187"/>
                <a:gridCol w="507187"/>
                <a:gridCol w="507187"/>
                <a:gridCol w="507187"/>
                <a:gridCol w="507187"/>
                <a:gridCol w="507187"/>
                <a:gridCol w="507187"/>
              </a:tblGrid>
              <a:tr h="15497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4/19</a:t>
                      </a:r>
                      <a:b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(Sun)</a:t>
                      </a:r>
                    </a:p>
                  </a:txBody>
                  <a:tcPr marL="7045" marR="7045" marT="70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10:00-12:00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Lunch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13:00-15:00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LOC Preparation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and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Registration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0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15:30-18:00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7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4/20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(Mon)</a:t>
                      </a:r>
                    </a:p>
                  </a:txBody>
                  <a:tcPr marL="7045" marR="7045" marT="70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8:30-9:30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 Registration 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9:30-10:30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Opening ( Welcome + Guidance )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11:00-12:30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Physics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MDI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Lunch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14:00-15:30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Physics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MDI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LCTPC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72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16:00-18:00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Physics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MDI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LCTPC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Vertex&amp;Silicon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9724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4/21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(Tue)</a:t>
                      </a:r>
                    </a:p>
                  </a:txBody>
                  <a:tcPr marL="7045" marR="7045" marT="70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9:00-10:30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Physics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MDI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LCTPC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Vertex&amp;Silicon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72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11:00-12:30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Physics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MDI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LCTPC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Vertex&amp;Silicon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lunch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72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14:00-15:00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Physics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MDI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CALICE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LCTPC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Vertex&amp;Silicon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15:30-17:30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Plenary - 2 ( Reports from LCB,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ICFA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, Status in Japan and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panel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discussion )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0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17:30-18:30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Reception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4/22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(Wed)</a:t>
                      </a:r>
                    </a:p>
                  </a:txBody>
                  <a:tcPr marL="7045" marR="7045" marT="70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8:00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Bus to Tokyo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10:30-12:15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Plenary - 3 ( reports on LCC, ILC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, LCC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.&amp;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Det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,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&amp; Physics talk )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lunch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14:00-17:30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</a:endParaRP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ILC Tokyo Event (Symposium)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17:30-19:30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ILC48 Food Festa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0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20:00-22:00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Return to Tsukuba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4/23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(Thu)</a:t>
                      </a:r>
                    </a:p>
                  </a:txBody>
                  <a:tcPr marL="7045" marR="7045" marT="70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9:00-10:30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Physcs+ILD+SiD joint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11:00-12:30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SiD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lunch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14:00-16:30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SiD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0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17:00-18:00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Plenary - 4 (Physics &amp; MDI summary , etc.)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4/24</a:t>
                      </a:r>
                      <a:b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</a:br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(Fri)</a:t>
                      </a:r>
                    </a:p>
                  </a:txBody>
                  <a:tcPr marL="7045" marR="7045" marT="70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9:00-10:30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11:00-12:30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lunch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14:00-16:30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ILD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ACC2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ACC3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1549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break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01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8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17:00-18:00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</a:rPr>
                        <a:t>Closing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25908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ALCW2015</a:t>
            </a:r>
          </a:p>
          <a:p>
            <a:pPr algn="ctr"/>
            <a:r>
              <a:rPr lang="en-US" sz="2400" dirty="0" smtClean="0"/>
              <a:t>Detailed program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7F3BF-25F9-4C04-99E9-25073B3201F9}" type="datetime1">
              <a:rPr lang="en-US" smtClean="0"/>
              <a:t>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SiD Plans            A. White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0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19730</TotalTime>
  <Words>729</Words>
  <Application>Microsoft Office PowerPoint</Application>
  <PresentationFormat>On-screen Show (4:3)</PresentationFormat>
  <Paragraphs>354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Texas at Arlington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Perspectives and ALCW2015</dc:title>
  <dc:creator>oit</dc:creator>
  <cp:lastModifiedBy>oit</cp:lastModifiedBy>
  <cp:revision>18</cp:revision>
  <dcterms:created xsi:type="dcterms:W3CDTF">2014-12-26T23:24:42Z</dcterms:created>
  <dcterms:modified xsi:type="dcterms:W3CDTF">2015-01-14T15:37:27Z</dcterms:modified>
</cp:coreProperties>
</file>