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75" r:id="rId3"/>
    <p:sldId id="257" r:id="rId4"/>
    <p:sldId id="258" r:id="rId5"/>
    <p:sldId id="260" r:id="rId6"/>
    <p:sldId id="262" r:id="rId7"/>
    <p:sldId id="263" r:id="rId8"/>
    <p:sldId id="264" r:id="rId9"/>
    <p:sldId id="288" r:id="rId10"/>
    <p:sldId id="266" r:id="rId11"/>
    <p:sldId id="267" r:id="rId12"/>
    <p:sldId id="269" r:id="rId13"/>
    <p:sldId id="268" r:id="rId14"/>
    <p:sldId id="271" r:id="rId15"/>
    <p:sldId id="272" r:id="rId16"/>
    <p:sldId id="273" r:id="rId17"/>
    <p:sldId id="277" r:id="rId18"/>
    <p:sldId id="276" r:id="rId19"/>
    <p:sldId id="29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94" r:id="rId30"/>
    <p:sldId id="293" r:id="rId31"/>
    <p:sldId id="289" r:id="rId32"/>
    <p:sldId id="290" r:id="rId33"/>
    <p:sldId id="291" r:id="rId34"/>
    <p:sldId id="292" r:id="rId35"/>
    <p:sldId id="295" r:id="rId36"/>
    <p:sldId id="29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31DD2-C08D-4BAE-8262-F0BF83B3D918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BEB50-F584-4119-B308-2FB33E86C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9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BEB50-F584-4119-B308-2FB33E86C11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96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A22602-A6BE-46C7-8257-D62070BEE6AB}" type="slidenum">
              <a:rPr lang="en-US"/>
              <a:pPr/>
              <a:t>32</a:t>
            </a:fld>
            <a:endParaRPr lang="en-US"/>
          </a:p>
        </p:txBody>
      </p:sp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6" tIns="45357" rIns="90716" bIns="45357" anchor="b"/>
          <a:lstStyle/>
          <a:p>
            <a:pPr algn="r" defTabSz="903208" latinLnBrk="1"/>
            <a:fld id="{2F03EA6A-4A55-4632-9B1B-F667C621F772}" type="slidenum">
              <a:rPr lang="en-US" altLang="ko-KR" sz="1100">
                <a:latin typeface="맑은 고딕" charset="0"/>
                <a:ea typeface="굴림" charset="-127"/>
              </a:rPr>
              <a:pPr algn="r" defTabSz="903208" latinLnBrk="1"/>
              <a:t>32</a:t>
            </a:fld>
            <a:endParaRPr lang="en-US" altLang="ko-KR" sz="1100" dirty="0">
              <a:latin typeface="맑은 고딕" charset="0"/>
              <a:ea typeface="굴림" charset="-127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2625"/>
            <a:ext cx="4573588" cy="343058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4" y="4343401"/>
            <a:ext cx="5489575" cy="4119563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ko-KR" altLang="ko-KR"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67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5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69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3724275" y="6421438"/>
            <a:ext cx="2133600" cy="365125"/>
          </a:xfrm>
        </p:spPr>
        <p:txBody>
          <a:bodyPr/>
          <a:lstStyle>
            <a:lvl1pPr algn="ctr">
              <a:defRPr>
                <a:latin typeface="Arial Black" charset="0"/>
                <a:ea typeface="굴림" charset="-127"/>
              </a:defRPr>
            </a:lvl1pPr>
          </a:lstStyle>
          <a:p>
            <a:pPr>
              <a:defRPr/>
            </a:pPr>
            <a:fld id="{E56E9FED-B022-7D4C-99D4-EF9E9B6BF0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54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29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7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5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7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8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8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53CC5-30DF-4926-AD46-DE569876EF17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20B5-1C22-4E7F-80AA-5DB7E206C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Digital Hadron </a:t>
            </a:r>
            <a:r>
              <a:rPr lang="en-US" dirty="0" err="1" smtClean="0"/>
              <a:t>Calorimetry</a:t>
            </a:r>
            <a:r>
              <a:rPr lang="en-US" dirty="0" smtClean="0"/>
              <a:t> using Gas Electron Multipliers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/>
              <a:t>Andy White</a:t>
            </a:r>
          </a:p>
          <a:p>
            <a:r>
              <a:rPr lang="en-US" dirty="0" smtClean="0"/>
              <a:t>University of Texas at Arlington</a:t>
            </a:r>
            <a:endParaRPr lang="en-US" dirty="0"/>
          </a:p>
        </p:txBody>
      </p:sp>
      <p:pic>
        <p:nvPicPr>
          <p:cNvPr id="4" name="Picture 2" descr="CAlorimeter for the LInear Collider Experi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608663" cy="762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0"/>
            <a:ext cx="1676400" cy="90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358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6A5265-3D5F-AE43-BCDA-AA848D19350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3" descr="F:\DCIM\213CANON\IMG_217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14400"/>
            <a:ext cx="6553200" cy="5074793"/>
          </a:xfrm>
          <a:prstGeom prst="rect">
            <a:avLst/>
          </a:prstGeom>
          <a:noFill/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1447800" y="60102"/>
            <a:ext cx="6553200" cy="778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T-1010 Experiment Setup</a:t>
            </a:r>
            <a:endParaRPr kumimoji="0" lang="ko-KR" altLang="en-US" sz="4400" b="0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/>
              <a:ea typeface="ＭＳ Ｐゴシック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3920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onCharge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9600"/>
            <a:ext cx="4477365" cy="3238500"/>
          </a:xfrm>
          <a:prstGeom prst="rect">
            <a:avLst/>
          </a:prstGeom>
        </p:spPr>
      </p:pic>
      <p:pic>
        <p:nvPicPr>
          <p:cNvPr id="5" name="Picture 4" descr="ProtonCharge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7364" y="609600"/>
            <a:ext cx="4666635" cy="3238500"/>
          </a:xfrm>
          <a:prstGeom prst="rect">
            <a:avLst/>
          </a:prstGeom>
        </p:spPr>
      </p:pic>
      <p:pic>
        <p:nvPicPr>
          <p:cNvPr id="6" name="Picture 5" descr="PionCharge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48100"/>
            <a:ext cx="4477365" cy="3009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3" y="1490133"/>
            <a:ext cx="26246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Particle: </a:t>
            </a:r>
            <a:r>
              <a:rPr lang="en-US" dirty="0" err="1" smtClean="0"/>
              <a:t>Muon</a:t>
            </a:r>
            <a:endParaRPr lang="en-US" dirty="0" smtClean="0"/>
          </a:p>
          <a:p>
            <a:r>
              <a:rPr lang="en-US" dirty="0" smtClean="0"/>
              <a:t>High Voltage: 1950V</a:t>
            </a:r>
          </a:p>
          <a:p>
            <a:r>
              <a:rPr lang="en-US" dirty="0" smtClean="0"/>
              <a:t>Energy: 32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Trigger: 10x10cm</a:t>
            </a:r>
            <a:r>
              <a:rPr lang="en-US" baseline="30000" dirty="0" smtClean="0"/>
              <a:t>2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1371600"/>
            <a:ext cx="2319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Particle: Proton</a:t>
            </a:r>
          </a:p>
          <a:p>
            <a:r>
              <a:rPr lang="en-US" dirty="0" smtClean="0"/>
              <a:t>High Voltage: 1950V</a:t>
            </a:r>
          </a:p>
          <a:p>
            <a:r>
              <a:rPr lang="en-US" dirty="0" smtClean="0"/>
              <a:t>Energy: 120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Trigger: 2x2cm</a:t>
            </a:r>
            <a:r>
              <a:rPr lang="en-US" baseline="30000" dirty="0" smtClean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0" y="4667071"/>
            <a:ext cx="2624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Particle: </a:t>
            </a:r>
            <a:r>
              <a:rPr lang="en-US" dirty="0" err="1" smtClean="0"/>
              <a:t>Pion</a:t>
            </a:r>
            <a:endParaRPr lang="en-US" dirty="0" smtClean="0"/>
          </a:p>
          <a:p>
            <a:r>
              <a:rPr lang="en-US" dirty="0" smtClean="0"/>
              <a:t>High Voltage: 1950V</a:t>
            </a:r>
          </a:p>
          <a:p>
            <a:r>
              <a:rPr lang="en-US" dirty="0" smtClean="0"/>
              <a:t>Energy: 32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Trigger: 2x2cm</a:t>
            </a:r>
            <a:r>
              <a:rPr lang="en-US" baseline="30000" dirty="0" smtClean="0"/>
              <a:t>2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GEM Response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 with </a:t>
            </a:r>
            <a:r>
              <a:rPr kumimoji="0" lang="en-US" sz="4400" b="0" i="0" u="none" strike="noStrike" kern="0" cap="none" spc="0" normalizeH="0" noProof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KPiX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/>
              <a:ea typeface="ＭＳ Ｐゴシック" charset="-128"/>
              <a:cs typeface="Arial Narro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43434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Results pressure corrected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4800600" y="61722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264836" y="1490133"/>
            <a:ext cx="1143000" cy="4572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10400" y="1351588"/>
            <a:ext cx="1143000" cy="4572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057400" y="4647059"/>
            <a:ext cx="1143000" cy="4572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92696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Narrow"/>
                <a:cs typeface="Arial Narrow"/>
              </a:rPr>
              <a:t>Hit Map for </a:t>
            </a:r>
            <a:r>
              <a:rPr lang="en-US" altLang="ko-KR" sz="2800" dirty="0" err="1" smtClean="0">
                <a:latin typeface="Arial Narrow"/>
                <a:cs typeface="Arial Narrow"/>
              </a:rPr>
              <a:t>Pions</a:t>
            </a:r>
            <a:r>
              <a:rPr lang="en-US" altLang="ko-KR" sz="2800" dirty="0" smtClean="0">
                <a:latin typeface="Arial Narrow"/>
                <a:cs typeface="Arial Narrow"/>
              </a:rPr>
              <a:t> </a:t>
            </a:r>
            <a:r>
              <a:rPr lang="en-US" altLang="ko-KR" sz="2800" dirty="0" err="1" smtClean="0">
                <a:latin typeface="Arial Narrow"/>
                <a:cs typeface="Arial Narrow"/>
              </a:rPr>
              <a:t>vs</a:t>
            </a:r>
            <a:r>
              <a:rPr lang="en-US" altLang="ko-KR" sz="2800" dirty="0" smtClean="0">
                <a:latin typeface="Arial Narrow"/>
                <a:cs typeface="Arial Narrow"/>
              </a:rPr>
              <a:t> </a:t>
            </a:r>
            <a:r>
              <a:rPr lang="en-US" altLang="ko-KR" sz="2800" dirty="0" err="1" smtClean="0">
                <a:latin typeface="Arial Narrow"/>
                <a:cs typeface="Arial Narrow"/>
              </a:rPr>
              <a:t>Pion</a:t>
            </a:r>
            <a:r>
              <a:rPr lang="en-US" altLang="ko-KR" sz="2800" dirty="0" smtClean="0">
                <a:latin typeface="Arial Narrow"/>
                <a:cs typeface="Arial Narrow"/>
              </a:rPr>
              <a:t> Showers (</a:t>
            </a:r>
            <a:r>
              <a:rPr lang="en-US" altLang="ko-KR" sz="2800" dirty="0" err="1" smtClean="0">
                <a:latin typeface="Arial Narrow"/>
                <a:cs typeface="Arial Narrow"/>
              </a:rPr>
              <a:t>KPiX</a:t>
            </a:r>
            <a:r>
              <a:rPr lang="en-US" altLang="ko-KR" sz="2800" dirty="0" smtClean="0">
                <a:latin typeface="Arial Narrow"/>
                <a:cs typeface="Arial Narrow"/>
              </a:rPr>
              <a:t>)</a:t>
            </a:r>
            <a:endParaRPr lang="ko-KR" altLang="en-US" sz="2800" dirty="0">
              <a:latin typeface="Arial Narrow"/>
              <a:cs typeface="Arial Narrow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385" y="1219199"/>
            <a:ext cx="4260955" cy="392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931" y="1205799"/>
            <a:ext cx="4317669" cy="397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38200" y="53340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Arial Narrow"/>
                <a:cs typeface="Arial Narrow"/>
              </a:rPr>
              <a:t>Hits above 5fC were counted and normalized to 1000</a:t>
            </a:r>
          </a:p>
          <a:p>
            <a:r>
              <a:rPr lang="en-US" altLang="ko-KR" sz="2400" dirty="0" smtClean="0">
                <a:latin typeface="Arial Narrow"/>
                <a:cs typeface="Arial Narrow"/>
              </a:rPr>
              <a:t>Demonstrates the KPIX capability to take many hits simultaneously</a:t>
            </a:r>
            <a:endParaRPr lang="ko-KR" altLang="en-US" sz="2400" dirty="0">
              <a:latin typeface="Arial Narrow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6A5265-3D5F-AE43-BCDA-AA848D19350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ffvsMean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049438"/>
            <a:ext cx="6096000" cy="4021817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 bwMode="auto">
          <a:xfrm>
            <a:off x="524301" y="990600"/>
            <a:ext cx="8229600" cy="41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Efficiencies and Hit multiplicities (</a:t>
            </a:r>
            <a:r>
              <a:rPr kumimoji="0" lang="en-US" altLang="ko-KR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KPiX</a:t>
            </a:r>
            <a:r>
              <a:rPr kumimoji="0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)</a:t>
            </a:r>
            <a:endParaRPr kumimoji="0" lang="ko-KR" altLang="en-US" sz="3600" b="0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/>
              <a:ea typeface="ＭＳ Ｐゴシック" charset="-128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3246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Results pressure corrected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5105400" y="61722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GEM DHCAL  A.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21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제목 4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ko-KR" sz="4400" dirty="0" smtClean="0">
                <a:latin typeface="+mn-lt"/>
                <a:ea typeface="Times New Roman" charset="0"/>
                <a:cs typeface="Times New Roman" charset="0"/>
              </a:rPr>
              <a:t>Toward 100cmx100cm GEM Planes</a:t>
            </a:r>
            <a:endParaRPr lang="ko-KR" altLang="en-US" sz="4400" dirty="0">
              <a:latin typeface="+mn-lt"/>
              <a:ea typeface="Times New Roman" charset="0"/>
              <a:cs typeface="Times New Roman" charset="0"/>
            </a:endParaRPr>
          </a:p>
        </p:txBody>
      </p:sp>
      <p:pic>
        <p:nvPicPr>
          <p:cNvPr id="35844" name="Picture 6" descr="IMG_155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Footer Placeholder 5"/>
          <p:cNvSpPr txBox="1">
            <a:spLocks/>
          </p:cNvSpPr>
          <p:nvPr/>
        </p:nvSpPr>
        <p:spPr bwMode="auto">
          <a:xfrm>
            <a:off x="21336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CC0000"/>
                </a:solidFill>
                <a:latin typeface="Arial Narrow" charset="0"/>
              </a:rPr>
              <a:t>GEM </a:t>
            </a:r>
            <a:r>
              <a:rPr lang="en-US" sz="1400" dirty="0" smtClean="0">
                <a:solidFill>
                  <a:srgbClr val="CC0000"/>
                </a:solidFill>
                <a:latin typeface="Arial Narrow" charset="0"/>
              </a:rPr>
              <a:t>DHCAL  </a:t>
            </a:r>
            <a:r>
              <a:rPr lang="en-US" sz="1400" dirty="0" err="1" smtClean="0">
                <a:solidFill>
                  <a:srgbClr val="CC0000"/>
                </a:solidFill>
                <a:latin typeface="Arial Narrow" charset="0"/>
              </a:rPr>
              <a:t>A.White</a:t>
            </a:r>
            <a:endParaRPr lang="en-US" sz="1400" dirty="0">
              <a:solidFill>
                <a:srgbClr val="CC0000"/>
              </a:solidFill>
              <a:latin typeface="Arial Narrow" charset="0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 algn="r">
              <a:defRPr/>
            </a:pPr>
            <a:fld id="{43481F66-C03C-D341-A9EF-C3265760E66D}" type="slidenum">
              <a:rPr lang="en-US" smtClean="0">
                <a:solidFill>
                  <a:srgbClr val="0000FF"/>
                </a:solidFill>
                <a:latin typeface="+mj-lt"/>
                <a:ea typeface="+mn-ea"/>
              </a:rPr>
              <a:pPr algn="r">
                <a:defRPr/>
              </a:pPr>
              <a:t>14</a:t>
            </a:fld>
            <a:endParaRPr lang="en-US" dirty="0">
              <a:solidFill>
                <a:srgbClr val="0000FF"/>
              </a:solidFill>
              <a:latin typeface="+mj-lt"/>
              <a:ea typeface="+mn-ea"/>
            </a:endParaRPr>
          </a:p>
        </p:txBody>
      </p:sp>
      <p:pic>
        <p:nvPicPr>
          <p:cNvPr id="35850" name="Picture 6" descr="E:\UTA Research\Photos\2010_07_13\IMG_15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0038" y="2797175"/>
            <a:ext cx="1655762" cy="1241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2562" y="2647950"/>
            <a:ext cx="471451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304800" y="4648200"/>
            <a:ext cx="3657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Each of the GEM 100cmx100cm planes will consist of three 33cmx100cm unit chambers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8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제목 4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ko-KR" sz="4400" dirty="0" smtClean="0">
                <a:solidFill>
                  <a:srgbClr val="800000"/>
                </a:solidFill>
                <a:latin typeface="Arial Narrow"/>
                <a:ea typeface="Times New Roman" charset="0"/>
                <a:cs typeface="Arial Narrow"/>
              </a:rPr>
              <a:t>Toward 100cmx100cm GEM Planes!!</a:t>
            </a:r>
            <a:endParaRPr lang="ko-KR" altLang="en-US" sz="4400" dirty="0">
              <a:solidFill>
                <a:srgbClr val="800000"/>
              </a:solidFill>
              <a:latin typeface="Arial Narrow"/>
              <a:ea typeface="Times New Roman" charset="0"/>
              <a:cs typeface="Arial Narrow"/>
            </a:endParaRPr>
          </a:p>
        </p:txBody>
      </p:sp>
      <p:sp>
        <p:nvSpPr>
          <p:cNvPr id="35848" name="Footer Placeholder 5"/>
          <p:cNvSpPr txBox="1">
            <a:spLocks/>
          </p:cNvSpPr>
          <p:nvPr/>
        </p:nvSpPr>
        <p:spPr bwMode="auto">
          <a:xfrm>
            <a:off x="18288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CC0000"/>
                </a:solidFill>
                <a:latin typeface="Arial Narrow" charset="0"/>
              </a:rPr>
              <a:t>GEM </a:t>
            </a:r>
            <a:r>
              <a:rPr lang="en-US" sz="1400" dirty="0" smtClean="0">
                <a:solidFill>
                  <a:srgbClr val="CC0000"/>
                </a:solidFill>
                <a:latin typeface="Arial Narrow" charset="0"/>
              </a:rPr>
              <a:t>DHCAL  </a:t>
            </a:r>
            <a:r>
              <a:rPr lang="en-US" sz="1400" dirty="0" err="1" smtClean="0">
                <a:solidFill>
                  <a:srgbClr val="CC0000"/>
                </a:solidFill>
                <a:latin typeface="Arial Narrow" charset="0"/>
              </a:rPr>
              <a:t>A.White</a:t>
            </a:r>
            <a:endParaRPr lang="en-US" sz="1400" dirty="0">
              <a:solidFill>
                <a:srgbClr val="CC0000"/>
              </a:solidFill>
              <a:latin typeface="Arial Narrow" charset="0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 algn="r">
              <a:defRPr/>
            </a:pPr>
            <a:fld id="{43481F66-C03C-D341-A9EF-C3265760E66D}" type="slidenum">
              <a:rPr lang="en-US" smtClean="0">
                <a:solidFill>
                  <a:srgbClr val="0000FF"/>
                </a:solidFill>
                <a:latin typeface="+mj-lt"/>
                <a:ea typeface="+mn-ea"/>
              </a:rPr>
              <a:pPr algn="r">
                <a:defRPr/>
              </a:pPr>
              <a:t>15</a:t>
            </a:fld>
            <a:endParaRPr lang="en-US" dirty="0">
              <a:solidFill>
                <a:srgbClr val="0000FF"/>
              </a:solidFill>
              <a:latin typeface="+mj-lt"/>
              <a:ea typeface="+mn-ea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4663340" y="1752600"/>
            <a:ext cx="441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Two 33cmx100cm chamber parts delivered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4724400" y="838200"/>
            <a:ext cx="441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Class 10,000 clean room (12’x8’) construction completed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4680718" y="2679760"/>
            <a:ext cx="46220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Jig for 33cmx100cm chamber being procured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 descr="IMG_2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92683"/>
            <a:ext cx="4521959" cy="3322117"/>
          </a:xfrm>
          <a:prstGeom prst="rect">
            <a:avLst/>
          </a:prstGeom>
        </p:spPr>
      </p:pic>
      <p:grpSp>
        <p:nvGrpSpPr>
          <p:cNvPr id="2" name="Group 24"/>
          <p:cNvGrpSpPr/>
          <p:nvPr/>
        </p:nvGrpSpPr>
        <p:grpSpPr>
          <a:xfrm>
            <a:off x="4521963" y="3558100"/>
            <a:ext cx="4622038" cy="3322117"/>
            <a:chOff x="0" y="2646502"/>
            <a:chExt cx="5735031" cy="4320480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46502"/>
              <a:ext cx="5735031" cy="4320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 rot="1521573">
              <a:off x="1092335" y="5657594"/>
              <a:ext cx="1388051" cy="400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Assembly jig</a:t>
              </a:r>
              <a:endParaRPr lang="ko-KR" altLang="en-US" sz="1400" b="1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521573">
              <a:off x="2827596" y="5403338"/>
              <a:ext cx="970137" cy="400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FF"/>
                  </a:solidFill>
                </a:rPr>
                <a:t>Anode</a:t>
              </a:r>
              <a:endParaRPr lang="ko-KR" altLang="en-US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521573">
              <a:off x="640768" y="3973121"/>
              <a:ext cx="878703" cy="400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Spacer</a:t>
              </a:r>
              <a:endParaRPr lang="ko-KR" altLang="en-US" sz="1400" b="1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225112">
              <a:off x="2355388" y="3894326"/>
              <a:ext cx="1140612" cy="400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GEM Foil</a:t>
              </a:r>
              <a:endParaRPr lang="ko-KR" altLang="en-US" sz="1400" b="1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</p:grp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913" y="6043028"/>
            <a:ext cx="1533088" cy="814972"/>
          </a:xfrm>
          <a:prstGeom prst="rect">
            <a:avLst/>
          </a:pr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8230310" y="6550223"/>
            <a:ext cx="986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FFFFFF"/>
                </a:solidFill>
                <a:latin typeface="Arial Narrow"/>
                <a:cs typeface="Arial Narrow"/>
              </a:rPr>
              <a:t>Positioners</a:t>
            </a:r>
            <a:endParaRPr lang="ko-KR" altLang="en-US" sz="1400" b="1" dirty="0">
              <a:solidFill>
                <a:srgbClr val="FFFFFF"/>
              </a:solidFill>
              <a:latin typeface="Arial Narrow"/>
              <a:cs typeface="Arial Narrow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852" y="3558100"/>
            <a:ext cx="1490149" cy="942279"/>
          </a:xfrm>
          <a:prstGeom prst="rect">
            <a:avLst/>
          </a:prstGeom>
          <a:noFill/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8231021" y="3558100"/>
            <a:ext cx="986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1"/>
                </a:solidFill>
                <a:latin typeface="Arial Narrow"/>
                <a:cs typeface="Arial Narrow"/>
              </a:rPr>
              <a:t>Positioners</a:t>
            </a:r>
            <a:endParaRPr lang="ko-KR" altLang="en-US" sz="1400" b="1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93369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-3392"/>
            <a:ext cx="8229600" cy="624080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Preparation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for LGEM Assembly</a:t>
            </a:r>
            <a:endParaRPr lang="ko-KR" altLang="en-US" sz="2800" dirty="0"/>
          </a:p>
        </p:txBody>
      </p:sp>
      <p:pic>
        <p:nvPicPr>
          <p:cNvPr id="1026" name="Picture 2" descr="D:\UTA Research\Photos\2012_07_19\IMG_2237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07" y="2668936"/>
            <a:ext cx="3083352" cy="411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TA Research\Photos\2012_07_19\IMG_2231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2646488" cy="198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UTA Research\Photos\2012_07_19\IMG_2236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159" y="616527"/>
            <a:ext cx="25146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UTA Research\Photos\2012_07_19\IMG_2245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14400"/>
            <a:ext cx="2268942" cy="9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2895600"/>
            <a:ext cx="52795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situation: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Waiting resumption of detector R&amp;D support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Characteristics of GEM chambers (Eff. vs. </a:t>
            </a:r>
            <a:r>
              <a:rPr lang="en-US" dirty="0" err="1" smtClean="0"/>
              <a:t>mult</a:t>
            </a:r>
            <a:r>
              <a:rPr lang="en-US" dirty="0" smtClean="0"/>
              <a:t>, long term stability) show suitability fro DHCAL application.</a:t>
            </a:r>
          </a:p>
          <a:p>
            <a:r>
              <a:rPr lang="en-US" dirty="0" smtClean="0"/>
              <a:t>Next: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Complete one 33cm x 100cm chamber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Test chamber in lab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Build two more chambers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Beam test with </a:t>
            </a:r>
            <a:r>
              <a:rPr lang="en-US" dirty="0" err="1" smtClean="0"/>
              <a:t>KPiX</a:t>
            </a:r>
            <a:r>
              <a:rPr lang="en-US" dirty="0" smtClean="0"/>
              <a:t>/synchronous beam at SLAC ESTB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0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DHCAL – Thick GEM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" y="2163769"/>
            <a:ext cx="7939087" cy="3189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6294521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2012 JINST 7 C05011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543937"/>
            <a:ext cx="5943759" cy="387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994916"/>
            <a:ext cx="69532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398818" y="3574405"/>
            <a:ext cx="3200400" cy="196953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99218" y="4343400"/>
            <a:ext cx="146858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RPWELL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799293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ThickGEM</a:t>
            </a:r>
            <a:r>
              <a:rPr lang="en-US" sz="2000" dirty="0" smtClean="0"/>
              <a:t> technology developed at Weizmann Institute of Science, Israel</a:t>
            </a:r>
          </a:p>
          <a:p>
            <a:r>
              <a:rPr lang="en-US" sz="2000" dirty="0" smtClean="0"/>
              <a:t>Tested in collaboration with Portugal (</a:t>
            </a:r>
            <a:r>
              <a:rPr lang="en-US" sz="2000" dirty="0" err="1" smtClean="0"/>
              <a:t>Aveiro</a:t>
            </a:r>
            <a:r>
              <a:rPr lang="en-US" sz="2000" dirty="0" smtClean="0"/>
              <a:t>, Coimbra), US(SLAC,UTA)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429490" y="778399"/>
            <a:ext cx="7938655" cy="72878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1504210"/>
            <a:ext cx="6191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Slides courtesy Dr. </a:t>
            </a:r>
            <a:r>
              <a:rPr lang="en-US" sz="2400" b="1" dirty="0" err="1" smtClean="0"/>
              <a:t>Shikma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Bressler</a:t>
            </a:r>
            <a:r>
              <a:rPr lang="en-US" sz="2400" b="1" dirty="0" smtClean="0"/>
              <a:t> (WIS)</a:t>
            </a:r>
          </a:p>
          <a:p>
            <a:pPr algn="ctr"/>
            <a:r>
              <a:rPr lang="en-US" sz="2400" b="1" dirty="0" smtClean="0"/>
              <a:t>From very recent CERN test beam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2518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6690"/>
            <a:ext cx="8376634" cy="594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39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633" y="675198"/>
            <a:ext cx="5366518" cy="294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069" y="-32688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RPWELL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22269"/>
            <a:ext cx="38696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041" y="4086835"/>
            <a:ext cx="3667125" cy="234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10400" y="4086835"/>
            <a:ext cx="186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THGEM “preamp” to mimic HIPs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858000" y="4733166"/>
            <a:ext cx="293151" cy="753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1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905000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Overview</a:t>
            </a:r>
          </a:p>
          <a:p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GEM/DHCAL basics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Review of GEM/DHCAL developments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Results to date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Plans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 err="1" smtClean="0"/>
              <a:t>ThickGEM</a:t>
            </a:r>
            <a:r>
              <a:rPr lang="en-US" sz="2400" dirty="0" smtClean="0"/>
              <a:t>/DHCAL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THGEM structures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Recent results/CERN test beam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1684"/>
            <a:ext cx="7772400" cy="1470025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Digital Hadron </a:t>
            </a:r>
            <a:r>
              <a:rPr lang="en-US" dirty="0" err="1" smtClean="0"/>
              <a:t>Calorimetry</a:t>
            </a:r>
            <a:r>
              <a:rPr lang="en-US" dirty="0" smtClean="0"/>
              <a:t> using Gas Electron Multipliers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343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64008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Laboratory studies with X-Rays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6324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3</a:t>
            </a:r>
            <a:endParaRPr lang="en-US" baseline="30000" dirty="0"/>
          </a:p>
        </p:txBody>
      </p:sp>
      <p:cxnSp>
        <p:nvCxnSpPr>
          <p:cNvPr id="5" name="Straight Arrow Connector 4"/>
          <p:cNvCxnSpPr>
            <a:stCxn id="3" idx="0"/>
          </p:cNvCxnSpPr>
          <p:nvPr/>
        </p:nvCxnSpPr>
        <p:spPr>
          <a:xfrm flipV="1">
            <a:off x="1752600" y="60960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95600" y="762000"/>
            <a:ext cx="3124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864" y="1295400"/>
            <a:ext cx="19335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48150" y="4462046"/>
            <a:ext cx="495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r>
              <a:rPr lang="en-US" sz="1600" baseline="30000" dirty="0" smtClean="0"/>
              <a:t>4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38875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14713"/>
            <a:ext cx="9525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86" y="0"/>
            <a:ext cx="8446827" cy="631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64008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Laboratory studies with X-Rays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0" y="762000"/>
            <a:ext cx="6172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810000" y="4876800"/>
            <a:ext cx="842963" cy="2286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477000" y="4876800"/>
            <a:ext cx="842963" cy="2286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57400" y="5334000"/>
            <a:ext cx="1676400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3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346915" cy="601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15000" y="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Before CERN shutdown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477000" y="748145"/>
            <a:ext cx="762000" cy="533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3" idx="0"/>
          </p:cNvCxnSpPr>
          <p:nvPr/>
        </p:nvCxnSpPr>
        <p:spPr>
          <a:xfrm flipV="1">
            <a:off x="6858000" y="369332"/>
            <a:ext cx="381000" cy="378813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22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8478600" cy="557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71800" y="4495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latin typeface="Calibri"/>
              </a:rPr>
              <a:t>μ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391400" y="4191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latin typeface="Calibri"/>
              </a:rPr>
              <a:t>π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26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6" y="457200"/>
            <a:ext cx="8568328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71055"/>
            <a:ext cx="8214358" cy="586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8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54" y="457200"/>
            <a:ext cx="8212238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9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8897"/>
            <a:ext cx="8001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40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1195388"/>
            <a:ext cx="73723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9382" y="15240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DHCAL – Thick GEM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DHCAL – Thick GEM technology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28600" y="7620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ThickGEM</a:t>
            </a:r>
            <a:endParaRPr lang="en-US" sz="2400" dirty="0"/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3264396" cy="134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2815233" cy="27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/>
          </p:cNvSpPr>
          <p:nvPr/>
        </p:nvSpPr>
        <p:spPr bwMode="auto">
          <a:xfrm>
            <a:off x="762000" y="5715000"/>
            <a:ext cx="1474482" cy="94527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sz="1400" dirty="0">
                <a:solidFill>
                  <a:srgbClr val="00FF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Single; 5.9 mm     </a:t>
            </a:r>
            <a:endParaRPr lang="en-US" sz="1400" dirty="0">
              <a:latin typeface="Times New Roman" charset="0"/>
              <a:ea typeface="ＭＳ Ｐゴシック" charset="0"/>
              <a:cs typeface="Times" charset="0"/>
              <a:sym typeface="Times New Roman" charset="0"/>
            </a:endParaRPr>
          </a:p>
          <a:p>
            <a:pPr algn="l"/>
            <a:r>
              <a:rPr lang="en-US" sz="1400" dirty="0">
                <a:solidFill>
                  <a:srgbClr val="0000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Single; 5.8 mm</a:t>
            </a:r>
          </a:p>
          <a:p>
            <a:pPr algn="l"/>
            <a:r>
              <a:rPr lang="en-US" sz="1400" dirty="0">
                <a:solidFill>
                  <a:srgbClr val="FF00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Double; 6.3 mm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Double; 5.3 mm</a:t>
            </a:r>
          </a:p>
          <a:p>
            <a:pPr algn="l"/>
            <a:r>
              <a:rPr lang="en-US" sz="1400" dirty="0">
                <a:solidFill>
                  <a:srgbClr val="00FF00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Double; 4.8 mm</a:t>
            </a:r>
          </a:p>
          <a:p>
            <a:pPr algn="l"/>
            <a:endParaRPr lang="en-US" sz="1400" dirty="0">
              <a:solidFill>
                <a:srgbClr val="FF0000"/>
              </a:solidFill>
              <a:latin typeface="Times New Roman" charset="0"/>
              <a:ea typeface="ＭＳ Ｐゴシック" charset="0"/>
              <a:cs typeface="Times" charset="0"/>
              <a:sym typeface="Times New Roman" charset="0"/>
            </a:endParaRPr>
          </a:p>
          <a:p>
            <a:pPr algn="l"/>
            <a:endParaRPr lang="en-US" sz="1400" dirty="0">
              <a:solidFill>
                <a:srgbClr val="FF00FF"/>
              </a:solidFill>
              <a:latin typeface="Times New Roman" charset="0"/>
              <a:ea typeface="ＭＳ Ｐゴシック" charset="0"/>
              <a:cs typeface="Times New Roman" charset="0"/>
              <a:sym typeface="Times New Roman" charset="0"/>
            </a:endParaRPr>
          </a:p>
        </p:txBody>
      </p:sp>
      <p:sp>
        <p:nvSpPr>
          <p:cNvPr id="7" name="Rectangle 5"/>
          <p:cNvSpPr>
            <a:spLocks/>
          </p:cNvSpPr>
          <p:nvPr/>
        </p:nvSpPr>
        <p:spPr bwMode="auto">
          <a:xfrm>
            <a:off x="152400" y="2519042"/>
            <a:ext cx="3124200" cy="61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 dirty="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The DHCAL requirements were met</a:t>
            </a:r>
            <a:endParaRPr lang="en-US" sz="1600" dirty="0">
              <a:solidFill>
                <a:srgbClr val="0000FF"/>
              </a:solidFill>
              <a:latin typeface="Times New Roman" charset="0"/>
              <a:ea typeface="ＭＳ Ｐゴシック" charset="0"/>
              <a:cs typeface="Times New Roman" charset="0"/>
              <a:sym typeface="Times New Roman" charset="0"/>
            </a:endParaRPr>
          </a:p>
        </p:txBody>
      </p:sp>
      <p:pic>
        <p:nvPicPr>
          <p:cNvPr id="8" name="Picture 7" descr="CIMG296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143000"/>
            <a:ext cx="2438400" cy="1828800"/>
          </a:xfrm>
          <a:prstGeom prst="rect">
            <a:avLst/>
          </a:prstGeom>
        </p:spPr>
      </p:pic>
      <p:pic>
        <p:nvPicPr>
          <p:cNvPr id="9" name="Picture 8" descr="cluster_spectrum_1cl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838200"/>
            <a:ext cx="2438400" cy="23402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14600" y="3886200"/>
            <a:ext cx="5029200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6100" indent="0">
              <a:buNone/>
            </a:pPr>
            <a:r>
              <a:rPr lang="en-US" dirty="0" smtClean="0">
                <a:latin typeface="Times New Roman" charset="0"/>
                <a:cs typeface="Times New Roman" charset="0"/>
                <a:sym typeface="Times New Roman" charset="0"/>
              </a:rPr>
              <a:t>Build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Times New Roman" charset="0"/>
                <a:sym typeface="Times New Roman" charset="0"/>
              </a:rPr>
              <a:t>meter-scale single-stage detector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One prototype in collaboration with Israeli industry 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Prototype(s) to test within CALICE’s DHCAL module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endParaRPr lang="en-US" dirty="0" smtClean="0">
              <a:latin typeface="Times New Roman" charset="0"/>
              <a:cs typeface="Times New Roman" charset="0"/>
              <a:sym typeface="Times New Roman" charset="0"/>
            </a:endParaRPr>
          </a:p>
          <a:p>
            <a:pPr marL="546100" indent="0">
              <a:buNone/>
            </a:pPr>
            <a:r>
              <a:rPr lang="en-US" dirty="0" smtClean="0">
                <a:latin typeface="Times New Roman" charset="0"/>
                <a:cs typeface="Times New Roman" charset="0"/>
                <a:sym typeface="Times New Roman" charset="0"/>
              </a:rPr>
              <a:t>Study extensively THGEM concepts with broader dynamic range</a:t>
            </a:r>
            <a:endParaRPr lang="en-US" dirty="0" smtClean="0">
              <a:latin typeface="Times New Roman" charset="0"/>
              <a:ea typeface="ヒラギノ明朝 ProN W3" charset="0"/>
              <a:cs typeface="Times New Roman" charset="0"/>
              <a:sym typeface="Times New Roman" charset="0"/>
            </a:endParaRP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RPWELL 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Using newly developed techniques  </a:t>
            </a:r>
          </a:p>
          <a:p>
            <a:pPr marL="889000">
              <a:lnSpc>
                <a:spcPct val="60000"/>
              </a:lnSpc>
              <a:buFont typeface="Times New Roman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Test in beam of 100 x 100 mm</a:t>
            </a:r>
            <a:r>
              <a:rPr lang="en-US" baseline="30000" dirty="0" smtClean="0">
                <a:solidFill>
                  <a:srgbClr val="FF0000"/>
                </a:solidFill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 prototype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76800" y="5486400"/>
            <a:ext cx="2186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>
                <a:solidFill>
                  <a:srgbClr val="00B050"/>
                </a:solidFill>
              </a:rPr>
              <a:t>Rubin 2013 </a:t>
            </a:r>
            <a:r>
              <a:rPr lang="en-CA" sz="1400" b="1" dirty="0">
                <a:solidFill>
                  <a:srgbClr val="00B050"/>
                </a:solidFill>
              </a:rPr>
              <a:t>JINST 8 </a:t>
            </a:r>
            <a:r>
              <a:rPr lang="en-CA" sz="1400" b="1" dirty="0" smtClean="0">
                <a:solidFill>
                  <a:srgbClr val="00B050"/>
                </a:solidFill>
              </a:rPr>
              <a:t>P11004</a:t>
            </a:r>
            <a:endParaRPr lang="en-CA" sz="14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95793" y="5638800"/>
            <a:ext cx="2348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 smtClean="0">
                <a:solidFill>
                  <a:srgbClr val="00B050"/>
                </a:solidFill>
              </a:rPr>
              <a:t>Bressler 2014 </a:t>
            </a:r>
            <a:r>
              <a:rPr lang="en-CA" sz="1400" b="1" dirty="0">
                <a:solidFill>
                  <a:srgbClr val="00B050"/>
                </a:solidFill>
              </a:rPr>
              <a:t>JINST </a:t>
            </a:r>
            <a:r>
              <a:rPr lang="en-CA" sz="1400" b="1" dirty="0" smtClean="0">
                <a:solidFill>
                  <a:srgbClr val="00B050"/>
                </a:solidFill>
              </a:rPr>
              <a:t>9 P03005</a:t>
            </a:r>
            <a:endParaRPr lang="en-CA" sz="1400" b="1" dirty="0">
              <a:solidFill>
                <a:srgbClr val="00B05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76600" y="3429000"/>
            <a:ext cx="5257800" cy="6042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 Bold" charset="0"/>
                <a:ea typeface="+mj-ea"/>
                <a:cs typeface="Times New Roman Bold" charset="0"/>
                <a:sym typeface="Times New Roman Bold" charset="0"/>
              </a:rPr>
              <a:t>(Near) future plans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8513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4DA1BA-2C92-7A47-93BB-C3F1523CB1C4}" type="slidenum">
              <a:rPr lang="en-US"/>
              <a:pPr/>
              <a:t>3</a:t>
            </a:fld>
            <a:endParaRPr lang="en-US"/>
          </a:p>
        </p:txBody>
      </p:sp>
      <p:pic>
        <p:nvPicPr>
          <p:cNvPr id="21508" name="Picture 2" descr="GEM_double_concept"/>
          <p:cNvPicPr>
            <a:picLocks noChangeAspect="1" noChangeArrowheads="1"/>
          </p:cNvPicPr>
          <p:nvPr/>
        </p:nvPicPr>
        <p:blipFill>
          <a:blip r:embed="rId2" cstate="print"/>
          <a:srcRect l="8333" r="4167"/>
          <a:stretch>
            <a:fillRect/>
          </a:stretch>
        </p:blipFill>
        <p:spPr bwMode="auto">
          <a:xfrm>
            <a:off x="609600" y="1066800"/>
            <a:ext cx="48768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304800" y="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>
                <a:solidFill>
                  <a:srgbClr val="A50021"/>
                </a:solidFill>
                <a:latin typeface="Arial Narrow" charset="0"/>
              </a:rPr>
              <a:t>GEM-based Digital Calorimeter Concept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533400" y="1676400"/>
            <a:ext cx="4649906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CC0000"/>
                </a:solidFill>
                <a:latin typeface="Arial Narrow" charset="0"/>
              </a:rPr>
              <a:t>Use Double GEM </a:t>
            </a:r>
            <a:r>
              <a:rPr lang="en-US" sz="2000" b="1" dirty="0" smtClean="0">
                <a:solidFill>
                  <a:srgbClr val="CC0000"/>
                </a:solidFill>
                <a:latin typeface="Arial Narrow" charset="0"/>
              </a:rPr>
              <a:t>layers to minimize gap size</a:t>
            </a:r>
            <a:endParaRPr lang="en-US" sz="2000" b="1" dirty="0">
              <a:solidFill>
                <a:srgbClr val="CC0000"/>
              </a:solidFill>
              <a:latin typeface="Arial Narrow" charset="0"/>
            </a:endParaRPr>
          </a:p>
        </p:txBody>
      </p:sp>
      <p:sp>
        <p:nvSpPr>
          <p:cNvPr id="21511" name="Text Box 5"/>
          <p:cNvSpPr txBox="1">
            <a:spLocks noChangeArrowheads="1"/>
          </p:cNvSpPr>
          <p:nvPr/>
        </p:nvSpPr>
        <p:spPr bwMode="auto">
          <a:xfrm>
            <a:off x="882650" y="2163763"/>
            <a:ext cx="4889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7200"/>
              <a:t>{</a:t>
            </a:r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-25400" y="2667000"/>
            <a:ext cx="101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~6.5mm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34001" y="2743200"/>
            <a:ext cx="2819400" cy="3200400"/>
            <a:chOff x="240" y="639"/>
            <a:chExt cx="3659" cy="2097"/>
          </a:xfrm>
        </p:grpSpPr>
        <p:pic>
          <p:nvPicPr>
            <p:cNvPr id="21517" name="Picture 8" descr="dgem_schematic"/>
            <p:cNvPicPr>
              <a:picLocks noChangeAspect="1" noChangeArrowheads="1"/>
            </p:cNvPicPr>
            <p:nvPr/>
          </p:nvPicPr>
          <p:blipFill>
            <a:blip r:embed="rId3" cstate="print"/>
            <a:srcRect l="18330" t="7080" r="16203" b="50443"/>
            <a:stretch>
              <a:fillRect/>
            </a:stretch>
          </p:blipFill>
          <p:spPr bwMode="auto">
            <a:xfrm>
              <a:off x="240" y="639"/>
              <a:ext cx="2496" cy="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8" name="Text Box 9"/>
            <p:cNvSpPr txBox="1">
              <a:spLocks noChangeArrowheads="1"/>
            </p:cNvSpPr>
            <p:nvPr/>
          </p:nvSpPr>
          <p:spPr bwMode="auto">
            <a:xfrm>
              <a:off x="2832" y="672"/>
              <a:ext cx="105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-2100V</a:t>
              </a:r>
            </a:p>
          </p:txBody>
        </p:sp>
        <p:sp>
          <p:nvSpPr>
            <p:cNvPr id="21519" name="Text Box 10"/>
            <p:cNvSpPr txBox="1">
              <a:spLocks noChangeArrowheads="1"/>
            </p:cNvSpPr>
            <p:nvPr/>
          </p:nvSpPr>
          <p:spPr bwMode="auto">
            <a:xfrm>
              <a:off x="2785" y="1440"/>
              <a:ext cx="1103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latin typeface="Comic Sans MS" charset="0"/>
                </a:rPr>
                <a:t>∆V ~400V</a:t>
              </a:r>
            </a:p>
          </p:txBody>
        </p:sp>
        <p:sp>
          <p:nvSpPr>
            <p:cNvPr id="21520" name="Rectangle 11"/>
            <p:cNvSpPr>
              <a:spLocks noChangeArrowheads="1"/>
            </p:cNvSpPr>
            <p:nvPr/>
          </p:nvSpPr>
          <p:spPr bwMode="auto">
            <a:xfrm>
              <a:off x="2784" y="1824"/>
              <a:ext cx="111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omic Sans MS" charset="0"/>
                </a:rPr>
                <a:t>∆V ~400V</a:t>
              </a:r>
            </a:p>
          </p:txBody>
        </p:sp>
        <p:sp>
          <p:nvSpPr>
            <p:cNvPr id="21521" name="Text Box 12"/>
            <p:cNvSpPr txBox="1">
              <a:spLocks noChangeArrowheads="1"/>
            </p:cNvSpPr>
            <p:nvPr/>
          </p:nvSpPr>
          <p:spPr bwMode="auto">
            <a:xfrm>
              <a:off x="2736" y="2256"/>
              <a:ext cx="52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charset="0"/>
                </a:rPr>
                <a:t>0V</a:t>
              </a:r>
            </a:p>
          </p:txBody>
        </p:sp>
      </p:grpSp>
      <p:sp>
        <p:nvSpPr>
          <p:cNvPr id="17" name="Rectangular Callout 16"/>
          <p:cNvSpPr/>
          <p:nvPr/>
        </p:nvSpPr>
        <p:spPr>
          <a:xfrm>
            <a:off x="5334000" y="2514600"/>
            <a:ext cx="3048000" cy="2971800"/>
          </a:xfrm>
          <a:prstGeom prst="wedgeRectCallout">
            <a:avLst>
              <a:gd name="adj1" fmla="val -63836"/>
              <a:gd name="adj2" fmla="val 255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 dirty="0"/>
          </a:p>
        </p:txBody>
      </p:sp>
      <p:pic>
        <p:nvPicPr>
          <p:cNvPr id="19" name="Picture 6" descr="DEDN_pro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762000"/>
            <a:ext cx="2500313" cy="1698625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777038" y="1762125"/>
            <a:ext cx="10890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ko-KR" sz="2000" dirty="0">
                <a:ea typeface="맑은 고딕" pitchFamily="50" charset="-127"/>
              </a:rPr>
              <a:t>N</a:t>
            </a:r>
            <a:r>
              <a:rPr kumimoji="0" lang="en-US" altLang="ko-KR" sz="2000" baseline="-25000" dirty="0">
                <a:ea typeface="맑은 고딕" pitchFamily="50" charset="-127"/>
              </a:rPr>
              <a:t>max</a:t>
            </a:r>
            <a:r>
              <a:rPr kumimoji="0" lang="en-US" altLang="ko-KR" sz="2000" dirty="0">
                <a:ea typeface="맑은 고딕" pitchFamily="50" charset="-127"/>
                <a:sym typeface="Symbol" pitchFamily="18" charset="2"/>
              </a:rPr>
              <a:t>E</a:t>
            </a:r>
            <a:r>
              <a:rPr kumimoji="0" lang="en-US" altLang="ko-KR" sz="2000" baseline="-25000" dirty="0">
                <a:ea typeface="맑은 고딕" pitchFamily="50" charset="-127"/>
                <a:sym typeface="Symbol" pitchFamily="18" charset="2"/>
              </a:rPr>
              <a:t>0</a:t>
            </a:r>
            <a:endParaRPr kumimoji="0" lang="ko-KR" altLang="en-US" sz="2000" baseline="-25000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4409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667000"/>
            <a:ext cx="86868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  <a:cs typeface="Calibri" pitchFamily="34" charset="0"/>
              </a:rPr>
              <a:t>EXTRA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3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E:\UTA Research\Temp\어치\IMG_018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09600"/>
            <a:ext cx="752475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E:\UTA Research\Temp\어치\IMG_018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857750"/>
            <a:ext cx="27114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E:\UTA Research\Temp\어치\IMG_0190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42875"/>
            <a:ext cx="21844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E:\UTA Research\Temp\어치\IMG_0185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63" y="4429125"/>
            <a:ext cx="24161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타원 9"/>
          <p:cNvSpPr/>
          <p:nvPr/>
        </p:nvSpPr>
        <p:spPr>
          <a:xfrm rot="2499731">
            <a:off x="1057275" y="3170238"/>
            <a:ext cx="1428750" cy="7143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11" name="아래쪽 화살표 10"/>
          <p:cNvSpPr/>
          <p:nvPr/>
        </p:nvSpPr>
        <p:spPr>
          <a:xfrm>
            <a:off x="1928813" y="4071938"/>
            <a:ext cx="214312" cy="35718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28680" name="TextBox 11"/>
          <p:cNvSpPr txBox="1">
            <a:spLocks noChangeArrowheads="1"/>
          </p:cNvSpPr>
          <p:nvPr/>
        </p:nvSpPr>
        <p:spPr bwMode="auto">
          <a:xfrm>
            <a:off x="1143000" y="5357813"/>
            <a:ext cx="1200150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HV power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2714625" y="6143625"/>
            <a:ext cx="1524000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Analog signal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6929438" y="214313"/>
            <a:ext cx="119062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Gas outlet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6429375" y="6072188"/>
            <a:ext cx="115252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LV power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7715250" y="5000625"/>
            <a:ext cx="1230313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Data cable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685" name="TextBox 17"/>
          <p:cNvSpPr txBox="1">
            <a:spLocks noChangeArrowheads="1"/>
          </p:cNvSpPr>
          <p:nvPr/>
        </p:nvSpPr>
        <p:spPr bwMode="auto">
          <a:xfrm>
            <a:off x="714375" y="571500"/>
            <a:ext cx="1003300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ko-KR" b="1">
                <a:latin typeface="Times New Roman" charset="0"/>
                <a:ea typeface="Times New Roman" charset="0"/>
                <a:cs typeface="Times New Roman" charset="0"/>
              </a:rPr>
              <a:t>Top side</a:t>
            </a:r>
            <a:endParaRPr lang="ko-KR" altLang="en-US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rot="16200000" flipV="1">
            <a:off x="3000375" y="6000750"/>
            <a:ext cx="357188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 rot="2137079">
            <a:off x="5830888" y="3336925"/>
            <a:ext cx="785812" cy="1143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143500" y="1571625"/>
            <a:ext cx="357188" cy="357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  <a:ea typeface="맑은 고딕" charset="0"/>
              <a:cs typeface="맑은 고딕" charset="0"/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5500688" y="1357313"/>
            <a:ext cx="500062" cy="35718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rot="16200000" flipH="1">
            <a:off x="6393657" y="4393406"/>
            <a:ext cx="571500" cy="35718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92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553200" y="6610350"/>
            <a:ext cx="2133600" cy="247650"/>
          </a:xfrm>
          <a:noFill/>
        </p:spPr>
        <p:txBody>
          <a:bodyPr/>
          <a:lstStyle/>
          <a:p>
            <a:fld id="{790AA276-6E11-F94F-9D87-0D8A810AAB7B}" type="slidenum">
              <a:rPr lang="en-US" smtClean="0"/>
              <a:pPr/>
              <a:t>31</a:t>
            </a:fld>
            <a:endParaRPr lang="en-US" dirty="0" smtClean="0"/>
          </a:p>
        </p:txBody>
      </p:sp>
      <p:pic>
        <p:nvPicPr>
          <p:cNvPr id="28694" name="Picture 35" descr="E:\UTA Research\Photos\2009_06_02\IMG_0276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9400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95" name="TextBox 24"/>
          <p:cNvSpPr txBox="1">
            <a:spLocks noChangeArrowheads="1"/>
          </p:cNvSpPr>
          <p:nvPr/>
        </p:nvSpPr>
        <p:spPr bwMode="auto">
          <a:xfrm>
            <a:off x="0" y="0"/>
            <a:ext cx="184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Fe55 Source Signal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>
          <a:xfrm>
            <a:off x="3429000" y="6473825"/>
            <a:ext cx="2895600" cy="3841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GEM DHCAL  A. White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4495800" y="2514600"/>
            <a:ext cx="457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endCxn id="23" idx="6"/>
          </p:cNvCxnSpPr>
          <p:nvPr/>
        </p:nvCxnSpPr>
        <p:spPr>
          <a:xfrm flipH="1">
            <a:off x="4953000" y="2590800"/>
            <a:ext cx="457200" cy="1143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10200" y="2209800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 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anode pads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9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제목 24"/>
          <p:cNvSpPr>
            <a:spLocks noGrp="1"/>
          </p:cNvSpPr>
          <p:nvPr>
            <p:ph type="title" idx="4294967295"/>
          </p:nvPr>
        </p:nvSpPr>
        <p:spPr>
          <a:xfrm>
            <a:off x="1295400" y="152400"/>
            <a:ext cx="6480175" cy="649288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 sz="2800" dirty="0" err="1">
                <a:ea typeface="굴림" charset="-127"/>
              </a:rPr>
              <a:t>KPiX</a:t>
            </a:r>
            <a:r>
              <a:rPr lang="en-US" altLang="ko-KR" sz="2800" dirty="0">
                <a:ea typeface="굴림" charset="-127"/>
              </a:rPr>
              <a:t>  Readout </a:t>
            </a:r>
            <a:r>
              <a:rPr lang="en-US" altLang="ko-KR" sz="2800" dirty="0" smtClean="0">
                <a:ea typeface="굴림" charset="-127"/>
              </a:rPr>
              <a:t>scheme (SLAC)</a:t>
            </a:r>
            <a:endParaRPr lang="en-US" altLang="ko-KR" sz="2800" dirty="0">
              <a:ea typeface="굴림" charset="-127"/>
            </a:endParaRPr>
          </a:p>
        </p:txBody>
      </p:sp>
      <p:pic>
        <p:nvPicPr>
          <p:cNvPr id="43011" name="Picture 2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9575" y="1214438"/>
            <a:ext cx="8377238" cy="5000625"/>
          </a:xfrm>
          <a:noFill/>
          <a:ln/>
        </p:spPr>
      </p:pic>
      <p:sp>
        <p:nvSpPr>
          <p:cNvPr id="43012" name="모서리가 둥근 직사각형 27"/>
          <p:cNvSpPr>
            <a:spLocks noChangeArrowheads="1"/>
          </p:cNvSpPr>
          <p:nvPr/>
        </p:nvSpPr>
        <p:spPr bwMode="auto">
          <a:xfrm>
            <a:off x="785813" y="1428750"/>
            <a:ext cx="1500187" cy="1857375"/>
          </a:xfrm>
          <a:prstGeom prst="roundRect">
            <a:avLst>
              <a:gd name="adj" fmla="val 7810"/>
            </a:avLst>
          </a:prstGeom>
          <a:solidFill>
            <a:srgbClr val="FF9900">
              <a:alpha val="18823"/>
            </a:srgbClr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atinLnBrk="1"/>
            <a:endParaRPr lang="ko-KR" altLang="en-US" sz="1800">
              <a:latin typeface="맑은 고딕" charset="0"/>
              <a:ea typeface="굴림" charset="-127"/>
            </a:endParaRPr>
          </a:p>
        </p:txBody>
      </p:sp>
      <p:sp>
        <p:nvSpPr>
          <p:cNvPr id="43013" name="모서리가 둥근 직사각형 31"/>
          <p:cNvSpPr>
            <a:spLocks noChangeArrowheads="1"/>
          </p:cNvSpPr>
          <p:nvPr/>
        </p:nvSpPr>
        <p:spPr bwMode="auto">
          <a:xfrm>
            <a:off x="928688" y="3357563"/>
            <a:ext cx="2071687" cy="1571625"/>
          </a:xfrm>
          <a:prstGeom prst="roundRect">
            <a:avLst>
              <a:gd name="adj" fmla="val 7718"/>
            </a:avLst>
          </a:prstGeom>
          <a:solidFill>
            <a:srgbClr val="FFFF00">
              <a:alpha val="20000"/>
            </a:srgbClr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atinLnBrk="1"/>
            <a:endParaRPr lang="ko-KR" altLang="en-US" sz="1800">
              <a:latin typeface="맑은 고딕" charset="0"/>
              <a:ea typeface="굴림" charset="-127"/>
            </a:endParaRPr>
          </a:p>
        </p:txBody>
      </p:sp>
      <p:sp>
        <p:nvSpPr>
          <p:cNvPr id="43014" name="모서리가 둥근 직사각형 32"/>
          <p:cNvSpPr>
            <a:spLocks noChangeArrowheads="1"/>
          </p:cNvSpPr>
          <p:nvPr/>
        </p:nvSpPr>
        <p:spPr bwMode="auto">
          <a:xfrm>
            <a:off x="6572250" y="2071688"/>
            <a:ext cx="2000250" cy="3357562"/>
          </a:xfrm>
          <a:prstGeom prst="roundRect">
            <a:avLst>
              <a:gd name="adj" fmla="val 7144"/>
            </a:avLst>
          </a:prstGeom>
          <a:solidFill>
            <a:srgbClr val="92D050">
              <a:alpha val="20000"/>
            </a:srgbClr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atinLnBrk="1"/>
            <a:endParaRPr lang="ko-KR" altLang="en-US" sz="1800">
              <a:latin typeface="맑은 고딕" charset="0"/>
              <a:ea typeface="굴림" charset="-127"/>
            </a:endParaRPr>
          </a:p>
        </p:txBody>
      </p:sp>
      <p:sp>
        <p:nvSpPr>
          <p:cNvPr id="43015" name="모서리가 둥근 직사각형 33"/>
          <p:cNvSpPr>
            <a:spLocks noChangeArrowheads="1"/>
          </p:cNvSpPr>
          <p:nvPr/>
        </p:nvSpPr>
        <p:spPr bwMode="auto">
          <a:xfrm>
            <a:off x="5000625" y="2071688"/>
            <a:ext cx="1500188" cy="1000125"/>
          </a:xfrm>
          <a:prstGeom prst="roundRect">
            <a:avLst>
              <a:gd name="adj" fmla="val 9523"/>
            </a:avLst>
          </a:prstGeom>
          <a:solidFill>
            <a:srgbClr val="00B0F0">
              <a:alpha val="20000"/>
            </a:srgbClr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atinLnBrk="1"/>
            <a:endParaRPr lang="ko-KR" altLang="en-US" sz="1800">
              <a:latin typeface="맑은 고딕" charset="0"/>
              <a:ea typeface="굴림" charset="-127"/>
            </a:endParaRPr>
          </a:p>
        </p:txBody>
      </p:sp>
      <p:sp>
        <p:nvSpPr>
          <p:cNvPr id="43016" name="모서리가 둥근 직사각형 11"/>
          <p:cNvSpPr>
            <a:spLocks noChangeArrowheads="1"/>
          </p:cNvSpPr>
          <p:nvPr/>
        </p:nvSpPr>
        <p:spPr bwMode="auto">
          <a:xfrm>
            <a:off x="3643313" y="2714625"/>
            <a:ext cx="1071562" cy="857250"/>
          </a:xfrm>
          <a:prstGeom prst="roundRect">
            <a:avLst>
              <a:gd name="adj" fmla="val 10287"/>
            </a:avLst>
          </a:prstGeom>
          <a:solidFill>
            <a:srgbClr val="92D050">
              <a:alpha val="20000"/>
            </a:srgbClr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atinLnBrk="1"/>
            <a:endParaRPr lang="ko-KR" altLang="en-US" sz="1800">
              <a:latin typeface="맑은 고딕" charset="0"/>
              <a:ea typeface="굴림" charset="-127"/>
            </a:endParaRPr>
          </a:p>
        </p:txBody>
      </p:sp>
      <p:sp>
        <p:nvSpPr>
          <p:cNvPr id="43017" name="모서리가 둥근 직사각형 12"/>
          <p:cNvSpPr>
            <a:spLocks noChangeArrowheads="1"/>
          </p:cNvSpPr>
          <p:nvPr/>
        </p:nvSpPr>
        <p:spPr bwMode="auto">
          <a:xfrm>
            <a:off x="2928938" y="2714625"/>
            <a:ext cx="571500" cy="571500"/>
          </a:xfrm>
          <a:prstGeom prst="roundRect">
            <a:avLst>
              <a:gd name="adj" fmla="val 12565"/>
            </a:avLst>
          </a:prstGeom>
          <a:solidFill>
            <a:srgbClr val="0000FF">
              <a:alpha val="20000"/>
            </a:srgbClr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latinLnBrk="1"/>
            <a:endParaRPr lang="ko-KR" altLang="en-US" sz="1800">
              <a:latin typeface="맑은 고딕" charset="0"/>
              <a:ea typeface="굴림" charset="-127"/>
            </a:endParaRPr>
          </a:p>
        </p:txBody>
      </p:sp>
      <p:cxnSp>
        <p:nvCxnSpPr>
          <p:cNvPr id="43018" name="직선 연결선 23"/>
          <p:cNvCxnSpPr>
            <a:cxnSpLocks noChangeShapeType="1"/>
          </p:cNvCxnSpPr>
          <p:nvPr/>
        </p:nvCxnSpPr>
        <p:spPr bwMode="auto">
          <a:xfrm rot="10800000">
            <a:off x="571500" y="4127500"/>
            <a:ext cx="357188" cy="158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3019" name="직선 연결선 25"/>
          <p:cNvCxnSpPr>
            <a:cxnSpLocks noChangeShapeType="1"/>
          </p:cNvCxnSpPr>
          <p:nvPr/>
        </p:nvCxnSpPr>
        <p:spPr bwMode="auto">
          <a:xfrm rot="5400000" flipH="1" flipV="1">
            <a:off x="-106362" y="3463925"/>
            <a:ext cx="1357312" cy="158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43020" name="직선 화살표 연결선 28"/>
          <p:cNvCxnSpPr>
            <a:cxnSpLocks noChangeShapeType="1"/>
          </p:cNvCxnSpPr>
          <p:nvPr/>
        </p:nvCxnSpPr>
        <p:spPr bwMode="auto">
          <a:xfrm>
            <a:off x="571500" y="2794000"/>
            <a:ext cx="214313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43021" name="직선 화살표 연결선 30"/>
          <p:cNvCxnSpPr>
            <a:cxnSpLocks noChangeShapeType="1"/>
          </p:cNvCxnSpPr>
          <p:nvPr/>
        </p:nvCxnSpPr>
        <p:spPr bwMode="auto">
          <a:xfrm>
            <a:off x="2325688" y="3000375"/>
            <a:ext cx="500062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3022" name="직선 화살표 연결선 31"/>
          <p:cNvCxnSpPr>
            <a:cxnSpLocks noChangeShapeType="1"/>
          </p:cNvCxnSpPr>
          <p:nvPr/>
        </p:nvCxnSpPr>
        <p:spPr bwMode="auto">
          <a:xfrm>
            <a:off x="3397250" y="2962275"/>
            <a:ext cx="28575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3023" name="직선 화살표 연결선 34"/>
          <p:cNvCxnSpPr>
            <a:cxnSpLocks noChangeShapeType="1"/>
          </p:cNvCxnSpPr>
          <p:nvPr/>
        </p:nvCxnSpPr>
        <p:spPr bwMode="auto">
          <a:xfrm>
            <a:off x="4714875" y="2857500"/>
            <a:ext cx="28575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3024" name="직선 화살표 연결선 36"/>
          <p:cNvCxnSpPr>
            <a:cxnSpLocks noChangeShapeType="1"/>
          </p:cNvCxnSpPr>
          <p:nvPr/>
        </p:nvCxnSpPr>
        <p:spPr bwMode="auto">
          <a:xfrm>
            <a:off x="6429375" y="2500313"/>
            <a:ext cx="285750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1" name="TextBox 40"/>
          <p:cNvSpPr txBox="1"/>
          <p:nvPr/>
        </p:nvSpPr>
        <p:spPr>
          <a:xfrm>
            <a:off x="857250" y="1428750"/>
            <a:ext cx="12509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2000" b="1">
                <a:solidFill>
                  <a:srgbClr val="0000FF"/>
                </a:solidFill>
                <a:latin typeface="맑은 고딕" charset="0"/>
                <a:ea typeface="굴림" charset="-127"/>
              </a:rPr>
              <a:t>Amplifier</a:t>
            </a:r>
            <a:endParaRPr lang="ko-KR" altLang="en-US" sz="2000" b="1">
              <a:solidFill>
                <a:srgbClr val="0000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4725" y="3429000"/>
            <a:ext cx="20256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1800" b="1">
                <a:solidFill>
                  <a:srgbClr val="0000FF"/>
                </a:solidFill>
                <a:latin typeface="맑은 고딕" charset="0"/>
                <a:ea typeface="굴림" charset="-127"/>
              </a:rPr>
              <a:t>Calibration circuit</a:t>
            </a:r>
            <a:endParaRPr lang="ko-KR" altLang="en-US" sz="1800" b="1">
              <a:solidFill>
                <a:srgbClr val="0000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86063" y="2357438"/>
            <a:ext cx="89058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1800" b="1">
                <a:solidFill>
                  <a:srgbClr val="0000FF"/>
                </a:solidFill>
                <a:latin typeface="맑은 고딕" charset="0"/>
                <a:ea typeface="굴림" charset="-127"/>
              </a:rPr>
              <a:t>Shaper</a:t>
            </a:r>
            <a:endParaRPr lang="ko-KR" altLang="en-US" sz="1800" b="1">
              <a:solidFill>
                <a:srgbClr val="0000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76625" y="3500438"/>
            <a:ext cx="146050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1800" b="1">
                <a:solidFill>
                  <a:srgbClr val="0000FF"/>
                </a:solidFill>
                <a:latin typeface="맑은 고딕" charset="0"/>
                <a:ea typeface="굴림" charset="-127"/>
              </a:rPr>
              <a:t>Trigger logic</a:t>
            </a:r>
            <a:endParaRPr lang="ko-KR" altLang="en-US" sz="1800" b="1">
              <a:solidFill>
                <a:srgbClr val="0000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57750" y="1714500"/>
            <a:ext cx="1871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2000" b="1">
                <a:solidFill>
                  <a:srgbClr val="0000FF"/>
                </a:solidFill>
                <a:latin typeface="맑은 고딕" charset="0"/>
                <a:ea typeface="굴림" charset="-127"/>
              </a:rPr>
              <a:t>Storage buffers</a:t>
            </a:r>
            <a:endParaRPr lang="ko-KR" altLang="en-US" sz="2000" b="1">
              <a:solidFill>
                <a:srgbClr val="0000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15250" y="2071688"/>
            <a:ext cx="7429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2000" b="1">
                <a:solidFill>
                  <a:srgbClr val="0000FF"/>
                </a:solidFill>
                <a:latin typeface="맑은 고딕" charset="0"/>
                <a:ea typeface="굴림" charset="-127"/>
              </a:rPr>
              <a:t>ADC</a:t>
            </a:r>
            <a:endParaRPr lang="ko-KR" altLang="en-US" sz="2000" b="1">
              <a:solidFill>
                <a:srgbClr val="0000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27150" y="4630738"/>
            <a:ext cx="119380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latinLnBrk="1">
              <a:spcBef>
                <a:spcPct val="20000"/>
              </a:spcBef>
            </a:pPr>
            <a:r>
              <a:rPr lang="en-US" altLang="ko-KR" sz="1800">
                <a:latin typeface="맑은 고딕" charset="0"/>
                <a:ea typeface="굴림" charset="-127"/>
                <a:sym typeface="Wingdings" pitchFamily="2" charset="2"/>
              </a:rPr>
              <a:t></a:t>
            </a:r>
            <a:r>
              <a:rPr lang="en-US" altLang="ko-KR" sz="1800">
                <a:latin typeface="맑은 고딕" charset="0"/>
                <a:ea typeface="굴림" charset="-127"/>
              </a:rPr>
              <a:t>ADC/fC</a:t>
            </a:r>
            <a:endParaRPr lang="ko-KR" altLang="en-US" sz="1800">
              <a:latin typeface="맑은 고딕" charset="0"/>
              <a:ea typeface="굴림" charset="-127"/>
            </a:endParaRP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152400" y="228600"/>
            <a:ext cx="106680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Arial" pitchFamily="34" charset="0"/>
              </a:rPr>
              <a:t>DHCAL anode pad</a:t>
            </a:r>
          </a:p>
        </p:txBody>
      </p:sp>
      <p:sp>
        <p:nvSpPr>
          <p:cNvPr id="43033" name="Line 25"/>
          <p:cNvSpPr>
            <a:spLocks noChangeShapeType="1"/>
          </p:cNvSpPr>
          <p:nvPr/>
        </p:nvSpPr>
        <p:spPr bwMode="auto">
          <a:xfrm>
            <a:off x="304800" y="1143000"/>
            <a:ext cx="0" cy="1295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34" name="Line 26"/>
          <p:cNvSpPr>
            <a:spLocks noChangeShapeType="1"/>
          </p:cNvSpPr>
          <p:nvPr/>
        </p:nvSpPr>
        <p:spPr bwMode="auto">
          <a:xfrm>
            <a:off x="304800" y="24384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6781800" y="228600"/>
            <a:ext cx="1828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4-deep</a:t>
            </a:r>
          </a:p>
          <a:p>
            <a:pPr algn="ctr">
              <a:spcBef>
                <a:spcPct val="50000"/>
              </a:spcBef>
            </a:pPr>
            <a:r>
              <a:rPr lang="en-US" sz="2000"/>
              <a:t>“pipeline”</a:t>
            </a:r>
          </a:p>
        </p:txBody>
      </p:sp>
      <p:sp>
        <p:nvSpPr>
          <p:cNvPr id="43036" name="Rectangle 28"/>
          <p:cNvSpPr>
            <a:spLocks noChangeArrowheads="1"/>
          </p:cNvSpPr>
          <p:nvPr/>
        </p:nvSpPr>
        <p:spPr bwMode="auto">
          <a:xfrm>
            <a:off x="7010400" y="228600"/>
            <a:ext cx="13716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Line 30"/>
          <p:cNvSpPr>
            <a:spLocks noChangeShapeType="1"/>
          </p:cNvSpPr>
          <p:nvPr/>
        </p:nvSpPr>
        <p:spPr bwMode="auto">
          <a:xfrm flipH="1">
            <a:off x="5943600" y="1143000"/>
            <a:ext cx="10668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18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47800" y="60102"/>
            <a:ext cx="6553200" cy="778098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 Narrow"/>
                <a:cs typeface="Arial Narrow"/>
              </a:rPr>
              <a:t>T-1010 Experiment Setup</a:t>
            </a:r>
            <a:endParaRPr lang="ko-KR" altLang="en-US" dirty="0">
              <a:latin typeface="Arial Narrow"/>
              <a:cs typeface="Arial Narrow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4800" y="4572000"/>
            <a:ext cx="868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GEM6: Read out by 13bit </a:t>
            </a:r>
            <a:r>
              <a:rPr lang="en-US" altLang="ko-KR" sz="1600" dirty="0" err="1" smtClean="0">
                <a:solidFill>
                  <a:srgbClr val="000090"/>
                </a:solidFill>
                <a:latin typeface="Arial Narrow"/>
                <a:cs typeface="Arial Narrow"/>
              </a:rPr>
              <a:t>KPiX</a:t>
            </a:r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 designed for the ILC time line</a:t>
            </a:r>
          </a:p>
          <a:p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GEM7, GEM5, GEM4: Read out by 1bit DCAL chip by ANL and FNAL</a:t>
            </a:r>
          </a:p>
          <a:p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GIA: Medical image intensifier prototype with 12 bit ADC in-house readout</a:t>
            </a:r>
          </a:p>
          <a:p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Triggers formed off the motion table: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10x10 coincidences for guaranteed beam penetration through the detector array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2x3 coincidences arranged perpendicular to each other for 2x2 coverage in the center of the detector array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1600" dirty="0" smtClean="0">
                <a:solidFill>
                  <a:srgbClr val="000090"/>
                </a:solidFill>
                <a:latin typeface="Arial Narrow"/>
                <a:cs typeface="Arial Narrow"/>
              </a:rPr>
              <a:t>Coincidence of 1*2: Guaranteed beam penetration with center 2x2 coverage (efficiency ~95%)</a:t>
            </a:r>
            <a:endParaRPr lang="ko-KR" altLang="en-US" sz="1600" dirty="0">
              <a:solidFill>
                <a:srgbClr val="000090"/>
              </a:solidFill>
              <a:latin typeface="Arial Narrow"/>
              <a:cs typeface="Arial Narrow"/>
            </a:endParaRPr>
          </a:p>
        </p:txBody>
      </p:sp>
      <p:grpSp>
        <p:nvGrpSpPr>
          <p:cNvPr id="6" name="Group 36"/>
          <p:cNvGrpSpPr/>
          <p:nvPr/>
        </p:nvGrpSpPr>
        <p:grpSpPr>
          <a:xfrm>
            <a:off x="457200" y="1066800"/>
            <a:ext cx="8610600" cy="3359334"/>
            <a:chOff x="2286000" y="1143000"/>
            <a:chExt cx="5867400" cy="3359334"/>
          </a:xfrm>
        </p:grpSpPr>
        <p:grpSp>
          <p:nvGrpSpPr>
            <p:cNvPr id="12" name="Group 40"/>
            <p:cNvGrpSpPr/>
            <p:nvPr/>
          </p:nvGrpSpPr>
          <p:grpSpPr>
            <a:xfrm>
              <a:off x="2286000" y="1143000"/>
              <a:ext cx="5867400" cy="3359334"/>
              <a:chOff x="1066800" y="1143000"/>
              <a:chExt cx="7086600" cy="3664134"/>
            </a:xfrm>
          </p:grpSpPr>
          <p:cxnSp>
            <p:nvCxnSpPr>
              <p:cNvPr id="32" name="직선 화살표 연결선 31"/>
              <p:cNvCxnSpPr/>
              <p:nvPr/>
            </p:nvCxnSpPr>
            <p:spPr>
              <a:xfrm>
                <a:off x="1066800" y="3493712"/>
                <a:ext cx="7086600" cy="1588"/>
              </a:xfrm>
              <a:prstGeom prst="straightConnector1">
                <a:avLst/>
              </a:prstGeom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직사각형 2"/>
              <p:cNvSpPr/>
              <p:nvPr/>
            </p:nvSpPr>
            <p:spPr>
              <a:xfrm>
                <a:off x="3505200" y="2181879"/>
                <a:ext cx="84826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4" name="직사각형 3"/>
              <p:cNvSpPr/>
              <p:nvPr/>
            </p:nvSpPr>
            <p:spPr>
              <a:xfrm>
                <a:off x="4112404" y="2181879"/>
                <a:ext cx="254479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" name="직사각형 4"/>
              <p:cNvSpPr/>
              <p:nvPr/>
            </p:nvSpPr>
            <p:spPr>
              <a:xfrm>
                <a:off x="4889261" y="2181879"/>
                <a:ext cx="254479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5666117" y="2181879"/>
                <a:ext cx="254479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1752600" y="2931952"/>
                <a:ext cx="84826" cy="112510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133600" y="3357346"/>
                <a:ext cx="84826" cy="37503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290442" y="3357346"/>
                <a:ext cx="84826" cy="27432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7016870" y="2931952"/>
                <a:ext cx="84826" cy="112510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cxnSp>
            <p:nvCxnSpPr>
              <p:cNvPr id="13" name="직선 화살표 연결선 12"/>
              <p:cNvCxnSpPr/>
              <p:nvPr/>
            </p:nvCxnSpPr>
            <p:spPr>
              <a:xfrm rot="5400000">
                <a:off x="3330440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3124199" y="1144379"/>
                <a:ext cx="979714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GEM7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15" name="직선 화살표 연결선 14"/>
              <p:cNvCxnSpPr/>
              <p:nvPr/>
            </p:nvCxnSpPr>
            <p:spPr>
              <a:xfrm rot="5400000">
                <a:off x="4018112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886200" y="1144379"/>
                <a:ext cx="1046018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GEM6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17" name="직선 화살표 연결선 16"/>
              <p:cNvCxnSpPr/>
              <p:nvPr/>
            </p:nvCxnSpPr>
            <p:spPr>
              <a:xfrm rot="5400000">
                <a:off x="4780112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656117" y="1143000"/>
                <a:ext cx="944089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GEM5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19" name="직선 화살표 연결선 18"/>
              <p:cNvCxnSpPr/>
              <p:nvPr/>
            </p:nvCxnSpPr>
            <p:spPr>
              <a:xfrm rot="5400000">
                <a:off x="5544098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5447679" y="1143001"/>
                <a:ext cx="957080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GEM4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23" name="직선 화살표 연결선 22"/>
              <p:cNvCxnSpPr/>
              <p:nvPr/>
            </p:nvCxnSpPr>
            <p:spPr>
              <a:xfrm rot="5400000">
                <a:off x="1452113" y="2358298"/>
                <a:ext cx="685800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1371600" y="1630912"/>
                <a:ext cx="1075707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10x10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25" name="직선 화살표 연결선 24"/>
              <p:cNvCxnSpPr/>
              <p:nvPr/>
            </p:nvCxnSpPr>
            <p:spPr>
              <a:xfrm rot="5400000">
                <a:off x="1894245" y="2958078"/>
                <a:ext cx="545765" cy="9144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1905001" y="2287379"/>
                <a:ext cx="910441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2x3 V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27" name="직선 화살표 연결선 26"/>
              <p:cNvCxnSpPr/>
              <p:nvPr/>
            </p:nvCxnSpPr>
            <p:spPr>
              <a:xfrm rot="16200000" flipV="1">
                <a:off x="2082831" y="4051373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6705600" y="1630912"/>
                <a:ext cx="987631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10x10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895104" y="4344779"/>
                <a:ext cx="1091621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2x3 H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40" name="직선 화살표 연결선 22"/>
              <p:cNvCxnSpPr/>
              <p:nvPr/>
            </p:nvCxnSpPr>
            <p:spPr>
              <a:xfrm rot="5400000">
                <a:off x="6716383" y="2358298"/>
                <a:ext cx="685800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직사각형 6"/>
            <p:cNvSpPr/>
            <p:nvPr/>
          </p:nvSpPr>
          <p:spPr>
            <a:xfrm>
              <a:off x="6934200" y="3124200"/>
              <a:ext cx="1524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 Narrow"/>
                <a:cs typeface="Arial Narrow"/>
              </a:endParaRPr>
            </a:p>
          </p:txBody>
        </p:sp>
        <p:cxnSp>
          <p:nvCxnSpPr>
            <p:cNvPr id="34" name="직선 화살표 연결선 18"/>
            <p:cNvCxnSpPr/>
            <p:nvPr/>
          </p:nvCxnSpPr>
          <p:spPr>
            <a:xfrm rot="5400000">
              <a:off x="6780399" y="2817999"/>
              <a:ext cx="458452" cy="1549"/>
            </a:xfrm>
            <a:prstGeom prst="straightConnector1">
              <a:avLst/>
            </a:prstGeom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810720" y="2252246"/>
              <a:ext cx="5638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Arial Narrow"/>
                  <a:cs typeface="Arial Narrow"/>
                </a:rPr>
                <a:t>GIA</a:t>
              </a:r>
              <a:endParaRPr lang="ko-KR" altLang="en-US" sz="1600" b="1" dirty="0">
                <a:latin typeface="Arial Narrow"/>
                <a:cs typeface="Arial Narrow"/>
              </a:endParaRPr>
            </a:p>
          </p:txBody>
        </p:sp>
      </p:grpSp>
      <p:grpSp>
        <p:nvGrpSpPr>
          <p:cNvPr id="21" name="Group 41"/>
          <p:cNvGrpSpPr/>
          <p:nvPr/>
        </p:nvGrpSpPr>
        <p:grpSpPr>
          <a:xfrm>
            <a:off x="3048000" y="838200"/>
            <a:ext cx="6172200" cy="3588229"/>
            <a:chOff x="2286000" y="914400"/>
            <a:chExt cx="5867400" cy="3588229"/>
          </a:xfrm>
        </p:grpSpPr>
        <p:grpSp>
          <p:nvGrpSpPr>
            <p:cNvPr id="22" name="Group 40"/>
            <p:cNvGrpSpPr/>
            <p:nvPr/>
          </p:nvGrpSpPr>
          <p:grpSpPr>
            <a:xfrm>
              <a:off x="2286000" y="914400"/>
              <a:ext cx="5867400" cy="3588229"/>
              <a:chOff x="1066800" y="893599"/>
              <a:chExt cx="7086600" cy="3913535"/>
            </a:xfrm>
          </p:grpSpPr>
          <p:cxnSp>
            <p:nvCxnSpPr>
              <p:cNvPr id="47" name="직선 화살표 연결선 31"/>
              <p:cNvCxnSpPr/>
              <p:nvPr/>
            </p:nvCxnSpPr>
            <p:spPr>
              <a:xfrm>
                <a:off x="1066800" y="3493712"/>
                <a:ext cx="7086600" cy="1588"/>
              </a:xfrm>
              <a:prstGeom prst="straightConnector1">
                <a:avLst/>
              </a:prstGeom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직사각형 2"/>
              <p:cNvSpPr/>
              <p:nvPr/>
            </p:nvSpPr>
            <p:spPr>
              <a:xfrm>
                <a:off x="3505200" y="2181879"/>
                <a:ext cx="84826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49" name="직사각형 3"/>
              <p:cNvSpPr/>
              <p:nvPr/>
            </p:nvSpPr>
            <p:spPr>
              <a:xfrm>
                <a:off x="4112404" y="2181879"/>
                <a:ext cx="254479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0" name="직사각형 4"/>
              <p:cNvSpPr/>
              <p:nvPr/>
            </p:nvSpPr>
            <p:spPr>
              <a:xfrm>
                <a:off x="4889261" y="2181879"/>
                <a:ext cx="254479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1" name="직사각형 6"/>
              <p:cNvSpPr/>
              <p:nvPr/>
            </p:nvSpPr>
            <p:spPr>
              <a:xfrm>
                <a:off x="5666117" y="2181879"/>
                <a:ext cx="254479" cy="26252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2" name="직사각형 7"/>
              <p:cNvSpPr/>
              <p:nvPr/>
            </p:nvSpPr>
            <p:spPr>
              <a:xfrm>
                <a:off x="1752600" y="2931952"/>
                <a:ext cx="84826" cy="112510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3" name="직사각형 8"/>
              <p:cNvSpPr/>
              <p:nvPr/>
            </p:nvSpPr>
            <p:spPr>
              <a:xfrm>
                <a:off x="2133600" y="3357346"/>
                <a:ext cx="84826" cy="37503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4" name="직사각형 9"/>
              <p:cNvSpPr/>
              <p:nvPr/>
            </p:nvSpPr>
            <p:spPr>
              <a:xfrm>
                <a:off x="2290442" y="3357346"/>
                <a:ext cx="84826" cy="27432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sp>
            <p:nvSpPr>
              <p:cNvPr id="55" name="직사각형 10"/>
              <p:cNvSpPr/>
              <p:nvPr/>
            </p:nvSpPr>
            <p:spPr>
              <a:xfrm>
                <a:off x="7016870" y="2931952"/>
                <a:ext cx="84826" cy="112510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rial Narrow"/>
                  <a:cs typeface="Arial Narrow"/>
                </a:endParaRPr>
              </a:p>
            </p:txBody>
          </p:sp>
          <p:cxnSp>
            <p:nvCxnSpPr>
              <p:cNvPr id="56" name="직선 화살표 연결선 12"/>
              <p:cNvCxnSpPr/>
              <p:nvPr/>
            </p:nvCxnSpPr>
            <p:spPr>
              <a:xfrm rot="5400000">
                <a:off x="3330440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3079044" y="893599"/>
                <a:ext cx="979714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GEM7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58" name="직선 화살표 연결선 14"/>
              <p:cNvCxnSpPr/>
              <p:nvPr/>
            </p:nvCxnSpPr>
            <p:spPr>
              <a:xfrm rot="5400000">
                <a:off x="4018112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3866444" y="976707"/>
                <a:ext cx="1046018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GEM6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60" name="직선 화살표 연결선 16"/>
              <p:cNvCxnSpPr/>
              <p:nvPr/>
            </p:nvCxnSpPr>
            <p:spPr>
              <a:xfrm rot="5400000">
                <a:off x="4780112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4653844" y="893599"/>
                <a:ext cx="944089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GEM5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62" name="직선 화살표 연결선 18"/>
              <p:cNvCxnSpPr/>
              <p:nvPr/>
            </p:nvCxnSpPr>
            <p:spPr>
              <a:xfrm rot="5400000">
                <a:off x="5544098" y="1799254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5447679" y="1143001"/>
                <a:ext cx="957080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GEM4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64" name="직선 화살표 연결선 22"/>
              <p:cNvCxnSpPr/>
              <p:nvPr/>
            </p:nvCxnSpPr>
            <p:spPr>
              <a:xfrm rot="5400000">
                <a:off x="1452113" y="2358298"/>
                <a:ext cx="685800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371600" y="1630912"/>
                <a:ext cx="1075707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10x10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66" name="직선 화살표 연결선 24"/>
              <p:cNvCxnSpPr/>
              <p:nvPr/>
            </p:nvCxnSpPr>
            <p:spPr>
              <a:xfrm rot="5400000">
                <a:off x="1894245" y="2958078"/>
                <a:ext cx="545765" cy="9144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1905001" y="2287379"/>
                <a:ext cx="910441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2x3 V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68" name="직선 화살표 연결선 26"/>
              <p:cNvCxnSpPr/>
              <p:nvPr/>
            </p:nvCxnSpPr>
            <p:spPr>
              <a:xfrm rot="16200000" flipV="1">
                <a:off x="2082831" y="4051373"/>
                <a:ext cx="500048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6705600" y="1630912"/>
                <a:ext cx="987631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10x10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895104" y="4344779"/>
                <a:ext cx="1091621" cy="369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600" b="1" dirty="0" smtClean="0">
                    <a:latin typeface="Arial Narrow"/>
                    <a:cs typeface="Arial Narrow"/>
                  </a:rPr>
                  <a:t>2x3 H</a:t>
                </a:r>
                <a:endParaRPr lang="ko-KR" altLang="en-US" sz="1600" b="1" dirty="0">
                  <a:latin typeface="Arial Narrow"/>
                  <a:cs typeface="Arial Narrow"/>
                </a:endParaRPr>
              </a:p>
            </p:txBody>
          </p:sp>
          <p:cxnSp>
            <p:nvCxnSpPr>
              <p:cNvPr id="71" name="직선 화살표 연결선 22"/>
              <p:cNvCxnSpPr/>
              <p:nvPr/>
            </p:nvCxnSpPr>
            <p:spPr>
              <a:xfrm rot="5400000">
                <a:off x="6716383" y="2358298"/>
                <a:ext cx="685800" cy="1871"/>
              </a:xfrm>
              <a:prstGeom prst="straightConnector1">
                <a:avLst/>
              </a:prstGeom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직사각형 6"/>
            <p:cNvSpPr/>
            <p:nvPr/>
          </p:nvSpPr>
          <p:spPr>
            <a:xfrm>
              <a:off x="6934200" y="3124200"/>
              <a:ext cx="1524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 Narrow"/>
                <a:cs typeface="Arial Narrow"/>
              </a:endParaRPr>
            </a:p>
          </p:txBody>
        </p:sp>
        <p:cxnSp>
          <p:nvCxnSpPr>
            <p:cNvPr id="45" name="직선 화살표 연결선 18"/>
            <p:cNvCxnSpPr/>
            <p:nvPr/>
          </p:nvCxnSpPr>
          <p:spPr>
            <a:xfrm rot="5400000">
              <a:off x="6780399" y="2817999"/>
              <a:ext cx="458452" cy="1549"/>
            </a:xfrm>
            <a:prstGeom prst="straightConnector1">
              <a:avLst/>
            </a:prstGeom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810720" y="2252246"/>
              <a:ext cx="5638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Arial Narrow"/>
                  <a:cs typeface="Arial Narrow"/>
                </a:rPr>
                <a:t>GIA</a:t>
              </a:r>
              <a:endParaRPr lang="ko-KR" altLang="en-US" sz="1600" b="1" dirty="0">
                <a:latin typeface="Arial Narrow"/>
                <a:cs typeface="Arial Narrow"/>
              </a:endParaRPr>
            </a:p>
          </p:txBody>
        </p:sp>
      </p:grp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6A5265-3D5F-AE43-BCDA-AA848D19350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76" name="Footer Placeholder 75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12800" y="838200"/>
            <a:ext cx="8331200" cy="2514600"/>
            <a:chOff x="571500" y="1916113"/>
            <a:chExt cx="8331200" cy="2808287"/>
          </a:xfrm>
        </p:grpSpPr>
        <p:pic>
          <p:nvPicPr>
            <p:cNvPr id="3792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0" y="1987550"/>
              <a:ext cx="7805738" cy="273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21" name="TextBox 5"/>
            <p:cNvSpPr txBox="1">
              <a:spLocks noChangeArrowheads="1"/>
            </p:cNvSpPr>
            <p:nvPr/>
          </p:nvSpPr>
          <p:spPr bwMode="auto">
            <a:xfrm>
              <a:off x="6172200" y="3844925"/>
              <a:ext cx="2730500" cy="721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altLang="ko-KR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Base</a:t>
              </a:r>
              <a:r>
                <a:rPr lang="ko-KR" altLang="en-US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 </a:t>
              </a:r>
              <a:r>
                <a:rPr lang="en-US" altLang="ko-KR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steel plate, t=2 mm</a:t>
              </a:r>
            </a:p>
            <a:p>
              <a:endParaRPr lang="ko-KR" altLang="en-US">
                <a:latin typeface="맑은 고딕" pitchFamily="50" charset="-127"/>
                <a:ea typeface="맑은 고딕" pitchFamily="50" charset="-127"/>
                <a:cs typeface="맑은 고딕" pitchFamily="50" charset="-127"/>
              </a:endParaRPr>
            </a:p>
          </p:txBody>
        </p:sp>
        <p:sp>
          <p:nvSpPr>
            <p:cNvPr id="37922" name="TextBox 6"/>
            <p:cNvSpPr txBox="1">
              <a:spLocks noChangeArrowheads="1"/>
            </p:cNvSpPr>
            <p:nvPr/>
          </p:nvSpPr>
          <p:spPr bwMode="auto">
            <a:xfrm>
              <a:off x="2428875" y="1916113"/>
              <a:ext cx="1741488" cy="721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altLang="ko-KR" dirty="0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Readout Board</a:t>
              </a:r>
            </a:p>
            <a:p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320x500 </a:t>
              </a:r>
              <a:r>
                <a:rPr lang="en-US" altLang="ko-KR" dirty="0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mm</a:t>
              </a:r>
              <a:r>
                <a:rPr lang="en-US" altLang="ko-KR" baseline="30000" dirty="0">
                  <a:latin typeface="맑은 고딕" pitchFamily="50" charset="-127"/>
                  <a:ea typeface="맑은 고딕" pitchFamily="50" charset="-127"/>
                  <a:cs typeface="맑은 고딕" pitchFamily="50" charset="-127"/>
                </a:rPr>
                <a:t>2</a:t>
              </a:r>
              <a:endParaRPr lang="ko-KR" altLang="en-US" baseline="30000" dirty="0">
                <a:latin typeface="맑은 고딕" pitchFamily="50" charset="-127"/>
                <a:ea typeface="맑은 고딕" pitchFamily="50" charset="-127"/>
                <a:cs typeface="맑은 고딕" pitchFamily="50" charset="-127"/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 rot="10800000" flipV="1">
              <a:off x="1857375" y="4518743"/>
              <a:ext cx="417513" cy="1046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762000" y="3809579"/>
              <a:ext cx="1323975" cy="74107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 rot="10800000">
              <a:off x="2333625" y="4518743"/>
              <a:ext cx="285750" cy="1436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10800000">
              <a:off x="8215313" y="3059640"/>
              <a:ext cx="285750" cy="141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flipV="1">
              <a:off x="2492375" y="3130556"/>
              <a:ext cx="5865813" cy="145733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28" name="TextBox 26"/>
            <p:cNvSpPr txBox="1">
              <a:spLocks noChangeArrowheads="1"/>
            </p:cNvSpPr>
            <p:nvPr/>
          </p:nvSpPr>
          <p:spPr bwMode="auto">
            <a:xfrm rot="1673441">
              <a:off x="850900" y="4088988"/>
              <a:ext cx="796925" cy="34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400" b="1">
                  <a:latin typeface="Times New Roman" charset="0"/>
                  <a:ea typeface="Times New Roman" charset="0"/>
                  <a:cs typeface="Times New Roman" charset="0"/>
                </a:rPr>
                <a:t>320 mm</a:t>
              </a:r>
              <a:endParaRPr lang="ko-KR" altLang="en-US" sz="1400" b="1">
                <a:latin typeface="Times New Roman" charset="0"/>
                <a:ea typeface="맑은 고딕" pitchFamily="50" charset="-127"/>
                <a:cs typeface="맑은 고딕" pitchFamily="50" charset="-127"/>
              </a:endParaRPr>
            </a:p>
          </p:txBody>
        </p:sp>
        <p:sp>
          <p:nvSpPr>
            <p:cNvPr id="37929" name="TextBox 27"/>
            <p:cNvSpPr txBox="1">
              <a:spLocks noChangeArrowheads="1"/>
            </p:cNvSpPr>
            <p:nvPr/>
          </p:nvSpPr>
          <p:spPr bwMode="auto">
            <a:xfrm rot="-879155">
              <a:off x="5194300" y="3765139"/>
              <a:ext cx="887413" cy="34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altLang="ko-KR" sz="1400" b="1">
                  <a:latin typeface="Times New Roman" charset="0"/>
                  <a:ea typeface="Times New Roman" charset="0"/>
                  <a:cs typeface="Times New Roman" charset="0"/>
                </a:rPr>
                <a:t>1000 mm</a:t>
              </a:r>
              <a:endParaRPr lang="ko-KR" altLang="en-US" sz="1400" b="1">
                <a:latin typeface="Times New Roman" charset="0"/>
                <a:ea typeface="맑은 고딕" pitchFamily="50" charset="-127"/>
                <a:cs typeface="맑은 고딕" pitchFamily="50" charset="-127"/>
              </a:endParaRPr>
            </a:p>
          </p:txBody>
        </p:sp>
        <p:cxnSp>
          <p:nvCxnSpPr>
            <p:cNvPr id="30" name="직선 화살표 연결선 29"/>
            <p:cNvCxnSpPr>
              <a:stCxn id="37922" idx="2"/>
            </p:cNvCxnSpPr>
            <p:nvPr/>
          </p:nvCxnSpPr>
          <p:spPr>
            <a:xfrm rot="5400000">
              <a:off x="2582282" y="2841469"/>
              <a:ext cx="921912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화살표 연결선 31"/>
            <p:cNvCxnSpPr>
              <a:stCxn id="37922" idx="2"/>
            </p:cNvCxnSpPr>
            <p:nvPr/>
          </p:nvCxnSpPr>
          <p:spPr>
            <a:xfrm rot="16200000" flipH="1">
              <a:off x="3939908" y="1998192"/>
              <a:ext cx="278346" cy="155733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6200000" flipV="1">
              <a:off x="6965207" y="3380745"/>
              <a:ext cx="499960" cy="42862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79" name="TextBox 14"/>
          <p:cNvSpPr txBox="1">
            <a:spLocks noChangeArrowheads="1"/>
          </p:cNvSpPr>
          <p:nvPr/>
        </p:nvSpPr>
        <p:spPr bwMode="auto">
          <a:xfrm>
            <a:off x="762000" y="177800"/>
            <a:ext cx="8031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latin typeface="+mn-lt"/>
              </a:rPr>
              <a:t>33cmx100cm DHCAL Unit Chamber Construction</a:t>
            </a:r>
          </a:p>
        </p:txBody>
      </p:sp>
      <p:sp>
        <p:nvSpPr>
          <p:cNvPr id="37892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23B758-52C2-5A48-BF0F-A8BB1C581A6A}" type="slidenum">
              <a:rPr lang="en-US"/>
              <a:pPr/>
              <a:t>34</a:t>
            </a:fld>
            <a:endParaRPr 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04800" y="3581400"/>
            <a:ext cx="8534400" cy="3276600"/>
            <a:chOff x="1143000" y="1752600"/>
            <a:chExt cx="7162800" cy="2971800"/>
          </a:xfrm>
        </p:grpSpPr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524057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286170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3048283" y="4419157"/>
              <a:ext cx="305112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810397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4572510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5334624" y="4419157"/>
              <a:ext cx="303779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6095405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6857519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619632" y="4419157"/>
              <a:ext cx="305111" cy="30524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dist">
                <a:defRPr/>
              </a:pPr>
              <a:endParaRPr lang="en-US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1143000" y="3733800"/>
              <a:ext cx="7162800" cy="228933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1mm pad board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1143000" y="3962733"/>
              <a:ext cx="7162800" cy="456424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2mm FE board</a:t>
              </a: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1143000" y="4419157"/>
              <a:ext cx="7162800" cy="228933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1mm assister strong back</a:t>
              </a:r>
            </a:p>
          </p:txBody>
        </p:sp>
        <p:cxnSp>
          <p:nvCxnSpPr>
            <p:cNvPr id="42" name="Straight Connector 41"/>
            <p:cNvCxnSpPr>
              <a:cxnSpLocks noChangeShapeType="1"/>
            </p:cNvCxnSpPr>
            <p:nvPr/>
          </p:nvCxnSpPr>
          <p:spPr bwMode="auto">
            <a:xfrm rot="5400000">
              <a:off x="4266590" y="4191718"/>
              <a:ext cx="914289" cy="1332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1143000" y="1752600"/>
              <a:ext cx="7162800" cy="532735"/>
            </a:xfrm>
            <a:prstGeom prst="rect">
              <a:avLst/>
            </a:prstGeom>
            <a:gradFill rotWithShape="1">
              <a:gsLst>
                <a:gs pos="0">
                  <a:srgbClr val="AFE0E4"/>
                </a:gs>
                <a:gs pos="20000">
                  <a:srgbClr val="AFDEE2"/>
                </a:gs>
                <a:gs pos="100000">
                  <a:srgbClr val="85AAAD"/>
                </a:gs>
              </a:gsLst>
              <a:lin ang="54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rgbClr val="FFFFFF"/>
                  </a:solidFill>
                  <a:latin typeface="+mn-lt"/>
                  <a:ea typeface="ＭＳ Ｐゴシック" charset="-128"/>
                  <a:cs typeface="ＭＳ Ｐゴシック" charset="-128"/>
                </a:rPr>
                <a:t>2mm steel strong-back + thin cathode layer </a:t>
              </a:r>
            </a:p>
          </p:txBody>
        </p:sp>
        <p:cxnSp>
          <p:nvCxnSpPr>
            <p:cNvPr id="44" name="Straight Connector 43"/>
            <p:cNvCxnSpPr>
              <a:cxnSpLocks noChangeShapeType="1"/>
            </p:cNvCxnSpPr>
            <p:nvPr/>
          </p:nvCxnSpPr>
          <p:spPr bwMode="auto">
            <a:xfrm>
              <a:off x="1143000" y="3124754"/>
              <a:ext cx="7162800" cy="143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5" name="Straight Connector 44"/>
            <p:cNvCxnSpPr>
              <a:cxnSpLocks noChangeShapeType="1"/>
            </p:cNvCxnSpPr>
            <p:nvPr/>
          </p:nvCxnSpPr>
          <p:spPr bwMode="auto">
            <a:xfrm>
              <a:off x="1143000" y="3428557"/>
              <a:ext cx="7162800" cy="144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37914" name="TextBox 22"/>
            <p:cNvSpPr txBox="1">
              <a:spLocks noChangeArrowheads="1"/>
            </p:cNvSpPr>
            <p:nvPr/>
          </p:nvSpPr>
          <p:spPr bwMode="auto">
            <a:xfrm>
              <a:off x="3429340" y="2514268"/>
              <a:ext cx="670180" cy="332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3mm</a:t>
              </a:r>
            </a:p>
          </p:txBody>
        </p:sp>
        <p:sp>
          <p:nvSpPr>
            <p:cNvPr id="37915" name="TextBox 24"/>
            <p:cNvSpPr txBox="1">
              <a:spLocks noChangeArrowheads="1"/>
            </p:cNvSpPr>
            <p:nvPr/>
          </p:nvSpPr>
          <p:spPr bwMode="auto">
            <a:xfrm>
              <a:off x="3429340" y="3058522"/>
              <a:ext cx="670180" cy="33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1mm</a:t>
              </a:r>
            </a:p>
          </p:txBody>
        </p:sp>
        <p:sp>
          <p:nvSpPr>
            <p:cNvPr id="37916" name="TextBox 25"/>
            <p:cNvSpPr txBox="1">
              <a:spLocks noChangeArrowheads="1"/>
            </p:cNvSpPr>
            <p:nvPr/>
          </p:nvSpPr>
          <p:spPr bwMode="auto">
            <a:xfrm>
              <a:off x="3416017" y="3352246"/>
              <a:ext cx="668848" cy="33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1mm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648200" y="4486870"/>
            <a:ext cx="3733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latin typeface="+mn-lt"/>
              </a:rPr>
              <a:t>G10 spacers will be used without aligned dead areas.</a:t>
            </a:r>
          </a:p>
          <a:p>
            <a:pPr>
              <a:defRPr/>
            </a:pPr>
            <a:r>
              <a:rPr lang="en-US" dirty="0" smtClean="0">
                <a:latin typeface="+mn-lt"/>
              </a:rPr>
              <a:t>Readout boards will be glued in the seam</a:t>
            </a:r>
            <a:endParaRPr lang="en-US" dirty="0">
              <a:latin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53000" y="2962275"/>
            <a:ext cx="39624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Readout boards are part of the gas volume!!</a:t>
            </a:r>
            <a:r>
              <a:rPr lang="en-US" dirty="0" smtClean="0">
                <a:latin typeface="+mn-lt"/>
              </a:rPr>
              <a:t> </a:t>
            </a:r>
          </a:p>
          <a:p>
            <a:pPr>
              <a:defRPr/>
            </a:pPr>
            <a:r>
              <a:rPr lang="en-US" dirty="0" smtClean="0">
                <a:latin typeface="+mn-lt"/>
              </a:rPr>
              <a:t>GEM foils with 31 HV strips delivered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571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545566"/>
            <a:ext cx="8416364" cy="531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3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26" y="1295400"/>
            <a:ext cx="797709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962400" y="2514600"/>
            <a:ext cx="2895600" cy="2514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638800" y="50292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RPWELL with thinner </a:t>
            </a:r>
            <a:r>
              <a:rPr lang="en-US" dirty="0" err="1" smtClean="0"/>
              <a:t>Semitron</a:t>
            </a:r>
            <a:r>
              <a:rPr lang="en-US" dirty="0" smtClean="0"/>
              <a:t> layer has improved rate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0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635375" y="5949950"/>
            <a:ext cx="2308645" cy="40011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ko-KR" sz="2000" b="1" dirty="0">
                <a:ea typeface="맑은 고딕" pitchFamily="50" charset="-127"/>
              </a:rPr>
              <a:t>Readout </a:t>
            </a:r>
            <a:r>
              <a:rPr kumimoji="0" lang="en-US" altLang="ko-KR" sz="2000" b="1" dirty="0" smtClean="0">
                <a:ea typeface="맑은 고딕" pitchFamily="50" charset="-127"/>
              </a:rPr>
              <a:t>systems</a:t>
            </a:r>
            <a:endParaRPr kumimoji="0" lang="ko-KR" altLang="en-US" sz="2000" b="1" dirty="0">
              <a:ea typeface="맑은 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21013" y="928688"/>
            <a:ext cx="1282700" cy="40005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ko-KR" sz="2000" b="1">
                <a:ea typeface="맑은 고딕" pitchFamily="50" charset="-127"/>
              </a:rPr>
              <a:t>Chamber</a:t>
            </a:r>
            <a:endParaRPr kumimoji="0" lang="ko-KR" altLang="en-US" sz="2000" b="1">
              <a:ea typeface="맑은 고딕" pitchFamily="50" charset="-127"/>
            </a:endParaRPr>
          </a:p>
        </p:txBody>
      </p:sp>
      <p:sp>
        <p:nvSpPr>
          <p:cNvPr id="9220" name="제목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685800"/>
          </a:xfrm>
        </p:spPr>
        <p:txBody>
          <a:bodyPr/>
          <a:lstStyle/>
          <a:p>
            <a:pPr marL="53975"/>
            <a:r>
              <a:rPr lang="en-US" altLang="ko-KR" sz="2400" smtClean="0"/>
              <a:t>30</a:t>
            </a:r>
            <a:r>
              <a:rPr lang="en-US" altLang="ko-KR" sz="2400" smtClean="0">
                <a:latin typeface="Arial" charset="0"/>
                <a:cs typeface="Arial" charset="0"/>
              </a:rPr>
              <a:t>x</a:t>
            </a:r>
            <a:r>
              <a:rPr lang="en-US" altLang="ko-KR" sz="2400" smtClean="0"/>
              <a:t>30 prototype GEM chamber and Readout Electronics</a:t>
            </a:r>
            <a:endParaRPr lang="ko-KR" altLang="en-US" sz="2400" smtClean="0"/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5181600"/>
            <a:ext cx="2209800" cy="1333116"/>
          </a:xfrm>
          <a:noFill/>
        </p:spPr>
      </p:pic>
      <p:sp>
        <p:nvSpPr>
          <p:cNvPr id="9222" name="TextBox 4"/>
          <p:cNvSpPr txBox="1">
            <a:spLocks noChangeArrowheads="1"/>
          </p:cNvSpPr>
          <p:nvPr/>
        </p:nvSpPr>
        <p:spPr bwMode="auto">
          <a:xfrm>
            <a:off x="627063" y="960438"/>
            <a:ext cx="1931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ko-KR">
                <a:latin typeface="Times New Roman" pitchFamily="18" charset="0"/>
                <a:ea typeface="굴림체" pitchFamily="49" charset="-127"/>
              </a:rPr>
              <a:t> GEM Foils(3M)</a:t>
            </a:r>
            <a:endParaRPr lang="ko-KR" altLang="en-US">
              <a:latin typeface="Times New Roman" pitchFamily="18" charset="0"/>
              <a:ea typeface="굴림체" pitchFamily="49" charset="-127"/>
            </a:endParaRPr>
          </a:p>
        </p:txBody>
      </p:sp>
      <p:sp>
        <p:nvSpPr>
          <p:cNvPr id="9223" name="TextBox 5"/>
          <p:cNvSpPr txBox="1">
            <a:spLocks noChangeArrowheads="1"/>
          </p:cNvSpPr>
          <p:nvPr/>
        </p:nvSpPr>
        <p:spPr bwMode="auto">
          <a:xfrm>
            <a:off x="1038225" y="1317625"/>
            <a:ext cx="1466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 310x310 mm</a:t>
            </a:r>
            <a:r>
              <a:rPr lang="en-US" altLang="ko-KR" sz="1600" baseline="30000">
                <a:latin typeface="Times New Roman" pitchFamily="18" charset="0"/>
                <a:ea typeface="굴림체" pitchFamily="49" charset="-127"/>
              </a:rPr>
              <a:t>2</a:t>
            </a:r>
            <a:endParaRPr lang="ko-KR" altLang="en-US" sz="1600" baseline="30000">
              <a:latin typeface="Times New Roman" pitchFamily="18" charset="0"/>
              <a:ea typeface="굴림체" pitchFamily="49" charset="-127"/>
            </a:endParaRPr>
          </a:p>
        </p:txBody>
      </p:sp>
      <p:sp>
        <p:nvSpPr>
          <p:cNvPr id="9224" name="TextBox 6"/>
          <p:cNvSpPr txBox="1">
            <a:spLocks noChangeArrowheads="1"/>
          </p:cNvSpPr>
          <p:nvPr/>
        </p:nvSpPr>
        <p:spPr bwMode="auto">
          <a:xfrm>
            <a:off x="1038225" y="1603375"/>
            <a:ext cx="2559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 Active area : 280</a:t>
            </a:r>
            <a:r>
              <a:rPr lang="en-US" altLang="ko-KR" sz="1600">
                <a:latin typeface="Arial" charset="0"/>
                <a:ea typeface="굴림체" pitchFamily="49" charset="-127"/>
                <a:cs typeface="Arial" charset="0"/>
              </a:rPr>
              <a:t>x</a:t>
            </a:r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280 mm</a:t>
            </a:r>
            <a:r>
              <a:rPr lang="en-US" altLang="ko-KR" sz="1600" baseline="30000">
                <a:latin typeface="Times New Roman" pitchFamily="18" charset="0"/>
                <a:ea typeface="굴림체" pitchFamily="49" charset="-127"/>
              </a:rPr>
              <a:t>2</a:t>
            </a:r>
            <a:endParaRPr lang="ko-KR" altLang="en-US" sz="1600" baseline="30000">
              <a:latin typeface="Times New Roman" pitchFamily="18" charset="0"/>
              <a:ea typeface="굴림체" pitchFamily="49" charset="-127"/>
            </a:endParaRPr>
          </a:p>
        </p:txBody>
      </p:sp>
      <p:sp>
        <p:nvSpPr>
          <p:cNvPr id="9225" name="TextBox 4"/>
          <p:cNvSpPr txBox="1">
            <a:spLocks noChangeArrowheads="1"/>
          </p:cNvSpPr>
          <p:nvPr/>
        </p:nvSpPr>
        <p:spPr bwMode="auto">
          <a:xfrm>
            <a:off x="611188" y="2000250"/>
            <a:ext cx="214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ko-KR" dirty="0">
                <a:latin typeface="Times New Roman" pitchFamily="18" charset="0"/>
                <a:ea typeface="굴림체" pitchFamily="49" charset="-127"/>
              </a:rPr>
              <a:t> Active gas </a:t>
            </a:r>
            <a:r>
              <a:rPr lang="en-US" altLang="ko-KR" dirty="0" smtClean="0">
                <a:latin typeface="Times New Roman" pitchFamily="18" charset="0"/>
                <a:ea typeface="굴림체" pitchFamily="49" charset="-127"/>
              </a:rPr>
              <a:t>volume</a:t>
            </a:r>
            <a:endParaRPr lang="ko-KR" altLang="en-US" dirty="0">
              <a:latin typeface="Times New Roman" pitchFamily="18" charset="0"/>
              <a:ea typeface="굴림체" pitchFamily="49" charset="-127"/>
            </a:endParaRPr>
          </a:p>
        </p:txBody>
      </p:sp>
      <p:sp>
        <p:nvSpPr>
          <p:cNvPr id="9226" name="TextBox 5"/>
          <p:cNvSpPr txBox="1">
            <a:spLocks noChangeArrowheads="1"/>
          </p:cNvSpPr>
          <p:nvPr/>
        </p:nvSpPr>
        <p:spPr bwMode="auto">
          <a:xfrm>
            <a:off x="1041400" y="2416175"/>
            <a:ext cx="16716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 350</a:t>
            </a:r>
            <a:r>
              <a:rPr lang="en-US" altLang="ko-KR" sz="1600">
                <a:latin typeface="Arial" charset="0"/>
                <a:ea typeface="굴림체" pitchFamily="49" charset="-127"/>
                <a:cs typeface="Arial" charset="0"/>
              </a:rPr>
              <a:t>x</a:t>
            </a:r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350</a:t>
            </a:r>
            <a:r>
              <a:rPr lang="en-US" altLang="ko-KR" sz="1600">
                <a:latin typeface="Arial" charset="0"/>
                <a:ea typeface="굴림체" pitchFamily="49" charset="-127"/>
              </a:rPr>
              <a:t>x</a:t>
            </a:r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6 mm</a:t>
            </a:r>
            <a:r>
              <a:rPr lang="en-US" altLang="ko-KR" sz="1600" baseline="30000">
                <a:latin typeface="Times New Roman" pitchFamily="18" charset="0"/>
                <a:ea typeface="굴림체" pitchFamily="49" charset="-127"/>
              </a:rPr>
              <a:t>3</a:t>
            </a:r>
            <a:endParaRPr lang="ko-KR" altLang="en-US" sz="1600" baseline="30000">
              <a:latin typeface="Times New Roman" pitchFamily="18" charset="0"/>
              <a:ea typeface="굴림체" pitchFamily="49" charset="-127"/>
            </a:endParaRPr>
          </a:p>
        </p:txBody>
      </p:sp>
      <p:sp>
        <p:nvSpPr>
          <p:cNvPr id="9227" name="TextBox 6"/>
          <p:cNvSpPr txBox="1">
            <a:spLocks noChangeArrowheads="1"/>
          </p:cNvSpPr>
          <p:nvPr/>
        </p:nvSpPr>
        <p:spPr bwMode="auto">
          <a:xfrm>
            <a:off x="2897188" y="2416175"/>
            <a:ext cx="16240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>
                <a:latin typeface="Times New Roman" pitchFamily="18" charset="0"/>
                <a:ea typeface="굴림체" pitchFamily="49" charset="-127"/>
                <a:sym typeface="Wingdings" pitchFamily="2" charset="2"/>
              </a:rPr>
              <a:t> </a:t>
            </a:r>
            <a:r>
              <a:rPr lang="en-US" altLang="ko-KR" sz="1600">
                <a:latin typeface="Times New Roman" pitchFamily="18" charset="0"/>
                <a:ea typeface="굴림체" pitchFamily="49" charset="-127"/>
              </a:rPr>
              <a:t>For 3/1/1 gaps</a:t>
            </a:r>
            <a:endParaRPr lang="ko-KR" altLang="en-US" sz="1600" baseline="30000">
              <a:latin typeface="Times New Roman" pitchFamily="18" charset="0"/>
              <a:ea typeface="굴림체" pitchFamily="49" charset="-127"/>
            </a:endParaRPr>
          </a:p>
        </p:txBody>
      </p:sp>
      <p:pic>
        <p:nvPicPr>
          <p:cNvPr id="9228" name="그림 15" descr="Cli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78325" y="1143000"/>
            <a:ext cx="1779588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1450" y="1357313"/>
            <a:ext cx="1714500" cy="1287462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</p:pic>
      <p:sp>
        <p:nvSpPr>
          <p:cNvPr id="8206" name="직사각형 2"/>
          <p:cNvSpPr>
            <a:spLocks noChangeArrowheads="1"/>
          </p:cNvSpPr>
          <p:nvPr/>
        </p:nvSpPr>
        <p:spPr bwMode="auto">
          <a:xfrm>
            <a:off x="609600" y="3505200"/>
            <a:ext cx="35274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kumimoji="0" lang="en-US" altLang="ko-KR" sz="1600" b="1" dirty="0" err="1">
                <a:ea typeface="맑은 고딕" pitchFamily="50" charset="-127"/>
              </a:rPr>
              <a:t>KPiX</a:t>
            </a:r>
            <a:r>
              <a:rPr kumimoji="0" lang="en-US" altLang="ko-KR" sz="1600" b="1" dirty="0">
                <a:ea typeface="맑은 고딕" pitchFamily="50" charset="-127"/>
              </a:rPr>
              <a:t> readout system/SLAC</a:t>
            </a:r>
          </a:p>
          <a:p>
            <a:pPr marL="446088" lvl="1" indent="-180975">
              <a:buFont typeface="Wingdings" pitchFamily="2" charset="2"/>
              <a:buChar char="ü"/>
            </a:pPr>
            <a:r>
              <a:rPr kumimoji="0" lang="en-US" altLang="ko-KR" sz="1400" dirty="0">
                <a:ea typeface="맑은 고딕" pitchFamily="50" charset="-127"/>
              </a:rPr>
              <a:t>13 bit resolution(ADC)</a:t>
            </a:r>
          </a:p>
          <a:p>
            <a:pPr marL="446088" lvl="1" indent="-180975">
              <a:buFont typeface="Wingdings" pitchFamily="2" charset="2"/>
              <a:buChar char="ü"/>
            </a:pPr>
            <a:r>
              <a:rPr lang="en-US" altLang="ko-KR" sz="1400" dirty="0" smtClean="0">
                <a:ea typeface="맑은 고딕" pitchFamily="50" charset="-127"/>
              </a:rPr>
              <a:t>H</a:t>
            </a:r>
            <a:r>
              <a:rPr kumimoji="0" lang="en-US" altLang="ko-KR" sz="1400" dirty="0" smtClean="0">
                <a:ea typeface="맑은 고딕" pitchFamily="50" charset="-127"/>
              </a:rPr>
              <a:t>andles </a:t>
            </a:r>
            <a:r>
              <a:rPr kumimoji="0" lang="en-US" altLang="ko-KR" sz="1400" dirty="0">
                <a:ea typeface="맑은 고딕" pitchFamily="50" charset="-127"/>
              </a:rPr>
              <a:t>1024 channels/chip, </a:t>
            </a:r>
          </a:p>
          <a:p>
            <a:pPr marL="446088" lvl="1" indent="-180975">
              <a:spcBef>
                <a:spcPct val="20000"/>
              </a:spcBef>
              <a:buFont typeface="Wingdings" pitchFamily="2" charset="2"/>
              <a:buChar char="ü"/>
            </a:pPr>
            <a:r>
              <a:rPr kumimoji="0" lang="en-US" altLang="ko-KR" sz="1600" dirty="0">
                <a:ea typeface="맑은 고딕" pitchFamily="50" charset="-127"/>
              </a:rPr>
              <a:t>3 gain ranges</a:t>
            </a:r>
          </a:p>
          <a:p>
            <a:pPr marL="446088" lvl="1" indent="-180975">
              <a:spcBef>
                <a:spcPct val="20000"/>
              </a:spcBef>
              <a:buFont typeface="Arial" charset="0"/>
              <a:buChar char="•"/>
            </a:pPr>
            <a:r>
              <a:rPr kumimoji="0" lang="en-US" altLang="ko-KR" sz="1400" dirty="0">
                <a:ea typeface="맑은 고딕" pitchFamily="50" charset="-127"/>
              </a:rPr>
              <a:t>Normal </a:t>
            </a:r>
            <a:r>
              <a:rPr kumimoji="0" lang="en-US" altLang="ko-KR" sz="1400" dirty="0" smtClean="0">
                <a:ea typeface="맑은 고딕" pitchFamily="50" charset="-127"/>
              </a:rPr>
              <a:t>gain</a:t>
            </a:r>
            <a:endParaRPr kumimoji="0" lang="en-US" altLang="ko-KR" sz="1400" dirty="0">
              <a:ea typeface="맑은 고딕" pitchFamily="50" charset="-127"/>
            </a:endParaRPr>
          </a:p>
        </p:txBody>
      </p:sp>
      <p:sp>
        <p:nvSpPr>
          <p:cNvPr id="9231" name="TextBox 4"/>
          <p:cNvSpPr txBox="1">
            <a:spLocks noChangeArrowheads="1"/>
          </p:cNvSpPr>
          <p:nvPr/>
        </p:nvSpPr>
        <p:spPr bwMode="auto">
          <a:xfrm>
            <a:off x="611188" y="2786063"/>
            <a:ext cx="4291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ko-KR">
                <a:latin typeface="Times New Roman" pitchFamily="18" charset="0"/>
                <a:ea typeface="굴림체" pitchFamily="49" charset="-127"/>
              </a:rPr>
              <a:t>Readout channels: KPIX(64), DCAL(256)</a:t>
            </a:r>
            <a:endParaRPr lang="ko-KR" altLang="en-US">
              <a:latin typeface="Times New Roman" pitchFamily="18" charset="0"/>
              <a:ea typeface="굴림체" pitchFamily="49" charset="-127"/>
            </a:endParaRPr>
          </a:p>
        </p:txBody>
      </p:sp>
      <p:sp>
        <p:nvSpPr>
          <p:cNvPr id="9232" name="모서리가 둥근 직사각형 25"/>
          <p:cNvSpPr>
            <a:spLocks noChangeArrowheads="1"/>
          </p:cNvSpPr>
          <p:nvPr/>
        </p:nvSpPr>
        <p:spPr bwMode="auto">
          <a:xfrm>
            <a:off x="354013" y="928688"/>
            <a:ext cx="8501062" cy="2357437"/>
          </a:xfrm>
          <a:prstGeom prst="roundRect">
            <a:avLst>
              <a:gd name="adj" fmla="val 9704"/>
            </a:avLst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9233" name="모서리가 둥근 직사각형 26"/>
          <p:cNvSpPr>
            <a:spLocks noChangeArrowheads="1"/>
          </p:cNvSpPr>
          <p:nvPr/>
        </p:nvSpPr>
        <p:spPr bwMode="auto">
          <a:xfrm>
            <a:off x="357188" y="3429000"/>
            <a:ext cx="8501062" cy="3000375"/>
          </a:xfrm>
          <a:prstGeom prst="roundRect">
            <a:avLst>
              <a:gd name="adj" fmla="val 6509"/>
            </a:avLst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kumimoji="0" lang="ko-KR" altLang="en-US">
              <a:ea typeface="맑은 고딕" pitchFamily="50" charset="-127"/>
            </a:endParaRPr>
          </a:p>
        </p:txBody>
      </p:sp>
      <p:cxnSp>
        <p:nvCxnSpPr>
          <p:cNvPr id="9234" name="직선 화살표 연결선 30"/>
          <p:cNvCxnSpPr>
            <a:cxnSpLocks noChangeShapeType="1"/>
          </p:cNvCxnSpPr>
          <p:nvPr/>
        </p:nvCxnSpPr>
        <p:spPr bwMode="auto">
          <a:xfrm rot="5400000" flipH="1" flipV="1">
            <a:off x="6521450" y="2143126"/>
            <a:ext cx="714375" cy="5715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2" name="TextBox 31"/>
          <p:cNvSpPr txBox="1"/>
          <p:nvPr/>
        </p:nvSpPr>
        <p:spPr>
          <a:xfrm>
            <a:off x="5735638" y="2786063"/>
            <a:ext cx="2538412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altLang="ko-KR">
                <a:ea typeface="맑은 고딕" pitchFamily="50" charset="-127"/>
              </a:rPr>
              <a:t>64-readout pads(KPIX)</a:t>
            </a:r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9236" name="타원 33"/>
          <p:cNvSpPr>
            <a:spLocks noChangeArrowheads="1"/>
          </p:cNvSpPr>
          <p:nvPr/>
        </p:nvSpPr>
        <p:spPr bwMode="auto">
          <a:xfrm>
            <a:off x="7092950" y="1571625"/>
            <a:ext cx="500063" cy="500063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kumimoji="0" lang="ko-KR" altLang="en-US">
              <a:ea typeface="맑은 고딕" pitchFamily="50" charset="-127"/>
            </a:endParaRPr>
          </a:p>
        </p:txBody>
      </p:sp>
      <p:grpSp>
        <p:nvGrpSpPr>
          <p:cNvPr id="2" name="그룹 28"/>
          <p:cNvGrpSpPr>
            <a:grpSpLocks/>
          </p:cNvGrpSpPr>
          <p:nvPr/>
        </p:nvGrpSpPr>
        <p:grpSpPr bwMode="auto">
          <a:xfrm>
            <a:off x="7432964" y="4602307"/>
            <a:ext cx="1368425" cy="1657350"/>
            <a:chOff x="7236296" y="4653136"/>
            <a:chExt cx="1368152" cy="1657811"/>
          </a:xfrm>
        </p:grpSpPr>
        <p:pic>
          <p:nvPicPr>
            <p:cNvPr id="9239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36296" y="4653136"/>
              <a:ext cx="1368152" cy="1657811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7452153" y="5661479"/>
              <a:ext cx="985641" cy="3080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spcBef>
                  <a:spcPct val="20000"/>
                </a:spcBef>
              </a:pPr>
              <a:r>
                <a:rPr kumimoji="0" lang="en-US" altLang="ko-KR" sz="1400" b="1">
                  <a:solidFill>
                    <a:srgbClr val="002060"/>
                  </a:solidFill>
                  <a:ea typeface="맑은 고딕" pitchFamily="50" charset="-127"/>
                </a:rPr>
                <a:t>Pad board</a:t>
              </a:r>
              <a:endParaRPr kumimoji="0" lang="ko-KR" altLang="en-US" sz="1400" b="1">
                <a:solidFill>
                  <a:srgbClr val="002060"/>
                </a:solidFill>
                <a:ea typeface="맑은 고딕" pitchFamily="50" charset="-127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52153" y="4869096"/>
              <a:ext cx="917392" cy="3080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spcBef>
                  <a:spcPct val="20000"/>
                </a:spcBef>
              </a:pPr>
              <a:r>
                <a:rPr kumimoji="0" lang="en-US" altLang="ko-KR" sz="1400" b="1">
                  <a:solidFill>
                    <a:schemeClr val="bg1"/>
                  </a:solidFill>
                  <a:ea typeface="맑은 고딕" pitchFamily="50" charset="-127"/>
                </a:rPr>
                <a:t>FE board</a:t>
              </a:r>
              <a:endParaRPr kumimoji="0" lang="ko-KR" altLang="en-US" sz="1400" b="1">
                <a:solidFill>
                  <a:schemeClr val="bg1"/>
                </a:solidFill>
                <a:ea typeface="맑은 고딕" pitchFamily="50" charset="-127"/>
              </a:endParaRPr>
            </a:p>
          </p:txBody>
        </p:sp>
      </p:grpSp>
      <p:sp>
        <p:nvSpPr>
          <p:cNvPr id="27" name="직사각형 2"/>
          <p:cNvSpPr>
            <a:spLocks noChangeArrowheads="1"/>
          </p:cNvSpPr>
          <p:nvPr/>
        </p:nvSpPr>
        <p:spPr bwMode="auto">
          <a:xfrm>
            <a:off x="4425950" y="3506788"/>
            <a:ext cx="2952750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kumimoji="0" lang="en-US" altLang="ko-KR" sz="1600" b="1" dirty="0">
                <a:ea typeface="맑은 고딕" pitchFamily="50" charset="-127"/>
              </a:rPr>
              <a:t>DCAL readout system/ANL</a:t>
            </a:r>
          </a:p>
          <a:p>
            <a:pPr marL="446088" lvl="1" indent="-180975">
              <a:buFont typeface="Wingdings" pitchFamily="2" charset="2"/>
              <a:buChar char="ü"/>
            </a:pPr>
            <a:r>
              <a:rPr kumimoji="0" lang="en-US" altLang="ko-KR" sz="1400" dirty="0">
                <a:ea typeface="맑은 고딕" pitchFamily="50" charset="-127"/>
              </a:rPr>
              <a:t>1 bit resolution(ADC)</a:t>
            </a:r>
          </a:p>
          <a:p>
            <a:pPr marL="446088" lvl="1" indent="-180975">
              <a:buFont typeface="Wingdings" pitchFamily="2" charset="2"/>
              <a:buChar char="ü"/>
            </a:pPr>
            <a:r>
              <a:rPr kumimoji="0" lang="en-US" altLang="ko-KR" sz="1400" dirty="0">
                <a:ea typeface="맑은 고딕" pitchFamily="50" charset="-127"/>
              </a:rPr>
              <a:t>64 channels/chip</a:t>
            </a:r>
          </a:p>
          <a:p>
            <a:pPr marL="446088" lvl="1" indent="-180975">
              <a:spcBef>
                <a:spcPct val="20000"/>
              </a:spcBef>
              <a:buFont typeface="Wingdings" pitchFamily="2" charset="2"/>
              <a:buChar char="ü"/>
            </a:pPr>
            <a:r>
              <a:rPr kumimoji="0" lang="en-US" altLang="ko-KR" sz="1600" dirty="0">
                <a:ea typeface="맑은 고딕" pitchFamily="50" charset="-127"/>
              </a:rPr>
              <a:t>2 gain ranges</a:t>
            </a:r>
          </a:p>
          <a:p>
            <a:pPr marL="446088" lvl="1" indent="-180975">
              <a:spcBef>
                <a:spcPct val="20000"/>
              </a:spcBef>
              <a:buFont typeface="Arial" charset="0"/>
              <a:buChar char="•"/>
            </a:pPr>
            <a:r>
              <a:rPr kumimoji="0" lang="en-US" altLang="ko-KR" sz="1400" dirty="0">
                <a:ea typeface="맑은 고딕" pitchFamily="50" charset="-127"/>
              </a:rPr>
              <a:t>High gain for GEMs (10 fC~200 </a:t>
            </a:r>
            <a:r>
              <a:rPr kumimoji="0" lang="en-US" altLang="ko-KR" sz="1400" dirty="0" err="1">
                <a:ea typeface="맑은 고딕" pitchFamily="50" charset="-127"/>
              </a:rPr>
              <a:t>fC</a:t>
            </a:r>
            <a:r>
              <a:rPr kumimoji="0" lang="en-US" altLang="ko-KR" sz="1400" dirty="0">
                <a:ea typeface="맑은 고딕" pitchFamily="50" charset="-127"/>
              </a:rPr>
              <a:t> signals)</a:t>
            </a:r>
          </a:p>
          <a:p>
            <a:pPr marL="446088" lvl="1" indent="-180975">
              <a:spcBef>
                <a:spcPct val="20000"/>
              </a:spcBef>
              <a:buFont typeface="Arial" charset="0"/>
              <a:buChar char="•"/>
            </a:pPr>
            <a:r>
              <a:rPr kumimoji="0" lang="en-US" altLang="ko-KR" sz="1400" dirty="0">
                <a:ea typeface="맑은 고딕" pitchFamily="50" charset="-127"/>
              </a:rPr>
              <a:t>Low gain for RPCs (100 fC~10 </a:t>
            </a:r>
            <a:r>
              <a:rPr kumimoji="0" lang="en-US" altLang="ko-KR" sz="1400" dirty="0" err="1">
                <a:ea typeface="맑은 고딕" pitchFamily="50" charset="-127"/>
              </a:rPr>
              <a:t>pC</a:t>
            </a:r>
            <a:r>
              <a:rPr kumimoji="0" lang="en-US" altLang="ko-KR" sz="1400" dirty="0">
                <a:ea typeface="맑은 고딕" pitchFamily="50" charset="-127"/>
              </a:rPr>
              <a:t> signals)</a:t>
            </a:r>
          </a:p>
          <a:p>
            <a:pPr marL="446088" lvl="1" indent="-180975">
              <a:buFont typeface="Wingdings" pitchFamily="2" charset="2"/>
              <a:buChar char="ü"/>
            </a:pPr>
            <a:endParaRPr kumimoji="0" lang="en-US" altLang="ko-KR" sz="1400" dirty="0">
              <a:ea typeface="맑은 고딕" pitchFamily="50" charset="-127"/>
            </a:endParaRPr>
          </a:p>
          <a:p>
            <a:pPr marL="446088" lvl="1" indent="-180975">
              <a:buFont typeface="Wingdings" pitchFamily="2" charset="2"/>
              <a:buChar char="ü"/>
            </a:pPr>
            <a:endParaRPr kumimoji="0" lang="en-US" altLang="ko-KR" sz="1400" dirty="0">
              <a:ea typeface="맑은 고딕" pitchFamily="50" charset="-127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553200" y="6473825"/>
            <a:ext cx="2133600" cy="384175"/>
          </a:xfrm>
        </p:spPr>
        <p:txBody>
          <a:bodyPr/>
          <a:lstStyle/>
          <a:p>
            <a:pPr>
              <a:defRPr/>
            </a:pPr>
            <a:fld id="{166A5265-3D5F-AE43-BCDA-AA848D19350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>
          <a:xfrm>
            <a:off x="3124200" y="6550025"/>
            <a:ext cx="2895600" cy="3079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GEM DHCAL  A.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88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Work\202CANON\IMG_2079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520" y="1143000"/>
            <a:ext cx="3657600" cy="4876800"/>
          </a:xfrm>
          <a:prstGeom prst="rect">
            <a:avLst/>
          </a:prstGeom>
          <a:noFill/>
        </p:spPr>
      </p:pic>
      <p:cxnSp>
        <p:nvCxnSpPr>
          <p:cNvPr id="15" name="직선 화살표 연결선 14"/>
          <p:cNvCxnSpPr/>
          <p:nvPr/>
        </p:nvCxnSpPr>
        <p:spPr>
          <a:xfrm>
            <a:off x="944488" y="1822729"/>
            <a:ext cx="1599355" cy="69187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609600" y="3437284"/>
            <a:ext cx="1143000" cy="29651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2401" y="1459468"/>
            <a:ext cx="914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KPiX</a:t>
            </a:r>
            <a:r>
              <a:rPr lang="en-US" altLang="ko-KR" dirty="0" smtClean="0"/>
              <a:t> FPGA board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25908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KPiX</a:t>
            </a:r>
            <a:r>
              <a:rPr lang="en-US" altLang="ko-KR" dirty="0" smtClean="0"/>
              <a:t> Interface board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76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+mn-lt"/>
              </a:rPr>
              <a:t>UTA GEM-DHCAL Cosmic Test Stand</a:t>
            </a:r>
            <a:endParaRPr lang="en-US" sz="3600" dirty="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463480" y="1683119"/>
            <a:ext cx="4680520" cy="3727081"/>
            <a:chOff x="2123728" y="1556792"/>
            <a:chExt cx="4680520" cy="3727081"/>
          </a:xfrm>
        </p:grpSpPr>
        <p:pic>
          <p:nvPicPr>
            <p:cNvPr id="25" name="Picture 2" descr="F:\DCIM\202CANON\IMG_2087.JPG"/>
            <p:cNvPicPr>
              <a:picLocks noChangeAspect="1" noChangeArrowheads="1"/>
            </p:cNvPicPr>
            <p:nvPr/>
          </p:nvPicPr>
          <p:blipFill>
            <a:blip r:embed="rId3" cstate="print"/>
            <a:srcRect l="19068" t="18644" r="12288" b="8475"/>
            <a:stretch>
              <a:fillRect/>
            </a:stretch>
          </p:blipFill>
          <p:spPr bwMode="auto">
            <a:xfrm>
              <a:off x="2123728" y="1556792"/>
              <a:ext cx="4680520" cy="3727081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707905" y="2730406"/>
              <a:ext cx="15247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KPIX chamber</a:t>
              </a:r>
              <a:endParaRPr lang="ko-KR" altLang="en-US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07905" y="2492896"/>
              <a:ext cx="17311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DCAL chamber 2</a:t>
              </a:r>
              <a:endParaRPr lang="ko-KR" altLang="en-US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07905" y="2204864"/>
              <a:ext cx="17311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DCAL chamber 1</a:t>
              </a:r>
              <a:endParaRPr lang="ko-KR" alt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직선 화살표 연결선 8"/>
            <p:cNvCxnSpPr/>
            <p:nvPr/>
          </p:nvCxnSpPr>
          <p:spPr>
            <a:xfrm rot="10800000" flipV="1">
              <a:off x="4644008" y="1752600"/>
              <a:ext cx="613792" cy="308248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410200" y="1600200"/>
              <a:ext cx="1370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Trg</a:t>
              </a:r>
              <a:r>
                <a:rPr lang="en-US" altLang="ko-KR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 counter1</a:t>
              </a:r>
              <a:endParaRPr lang="ko-KR" altLang="en-US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직선 화살표 연결선 10"/>
            <p:cNvCxnSpPr/>
            <p:nvPr/>
          </p:nvCxnSpPr>
          <p:spPr>
            <a:xfrm rot="10800000">
              <a:off x="4499992" y="3789040"/>
              <a:ext cx="792088" cy="432048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292080" y="4005064"/>
              <a:ext cx="142246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Trg</a:t>
              </a:r>
              <a:r>
                <a:rPr lang="en-US" altLang="ko-KR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Counter2</a:t>
              </a:r>
              <a:endParaRPr lang="ko-KR" alt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" name="Rounded Rectangular Callout 33"/>
          <p:cNvSpPr/>
          <p:nvPr/>
        </p:nvSpPr>
        <p:spPr>
          <a:xfrm>
            <a:off x="3505200" y="1524000"/>
            <a:ext cx="5638800" cy="4114800"/>
          </a:xfrm>
          <a:prstGeom prst="wedgeRoundRectCallout">
            <a:avLst>
              <a:gd name="adj1" fmla="val -55726"/>
              <a:gd name="adj2" fmla="val 5658"/>
              <a:gd name="adj3" fmla="val 16667"/>
            </a:avLst>
          </a:prstGeom>
          <a:noFill/>
          <a:ln w="57150" cap="flat" cmpd="sng" algn="ctr">
            <a:solidFill>
              <a:srgbClr val="F8520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90A33-9DDF-D041-A6E4-2FCA1E7639A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  A. White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8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733800"/>
            <a:ext cx="493236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10"/>
          <p:cNvSpPr txBox="1">
            <a:spLocks noChangeArrowheads="1"/>
          </p:cNvSpPr>
          <p:nvPr/>
        </p:nvSpPr>
        <p:spPr bwMode="auto">
          <a:xfrm>
            <a:off x="4246562" y="1519238"/>
            <a:ext cx="762000" cy="369887"/>
          </a:xfrm>
          <a:prstGeom prst="rect">
            <a:avLst/>
          </a:prstGeom>
          <a:solidFill>
            <a:srgbClr val="FFFFCC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Fe</a:t>
            </a:r>
            <a:r>
              <a:rPr lang="en-US" b="1" baseline="30000">
                <a:solidFill>
                  <a:srgbClr val="FF0000"/>
                </a:solidFill>
              </a:rPr>
              <a:t>55</a:t>
            </a:r>
          </a:p>
        </p:txBody>
      </p:sp>
      <p:sp>
        <p:nvSpPr>
          <p:cNvPr id="29703" name="TextBox 11"/>
          <p:cNvSpPr txBox="1">
            <a:spLocks noChangeArrowheads="1"/>
          </p:cNvSpPr>
          <p:nvPr/>
        </p:nvSpPr>
        <p:spPr bwMode="auto">
          <a:xfrm>
            <a:off x="4322762" y="4022725"/>
            <a:ext cx="762000" cy="369888"/>
          </a:xfrm>
          <a:prstGeom prst="rect">
            <a:avLst/>
          </a:prstGeom>
          <a:solidFill>
            <a:srgbClr val="FFFFCC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Ru</a:t>
            </a:r>
            <a:r>
              <a:rPr lang="en-US" b="1" baseline="30000">
                <a:solidFill>
                  <a:srgbClr val="FF0000"/>
                </a:solidFill>
              </a:rPr>
              <a:t>106</a:t>
            </a:r>
          </a:p>
        </p:txBody>
      </p:sp>
      <p:sp>
        <p:nvSpPr>
          <p:cNvPr id="29704" name="TextBox 12"/>
          <p:cNvSpPr txBox="1">
            <a:spLocks noChangeArrowheads="1"/>
          </p:cNvSpPr>
          <p:nvPr/>
        </p:nvSpPr>
        <p:spPr bwMode="auto">
          <a:xfrm>
            <a:off x="4094162" y="4479925"/>
            <a:ext cx="2590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Good conformation to characteristic Minimum Ionizing Landau fit</a:t>
            </a:r>
          </a:p>
        </p:txBody>
      </p:sp>
      <p:sp>
        <p:nvSpPr>
          <p:cNvPr id="29706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A2CBB0-DD0E-E049-90EE-79A88605817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1" name="Rectangle 20"/>
          <p:cNvSpPr/>
          <p:nvPr/>
        </p:nvSpPr>
        <p:spPr>
          <a:xfrm>
            <a:off x="6781800" y="4267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10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altLang="ko-KR" dirty="0" smtClean="0">
                <a:ea typeface="Times New Roman" charset="0"/>
                <a:cs typeface="Times New Roman" charset="0"/>
              </a:rPr>
              <a:t>GEM+KPiX7 Fe</a:t>
            </a:r>
            <a:r>
              <a:rPr lang="en-US" altLang="ko-KR" baseline="30000" dirty="0" smtClean="0">
                <a:ea typeface="Times New Roman" charset="0"/>
                <a:cs typeface="Times New Roman" charset="0"/>
              </a:rPr>
              <a:t>55</a:t>
            </a:r>
            <a:r>
              <a:rPr lang="en-US" altLang="ko-KR" dirty="0" smtClean="0">
                <a:ea typeface="Times New Roman" charset="0"/>
                <a:cs typeface="Times New Roman" charset="0"/>
              </a:rPr>
              <a:t> and Ru</a:t>
            </a:r>
            <a:r>
              <a:rPr lang="en-US" altLang="ko-KR" baseline="30000" dirty="0" smtClean="0">
                <a:ea typeface="Times New Roman" charset="0"/>
                <a:cs typeface="Times New Roman" charset="0"/>
              </a:rPr>
              <a:t>106</a:t>
            </a:r>
            <a:r>
              <a:rPr lang="en-US" altLang="ko-KR" dirty="0" smtClean="0">
                <a:ea typeface="Times New Roman" charset="0"/>
                <a:cs typeface="Times New Roman" charset="0"/>
              </a:rPr>
              <a:t> Spectra</a:t>
            </a:r>
            <a:endParaRPr lang="ko-KR" altLang="en-US" dirty="0" smtClean="0">
              <a:ea typeface="Times New Roman" charset="0"/>
              <a:cs typeface="Times New Roman" charset="0"/>
            </a:endParaRPr>
          </a:p>
        </p:txBody>
      </p:sp>
      <p:pic>
        <p:nvPicPr>
          <p:cNvPr id="15" name="Picture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838200"/>
            <a:ext cx="5397273" cy="290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200400" y="661987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GEM DHCAL  A.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27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96250" cy="648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제목 1"/>
          <p:cNvSpPr>
            <a:spLocks noGrp="1"/>
          </p:cNvSpPr>
          <p:nvPr>
            <p:ph type="title" idx="4294967295"/>
          </p:nvPr>
        </p:nvSpPr>
        <p:spPr>
          <a:xfrm>
            <a:off x="285750" y="142875"/>
            <a:ext cx="3929063" cy="500063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altLang="ko-KR" sz="2000">
                <a:latin typeface="Times New Roman" pitchFamily="18" charset="0"/>
                <a:ea typeface="굴림" charset="-127"/>
                <a:cs typeface="Times New Roman" pitchFamily="18" charset="0"/>
              </a:rPr>
              <a:t>HV=1950V, Fe55, ST=1.8V=14 fC</a:t>
            </a:r>
            <a:endParaRPr lang="ko-KR" altLang="en-US" sz="2000">
              <a:latin typeface="Times New Roman" pitchFamily="18" charset="0"/>
              <a:ea typeface="굴림" charset="-127"/>
              <a:cs typeface="Times New Roman" pitchFamily="18" charset="0"/>
            </a:endParaRPr>
          </a:p>
        </p:txBody>
      </p:sp>
      <p:sp>
        <p:nvSpPr>
          <p:cNvPr id="3" name="슬라이드 번호 개체 틀 2"/>
          <p:cNvSpPr txBox="1">
            <a:spLocks noGrp="1"/>
          </p:cNvSpPr>
          <p:nvPr/>
        </p:nvSpPr>
        <p:spPr>
          <a:xfrm>
            <a:off x="3724275" y="6421438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latinLnBrk="1"/>
            <a:fld id="{4C0A77B9-77B4-412D-A7DF-9DC083DD90C2}" type="slidenum">
              <a:rPr lang="ko-KR" altLang="en-US" sz="1200">
                <a:latin typeface="Arial Black" pitchFamily="34" charset="0"/>
                <a:ea typeface="굴림" charset="-127"/>
              </a:rPr>
              <a:pPr algn="ctr" latinLnBrk="1"/>
              <a:t>7</a:t>
            </a:fld>
            <a:endParaRPr lang="en-US" altLang="ko-KR" sz="1200">
              <a:latin typeface="Arial Black" pitchFamily="34" charset="0"/>
              <a:ea typeface="굴림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3786188" y="2643188"/>
            <a:ext cx="1571625" cy="1571625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/>
            <a:endParaRPr kumimoji="1" lang="ko-KR" altLang="en-US" sz="1800">
              <a:solidFill>
                <a:srgbClr val="FFFF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110598" name="직사각형 5"/>
          <p:cNvSpPr>
            <a:spLocks noChangeArrowheads="1"/>
          </p:cNvSpPr>
          <p:nvPr/>
        </p:nvSpPr>
        <p:spPr bwMode="auto">
          <a:xfrm>
            <a:off x="428625" y="6215063"/>
            <a:ext cx="2368550" cy="3698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800">
                <a:latin typeface="Times New Roman" pitchFamily="18" charset="0"/>
                <a:ea typeface="굴림" charset="-127"/>
                <a:cs typeface="Times New Roman" pitchFamily="18" charset="0"/>
              </a:rPr>
              <a:t>2009_11_18_10_20_49</a:t>
            </a:r>
            <a:endParaRPr kumimoji="1" lang="ko-KR" altLang="en-US" sz="1800">
              <a:latin typeface="Times New Roman" pitchFamily="18" charset="0"/>
              <a:ea typeface="굴림" charset="-127"/>
              <a:cs typeface="Times New Roman" pitchFamily="18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714875" y="1785938"/>
            <a:ext cx="785813" cy="714375"/>
          </a:xfrm>
          <a:prstGeom prst="rect">
            <a:avLst/>
          </a:prstGeom>
          <a:solidFill>
            <a:srgbClr val="00B050">
              <a:alpha val="26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1"/>
            <a:endParaRPr kumimoji="1" lang="ko-KR" altLang="en-US" sz="1800">
              <a:solidFill>
                <a:srgbClr val="FFFFFF"/>
              </a:solidFill>
              <a:latin typeface="맑은 고딕" charset="0"/>
              <a:ea typeface="굴림" charset="-127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172200"/>
            <a:ext cx="2133600" cy="384175"/>
          </a:xfrm>
        </p:spPr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626225"/>
            <a:ext cx="2895600" cy="2317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GEM DHCAL  A.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24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88090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66800" y="76200"/>
            <a:ext cx="693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Pressure Dependence of Gain</a:t>
            </a:r>
            <a:endParaRPr lang="en-US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82043-3DE8-344F-83A5-2B1707CC737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GEM DHCAL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7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869" y="1482436"/>
            <a:ext cx="4839992" cy="4376391"/>
          </a:xfrm>
          <a:prstGeom prst="rect">
            <a:avLst/>
          </a:prstGeom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-27710" y="2971800"/>
            <a:ext cx="4394215" cy="121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>
                <a:solidFill>
                  <a:srgbClr val="FF0000"/>
                </a:solidFill>
              </a:rPr>
              <a:t>: 2012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blue: 2013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8000"/>
                </a:solidFill>
              </a:rPr>
              <a:t>green:2014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400" y="533400"/>
            <a:ext cx="6553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Study the seasonal change of GEM detector gain.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0" y="5715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Days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-5400000">
            <a:off x="2596634" y="3485965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Mean signal (</a:t>
            </a:r>
            <a:r>
              <a:rPr lang="en-US" dirty="0" err="1" smtClean="0"/>
              <a:t>fC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7150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Yvonne Ng – UTA Student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70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17833</TotalTime>
  <Words>930</Words>
  <Application>Microsoft Office PowerPoint</Application>
  <PresentationFormat>On-screen Show (4:3)</PresentationFormat>
  <Paragraphs>243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Digital Hadron Calorimetry using Gas Electron Multipliers</vt:lpstr>
      <vt:lpstr>PowerPoint Presentation</vt:lpstr>
      <vt:lpstr>PowerPoint Presentation</vt:lpstr>
      <vt:lpstr>30x30 prototype GEM chamber and Readout Electronics</vt:lpstr>
      <vt:lpstr>PowerPoint Presentation</vt:lpstr>
      <vt:lpstr>GEM+KPiX7 Fe55 and Ru106 Spectra</vt:lpstr>
      <vt:lpstr>HV=1950V, Fe55, ST=1.8V=14 fC</vt:lpstr>
      <vt:lpstr>PowerPoint Presentation</vt:lpstr>
      <vt:lpstr>PowerPoint Presentation</vt:lpstr>
      <vt:lpstr>PowerPoint Presentation</vt:lpstr>
      <vt:lpstr>PowerPoint Presentation</vt:lpstr>
      <vt:lpstr>Hit Map for Pions vs Pion Showers (KPiX)</vt:lpstr>
      <vt:lpstr>PowerPoint Presentation</vt:lpstr>
      <vt:lpstr>Toward 100cmx100cm GEM Planes</vt:lpstr>
      <vt:lpstr>Toward 100cmx100cm GEM Planes!!</vt:lpstr>
      <vt:lpstr>Preparation for LGEM Assembly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KPiX  Readout scheme (SLAC)</vt:lpstr>
      <vt:lpstr>T-1010 Experiment Setup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Hadron Calorimetry using Gas Electron Multipliers</dc:title>
  <dc:creator>oit</dc:creator>
  <cp:lastModifiedBy>oit</cp:lastModifiedBy>
  <cp:revision>48</cp:revision>
  <dcterms:created xsi:type="dcterms:W3CDTF">2014-12-26T23:07:57Z</dcterms:created>
  <dcterms:modified xsi:type="dcterms:W3CDTF">2015-01-13T06:51:25Z</dcterms:modified>
</cp:coreProperties>
</file>