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314" r:id="rId2"/>
    <p:sldId id="316" r:id="rId3"/>
    <p:sldId id="381" r:id="rId4"/>
    <p:sldId id="364" r:id="rId5"/>
    <p:sldId id="380" r:id="rId6"/>
    <p:sldId id="387" r:id="rId7"/>
    <p:sldId id="385" r:id="rId8"/>
    <p:sldId id="386" r:id="rId9"/>
    <p:sldId id="371" r:id="rId10"/>
    <p:sldId id="370" r:id="rId11"/>
    <p:sldId id="374" r:id="rId12"/>
    <p:sldId id="376" r:id="rId13"/>
    <p:sldId id="382" r:id="rId14"/>
    <p:sldId id="37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59" autoAdjust="0"/>
    <p:restoredTop sz="94660"/>
  </p:normalViewPr>
  <p:slideViewPr>
    <p:cSldViewPr>
      <p:cViewPr varScale="1">
        <p:scale>
          <a:sx n="69" d="100"/>
          <a:sy n="69" d="100"/>
        </p:scale>
        <p:origin x="-1392" y="-96"/>
      </p:cViewPr>
      <p:guideLst>
        <p:guide orient="horz" pos="2160"/>
        <p:guide pos="2880"/>
      </p:guideLst>
    </p:cSldViewPr>
  </p:slideViewPr>
  <p:notesTextViewPr>
    <p:cViewPr>
      <p:scale>
        <a:sx n="1" d="1"/>
        <a:sy n="1" d="1"/>
      </p:scale>
      <p:origin x="0" y="0"/>
    </p:cViewPr>
  </p:notesTextViewPr>
  <p:sorterViewPr>
    <p:cViewPr>
      <p:scale>
        <a:sx n="100" d="100"/>
        <a:sy n="100" d="100"/>
      </p:scale>
      <p:origin x="0" y="4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1BFE4302-D076-4A3B-A042-446F34937987}" type="datetimeFigureOut">
              <a:rPr lang="en-US" smtClean="0"/>
              <a:t>1/12/2015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7BDCDA5F-433C-4A20-AEE3-C20478AAF56A}" type="slidenum">
              <a:rPr lang="en-US" smtClean="0"/>
              <a:t>‹#›</a:t>
            </a:fld>
            <a:endParaRPr lang="en-US"/>
          </a:p>
        </p:txBody>
      </p:sp>
    </p:spTree>
    <p:extLst>
      <p:ext uri="{BB962C8B-B14F-4D97-AF65-F5344CB8AC3E}">
        <p14:creationId xmlns:p14="http://schemas.microsoft.com/office/powerpoint/2010/main" val="2061473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p:spPr>
      </p:sp>
      <p:sp>
        <p:nvSpPr>
          <p:cNvPr id="7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7172" name="Slide Number Placeholder 3"/>
          <p:cNvSpPr txBox="1">
            <a:spLocks noGrp="1"/>
          </p:cNvSpPr>
          <p:nvPr/>
        </p:nvSpPr>
        <p:spPr bwMode="auto">
          <a:xfrm>
            <a:off x="3970784" y="8830643"/>
            <a:ext cx="3038049" cy="464315"/>
          </a:xfrm>
          <a:prstGeom prst="rect">
            <a:avLst/>
          </a:prstGeom>
          <a:noFill/>
          <a:ln w="9525">
            <a:noFill/>
            <a:miter lim="800000"/>
            <a:headEnd/>
            <a:tailEnd/>
          </a:ln>
        </p:spPr>
        <p:txBody>
          <a:bodyPr lIns="93190" tIns="46595" rIns="93190" bIns="46595" anchor="b"/>
          <a:lstStyle/>
          <a:p>
            <a:pPr algn="r"/>
            <a:fld id="{F51D4C01-C107-4C58-B313-9F5480CC95FE}" type="slidenum">
              <a:rPr lang="en-GB" sz="1200">
                <a:solidFill>
                  <a:prstClr val="black"/>
                </a:solidFill>
                <a:latin typeface="Calibri" pitchFamily="34" charset="0"/>
              </a:rPr>
              <a:pPr algn="r"/>
              <a:t>3</a:t>
            </a:fld>
            <a:endParaRPr lang="en-GB" sz="1200">
              <a:solidFill>
                <a:prstClr val="black"/>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DCDA5F-433C-4A20-AEE3-C20478AAF56A}" type="slidenum">
              <a:rPr lang="en-US" smtClean="0"/>
              <a:t>4</a:t>
            </a:fld>
            <a:endParaRPr lang="en-US"/>
          </a:p>
        </p:txBody>
      </p:sp>
    </p:spTree>
    <p:extLst>
      <p:ext uri="{BB962C8B-B14F-4D97-AF65-F5344CB8AC3E}">
        <p14:creationId xmlns:p14="http://schemas.microsoft.com/office/powerpoint/2010/main" val="2572791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E8F0D0-158D-41E6-9F42-51590FC8FFE9}" type="datetime1">
              <a:rPr lang="en-US" smtClean="0"/>
              <a:t>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087941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66D58-3D9B-42E0-82F9-F2595FC3DC02}" type="datetime1">
              <a:rPr lang="en-US" smtClean="0"/>
              <a:t>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478731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666CB2-0F03-4C03-A188-E3B1297C9EEB}" type="datetime1">
              <a:rPr lang="en-US" smtClean="0"/>
              <a:t>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1654477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356350"/>
            <a:ext cx="2133600" cy="365125"/>
          </a:xfrm>
        </p:spPr>
        <p:txBody>
          <a:bodyPr/>
          <a:lstStyle>
            <a:lvl1pPr>
              <a:defRPr/>
            </a:lvl1pPr>
          </a:lstStyle>
          <a:p>
            <a:pPr>
              <a:defRPr/>
            </a:pPr>
            <a:fld id="{6B759672-A85F-41D2-9883-B4C19482F2C7}" type="datetimeFigureOut">
              <a:rPr lang="en-US"/>
              <a:pPr>
                <a:defRPr/>
              </a:pPr>
              <a:t>1/12/2015</a:t>
            </a:fld>
            <a:endParaRPr lang="en-US" dirty="0"/>
          </a:p>
        </p:txBody>
      </p:sp>
      <p:sp>
        <p:nvSpPr>
          <p:cNvPr id="4" name="Footer Placeholder 3"/>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p:spPr>
        <p:txBody>
          <a:bodyPr/>
          <a:lstStyle>
            <a:lvl1pPr>
              <a:defRPr/>
            </a:lvl1pPr>
          </a:lstStyle>
          <a:p>
            <a:pPr>
              <a:defRPr/>
            </a:pPr>
            <a:fld id="{AE81679E-3262-4C5A-9A61-394FE6395188}" type="slidenum">
              <a:rPr lang="en-US"/>
              <a:pPr>
                <a:defRPr/>
              </a:pPr>
              <a:t>‹#›</a:t>
            </a:fld>
            <a:endParaRPr lang="en-US" dirty="0"/>
          </a:p>
        </p:txBody>
      </p:sp>
    </p:spTree>
    <p:extLst>
      <p:ext uri="{BB962C8B-B14F-4D97-AF65-F5344CB8AC3E}">
        <p14:creationId xmlns:p14="http://schemas.microsoft.com/office/powerpoint/2010/main" val="3322674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38C56A-70C5-4484-8386-30B0C6EED063}" type="datetime1">
              <a:rPr lang="en-US" smtClean="0"/>
              <a:t>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2863655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211993-6946-4018-A27E-6BA6ACAFAFEB}" type="datetime1">
              <a:rPr lang="en-US" smtClean="0"/>
              <a:t>1/12/2015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943505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255FB4-6FA7-44AE-9AA3-F038E2EB7B07}" type="datetime1">
              <a:rPr lang="en-US" smtClean="0"/>
              <a:t>1/12/2015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2575879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069E0E-61EC-4DA7-B70D-3891494393E3}" type="datetime1">
              <a:rPr lang="en-US" smtClean="0"/>
              <a:t>1/12/2015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1206578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7959DB-264C-4DD0-B667-8F3CAB556186}" type="datetime1">
              <a:rPr lang="en-US" smtClean="0"/>
              <a:t>1/12/2015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2323882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2F89AF-CAA2-46C5-9F55-24AEEE8CA04D}" type="datetime1">
              <a:rPr lang="en-US" smtClean="0"/>
              <a:t>1/12/2015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780093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DED370-351C-418C-81B5-9F42A4B65E8E}" type="datetime1">
              <a:rPr lang="en-US" smtClean="0"/>
              <a:t>1/12/2015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825941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2DE4C7-1ACF-40EF-8135-D89BC0C9A8A5}" type="datetime1">
              <a:rPr lang="en-US" smtClean="0"/>
              <a:t>1/12/2015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A98241-5F5B-4310-8014-82CF8FB48A96}" type="slidenum">
              <a:rPr lang="en-US" smtClean="0"/>
              <a:t>‹#›</a:t>
            </a:fld>
            <a:endParaRPr lang="en-US" dirty="0"/>
          </a:p>
        </p:txBody>
      </p:sp>
    </p:spTree>
    <p:extLst>
      <p:ext uri="{BB962C8B-B14F-4D97-AF65-F5344CB8AC3E}">
        <p14:creationId xmlns:p14="http://schemas.microsoft.com/office/powerpoint/2010/main" val="3871854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63EF0-5A63-493E-8560-913EAFE1708E}" type="datetime1">
              <a:rPr lang="en-US" smtClean="0"/>
              <a:t>1/12/2015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A98241-5F5B-4310-8014-82CF8FB48A96}" type="slidenum">
              <a:rPr lang="en-US" smtClean="0"/>
              <a:t>‹#›</a:t>
            </a:fld>
            <a:endParaRPr lang="en-US" dirty="0"/>
          </a:p>
        </p:txBody>
      </p:sp>
    </p:spTree>
    <p:extLst>
      <p:ext uri="{BB962C8B-B14F-4D97-AF65-F5344CB8AC3E}">
        <p14:creationId xmlns:p14="http://schemas.microsoft.com/office/powerpoint/2010/main" val="3410170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emf"/><Relationship Id="rId4" Type="http://schemas.openxmlformats.org/officeDocument/2006/relationships/image" Target="../media/image14.emf"/><Relationship Id="rId9"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oleObject" Target="../embeddings/oleObject2.bin"/><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230558" y="788988"/>
            <a:ext cx="6647975" cy="646331"/>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3600" dirty="0" smtClean="0">
                <a:solidFill>
                  <a:srgbClr val="FF3300"/>
                </a:solidFill>
                <a:latin typeface="Comic Sans MS" pitchFamily="66" charset="0"/>
              </a:rPr>
              <a:t>Progress on Powering Options </a:t>
            </a:r>
            <a:endParaRPr lang="en-US" altLang="en-US" sz="3600" dirty="0">
              <a:solidFill>
                <a:srgbClr val="FF3300"/>
              </a:solidFill>
              <a:latin typeface="Comic Sans MS" pitchFamily="66" charset="0"/>
            </a:endParaRPr>
          </a:p>
        </p:txBody>
      </p:sp>
      <p:sp>
        <p:nvSpPr>
          <p:cNvPr id="2051" name="Text Box 3"/>
          <p:cNvSpPr txBox="1">
            <a:spLocks noChangeArrowheads="1"/>
          </p:cNvSpPr>
          <p:nvPr/>
        </p:nvSpPr>
        <p:spPr bwMode="auto">
          <a:xfrm>
            <a:off x="1491871" y="2971800"/>
            <a:ext cx="594278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2400" dirty="0" smtClean="0"/>
              <a:t>Satish </a:t>
            </a:r>
            <a:r>
              <a:rPr lang="en-US" altLang="en-US" sz="2400" dirty="0"/>
              <a:t>Dhawan, Adrian </a:t>
            </a:r>
            <a:r>
              <a:rPr lang="en-US" altLang="en-US" sz="2400" dirty="0" smtClean="0"/>
              <a:t>Au  Yale University</a:t>
            </a:r>
          </a:p>
          <a:p>
            <a:pPr algn="ctr" eaLnBrk="1" hangingPunct="1"/>
            <a:r>
              <a:rPr lang="en-US" altLang="en-US" sz="2400" dirty="0" smtClean="0"/>
              <a:t>Richard Sumner , CMCAMAC LLC</a:t>
            </a:r>
          </a:p>
        </p:txBody>
      </p:sp>
      <p:sp>
        <p:nvSpPr>
          <p:cNvPr id="2052" name="Text Box 5"/>
          <p:cNvSpPr txBox="1">
            <a:spLocks noChangeArrowheads="1"/>
          </p:cNvSpPr>
          <p:nvPr/>
        </p:nvSpPr>
        <p:spPr bwMode="auto">
          <a:xfrm>
            <a:off x="228600" y="6096000"/>
            <a:ext cx="2438400" cy="5232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400" dirty="0" err="1" smtClean="0"/>
              <a:t>SiD</a:t>
            </a:r>
            <a:r>
              <a:rPr lang="en-US" altLang="en-US" sz="1400" dirty="0" smtClean="0"/>
              <a:t> workshop, SLAC</a:t>
            </a:r>
            <a:endParaRPr lang="en-US" altLang="en-US" sz="1400" dirty="0"/>
          </a:p>
          <a:p>
            <a:pPr eaLnBrk="1" hangingPunct="1"/>
            <a:r>
              <a:rPr lang="en-US" altLang="en-US" sz="1400" dirty="0" smtClean="0"/>
              <a:t>Jan 12 - 14, 2015</a:t>
            </a:r>
            <a:endParaRPr lang="en-US" altLang="en-US" sz="2000" dirty="0"/>
          </a:p>
        </p:txBody>
      </p:sp>
      <p:pic>
        <p:nvPicPr>
          <p:cNvPr id="2053" name="Picture 6" descr="Yale Logo"/>
          <p:cNvPicPr>
            <a:picLocks noChangeAspect="1" noChangeArrowheads="1"/>
          </p:cNvPicPr>
          <p:nvPr/>
        </p:nvPicPr>
        <p:blipFill>
          <a:blip r:embed="rId2" cstate="print">
            <a:extLst>
              <a:ext uri="{28A0092B-C50C-407E-A947-70E740481C1C}">
                <a14:useLocalDpi xmlns:a14="http://schemas.microsoft.com/office/drawing/2010/main" val="0"/>
              </a:ext>
            </a:extLst>
          </a:blip>
          <a:srcRect l="37273" t="25882" r="15454" b="23529"/>
          <a:stretch>
            <a:fillRect/>
          </a:stretch>
        </p:blipFill>
        <p:spPr bwMode="auto">
          <a:xfrm>
            <a:off x="304800" y="4038600"/>
            <a:ext cx="1681163"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Slide Number Placeholder 1"/>
          <p:cNvSpPr>
            <a:spLocks noGrp="1"/>
          </p:cNvSpPr>
          <p:nvPr>
            <p:ph type="sldNum" sz="quarter" idx="12"/>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929900F-4A56-4031-8215-08C8E329D2D2}" type="slidenum">
              <a:rPr lang="en-US" altLang="en-US" smtClean="0"/>
              <a:pPr eaLnBrk="1" hangingPunct="1"/>
              <a:t>1</a:t>
            </a:fld>
            <a:endParaRPr lang="en-US" altLang="en-US" smtClean="0"/>
          </a:p>
        </p:txBody>
      </p:sp>
    </p:spTree>
    <p:extLst>
      <p:ext uri="{BB962C8B-B14F-4D97-AF65-F5344CB8AC3E}">
        <p14:creationId xmlns:p14="http://schemas.microsoft.com/office/powerpoint/2010/main" val="554143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p:cNvSpPr/>
          <p:nvPr/>
        </p:nvSpPr>
        <p:spPr>
          <a:xfrm>
            <a:off x="135194" y="3133634"/>
            <a:ext cx="8856406" cy="26106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6" r="1865"/>
          <a:stretch/>
        </p:blipFill>
        <p:spPr bwMode="auto">
          <a:xfrm>
            <a:off x="762000" y="3429000"/>
            <a:ext cx="7223760" cy="2011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588042" y="3429000"/>
            <a:ext cx="471604" cy="369332"/>
          </a:xfrm>
          <a:prstGeom prst="rect">
            <a:avLst/>
          </a:prstGeom>
          <a:noFill/>
        </p:spPr>
        <p:txBody>
          <a:bodyPr wrap="none" rtlCol="0">
            <a:spAutoFit/>
          </a:bodyPr>
          <a:lstStyle/>
          <a:p>
            <a:r>
              <a:rPr lang="en-US" dirty="0" smtClean="0">
                <a:solidFill>
                  <a:srgbClr val="FF0000"/>
                </a:solidFill>
              </a:rPr>
              <a:t>P #</a:t>
            </a:r>
            <a:endParaRPr lang="en-US" dirty="0">
              <a:solidFill>
                <a:srgbClr val="FF0000"/>
              </a:solidFill>
            </a:endParaRPr>
          </a:p>
        </p:txBody>
      </p:sp>
      <p:sp>
        <p:nvSpPr>
          <p:cNvPr id="4" name="TextBox 3"/>
          <p:cNvSpPr txBox="1"/>
          <p:nvPr/>
        </p:nvSpPr>
        <p:spPr>
          <a:xfrm>
            <a:off x="2971800" y="3352800"/>
            <a:ext cx="1264385" cy="369332"/>
          </a:xfrm>
          <a:prstGeom prst="rect">
            <a:avLst/>
          </a:prstGeom>
          <a:noFill/>
        </p:spPr>
        <p:txBody>
          <a:bodyPr wrap="none" rtlCol="0">
            <a:spAutoFit/>
          </a:bodyPr>
          <a:lstStyle/>
          <a:p>
            <a:r>
              <a:rPr lang="en-US" dirty="0" smtClean="0">
                <a:solidFill>
                  <a:srgbClr val="FF0000"/>
                </a:solidFill>
              </a:rPr>
              <a:t>Yale E-2158</a:t>
            </a:r>
            <a:endParaRPr lang="en-US" dirty="0">
              <a:solidFill>
                <a:srgbClr val="FF0000"/>
              </a:solidFill>
            </a:endParaRPr>
          </a:p>
        </p:txBody>
      </p:sp>
      <p:sp>
        <p:nvSpPr>
          <p:cNvPr id="5" name="TextBox 4"/>
          <p:cNvSpPr txBox="1"/>
          <p:nvPr/>
        </p:nvSpPr>
        <p:spPr>
          <a:xfrm>
            <a:off x="7391400" y="5071348"/>
            <a:ext cx="327334" cy="369332"/>
          </a:xfrm>
          <a:prstGeom prst="rect">
            <a:avLst/>
          </a:prstGeom>
          <a:noFill/>
        </p:spPr>
        <p:txBody>
          <a:bodyPr wrap="none" rtlCol="0">
            <a:spAutoFit/>
          </a:bodyPr>
          <a:lstStyle/>
          <a:p>
            <a:r>
              <a:rPr lang="en-US" dirty="0">
                <a:solidFill>
                  <a:srgbClr val="FF0000"/>
                </a:solidFill>
              </a:rPr>
              <a:t>D</a:t>
            </a:r>
          </a:p>
        </p:txBody>
      </p:sp>
      <p:sp>
        <p:nvSpPr>
          <p:cNvPr id="7" name="TextBox 6"/>
          <p:cNvSpPr txBox="1"/>
          <p:nvPr/>
        </p:nvSpPr>
        <p:spPr>
          <a:xfrm>
            <a:off x="8077200" y="3798332"/>
            <a:ext cx="611065" cy="307777"/>
          </a:xfrm>
          <a:prstGeom prst="rect">
            <a:avLst/>
          </a:prstGeom>
          <a:noFill/>
        </p:spPr>
        <p:txBody>
          <a:bodyPr wrap="none" rtlCol="0">
            <a:spAutoFit/>
          </a:bodyPr>
          <a:lstStyle/>
          <a:p>
            <a:r>
              <a:rPr lang="en-US" sz="1400" dirty="0" err="1" smtClean="0">
                <a:solidFill>
                  <a:srgbClr val="FF0000"/>
                </a:solidFill>
              </a:rPr>
              <a:t>Vin_B</a:t>
            </a:r>
            <a:endParaRPr lang="en-US" sz="1400" dirty="0">
              <a:solidFill>
                <a:srgbClr val="FF0000"/>
              </a:solidFill>
            </a:endParaRPr>
          </a:p>
        </p:txBody>
      </p:sp>
      <p:sp>
        <p:nvSpPr>
          <p:cNvPr id="9" name="TextBox 8"/>
          <p:cNvSpPr txBox="1"/>
          <p:nvPr/>
        </p:nvSpPr>
        <p:spPr>
          <a:xfrm>
            <a:off x="8077200" y="4106109"/>
            <a:ext cx="476412" cy="276999"/>
          </a:xfrm>
          <a:prstGeom prst="rect">
            <a:avLst/>
          </a:prstGeom>
          <a:noFill/>
        </p:spPr>
        <p:txBody>
          <a:bodyPr wrap="none" rtlCol="0">
            <a:spAutoFit/>
          </a:bodyPr>
          <a:lstStyle/>
          <a:p>
            <a:r>
              <a:rPr lang="en-US" sz="1200" dirty="0" smtClean="0"/>
              <a:t>GND</a:t>
            </a:r>
            <a:endParaRPr lang="en-US" sz="1200" dirty="0"/>
          </a:p>
        </p:txBody>
      </p:sp>
      <p:sp>
        <p:nvSpPr>
          <p:cNvPr id="10" name="TextBox 9"/>
          <p:cNvSpPr txBox="1"/>
          <p:nvPr/>
        </p:nvSpPr>
        <p:spPr>
          <a:xfrm>
            <a:off x="7363326" y="3429000"/>
            <a:ext cx="309700" cy="369332"/>
          </a:xfrm>
          <a:prstGeom prst="rect">
            <a:avLst/>
          </a:prstGeom>
          <a:noFill/>
        </p:spPr>
        <p:txBody>
          <a:bodyPr wrap="none" rtlCol="0">
            <a:spAutoFit/>
          </a:bodyPr>
          <a:lstStyle/>
          <a:p>
            <a:r>
              <a:rPr lang="en-US" dirty="0">
                <a:solidFill>
                  <a:srgbClr val="FF0000"/>
                </a:solidFill>
              </a:rPr>
              <a:t>B</a:t>
            </a:r>
          </a:p>
        </p:txBody>
      </p:sp>
      <p:sp>
        <p:nvSpPr>
          <p:cNvPr id="11" name="TextBox 10"/>
          <p:cNvSpPr txBox="1"/>
          <p:nvPr/>
        </p:nvSpPr>
        <p:spPr>
          <a:xfrm>
            <a:off x="7994513" y="4789941"/>
            <a:ext cx="476412" cy="276999"/>
          </a:xfrm>
          <a:prstGeom prst="rect">
            <a:avLst/>
          </a:prstGeom>
          <a:noFill/>
        </p:spPr>
        <p:txBody>
          <a:bodyPr wrap="none" rtlCol="0">
            <a:spAutoFit/>
          </a:bodyPr>
          <a:lstStyle/>
          <a:p>
            <a:r>
              <a:rPr lang="en-US" sz="1200" dirty="0" smtClean="0"/>
              <a:t>GND</a:t>
            </a:r>
            <a:endParaRPr lang="en-US" sz="1200" dirty="0"/>
          </a:p>
        </p:txBody>
      </p:sp>
      <p:sp>
        <p:nvSpPr>
          <p:cNvPr id="13" name="TextBox 12"/>
          <p:cNvSpPr txBox="1"/>
          <p:nvPr/>
        </p:nvSpPr>
        <p:spPr>
          <a:xfrm>
            <a:off x="8077200" y="4431920"/>
            <a:ext cx="623889" cy="307777"/>
          </a:xfrm>
          <a:prstGeom prst="rect">
            <a:avLst/>
          </a:prstGeom>
          <a:noFill/>
        </p:spPr>
        <p:txBody>
          <a:bodyPr wrap="none" rtlCol="0">
            <a:spAutoFit/>
          </a:bodyPr>
          <a:lstStyle/>
          <a:p>
            <a:r>
              <a:rPr lang="en-US" sz="1400" dirty="0" err="1" smtClean="0">
                <a:solidFill>
                  <a:srgbClr val="FF0000"/>
                </a:solidFill>
              </a:rPr>
              <a:t>Vin_D</a:t>
            </a:r>
            <a:endParaRPr lang="en-US" sz="1400" dirty="0">
              <a:solidFill>
                <a:srgbClr val="FF0000"/>
              </a:solidFill>
            </a:endParaRPr>
          </a:p>
        </p:txBody>
      </p:sp>
      <p:sp>
        <p:nvSpPr>
          <p:cNvPr id="14" name="TextBox 13"/>
          <p:cNvSpPr txBox="1"/>
          <p:nvPr/>
        </p:nvSpPr>
        <p:spPr>
          <a:xfrm>
            <a:off x="5991726" y="5440680"/>
            <a:ext cx="730136" cy="307777"/>
          </a:xfrm>
          <a:prstGeom prst="rect">
            <a:avLst/>
          </a:prstGeom>
          <a:noFill/>
        </p:spPr>
        <p:txBody>
          <a:bodyPr wrap="none" rtlCol="0">
            <a:spAutoFit/>
          </a:bodyPr>
          <a:lstStyle/>
          <a:p>
            <a:r>
              <a:rPr lang="en-US" sz="1400" dirty="0" err="1" smtClean="0">
                <a:solidFill>
                  <a:srgbClr val="FF0000"/>
                </a:solidFill>
              </a:rPr>
              <a:t>Vout_D</a:t>
            </a:r>
            <a:endParaRPr lang="en-US" sz="1400" dirty="0">
              <a:solidFill>
                <a:srgbClr val="FF0000"/>
              </a:solidFill>
            </a:endParaRPr>
          </a:p>
        </p:txBody>
      </p:sp>
      <p:sp>
        <p:nvSpPr>
          <p:cNvPr id="15" name="TextBox 14"/>
          <p:cNvSpPr txBox="1"/>
          <p:nvPr/>
        </p:nvSpPr>
        <p:spPr>
          <a:xfrm>
            <a:off x="6752533" y="5467332"/>
            <a:ext cx="476412" cy="276999"/>
          </a:xfrm>
          <a:prstGeom prst="rect">
            <a:avLst/>
          </a:prstGeom>
          <a:noFill/>
        </p:spPr>
        <p:txBody>
          <a:bodyPr wrap="none" rtlCol="0">
            <a:spAutoFit/>
          </a:bodyPr>
          <a:lstStyle/>
          <a:p>
            <a:r>
              <a:rPr lang="en-US" sz="1200" dirty="0" smtClean="0"/>
              <a:t>GND</a:t>
            </a:r>
            <a:endParaRPr lang="en-US" sz="1200" dirty="0"/>
          </a:p>
        </p:txBody>
      </p:sp>
      <p:sp>
        <p:nvSpPr>
          <p:cNvPr id="16" name="TextBox 15"/>
          <p:cNvSpPr txBox="1"/>
          <p:nvPr/>
        </p:nvSpPr>
        <p:spPr>
          <a:xfrm>
            <a:off x="5998138" y="3106214"/>
            <a:ext cx="717312" cy="307777"/>
          </a:xfrm>
          <a:prstGeom prst="rect">
            <a:avLst/>
          </a:prstGeom>
          <a:noFill/>
        </p:spPr>
        <p:txBody>
          <a:bodyPr wrap="none" rtlCol="0">
            <a:spAutoFit/>
          </a:bodyPr>
          <a:lstStyle/>
          <a:p>
            <a:r>
              <a:rPr lang="en-US" sz="1400" dirty="0" err="1" smtClean="0">
                <a:solidFill>
                  <a:srgbClr val="FF0000"/>
                </a:solidFill>
              </a:rPr>
              <a:t>Vout_B</a:t>
            </a:r>
            <a:endParaRPr lang="en-US" sz="1400" dirty="0">
              <a:solidFill>
                <a:srgbClr val="FF0000"/>
              </a:solidFill>
            </a:endParaRPr>
          </a:p>
        </p:txBody>
      </p:sp>
      <p:sp>
        <p:nvSpPr>
          <p:cNvPr id="17" name="TextBox 16"/>
          <p:cNvSpPr txBox="1"/>
          <p:nvPr/>
        </p:nvSpPr>
        <p:spPr>
          <a:xfrm>
            <a:off x="6793235" y="3107587"/>
            <a:ext cx="476412" cy="276999"/>
          </a:xfrm>
          <a:prstGeom prst="rect">
            <a:avLst/>
          </a:prstGeom>
          <a:noFill/>
        </p:spPr>
        <p:txBody>
          <a:bodyPr wrap="none" rtlCol="0">
            <a:spAutoFit/>
          </a:bodyPr>
          <a:lstStyle/>
          <a:p>
            <a:r>
              <a:rPr lang="en-US" sz="1200" dirty="0" smtClean="0"/>
              <a:t>GND</a:t>
            </a:r>
            <a:endParaRPr lang="en-US" sz="1200" dirty="0"/>
          </a:p>
        </p:txBody>
      </p:sp>
      <p:sp>
        <p:nvSpPr>
          <p:cNvPr id="18" name="TextBox 17"/>
          <p:cNvSpPr txBox="1"/>
          <p:nvPr/>
        </p:nvSpPr>
        <p:spPr>
          <a:xfrm>
            <a:off x="2057400" y="5313443"/>
            <a:ext cx="715709" cy="307777"/>
          </a:xfrm>
          <a:prstGeom prst="rect">
            <a:avLst/>
          </a:prstGeom>
          <a:noFill/>
        </p:spPr>
        <p:txBody>
          <a:bodyPr wrap="none" rtlCol="0">
            <a:spAutoFit/>
          </a:bodyPr>
          <a:lstStyle/>
          <a:p>
            <a:r>
              <a:rPr lang="en-US" sz="1400" dirty="0" err="1" smtClean="0">
                <a:solidFill>
                  <a:srgbClr val="FF0000"/>
                </a:solidFill>
              </a:rPr>
              <a:t>Vout_C</a:t>
            </a:r>
            <a:endParaRPr lang="en-US" sz="1400" dirty="0">
              <a:solidFill>
                <a:srgbClr val="FF0000"/>
              </a:solidFill>
            </a:endParaRPr>
          </a:p>
        </p:txBody>
      </p:sp>
      <p:sp>
        <p:nvSpPr>
          <p:cNvPr id="19" name="TextBox 18"/>
          <p:cNvSpPr txBox="1"/>
          <p:nvPr/>
        </p:nvSpPr>
        <p:spPr>
          <a:xfrm>
            <a:off x="1143000" y="4944111"/>
            <a:ext cx="308098" cy="369332"/>
          </a:xfrm>
          <a:prstGeom prst="rect">
            <a:avLst/>
          </a:prstGeom>
          <a:noFill/>
        </p:spPr>
        <p:txBody>
          <a:bodyPr wrap="none" rtlCol="0">
            <a:spAutoFit/>
          </a:bodyPr>
          <a:lstStyle/>
          <a:p>
            <a:r>
              <a:rPr lang="en-US" dirty="0">
                <a:solidFill>
                  <a:srgbClr val="FF0000"/>
                </a:solidFill>
              </a:rPr>
              <a:t>C</a:t>
            </a:r>
          </a:p>
        </p:txBody>
      </p:sp>
      <p:sp>
        <p:nvSpPr>
          <p:cNvPr id="20" name="TextBox 19"/>
          <p:cNvSpPr txBox="1"/>
          <p:nvPr/>
        </p:nvSpPr>
        <p:spPr>
          <a:xfrm>
            <a:off x="1106905" y="3413991"/>
            <a:ext cx="317716" cy="369332"/>
          </a:xfrm>
          <a:prstGeom prst="rect">
            <a:avLst/>
          </a:prstGeom>
          <a:noFill/>
        </p:spPr>
        <p:txBody>
          <a:bodyPr wrap="none" rtlCol="0">
            <a:spAutoFit/>
          </a:bodyPr>
          <a:lstStyle/>
          <a:p>
            <a:r>
              <a:rPr lang="en-US" dirty="0">
                <a:solidFill>
                  <a:srgbClr val="FF0000"/>
                </a:solidFill>
              </a:rPr>
              <a:t>A</a:t>
            </a:r>
          </a:p>
        </p:txBody>
      </p:sp>
      <p:sp>
        <p:nvSpPr>
          <p:cNvPr id="21" name="TextBox 20"/>
          <p:cNvSpPr txBox="1"/>
          <p:nvPr/>
        </p:nvSpPr>
        <p:spPr>
          <a:xfrm>
            <a:off x="1580988" y="5353499"/>
            <a:ext cx="476412" cy="276999"/>
          </a:xfrm>
          <a:prstGeom prst="rect">
            <a:avLst/>
          </a:prstGeom>
          <a:noFill/>
        </p:spPr>
        <p:txBody>
          <a:bodyPr wrap="none" rtlCol="0">
            <a:spAutoFit/>
          </a:bodyPr>
          <a:lstStyle/>
          <a:p>
            <a:r>
              <a:rPr lang="en-US" sz="1200" dirty="0" smtClean="0"/>
              <a:t>GND</a:t>
            </a:r>
            <a:endParaRPr lang="en-US" sz="1200" dirty="0"/>
          </a:p>
        </p:txBody>
      </p:sp>
      <p:sp>
        <p:nvSpPr>
          <p:cNvPr id="22" name="TextBox 21"/>
          <p:cNvSpPr txBox="1"/>
          <p:nvPr/>
        </p:nvSpPr>
        <p:spPr>
          <a:xfrm>
            <a:off x="2054300" y="3118246"/>
            <a:ext cx="723724" cy="307777"/>
          </a:xfrm>
          <a:prstGeom prst="rect">
            <a:avLst/>
          </a:prstGeom>
          <a:noFill/>
        </p:spPr>
        <p:txBody>
          <a:bodyPr wrap="none" rtlCol="0">
            <a:spAutoFit/>
          </a:bodyPr>
          <a:lstStyle/>
          <a:p>
            <a:r>
              <a:rPr lang="en-US" sz="1400" dirty="0" err="1" smtClean="0">
                <a:solidFill>
                  <a:srgbClr val="FF0000"/>
                </a:solidFill>
              </a:rPr>
              <a:t>Vout_A</a:t>
            </a:r>
            <a:endParaRPr lang="en-US" sz="1400" dirty="0">
              <a:solidFill>
                <a:srgbClr val="FF0000"/>
              </a:solidFill>
            </a:endParaRPr>
          </a:p>
        </p:txBody>
      </p:sp>
      <p:sp>
        <p:nvSpPr>
          <p:cNvPr id="23" name="TextBox 22"/>
          <p:cNvSpPr txBox="1"/>
          <p:nvPr/>
        </p:nvSpPr>
        <p:spPr>
          <a:xfrm>
            <a:off x="-2362850" y="5292308"/>
            <a:ext cx="476412" cy="276999"/>
          </a:xfrm>
          <a:prstGeom prst="rect">
            <a:avLst/>
          </a:prstGeom>
          <a:noFill/>
        </p:spPr>
        <p:txBody>
          <a:bodyPr wrap="none" rtlCol="0">
            <a:spAutoFit/>
          </a:bodyPr>
          <a:lstStyle/>
          <a:p>
            <a:r>
              <a:rPr lang="en-US" sz="1200" dirty="0" smtClean="0"/>
              <a:t>GND</a:t>
            </a:r>
            <a:endParaRPr lang="en-US" sz="1200" dirty="0"/>
          </a:p>
        </p:txBody>
      </p:sp>
      <p:sp>
        <p:nvSpPr>
          <p:cNvPr id="24" name="TextBox 23"/>
          <p:cNvSpPr txBox="1"/>
          <p:nvPr/>
        </p:nvSpPr>
        <p:spPr>
          <a:xfrm>
            <a:off x="1580988" y="3133634"/>
            <a:ext cx="476412" cy="276999"/>
          </a:xfrm>
          <a:prstGeom prst="rect">
            <a:avLst/>
          </a:prstGeom>
          <a:noFill/>
        </p:spPr>
        <p:txBody>
          <a:bodyPr wrap="none" rtlCol="0">
            <a:spAutoFit/>
          </a:bodyPr>
          <a:lstStyle/>
          <a:p>
            <a:r>
              <a:rPr lang="en-US" sz="1200" dirty="0" smtClean="0"/>
              <a:t>GND</a:t>
            </a:r>
            <a:endParaRPr lang="en-US" sz="1200" dirty="0"/>
          </a:p>
        </p:txBody>
      </p:sp>
      <p:sp>
        <p:nvSpPr>
          <p:cNvPr id="25" name="TextBox 24"/>
          <p:cNvSpPr txBox="1"/>
          <p:nvPr/>
        </p:nvSpPr>
        <p:spPr>
          <a:xfrm>
            <a:off x="135194" y="6172200"/>
            <a:ext cx="1998406" cy="600164"/>
          </a:xfrm>
          <a:prstGeom prst="rect">
            <a:avLst/>
          </a:prstGeom>
          <a:noFill/>
          <a:ln>
            <a:solidFill>
              <a:srgbClr val="002060"/>
            </a:solidFill>
          </a:ln>
        </p:spPr>
        <p:txBody>
          <a:bodyPr wrap="square" rtlCol="0">
            <a:spAutoFit/>
          </a:bodyPr>
          <a:lstStyle/>
          <a:p>
            <a:r>
              <a:rPr lang="en-US" sz="1100" dirty="0" smtClean="0"/>
              <a:t>DC-DC Converter Model E-2158</a:t>
            </a:r>
          </a:p>
          <a:p>
            <a:r>
              <a:rPr lang="en-US" sz="1100" dirty="0" smtClean="0"/>
              <a:t>Yale University </a:t>
            </a:r>
          </a:p>
          <a:p>
            <a:r>
              <a:rPr lang="en-US" sz="1100" dirty="0" smtClean="0"/>
              <a:t>October 19, 2014</a:t>
            </a:r>
            <a:endParaRPr lang="en-US" sz="1100" dirty="0"/>
          </a:p>
        </p:txBody>
      </p:sp>
      <p:sp>
        <p:nvSpPr>
          <p:cNvPr id="26" name="TextBox 25"/>
          <p:cNvSpPr txBox="1"/>
          <p:nvPr/>
        </p:nvSpPr>
        <p:spPr>
          <a:xfrm>
            <a:off x="135194" y="4676893"/>
            <a:ext cx="609462" cy="307777"/>
          </a:xfrm>
          <a:prstGeom prst="rect">
            <a:avLst/>
          </a:prstGeom>
          <a:noFill/>
        </p:spPr>
        <p:txBody>
          <a:bodyPr wrap="none" rtlCol="0">
            <a:spAutoFit/>
          </a:bodyPr>
          <a:lstStyle/>
          <a:p>
            <a:r>
              <a:rPr lang="en-US" sz="1400" dirty="0" err="1" smtClean="0">
                <a:solidFill>
                  <a:srgbClr val="FF0000"/>
                </a:solidFill>
              </a:rPr>
              <a:t>Vin_C</a:t>
            </a:r>
            <a:endParaRPr lang="en-US" sz="1400" dirty="0">
              <a:solidFill>
                <a:srgbClr val="FF0000"/>
              </a:solidFill>
            </a:endParaRPr>
          </a:p>
        </p:txBody>
      </p:sp>
      <p:sp>
        <p:nvSpPr>
          <p:cNvPr id="27" name="TextBox 26"/>
          <p:cNvSpPr txBox="1"/>
          <p:nvPr/>
        </p:nvSpPr>
        <p:spPr>
          <a:xfrm>
            <a:off x="97329" y="3802706"/>
            <a:ext cx="617477" cy="307777"/>
          </a:xfrm>
          <a:prstGeom prst="rect">
            <a:avLst/>
          </a:prstGeom>
          <a:noFill/>
        </p:spPr>
        <p:txBody>
          <a:bodyPr wrap="none" rtlCol="0">
            <a:spAutoFit/>
          </a:bodyPr>
          <a:lstStyle/>
          <a:p>
            <a:r>
              <a:rPr lang="en-US" sz="1400" dirty="0" err="1" smtClean="0">
                <a:solidFill>
                  <a:srgbClr val="FF0000"/>
                </a:solidFill>
              </a:rPr>
              <a:t>Vin_A</a:t>
            </a:r>
            <a:endParaRPr lang="en-US" sz="1400" dirty="0">
              <a:solidFill>
                <a:srgbClr val="FF0000"/>
              </a:solidFill>
            </a:endParaRPr>
          </a:p>
        </p:txBody>
      </p:sp>
      <p:sp>
        <p:nvSpPr>
          <p:cNvPr id="28" name="TextBox 27"/>
          <p:cNvSpPr txBox="1"/>
          <p:nvPr/>
        </p:nvSpPr>
        <p:spPr>
          <a:xfrm>
            <a:off x="231982" y="4110483"/>
            <a:ext cx="476412" cy="276999"/>
          </a:xfrm>
          <a:prstGeom prst="rect">
            <a:avLst/>
          </a:prstGeom>
          <a:noFill/>
        </p:spPr>
        <p:txBody>
          <a:bodyPr wrap="none" rtlCol="0">
            <a:spAutoFit/>
          </a:bodyPr>
          <a:lstStyle/>
          <a:p>
            <a:r>
              <a:rPr lang="en-US" sz="1200" dirty="0" smtClean="0"/>
              <a:t>GND</a:t>
            </a:r>
            <a:endParaRPr lang="en-US" sz="1200" dirty="0"/>
          </a:p>
        </p:txBody>
      </p:sp>
      <p:sp>
        <p:nvSpPr>
          <p:cNvPr id="29" name="TextBox 28"/>
          <p:cNvSpPr txBox="1"/>
          <p:nvPr/>
        </p:nvSpPr>
        <p:spPr>
          <a:xfrm>
            <a:off x="244806" y="4438578"/>
            <a:ext cx="476412" cy="276999"/>
          </a:xfrm>
          <a:prstGeom prst="rect">
            <a:avLst/>
          </a:prstGeom>
          <a:noFill/>
        </p:spPr>
        <p:txBody>
          <a:bodyPr wrap="none" rtlCol="0">
            <a:spAutoFit/>
          </a:bodyPr>
          <a:lstStyle/>
          <a:p>
            <a:r>
              <a:rPr lang="en-US" sz="1200" dirty="0" smtClean="0"/>
              <a:t>GND</a:t>
            </a:r>
            <a:endParaRPr lang="en-US" sz="1200" dirty="0"/>
          </a:p>
        </p:txBody>
      </p:sp>
      <p:cxnSp>
        <p:nvCxnSpPr>
          <p:cNvPr id="30" name="Straight Connector 29"/>
          <p:cNvCxnSpPr/>
          <p:nvPr/>
        </p:nvCxnSpPr>
        <p:spPr>
          <a:xfrm flipV="1">
            <a:off x="7433905" y="3956594"/>
            <a:ext cx="414695" cy="14483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433905" y="4191000"/>
            <a:ext cx="414695" cy="816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436715" y="4789941"/>
            <a:ext cx="414695" cy="816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436715" y="4565165"/>
            <a:ext cx="414695" cy="14483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927049" y="3935263"/>
            <a:ext cx="400951" cy="937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927049" y="4709999"/>
            <a:ext cx="400951" cy="120783"/>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927049" y="4110483"/>
            <a:ext cx="400951" cy="12135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927049" y="4565165"/>
            <a:ext cx="400951" cy="7241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793235" y="4715577"/>
            <a:ext cx="129562" cy="54043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6553200" y="4757153"/>
            <a:ext cx="109895" cy="53515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flipV="1">
            <a:off x="6608147" y="3602254"/>
            <a:ext cx="54948" cy="53515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6793235" y="3599612"/>
            <a:ext cx="108644" cy="54043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1860255" y="3537466"/>
            <a:ext cx="129562" cy="54043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1925036" y="4676893"/>
            <a:ext cx="56462" cy="5529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2133600" y="3563958"/>
            <a:ext cx="76200" cy="53515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flipV="1">
            <a:off x="2092400" y="4685780"/>
            <a:ext cx="79300" cy="54404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580988" y="1676400"/>
            <a:ext cx="4917821" cy="1354217"/>
          </a:xfrm>
          <a:prstGeom prst="rect">
            <a:avLst/>
          </a:prstGeom>
          <a:solidFill>
            <a:srgbClr val="FFC000"/>
          </a:solidFill>
          <a:ln>
            <a:solidFill>
              <a:schemeClr val="tx1"/>
            </a:solidFill>
          </a:ln>
        </p:spPr>
        <p:txBody>
          <a:bodyPr wrap="none" rtlCol="0">
            <a:spAutoFit/>
          </a:bodyPr>
          <a:lstStyle/>
          <a:p>
            <a:r>
              <a:rPr lang="en-US" sz="1400" dirty="0" smtClean="0">
                <a:solidFill>
                  <a:srgbClr val="FF0000"/>
                </a:solidFill>
              </a:rPr>
              <a:t>Each Converter PCB 10 mm x 63 mm. Different Coil Configuration </a:t>
            </a:r>
          </a:p>
          <a:p>
            <a:r>
              <a:rPr lang="en-US" sz="1400" dirty="0" smtClean="0"/>
              <a:t>Channel D: Embedded Coil with 2 via: 687 nH, 83 m</a:t>
            </a:r>
            <a:r>
              <a:rPr lang="el-GR" sz="1400" dirty="0" smtClean="0"/>
              <a:t>Ω</a:t>
            </a:r>
            <a:endParaRPr lang="en-US" sz="1400" dirty="0" smtClean="0"/>
          </a:p>
          <a:p>
            <a:r>
              <a:rPr lang="en-US" sz="1400" dirty="0"/>
              <a:t>Channel </a:t>
            </a:r>
            <a:r>
              <a:rPr lang="en-US" sz="1400" dirty="0" smtClean="0"/>
              <a:t>C: </a:t>
            </a:r>
            <a:r>
              <a:rPr lang="en-US" sz="1400" dirty="0"/>
              <a:t>Embedded Coil with </a:t>
            </a:r>
            <a:r>
              <a:rPr lang="en-US" sz="1400" dirty="0" smtClean="0"/>
              <a:t>1 </a:t>
            </a:r>
            <a:r>
              <a:rPr lang="en-US" sz="1400" dirty="0"/>
              <a:t>via: 703 nH, 83 m</a:t>
            </a:r>
            <a:r>
              <a:rPr lang="el-GR" sz="1400" dirty="0" smtClean="0"/>
              <a:t>Ω</a:t>
            </a:r>
            <a:endParaRPr lang="en-US" sz="1400" dirty="0" smtClean="0"/>
          </a:p>
          <a:p>
            <a:r>
              <a:rPr lang="en-US" sz="1400" dirty="0"/>
              <a:t>Channel </a:t>
            </a:r>
            <a:r>
              <a:rPr lang="en-US" sz="1400" dirty="0" smtClean="0"/>
              <a:t>B: External Coil:  </a:t>
            </a:r>
            <a:r>
              <a:rPr lang="en-US" sz="1400" dirty="0" err="1" smtClean="0"/>
              <a:t>Wurth</a:t>
            </a:r>
            <a:r>
              <a:rPr lang="en-US" sz="1400" dirty="0" smtClean="0"/>
              <a:t>     540 nH*  with short Leads</a:t>
            </a:r>
            <a:endParaRPr lang="en-US" sz="1400" dirty="0"/>
          </a:p>
          <a:p>
            <a:r>
              <a:rPr lang="en-US" sz="1400" dirty="0"/>
              <a:t>Channel </a:t>
            </a:r>
            <a:r>
              <a:rPr lang="en-US" sz="1400" dirty="0" smtClean="0"/>
              <a:t>A: </a:t>
            </a:r>
            <a:r>
              <a:rPr lang="en-US" sz="1400" dirty="0"/>
              <a:t>External </a:t>
            </a:r>
            <a:r>
              <a:rPr lang="en-US" sz="1400" dirty="0" smtClean="0"/>
              <a:t>Coil:  </a:t>
            </a:r>
            <a:r>
              <a:rPr lang="en-US" sz="1400" dirty="0" err="1" smtClean="0"/>
              <a:t>Wurth</a:t>
            </a:r>
            <a:r>
              <a:rPr lang="en-US" sz="1400" dirty="0" smtClean="0"/>
              <a:t>     540 nH*  with </a:t>
            </a:r>
            <a:r>
              <a:rPr lang="en-US" sz="1400" dirty="0"/>
              <a:t>short </a:t>
            </a:r>
            <a:r>
              <a:rPr lang="en-US" sz="1400" dirty="0" smtClean="0"/>
              <a:t>Leads</a:t>
            </a:r>
          </a:p>
          <a:p>
            <a:r>
              <a:rPr lang="en-US" sz="1200" dirty="0" smtClean="0"/>
              <a:t>* With BK Precision LCR Meter</a:t>
            </a:r>
            <a:endParaRPr lang="en-US" sz="1200" dirty="0"/>
          </a:p>
        </p:txBody>
      </p:sp>
      <p:pic>
        <p:nvPicPr>
          <p:cNvPr id="81" name="Picture 2" descr="D:\CAMERA Cumulative\Camera 2014\IMG_2383.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060" t="31697" b="36304"/>
          <a:stretch/>
        </p:blipFill>
        <p:spPr bwMode="auto">
          <a:xfrm>
            <a:off x="1253517" y="91440"/>
            <a:ext cx="5669280" cy="1463040"/>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81"/>
          <p:cNvSpPr txBox="1"/>
          <p:nvPr/>
        </p:nvSpPr>
        <p:spPr>
          <a:xfrm>
            <a:off x="7718734" y="2895600"/>
            <a:ext cx="184731" cy="646331"/>
          </a:xfrm>
          <a:prstGeom prst="rect">
            <a:avLst/>
          </a:prstGeom>
          <a:noFill/>
        </p:spPr>
        <p:txBody>
          <a:bodyPr wrap="none" rtlCol="0">
            <a:spAutoFit/>
          </a:bodyPr>
          <a:lstStyle/>
          <a:p>
            <a:endParaRPr lang="en-US" dirty="0" smtClean="0"/>
          </a:p>
          <a:p>
            <a:endParaRPr lang="en-US" dirty="0"/>
          </a:p>
        </p:txBody>
      </p:sp>
    </p:spTree>
    <p:extLst>
      <p:ext uri="{BB962C8B-B14F-4D97-AF65-F5344CB8AC3E}">
        <p14:creationId xmlns:p14="http://schemas.microsoft.com/office/powerpoint/2010/main" val="2225331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A98241-5F5B-4310-8014-82CF8FB48A96}" type="slidenum">
              <a:rPr lang="en-US" smtClean="0"/>
              <a:t>11</a:t>
            </a:fld>
            <a:endParaRPr lang="en-US" dirty="0"/>
          </a:p>
        </p:txBody>
      </p:sp>
      <p:sp>
        <p:nvSpPr>
          <p:cNvPr id="3" name="Text Box 2"/>
          <p:cNvSpPr txBox="1">
            <a:spLocks noChangeArrowheads="1"/>
          </p:cNvSpPr>
          <p:nvPr/>
        </p:nvSpPr>
        <p:spPr bwMode="auto">
          <a:xfrm>
            <a:off x="2702920" y="715963"/>
            <a:ext cx="3703257" cy="646331"/>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3600" dirty="0" smtClean="0">
                <a:solidFill>
                  <a:srgbClr val="FF3300"/>
                </a:solidFill>
                <a:latin typeface="Comic Sans MS" pitchFamily="66" charset="0"/>
              </a:rPr>
              <a:t>System Testing</a:t>
            </a:r>
            <a:endParaRPr lang="en-US" altLang="en-US" sz="3600" dirty="0">
              <a:solidFill>
                <a:srgbClr val="FF3300"/>
              </a:solidFill>
              <a:latin typeface="Comic Sans MS" pitchFamily="66" charset="0"/>
            </a:endParaRPr>
          </a:p>
        </p:txBody>
      </p:sp>
      <p:sp>
        <p:nvSpPr>
          <p:cNvPr id="4" name="TextBox 3"/>
          <p:cNvSpPr txBox="1"/>
          <p:nvPr/>
        </p:nvSpPr>
        <p:spPr>
          <a:xfrm>
            <a:off x="1676399" y="1600200"/>
            <a:ext cx="6383607" cy="2031325"/>
          </a:xfrm>
          <a:prstGeom prst="rect">
            <a:avLst/>
          </a:prstGeom>
          <a:noFill/>
        </p:spPr>
        <p:txBody>
          <a:bodyPr wrap="none" rtlCol="0">
            <a:spAutoFit/>
          </a:bodyPr>
          <a:lstStyle/>
          <a:p>
            <a:pPr marL="285750" indent="-285750">
              <a:buFont typeface="Wingdings" panose="05000000000000000000" pitchFamily="2" charset="2"/>
              <a:buChar char="v"/>
            </a:pPr>
            <a:r>
              <a:rPr lang="en-US" dirty="0" err="1" smtClean="0"/>
              <a:t>DcDc</a:t>
            </a:r>
            <a:r>
              <a:rPr lang="en-US" dirty="0" smtClean="0"/>
              <a:t> Converter @ Yale  </a:t>
            </a:r>
          </a:p>
          <a:p>
            <a:pPr marL="285750" indent="-285750">
              <a:buFont typeface="Wingdings" panose="05000000000000000000" pitchFamily="2" charset="2"/>
              <a:buChar char="v"/>
            </a:pPr>
            <a:r>
              <a:rPr lang="en-US" dirty="0"/>
              <a:t> </a:t>
            </a:r>
            <a:r>
              <a:rPr lang="en-US" dirty="0" smtClean="0"/>
              <a:t>Thickness of Converters – </a:t>
            </a:r>
            <a:r>
              <a:rPr lang="en-US" dirty="0" smtClean="0">
                <a:solidFill>
                  <a:srgbClr val="FF0000"/>
                </a:solidFill>
              </a:rPr>
              <a:t>Shield thickness!</a:t>
            </a:r>
          </a:p>
          <a:p>
            <a:pPr marL="285750" indent="-285750">
              <a:buFont typeface="Wingdings" panose="05000000000000000000" pitchFamily="2" charset="2"/>
              <a:buChar char="v"/>
            </a:pPr>
            <a:r>
              <a:rPr lang="en-US" dirty="0" smtClean="0"/>
              <a:t>Detector + Readout  @ SLAC  Liverpool for ATLAS Strip Upgrade</a:t>
            </a:r>
          </a:p>
          <a:p>
            <a:pPr marL="285750" indent="-285750">
              <a:buFont typeface="Wingdings" panose="05000000000000000000" pitchFamily="2" charset="2"/>
              <a:buChar char="v"/>
            </a:pPr>
            <a:r>
              <a:rPr lang="en-US" dirty="0" smtClean="0"/>
              <a:t>DAQ: RAL, Liverpool,  BNL HSIO, SLAC </a:t>
            </a:r>
          </a:p>
          <a:p>
            <a:pPr marL="285750" indent="-285750">
              <a:buFont typeface="Wingdings" panose="05000000000000000000" pitchFamily="2" charset="2"/>
              <a:buChar char="v"/>
            </a:pPr>
            <a:r>
              <a:rPr lang="en-US" dirty="0" smtClean="0"/>
              <a:t>Very difficult to use &amp; NOT portable without the experts.</a:t>
            </a:r>
          </a:p>
          <a:p>
            <a:pPr marL="285750" indent="-285750">
              <a:buFont typeface="Wingdings" panose="05000000000000000000" pitchFamily="2" charset="2"/>
              <a:buChar char="v"/>
            </a:pPr>
            <a:endParaRPr lang="en-US" dirty="0"/>
          </a:p>
          <a:p>
            <a:pPr marL="285750" indent="-285750">
              <a:buFont typeface="Wingdings" panose="05000000000000000000" pitchFamily="2" charset="2"/>
              <a:buChar char="v"/>
            </a:pPr>
            <a:r>
              <a:rPr lang="en-US" dirty="0" smtClean="0">
                <a:solidFill>
                  <a:srgbClr val="FF0000"/>
                </a:solidFill>
              </a:rPr>
              <a:t>We need a simple to use DAQ. Is it possible ?</a:t>
            </a:r>
            <a:endParaRPr lang="en-US" dirty="0">
              <a:solidFill>
                <a:srgbClr val="FF0000"/>
              </a:solidFill>
            </a:endParaRPr>
          </a:p>
        </p:txBody>
      </p:sp>
      <p:sp>
        <p:nvSpPr>
          <p:cNvPr id="6" name="Text Box 2"/>
          <p:cNvSpPr txBox="1">
            <a:spLocks noChangeArrowheads="1"/>
          </p:cNvSpPr>
          <p:nvPr/>
        </p:nvSpPr>
        <p:spPr bwMode="auto">
          <a:xfrm>
            <a:off x="2156670" y="3581400"/>
            <a:ext cx="4719562" cy="646331"/>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3600" dirty="0" smtClean="0">
                <a:solidFill>
                  <a:srgbClr val="FF3300"/>
                </a:solidFill>
                <a:latin typeface="Comic Sans MS" pitchFamily="66" charset="0"/>
              </a:rPr>
              <a:t>Prospects for Future</a:t>
            </a:r>
            <a:endParaRPr lang="en-US" altLang="en-US" sz="3600" dirty="0">
              <a:solidFill>
                <a:srgbClr val="FF3300"/>
              </a:solidFill>
              <a:latin typeface="Comic Sans MS" pitchFamily="66" charset="0"/>
            </a:endParaRPr>
          </a:p>
        </p:txBody>
      </p:sp>
      <p:sp>
        <p:nvSpPr>
          <p:cNvPr id="7" name="TextBox 6"/>
          <p:cNvSpPr txBox="1"/>
          <p:nvPr/>
        </p:nvSpPr>
        <p:spPr>
          <a:xfrm>
            <a:off x="1953718" y="4265831"/>
            <a:ext cx="6556218" cy="923330"/>
          </a:xfrm>
          <a:prstGeom prst="rect">
            <a:avLst/>
          </a:prstGeom>
          <a:noFill/>
        </p:spPr>
        <p:txBody>
          <a:bodyPr wrap="none" rtlCol="0">
            <a:spAutoFit/>
          </a:bodyPr>
          <a:lstStyle/>
          <a:p>
            <a:pPr marL="285750" indent="-285750">
              <a:buFont typeface="Wingdings" panose="05000000000000000000" pitchFamily="2" charset="2"/>
              <a:buChar char="v"/>
            </a:pPr>
            <a:r>
              <a:rPr lang="en-US" dirty="0" smtClean="0"/>
              <a:t> Lower Mass @ 5 MHZ</a:t>
            </a:r>
          </a:p>
          <a:p>
            <a:pPr marL="285750" indent="-285750">
              <a:buFont typeface="Wingdings" panose="05000000000000000000" pitchFamily="2" charset="2"/>
              <a:buChar char="v"/>
            </a:pPr>
            <a:r>
              <a:rPr lang="en-US" dirty="0"/>
              <a:t> </a:t>
            </a:r>
            <a:r>
              <a:rPr lang="en-US" dirty="0" smtClean="0"/>
              <a:t>Topology Change Charge pump, Buck or something else?</a:t>
            </a:r>
            <a:endParaRPr lang="en-US" dirty="0"/>
          </a:p>
          <a:p>
            <a:pPr marL="285750" indent="-285750">
              <a:buFont typeface="Wingdings" panose="05000000000000000000" pitchFamily="2" charset="2"/>
              <a:buChar char="v"/>
            </a:pPr>
            <a:r>
              <a:rPr lang="en-US" dirty="0" smtClean="0"/>
              <a:t> </a:t>
            </a:r>
            <a:r>
              <a:rPr lang="en-US" dirty="0" smtClean="0"/>
              <a:t>GaN Power switches have lower losses but the Driver is an issue </a:t>
            </a:r>
            <a:endParaRPr lang="en-US" dirty="0" smtClean="0"/>
          </a:p>
        </p:txBody>
      </p:sp>
    </p:spTree>
    <p:extLst>
      <p:ext uri="{BB962C8B-B14F-4D97-AF65-F5344CB8AC3E}">
        <p14:creationId xmlns:p14="http://schemas.microsoft.com/office/powerpoint/2010/main" val="341147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A98241-5F5B-4310-8014-82CF8FB48A96}" type="slidenum">
              <a:rPr lang="en-US" smtClean="0"/>
              <a:t>12</a:t>
            </a:fld>
            <a:endParaRPr lang="en-US" dirty="0"/>
          </a:p>
        </p:txBody>
      </p:sp>
      <p:sp>
        <p:nvSpPr>
          <p:cNvPr id="3" name="TextBox 2"/>
          <p:cNvSpPr txBox="1"/>
          <p:nvPr/>
        </p:nvSpPr>
        <p:spPr>
          <a:xfrm>
            <a:off x="3276600" y="1856303"/>
            <a:ext cx="2590800" cy="584775"/>
          </a:xfrm>
          <a:prstGeom prst="rect">
            <a:avLst/>
          </a:prstGeom>
          <a:noFill/>
        </p:spPr>
        <p:txBody>
          <a:bodyPr wrap="square" rtlCol="0">
            <a:spAutoFit/>
          </a:bodyPr>
          <a:lstStyle/>
          <a:p>
            <a:r>
              <a:rPr lang="en-US" sz="3200" dirty="0" smtClean="0"/>
              <a:t>The</a:t>
            </a:r>
            <a:r>
              <a:rPr lang="en-US" dirty="0" smtClean="0"/>
              <a:t> </a:t>
            </a:r>
            <a:r>
              <a:rPr lang="en-US" sz="3200" dirty="0" smtClean="0"/>
              <a:t>END</a:t>
            </a:r>
            <a:endParaRPr lang="en-US" sz="3200" dirty="0"/>
          </a:p>
        </p:txBody>
      </p:sp>
    </p:spTree>
    <p:extLst>
      <p:ext uri="{BB962C8B-B14F-4D97-AF65-F5344CB8AC3E}">
        <p14:creationId xmlns:p14="http://schemas.microsoft.com/office/powerpoint/2010/main" val="1106606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A98241-5F5B-4310-8014-82CF8FB48A96}" type="slidenum">
              <a:rPr lang="en-US" smtClean="0"/>
              <a:t>13</a:t>
            </a:fld>
            <a:endParaRPr lang="en-US" dirty="0"/>
          </a:p>
        </p:txBody>
      </p:sp>
      <p:sp>
        <p:nvSpPr>
          <p:cNvPr id="4" name="TextBox 3"/>
          <p:cNvSpPr txBox="1"/>
          <p:nvPr/>
        </p:nvSpPr>
        <p:spPr>
          <a:xfrm>
            <a:off x="228600" y="394692"/>
            <a:ext cx="8458200" cy="6186309"/>
          </a:xfrm>
          <a:prstGeom prst="rect">
            <a:avLst/>
          </a:prstGeom>
          <a:noFill/>
          <a:ln>
            <a:solidFill>
              <a:schemeClr val="accent1"/>
            </a:solidFill>
          </a:ln>
        </p:spPr>
        <p:txBody>
          <a:bodyPr wrap="square" rtlCol="0">
            <a:spAutoFit/>
          </a:bodyPr>
          <a:lstStyle/>
          <a:p>
            <a:r>
              <a:rPr lang="en-US" dirty="0"/>
              <a:t>The coil dimensions are approximately those of the toroid used in the feast DC </a:t>
            </a:r>
            <a:r>
              <a:rPr lang="en-US" dirty="0" err="1"/>
              <a:t>DC</a:t>
            </a:r>
            <a:r>
              <a:rPr lang="en-US" dirty="0"/>
              <a:t> converter (coil radius 1.7 mm, toroid radius 4.5 mm). The formulas are for circular coils so I used the average toroid radius. For the planar coil I used the approximate dimensions of our latest oval coil made by </a:t>
            </a:r>
            <a:r>
              <a:rPr lang="en-US" dirty="0" err="1" smtClean="0"/>
              <a:t>Wurth</a:t>
            </a:r>
            <a:r>
              <a:rPr lang="en-US" dirty="0" smtClean="0"/>
              <a:t>, </a:t>
            </a:r>
            <a:r>
              <a:rPr lang="en-US" dirty="0"/>
              <a:t>again using the average coil radius. The dimensions are adjusted to give a coil with the same inductance as the toroid, about 400 </a:t>
            </a:r>
            <a:r>
              <a:rPr lang="en-US" dirty="0" err="1"/>
              <a:t>nano</a:t>
            </a:r>
            <a:r>
              <a:rPr lang="en-US" dirty="0"/>
              <a:t> </a:t>
            </a:r>
            <a:r>
              <a:rPr lang="en-US" dirty="0" smtClean="0"/>
              <a:t>Henry. </a:t>
            </a:r>
            <a:r>
              <a:rPr lang="en-US" dirty="0"/>
              <a:t>I calculated the approximate length of wire needed in both cases. The toroid wire has a diameter of 0.48 mm.</a:t>
            </a:r>
          </a:p>
          <a:p>
            <a:endParaRPr lang="en-US" dirty="0"/>
          </a:p>
          <a:p>
            <a:r>
              <a:rPr lang="en-US" dirty="0"/>
              <a:t>In the first example I adjusted the wire size of the planar coil to give the same DC resistance as the toroid. Then the total mass of the copper wire in the  planar coil is less than half of the mass of the copper in the toroid coil.</a:t>
            </a:r>
          </a:p>
          <a:p>
            <a:endParaRPr lang="en-US" dirty="0"/>
          </a:p>
          <a:p>
            <a:r>
              <a:rPr lang="en-US" dirty="0"/>
              <a:t>In the second example I adjusted the wire size of the planar coil so the mass of copper is the same as in the toroid, the DC resistance of the planar coil is about 25% of the toroid coil. For the same load current this will reduce the </a:t>
            </a:r>
            <a:r>
              <a:rPr lang="en-US" dirty="0" err="1"/>
              <a:t>the</a:t>
            </a:r>
            <a:r>
              <a:rPr lang="en-US" dirty="0"/>
              <a:t> power loss of the planar coil to about 25% of the loss in the toroid coil. For large load currents, this will substantially improve the overall efficiency.</a:t>
            </a:r>
          </a:p>
          <a:p>
            <a:endParaRPr lang="en-US" dirty="0"/>
          </a:p>
          <a:p>
            <a:r>
              <a:rPr lang="en-US" dirty="0"/>
              <a:t>In the third example, I adjusted the number of turns and wire size to get about the same mass of copper and the same resistance. The result is about twice the inductance.  This reduces the ripple current to half. But the turns have increased from 6 to 9, so the ripple magnetic field (the EMI) is reduced to about 75% of the field in the first two examples.</a:t>
            </a:r>
          </a:p>
        </p:txBody>
      </p:sp>
    </p:spTree>
    <p:extLst>
      <p:ext uri="{BB962C8B-B14F-4D97-AF65-F5344CB8AC3E}">
        <p14:creationId xmlns:p14="http://schemas.microsoft.com/office/powerpoint/2010/main" val="2984775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CAMERA Cumulative\Camera 2014\IMG_216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7188" t="17913" r="21564" b="17087"/>
          <a:stretch/>
        </p:blipFill>
        <p:spPr bwMode="auto">
          <a:xfrm rot="16200000">
            <a:off x="205048" y="-52650"/>
            <a:ext cx="1417321" cy="167501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848" y="4311134"/>
            <a:ext cx="4525962" cy="2051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543800" y="6482187"/>
            <a:ext cx="883575" cy="369332"/>
          </a:xfrm>
          <a:prstGeom prst="rect">
            <a:avLst/>
          </a:prstGeom>
          <a:noFill/>
        </p:spPr>
        <p:txBody>
          <a:bodyPr wrap="none" rtlCol="0">
            <a:spAutoFit/>
          </a:bodyPr>
          <a:lstStyle/>
          <a:p>
            <a:r>
              <a:rPr lang="en-US" sz="900" dirty="0" smtClean="0"/>
              <a:t>Silicon Strips &amp;</a:t>
            </a:r>
          </a:p>
          <a:p>
            <a:r>
              <a:rPr lang="en-US" sz="900" dirty="0" smtClean="0"/>
              <a:t>Readout ASICs</a:t>
            </a:r>
            <a:endParaRPr lang="en-US" sz="900" dirty="0"/>
          </a:p>
        </p:txBody>
      </p:sp>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8669" r="29721"/>
          <a:stretch/>
        </p:blipFill>
        <p:spPr bwMode="auto">
          <a:xfrm rot="10800000">
            <a:off x="7391400" y="76200"/>
            <a:ext cx="1280160" cy="647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605163" y="6427113"/>
            <a:ext cx="2603598" cy="430887"/>
          </a:xfrm>
          <a:prstGeom prst="rect">
            <a:avLst/>
          </a:prstGeom>
          <a:noFill/>
        </p:spPr>
        <p:txBody>
          <a:bodyPr wrap="none" rtlCol="0">
            <a:spAutoFit/>
          </a:bodyPr>
          <a:lstStyle/>
          <a:p>
            <a:r>
              <a:rPr lang="en-US" sz="1100" dirty="0" smtClean="0">
                <a:solidFill>
                  <a:srgbClr val="FF0000"/>
                </a:solidFill>
              </a:rPr>
              <a:t>This shield is less effective.</a:t>
            </a:r>
          </a:p>
          <a:p>
            <a:r>
              <a:rPr lang="en-US" sz="1100" dirty="0" smtClean="0">
                <a:solidFill>
                  <a:srgbClr val="FF0000"/>
                </a:solidFill>
              </a:rPr>
              <a:t>We have different shield for top &amp; bottom</a:t>
            </a:r>
            <a:endParaRPr lang="en-US" sz="1100" dirty="0">
              <a:solidFill>
                <a:srgbClr val="FF0000"/>
              </a:solidFill>
            </a:endParaRP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a:off x="4683633" y="1820184"/>
            <a:ext cx="4267201" cy="779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553200" y="914400"/>
            <a:ext cx="458780" cy="307777"/>
          </a:xfrm>
          <a:prstGeom prst="rect">
            <a:avLst/>
          </a:prstGeom>
          <a:noFill/>
        </p:spPr>
        <p:txBody>
          <a:bodyPr wrap="none" rtlCol="0">
            <a:spAutoFit/>
          </a:bodyPr>
          <a:lstStyle/>
          <a:p>
            <a:r>
              <a:rPr lang="en-US" sz="1400" dirty="0" smtClean="0">
                <a:solidFill>
                  <a:srgbClr val="FF0000"/>
                </a:solidFill>
              </a:rPr>
              <a:t>Coil</a:t>
            </a:r>
            <a:endParaRPr lang="en-US" sz="1400" dirty="0">
              <a:solidFill>
                <a:srgbClr val="FF0000"/>
              </a:solidFill>
            </a:endParaRPr>
          </a:p>
        </p:txBody>
      </p:sp>
      <p:sp>
        <p:nvSpPr>
          <p:cNvPr id="11" name="TextBox 10"/>
          <p:cNvSpPr txBox="1"/>
          <p:nvPr/>
        </p:nvSpPr>
        <p:spPr>
          <a:xfrm>
            <a:off x="5680459" y="4355432"/>
            <a:ext cx="1943161" cy="369332"/>
          </a:xfrm>
          <a:prstGeom prst="rect">
            <a:avLst/>
          </a:prstGeom>
          <a:solidFill>
            <a:srgbClr val="FFFF00"/>
          </a:solidFill>
        </p:spPr>
        <p:txBody>
          <a:bodyPr wrap="none" rtlCol="0">
            <a:spAutoFit/>
          </a:bodyPr>
          <a:lstStyle/>
          <a:p>
            <a:r>
              <a:rPr lang="en-US" sz="900" dirty="0" smtClean="0">
                <a:solidFill>
                  <a:srgbClr val="FF0000"/>
                </a:solidFill>
              </a:rPr>
              <a:t>New design with dimensions</a:t>
            </a:r>
          </a:p>
          <a:p>
            <a:r>
              <a:rPr lang="en-US" sz="900" dirty="0" smtClean="0">
                <a:solidFill>
                  <a:srgbClr val="FF0000"/>
                </a:solidFill>
              </a:rPr>
              <a:t>10 mm gives tight fit, 9 mm is desired</a:t>
            </a:r>
            <a:endParaRPr lang="en-US" sz="900" dirty="0">
              <a:solidFill>
                <a:srgbClr val="FF0000"/>
              </a:solidFill>
            </a:endParaRPr>
          </a:p>
        </p:txBody>
      </p:sp>
      <p:sp>
        <p:nvSpPr>
          <p:cNvPr id="12" name="TextBox 11"/>
          <p:cNvSpPr txBox="1"/>
          <p:nvPr/>
        </p:nvSpPr>
        <p:spPr>
          <a:xfrm>
            <a:off x="0" y="4355431"/>
            <a:ext cx="1494320" cy="230832"/>
          </a:xfrm>
          <a:prstGeom prst="rect">
            <a:avLst/>
          </a:prstGeom>
          <a:noFill/>
        </p:spPr>
        <p:txBody>
          <a:bodyPr wrap="none" rtlCol="0">
            <a:spAutoFit/>
          </a:bodyPr>
          <a:lstStyle/>
          <a:p>
            <a:r>
              <a:rPr lang="en-US" sz="900" dirty="0" smtClean="0"/>
              <a:t>Yale Model 2151- Year 2009</a:t>
            </a:r>
            <a:endParaRPr lang="en-US" sz="900" dirty="0"/>
          </a:p>
        </p:txBody>
      </p:sp>
      <p:sp>
        <p:nvSpPr>
          <p:cNvPr id="13" name="TextBox 12"/>
          <p:cNvSpPr txBox="1"/>
          <p:nvPr/>
        </p:nvSpPr>
        <p:spPr>
          <a:xfrm>
            <a:off x="135194" y="6361752"/>
            <a:ext cx="1112805" cy="430887"/>
          </a:xfrm>
          <a:prstGeom prst="rect">
            <a:avLst/>
          </a:prstGeom>
          <a:noFill/>
          <a:ln>
            <a:solidFill>
              <a:srgbClr val="002060"/>
            </a:solidFill>
          </a:ln>
        </p:spPr>
        <p:txBody>
          <a:bodyPr wrap="none" rtlCol="0">
            <a:spAutoFit/>
          </a:bodyPr>
          <a:lstStyle/>
          <a:p>
            <a:r>
              <a:rPr lang="en-US" sz="1100" dirty="0" smtClean="0"/>
              <a:t>Yale University </a:t>
            </a:r>
          </a:p>
          <a:p>
            <a:r>
              <a:rPr lang="en-US" sz="1100" dirty="0" smtClean="0"/>
              <a:t>August 02, 2014</a:t>
            </a:r>
            <a:endParaRPr lang="en-US" sz="1100" dirty="0"/>
          </a:p>
        </p:txBody>
      </p:sp>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200000">
            <a:off x="3763996" y="1691809"/>
            <a:ext cx="4355431" cy="9718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2743200"/>
            <a:ext cx="2652983"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descr="D:\_UserD01\_Talks Given\_Talks Given 2013\Air Core Coils\Sumner Feb 2014\DSCN0138.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5294" t="7861" r="9706" b="8266"/>
          <a:stretch/>
        </p:blipFill>
        <p:spPr bwMode="auto">
          <a:xfrm rot="20116862">
            <a:off x="210323" y="1371600"/>
            <a:ext cx="1406770" cy="1463040"/>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p:cNvGrpSpPr/>
          <p:nvPr/>
        </p:nvGrpSpPr>
        <p:grpSpPr>
          <a:xfrm>
            <a:off x="459560" y="1066800"/>
            <a:ext cx="3564396" cy="684075"/>
            <a:chOff x="2699792" y="5661248"/>
            <a:chExt cx="3564396" cy="684075"/>
          </a:xfrm>
        </p:grpSpPr>
        <p:cxnSp>
          <p:nvCxnSpPr>
            <p:cNvPr id="18" name="Straight Arrow Connector 17"/>
            <p:cNvCxnSpPr/>
            <p:nvPr/>
          </p:nvCxnSpPr>
          <p:spPr>
            <a:xfrm>
              <a:off x="5616116" y="5661248"/>
              <a:ext cx="11084" cy="682567"/>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508104" y="5661248"/>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519188" y="6343815"/>
              <a:ext cx="2160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580112" y="5852301"/>
              <a:ext cx="684076" cy="276999"/>
            </a:xfrm>
            <a:prstGeom prst="rect">
              <a:avLst/>
            </a:prstGeom>
            <a:noFill/>
          </p:spPr>
          <p:txBody>
            <a:bodyPr wrap="square" rtlCol="0">
              <a:spAutoFit/>
            </a:bodyPr>
            <a:lstStyle/>
            <a:p>
              <a:r>
                <a:rPr lang="en-GB" sz="1200" b="0" dirty="0" smtClean="0"/>
                <a:t>4mm</a:t>
              </a:r>
              <a:endParaRPr lang="en-GB" sz="1200" b="0" dirty="0"/>
            </a:p>
          </p:txBody>
        </p:sp>
        <p:grpSp>
          <p:nvGrpSpPr>
            <p:cNvPr id="22" name="Group 21"/>
            <p:cNvGrpSpPr/>
            <p:nvPr/>
          </p:nvGrpSpPr>
          <p:grpSpPr>
            <a:xfrm>
              <a:off x="2699792" y="5661248"/>
              <a:ext cx="2806494" cy="684075"/>
              <a:chOff x="1081430" y="5337213"/>
              <a:chExt cx="2806494" cy="684075"/>
            </a:xfrm>
          </p:grpSpPr>
          <p:sp>
            <p:nvSpPr>
              <p:cNvPr id="23" name="Rectangle 22"/>
              <p:cNvSpPr/>
              <p:nvPr/>
            </p:nvSpPr>
            <p:spPr>
              <a:xfrm>
                <a:off x="1081430" y="5904152"/>
                <a:ext cx="2806494" cy="1171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1842198" y="5677466"/>
                <a:ext cx="215881" cy="23150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2115646" y="5687112"/>
                <a:ext cx="215881" cy="2218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2525819" y="5802867"/>
                <a:ext cx="841934" cy="1061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p:cNvSpPr/>
              <p:nvPr/>
            </p:nvSpPr>
            <p:spPr>
              <a:xfrm>
                <a:off x="1691680" y="5337213"/>
                <a:ext cx="2088232" cy="576064"/>
              </a:xfrm>
              <a:prstGeom prst="rect">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1200" dirty="0" smtClean="0">
                    <a:latin typeface="Arial" pitchFamily="34" charset="0"/>
                    <a:cs typeface="Arial" pitchFamily="34" charset="0"/>
                  </a:rPr>
                  <a:t>Shield Box</a:t>
                </a:r>
                <a:endParaRPr lang="en-GB" sz="1200" dirty="0">
                  <a:latin typeface="Arial" pitchFamily="34" charset="0"/>
                  <a:cs typeface="Arial" pitchFamily="34" charset="0"/>
                </a:endParaRPr>
              </a:p>
            </p:txBody>
          </p:sp>
          <p:sp>
            <p:nvSpPr>
              <p:cNvPr id="28" name="Rectangle 27"/>
              <p:cNvSpPr/>
              <p:nvPr/>
            </p:nvSpPr>
            <p:spPr>
              <a:xfrm>
                <a:off x="2411760" y="5589240"/>
                <a:ext cx="1093245" cy="1035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Arial" pitchFamily="34" charset="0"/>
                    <a:cs typeface="Arial" pitchFamily="34" charset="0"/>
                  </a:rPr>
                  <a:t>Coil</a:t>
                </a:r>
                <a:endParaRPr lang="en-GB" dirty="0">
                  <a:latin typeface="Arial" pitchFamily="34" charset="0"/>
                  <a:cs typeface="Arial" pitchFamily="34" charset="0"/>
                </a:endParaRPr>
              </a:p>
            </p:txBody>
          </p:sp>
          <p:sp>
            <p:nvSpPr>
              <p:cNvPr id="29" name="Block Arc 28"/>
              <p:cNvSpPr/>
              <p:nvPr/>
            </p:nvSpPr>
            <p:spPr>
              <a:xfrm rot="5400000">
                <a:off x="3275856" y="5589240"/>
                <a:ext cx="432048" cy="432048"/>
              </a:xfrm>
              <a:prstGeom prst="blockArc">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sp>
        <p:nvSpPr>
          <p:cNvPr id="4" name="TextBox 3"/>
          <p:cNvSpPr txBox="1"/>
          <p:nvPr/>
        </p:nvSpPr>
        <p:spPr>
          <a:xfrm>
            <a:off x="2433829" y="457200"/>
            <a:ext cx="1717137" cy="369332"/>
          </a:xfrm>
          <a:prstGeom prst="rect">
            <a:avLst/>
          </a:prstGeom>
          <a:solidFill>
            <a:srgbClr val="FFFF00"/>
          </a:solidFill>
        </p:spPr>
        <p:txBody>
          <a:bodyPr wrap="none" rtlCol="0">
            <a:spAutoFit/>
          </a:bodyPr>
          <a:lstStyle/>
          <a:p>
            <a:r>
              <a:rPr lang="en-US" dirty="0" smtClean="0">
                <a:solidFill>
                  <a:srgbClr val="FF0000"/>
                </a:solidFill>
              </a:rPr>
              <a:t>Some Coil Ideas </a:t>
            </a:r>
            <a:endParaRPr lang="en-US" dirty="0">
              <a:solidFill>
                <a:srgbClr val="FF0000"/>
              </a:solidFill>
            </a:endParaRPr>
          </a:p>
        </p:txBody>
      </p:sp>
      <p:pic>
        <p:nvPicPr>
          <p:cNvPr id="30" name="Picture 2" descr="D:\_UserD01\E- 2158 Plug In Thin Single Livepool\Capture4.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5395" t="2902" r="1153" b="14363"/>
          <a:stretch/>
        </p:blipFill>
        <p:spPr bwMode="auto">
          <a:xfrm rot="16200000">
            <a:off x="2566029" y="1510594"/>
            <a:ext cx="4190999" cy="1474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684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593741"/>
            <a:ext cx="5867400" cy="2277547"/>
          </a:xfrm>
          <a:prstGeom prst="rect">
            <a:avLst/>
          </a:prstGeom>
          <a:noFill/>
          <a:ln>
            <a:solidFill>
              <a:schemeClr val="accent1"/>
            </a:solidFill>
          </a:ln>
        </p:spPr>
        <p:txBody>
          <a:bodyPr wrap="square" rtlCol="0">
            <a:spAutoFit/>
          </a:bodyPr>
          <a:lstStyle/>
          <a:p>
            <a:pPr marL="285750" indent="-285750" algn="ctr">
              <a:buFont typeface="Arial" panose="020B0604020202020204" pitchFamily="34" charset="0"/>
              <a:buChar char="•"/>
            </a:pPr>
            <a:r>
              <a:rPr lang="en-US" sz="1600" dirty="0" smtClean="0"/>
              <a:t>Agenda</a:t>
            </a:r>
          </a:p>
          <a:p>
            <a:pPr marL="285750" indent="-285750" algn="ctr">
              <a:buFont typeface="Arial" panose="020B0604020202020204" pitchFamily="34" charset="0"/>
              <a:buChar char="•"/>
            </a:pPr>
            <a:r>
              <a:rPr lang="en-US" sz="1600" dirty="0" smtClean="0"/>
              <a:t>2014 Liverpool Test Results</a:t>
            </a:r>
          </a:p>
          <a:p>
            <a:pPr marL="285750" indent="-285750" algn="ctr">
              <a:buFont typeface="Arial" panose="020B0604020202020204" pitchFamily="34" charset="0"/>
              <a:buChar char="•"/>
            </a:pPr>
            <a:r>
              <a:rPr lang="en-US" sz="1600" dirty="0" smtClean="0"/>
              <a:t>Toroid vs Planar Coil </a:t>
            </a:r>
          </a:p>
          <a:p>
            <a:pPr marL="285750" indent="-285750" algn="ctr">
              <a:buFont typeface="Arial" panose="020B0604020202020204" pitchFamily="34" charset="0"/>
              <a:buChar char="•"/>
            </a:pPr>
            <a:r>
              <a:rPr lang="en-US" sz="1600" dirty="0" smtClean="0"/>
              <a:t> Shielding  Electrostatic &amp; RF.</a:t>
            </a:r>
          </a:p>
          <a:p>
            <a:pPr marL="285750" indent="-285750" algn="ctr">
              <a:buFont typeface="Arial" panose="020B0604020202020204" pitchFamily="34" charset="0"/>
              <a:buChar char="•"/>
            </a:pPr>
            <a:endParaRPr lang="en-US" sz="1600" dirty="0"/>
          </a:p>
          <a:p>
            <a:pPr marL="285750" indent="-285750" algn="ctr">
              <a:buFont typeface="Arial" panose="020B0604020202020204" pitchFamily="34" charset="0"/>
              <a:buChar char="•"/>
            </a:pPr>
            <a:r>
              <a:rPr lang="en-US" sz="1600" dirty="0" smtClean="0"/>
              <a:t>ATLAS Tracker Upgrade Converters</a:t>
            </a:r>
          </a:p>
          <a:p>
            <a:pPr marL="285750" indent="-285750" algn="ctr">
              <a:buFont typeface="Arial" panose="020B0604020202020204" pitchFamily="34" charset="0"/>
              <a:buChar char="•"/>
            </a:pPr>
            <a:endParaRPr lang="en-US" sz="1600" dirty="0" smtClean="0"/>
          </a:p>
          <a:p>
            <a:pPr marL="285750" indent="-285750" algn="ctr">
              <a:buFont typeface="Arial" panose="020B0604020202020204" pitchFamily="34" charset="0"/>
              <a:buChar char="•"/>
            </a:pPr>
            <a:r>
              <a:rPr lang="en-US" sz="1600" dirty="0" smtClean="0"/>
              <a:t>Need simple DAQ for Testing Converters  </a:t>
            </a:r>
          </a:p>
          <a:p>
            <a:endParaRPr lang="en-US" sz="1400" dirty="0"/>
          </a:p>
        </p:txBody>
      </p:sp>
      <p:sp>
        <p:nvSpPr>
          <p:cNvPr id="3" name="Slide Number Placeholder 2"/>
          <p:cNvSpPr>
            <a:spLocks noGrp="1"/>
          </p:cNvSpPr>
          <p:nvPr>
            <p:ph type="sldNum" sz="quarter" idx="12"/>
          </p:nvPr>
        </p:nvSpPr>
        <p:spPr/>
        <p:txBody>
          <a:bodyPr/>
          <a:lstStyle/>
          <a:p>
            <a:fld id="{33A98241-5F5B-4310-8014-82CF8FB48A96}" type="slidenum">
              <a:rPr lang="en-US" smtClean="0"/>
              <a:t>2</a:t>
            </a:fld>
            <a:endParaRPr lang="en-US" dirty="0"/>
          </a:p>
        </p:txBody>
      </p:sp>
    </p:spTree>
    <p:extLst>
      <p:ext uri="{BB962C8B-B14F-4D97-AF65-F5344CB8AC3E}">
        <p14:creationId xmlns:p14="http://schemas.microsoft.com/office/powerpoint/2010/main" val="1099167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611960" y="493894"/>
            <a:ext cx="8229600" cy="430212"/>
          </a:xfrm>
          <a:noFill/>
        </p:spPr>
        <p:txBody>
          <a:bodyPr/>
          <a:lstStyle/>
          <a:p>
            <a:pPr eaLnBrk="1" hangingPunct="1"/>
            <a:r>
              <a:rPr lang="en-GB" sz="1800" dirty="0" smtClean="0">
                <a:latin typeface="Arial" pitchFamily="34" charset="0"/>
                <a:cs typeface="Arial" pitchFamily="34" charset="0"/>
              </a:rPr>
              <a:t>Planar Coil – “Up Close and Personal”</a:t>
            </a:r>
          </a:p>
        </p:txBody>
      </p:sp>
      <p:sp>
        <p:nvSpPr>
          <p:cNvPr id="25" name="TextBox 24"/>
          <p:cNvSpPr txBox="1"/>
          <p:nvPr/>
        </p:nvSpPr>
        <p:spPr>
          <a:xfrm>
            <a:off x="247758" y="924106"/>
            <a:ext cx="4680520" cy="276999"/>
          </a:xfrm>
          <a:prstGeom prst="rect">
            <a:avLst/>
          </a:prstGeom>
          <a:noFill/>
        </p:spPr>
        <p:txBody>
          <a:bodyPr wrap="square" rtlCol="0">
            <a:spAutoFit/>
          </a:bodyPr>
          <a:lstStyle/>
          <a:p>
            <a:pPr indent="176213" algn="l"/>
            <a:r>
              <a:rPr lang="en-GB" sz="1200" dirty="0" smtClean="0">
                <a:solidFill>
                  <a:prstClr val="black"/>
                </a:solidFill>
              </a:rPr>
              <a:t>Double Trigger Noise (DTN)</a:t>
            </a:r>
            <a:endParaRPr lang="en-GB" sz="1200" b="0" dirty="0" smtClean="0">
              <a:solidFill>
                <a:prstClr val="black"/>
              </a:solidFill>
            </a:endParaRPr>
          </a:p>
        </p:txBody>
      </p:sp>
      <p:pic>
        <p:nvPicPr>
          <p:cNvPr id="3074" name="Picture 2"/>
          <p:cNvPicPr>
            <a:picLocks noChangeAspect="1" noChangeArrowheads="1"/>
          </p:cNvPicPr>
          <p:nvPr/>
        </p:nvPicPr>
        <p:blipFill>
          <a:blip r:embed="rId3" cstate="print"/>
          <a:srcRect b="50739"/>
          <a:stretch>
            <a:fillRect/>
          </a:stretch>
        </p:blipFill>
        <p:spPr bwMode="auto">
          <a:xfrm>
            <a:off x="611960" y="1700808"/>
            <a:ext cx="3600000" cy="1268974"/>
          </a:xfrm>
          <a:prstGeom prst="rect">
            <a:avLst/>
          </a:prstGeom>
          <a:noFill/>
          <a:ln w="9525">
            <a:noFill/>
            <a:miter lim="800000"/>
            <a:headEnd/>
            <a:tailEnd/>
          </a:ln>
        </p:spPr>
      </p:pic>
      <p:sp>
        <p:nvSpPr>
          <p:cNvPr id="27" name="Rectangle 26"/>
          <p:cNvSpPr/>
          <p:nvPr/>
        </p:nvSpPr>
        <p:spPr>
          <a:xfrm>
            <a:off x="431541" y="1432213"/>
            <a:ext cx="3996444" cy="246221"/>
          </a:xfrm>
          <a:prstGeom prst="rect">
            <a:avLst/>
          </a:prstGeom>
        </p:spPr>
        <p:txBody>
          <a:bodyPr wrap="square">
            <a:spAutoFit/>
          </a:bodyPr>
          <a:lstStyle/>
          <a:p>
            <a:r>
              <a:rPr lang="en-GB" sz="1000" dirty="0" smtClean="0">
                <a:solidFill>
                  <a:prstClr val="black"/>
                </a:solidFill>
              </a:rPr>
              <a:t>Reference measurement (CERN STV10 converter) @ 0.5fC</a:t>
            </a:r>
            <a:endParaRPr lang="en-GB" sz="1000" dirty="0">
              <a:solidFill>
                <a:prstClr val="black"/>
              </a:solidFill>
            </a:endParaRPr>
          </a:p>
        </p:txBody>
      </p:sp>
      <p:pic>
        <p:nvPicPr>
          <p:cNvPr id="3075" name="Picture 3"/>
          <p:cNvPicPr>
            <a:picLocks noChangeAspect="1" noChangeArrowheads="1"/>
          </p:cNvPicPr>
          <p:nvPr/>
        </p:nvPicPr>
        <p:blipFill>
          <a:blip r:embed="rId4" cstate="print"/>
          <a:srcRect b="49559"/>
          <a:stretch>
            <a:fillRect/>
          </a:stretch>
        </p:blipFill>
        <p:spPr bwMode="auto">
          <a:xfrm>
            <a:off x="4987103" y="1644892"/>
            <a:ext cx="3571650" cy="1299373"/>
          </a:xfrm>
          <a:prstGeom prst="rect">
            <a:avLst/>
          </a:prstGeom>
          <a:noFill/>
          <a:ln w="9525">
            <a:noFill/>
            <a:miter lim="800000"/>
            <a:headEnd/>
            <a:tailEnd/>
          </a:ln>
        </p:spPr>
      </p:pic>
      <p:sp>
        <p:nvSpPr>
          <p:cNvPr id="34" name="Rectangle 33"/>
          <p:cNvSpPr/>
          <p:nvPr/>
        </p:nvSpPr>
        <p:spPr>
          <a:xfrm>
            <a:off x="4760810" y="1360403"/>
            <a:ext cx="4104456" cy="246221"/>
          </a:xfrm>
          <a:prstGeom prst="rect">
            <a:avLst/>
          </a:prstGeom>
        </p:spPr>
        <p:txBody>
          <a:bodyPr wrap="square">
            <a:spAutoFit/>
          </a:bodyPr>
          <a:lstStyle/>
          <a:p>
            <a:r>
              <a:rPr lang="en-GB" sz="1000" dirty="0" smtClean="0">
                <a:solidFill>
                  <a:prstClr val="black"/>
                </a:solidFill>
              </a:rPr>
              <a:t>Approx &lt;3mm from wire bonds with improved reference @ 0.5fC</a:t>
            </a:r>
            <a:endParaRPr lang="en-GB" sz="1000" dirty="0">
              <a:solidFill>
                <a:prstClr val="black"/>
              </a:solidFill>
            </a:endParaRPr>
          </a:p>
        </p:txBody>
      </p:sp>
      <p:sp>
        <p:nvSpPr>
          <p:cNvPr id="36" name="Rectangle 35"/>
          <p:cNvSpPr/>
          <p:nvPr/>
        </p:nvSpPr>
        <p:spPr>
          <a:xfrm>
            <a:off x="521550" y="3029180"/>
            <a:ext cx="3996444" cy="461665"/>
          </a:xfrm>
          <a:prstGeom prst="rect">
            <a:avLst/>
          </a:prstGeom>
        </p:spPr>
        <p:txBody>
          <a:bodyPr wrap="square">
            <a:spAutoFit/>
          </a:bodyPr>
          <a:lstStyle/>
          <a:p>
            <a:pPr indent="176213" algn="l">
              <a:buFont typeface="Arial" pitchFamily="34" charset="0"/>
              <a:buChar char="•"/>
            </a:pPr>
            <a:r>
              <a:rPr lang="en-GB" sz="1200" b="0" dirty="0" smtClean="0">
                <a:solidFill>
                  <a:prstClr val="black"/>
                </a:solidFill>
              </a:rPr>
              <a:t>CERN converter registers zero occupancy until 0.5fC, </a:t>
            </a:r>
          </a:p>
          <a:p>
            <a:pPr indent="176213" algn="l"/>
            <a:r>
              <a:rPr lang="en-GB" sz="1200" b="0" dirty="0" smtClean="0">
                <a:solidFill>
                  <a:prstClr val="black"/>
                </a:solidFill>
              </a:rPr>
              <a:t>then registers 528/244 hits</a:t>
            </a:r>
            <a:endParaRPr lang="en-GB" sz="1200" b="0" dirty="0">
              <a:solidFill>
                <a:prstClr val="black"/>
              </a:solidFill>
            </a:endParaRPr>
          </a:p>
        </p:txBody>
      </p:sp>
      <p:sp>
        <p:nvSpPr>
          <p:cNvPr id="37" name="Rectangle 36"/>
          <p:cNvSpPr/>
          <p:nvPr/>
        </p:nvSpPr>
        <p:spPr>
          <a:xfrm>
            <a:off x="5026077" y="2969782"/>
            <a:ext cx="3384376" cy="830997"/>
          </a:xfrm>
          <a:prstGeom prst="rect">
            <a:avLst/>
          </a:prstGeom>
        </p:spPr>
        <p:txBody>
          <a:bodyPr wrap="square">
            <a:spAutoFit/>
          </a:bodyPr>
          <a:lstStyle/>
          <a:p>
            <a:pPr indent="176213" algn="l">
              <a:buFont typeface="Arial" pitchFamily="34" charset="0"/>
              <a:buChar char="•"/>
            </a:pPr>
            <a:r>
              <a:rPr lang="en-GB" sz="1200" b="0" dirty="0" smtClean="0">
                <a:solidFill>
                  <a:prstClr val="black"/>
                </a:solidFill>
              </a:rPr>
              <a:t>For conducted noise configuration, Planar </a:t>
            </a:r>
          </a:p>
          <a:p>
            <a:pPr indent="176213" algn="l"/>
            <a:r>
              <a:rPr lang="en-GB" sz="1200" b="0" dirty="0" smtClean="0">
                <a:solidFill>
                  <a:prstClr val="black"/>
                </a:solidFill>
              </a:rPr>
              <a:t>coil registers  zero occupancy(even at 0.5fC)</a:t>
            </a:r>
          </a:p>
          <a:p>
            <a:pPr indent="176213" algn="l">
              <a:buFont typeface="Arial" pitchFamily="34" charset="0"/>
              <a:buChar char="•"/>
            </a:pPr>
            <a:r>
              <a:rPr lang="en-GB" sz="1200" b="0" dirty="0" smtClean="0">
                <a:solidFill>
                  <a:prstClr val="black"/>
                </a:solidFill>
              </a:rPr>
              <a:t>Only when close to </a:t>
            </a:r>
            <a:r>
              <a:rPr lang="en-GB" sz="1200" b="0" dirty="0" err="1" smtClean="0">
                <a:solidFill>
                  <a:prstClr val="black"/>
                </a:solidFill>
              </a:rPr>
              <a:t>asics</a:t>
            </a:r>
            <a:r>
              <a:rPr lang="en-GB" sz="1200" b="0" dirty="0" smtClean="0">
                <a:solidFill>
                  <a:prstClr val="black"/>
                </a:solidFill>
              </a:rPr>
              <a:t> are hits registered, </a:t>
            </a:r>
          </a:p>
          <a:p>
            <a:pPr indent="176213" algn="l"/>
            <a:r>
              <a:rPr lang="en-GB" sz="1200" b="0" dirty="0" smtClean="0">
                <a:solidFill>
                  <a:prstClr val="black"/>
                </a:solidFill>
              </a:rPr>
              <a:t>3/2 counts at 0.5fC, see above</a:t>
            </a:r>
            <a:endParaRPr lang="en-GB" sz="1200" b="0" dirty="0">
              <a:solidFill>
                <a:prstClr val="black"/>
              </a:solidFill>
            </a:endParaRPr>
          </a:p>
        </p:txBody>
      </p:sp>
      <p:sp>
        <p:nvSpPr>
          <p:cNvPr id="43" name="Slide Number Placeholder 42"/>
          <p:cNvSpPr>
            <a:spLocks noGrp="1"/>
          </p:cNvSpPr>
          <p:nvPr>
            <p:ph type="sldNum" sz="quarter" idx="12"/>
          </p:nvPr>
        </p:nvSpPr>
        <p:spPr>
          <a:xfrm>
            <a:off x="6553200" y="6484255"/>
            <a:ext cx="2133600" cy="365125"/>
          </a:xfrm>
        </p:spPr>
        <p:txBody>
          <a:bodyPr/>
          <a:lstStyle/>
          <a:p>
            <a:pPr>
              <a:defRPr/>
            </a:pPr>
            <a:fld id="{DB1B63EA-2BBC-42D4-BC6A-458F6EE5F357}" type="slidenum">
              <a:rPr lang="en-GB" smtClean="0">
                <a:solidFill>
                  <a:prstClr val="black">
                    <a:tint val="75000"/>
                  </a:prstClr>
                </a:solidFill>
              </a:rPr>
              <a:pPr>
                <a:defRPr/>
              </a:pPr>
              <a:t>3</a:t>
            </a:fld>
            <a:endParaRPr lang="en-GB" dirty="0">
              <a:solidFill>
                <a:prstClr val="black">
                  <a:tint val="75000"/>
                </a:prstClr>
              </a:solidFill>
            </a:endParaRPr>
          </a:p>
        </p:txBody>
      </p:sp>
      <p:sp>
        <p:nvSpPr>
          <p:cNvPr id="2" name="Rectangle 1"/>
          <p:cNvSpPr/>
          <p:nvPr/>
        </p:nvSpPr>
        <p:spPr>
          <a:xfrm>
            <a:off x="395536" y="3800778"/>
            <a:ext cx="8244916" cy="294059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493658" y="1208664"/>
            <a:ext cx="1800200" cy="276999"/>
          </a:xfrm>
          <a:prstGeom prst="rect">
            <a:avLst/>
          </a:prstGeom>
          <a:noFill/>
        </p:spPr>
        <p:txBody>
          <a:bodyPr wrap="square" rtlCol="0">
            <a:spAutoFit/>
          </a:bodyPr>
          <a:lstStyle/>
          <a:p>
            <a:r>
              <a:rPr lang="en-US" sz="1200" dirty="0" smtClean="0"/>
              <a:t>With Toroid Converter</a:t>
            </a:r>
            <a:endParaRPr lang="en-US" sz="1200" dirty="0"/>
          </a:p>
        </p:txBody>
      </p:sp>
      <p:sp>
        <p:nvSpPr>
          <p:cNvPr id="17" name="TextBox 16"/>
          <p:cNvSpPr txBox="1"/>
          <p:nvPr/>
        </p:nvSpPr>
        <p:spPr>
          <a:xfrm>
            <a:off x="5904148" y="1083404"/>
            <a:ext cx="1800200" cy="276999"/>
          </a:xfrm>
          <a:prstGeom prst="rect">
            <a:avLst/>
          </a:prstGeom>
          <a:noFill/>
        </p:spPr>
        <p:txBody>
          <a:bodyPr wrap="square" rtlCol="0">
            <a:spAutoFit/>
          </a:bodyPr>
          <a:lstStyle/>
          <a:p>
            <a:r>
              <a:rPr lang="en-US" sz="1200" dirty="0" smtClean="0"/>
              <a:t>With Planar Converter</a:t>
            </a:r>
            <a:endParaRPr lang="en-US" sz="1200" dirty="0"/>
          </a:p>
        </p:txBody>
      </p:sp>
      <p:sp>
        <p:nvSpPr>
          <p:cNvPr id="4" name="TextBox 3"/>
          <p:cNvSpPr txBox="1"/>
          <p:nvPr/>
        </p:nvSpPr>
        <p:spPr>
          <a:xfrm>
            <a:off x="444034" y="4164178"/>
            <a:ext cx="4500500" cy="1477328"/>
          </a:xfrm>
          <a:prstGeom prst="rect">
            <a:avLst/>
          </a:prstGeom>
          <a:noFill/>
          <a:ln>
            <a:solidFill>
              <a:srgbClr val="00B050"/>
            </a:solidFill>
          </a:ln>
        </p:spPr>
        <p:txBody>
          <a:bodyPr wrap="square" rtlCol="0">
            <a:spAutoFit/>
          </a:bodyPr>
          <a:lstStyle/>
          <a:p>
            <a:r>
              <a:rPr lang="en-US" sz="1200" dirty="0" smtClean="0">
                <a:solidFill>
                  <a:srgbClr val="00B050"/>
                </a:solidFill>
              </a:rPr>
              <a:t>Noise in Electrons Measured @ Liverpool </a:t>
            </a:r>
          </a:p>
          <a:p>
            <a:r>
              <a:rPr lang="en-US" sz="1200" dirty="0" err="1"/>
              <a:t>cern</a:t>
            </a:r>
            <a:r>
              <a:rPr lang="en-US" sz="1200" dirty="0"/>
              <a:t> stv10 noise   589, 604  average </a:t>
            </a:r>
            <a:r>
              <a:rPr lang="en-US" sz="1200" dirty="0" smtClean="0"/>
              <a:t> = 601</a:t>
            </a:r>
            <a:endParaRPr lang="en-US" sz="1200" dirty="0"/>
          </a:p>
          <a:p>
            <a:r>
              <a:rPr lang="en-US" sz="1200" dirty="0" err="1"/>
              <a:t>yale</a:t>
            </a:r>
            <a:r>
              <a:rPr lang="en-US" sz="1200" dirty="0"/>
              <a:t> planar noise  587, 589  </a:t>
            </a:r>
            <a:r>
              <a:rPr lang="en-US" sz="1200" dirty="0" smtClean="0"/>
              <a:t>average  = 588</a:t>
            </a:r>
            <a:endParaRPr lang="en-US" sz="1200" dirty="0"/>
          </a:p>
          <a:p>
            <a:r>
              <a:rPr lang="en-US" sz="1200" dirty="0"/>
              <a:t>noise with dc supplies (no </a:t>
            </a:r>
            <a:r>
              <a:rPr lang="en-US" sz="1200" dirty="0" err="1" smtClean="0"/>
              <a:t>dcdc</a:t>
            </a:r>
            <a:r>
              <a:rPr lang="en-US" sz="1200" dirty="0" smtClean="0"/>
              <a:t>)       = 580</a:t>
            </a:r>
          </a:p>
          <a:p>
            <a:r>
              <a:rPr lang="en-US" sz="1000" b="0" dirty="0"/>
              <a:t>assuming the noise adds in quadrature, extract noise due to </a:t>
            </a:r>
            <a:r>
              <a:rPr lang="en-US" sz="1000" b="0" dirty="0" err="1"/>
              <a:t>dcdc</a:t>
            </a:r>
            <a:r>
              <a:rPr lang="en-US" sz="1000" b="0" dirty="0"/>
              <a:t> converter</a:t>
            </a:r>
            <a:r>
              <a:rPr lang="en-US" sz="1000" b="0" dirty="0" smtClean="0"/>
              <a:t>:</a:t>
            </a:r>
          </a:p>
          <a:p>
            <a:r>
              <a:rPr lang="en-US" sz="1000" dirty="0" smtClean="0"/>
              <a:t>	</a:t>
            </a:r>
            <a:r>
              <a:rPr lang="en-US" sz="1000" dirty="0" err="1" smtClean="0"/>
              <a:t>cern</a:t>
            </a:r>
            <a:r>
              <a:rPr lang="en-US" sz="1000" dirty="0" smtClean="0"/>
              <a:t> </a:t>
            </a:r>
            <a:r>
              <a:rPr lang="en-US" sz="1000" dirty="0"/>
              <a:t>stv10 </a:t>
            </a:r>
            <a:r>
              <a:rPr lang="en-US" sz="1000" dirty="0" smtClean="0"/>
              <a:t>Additional noise = </a:t>
            </a:r>
            <a:r>
              <a:rPr lang="en-US" sz="1000" dirty="0"/>
              <a:t>157</a:t>
            </a:r>
          </a:p>
          <a:p>
            <a:r>
              <a:rPr lang="en-US" sz="1000" dirty="0"/>
              <a:t> </a:t>
            </a:r>
            <a:r>
              <a:rPr lang="en-US" sz="1000" dirty="0" smtClean="0"/>
              <a:t>                      </a:t>
            </a:r>
            <a:r>
              <a:rPr lang="en-US" sz="1000" dirty="0" err="1" smtClean="0"/>
              <a:t>yale</a:t>
            </a:r>
            <a:r>
              <a:rPr lang="en-US" sz="1000" dirty="0" smtClean="0"/>
              <a:t> </a:t>
            </a:r>
            <a:r>
              <a:rPr lang="en-US" sz="1000" dirty="0"/>
              <a:t>planar </a:t>
            </a:r>
            <a:r>
              <a:rPr lang="en-US" sz="1000" dirty="0" smtClean="0"/>
              <a:t>Additional noise = 96</a:t>
            </a:r>
            <a:endParaRPr lang="en-US" sz="1000" dirty="0"/>
          </a:p>
          <a:p>
            <a:r>
              <a:rPr lang="en-US" sz="1000" b="0" dirty="0" smtClean="0"/>
              <a:t>Planar Converter uses the same components except Inductor coil</a:t>
            </a:r>
            <a:endParaRPr lang="en-US" sz="1000" b="0" dirty="0"/>
          </a:p>
        </p:txBody>
      </p:sp>
      <p:sp>
        <p:nvSpPr>
          <p:cNvPr id="5" name="TextBox 4"/>
          <p:cNvSpPr txBox="1"/>
          <p:nvPr/>
        </p:nvSpPr>
        <p:spPr>
          <a:xfrm>
            <a:off x="1341405" y="3815658"/>
            <a:ext cx="2356734" cy="246221"/>
          </a:xfrm>
          <a:prstGeom prst="rect">
            <a:avLst/>
          </a:prstGeom>
          <a:noFill/>
        </p:spPr>
        <p:txBody>
          <a:bodyPr wrap="none" rtlCol="0">
            <a:spAutoFit/>
          </a:bodyPr>
          <a:lstStyle/>
          <a:p>
            <a:r>
              <a:rPr lang="en-US" sz="1000" b="0" i="1" dirty="0" smtClean="0">
                <a:solidFill>
                  <a:srgbClr val="0070C0"/>
                </a:solidFill>
              </a:rPr>
              <a:t>Comments inserted by Yale University</a:t>
            </a:r>
            <a:endParaRPr lang="en-US" sz="1000" b="0" i="1" dirty="0">
              <a:solidFill>
                <a:srgbClr val="0070C0"/>
              </a:solidFill>
            </a:endParaRPr>
          </a:p>
        </p:txBody>
      </p:sp>
      <p:sp>
        <p:nvSpPr>
          <p:cNvPr id="6" name="TextBox 5"/>
          <p:cNvSpPr txBox="1"/>
          <p:nvPr/>
        </p:nvSpPr>
        <p:spPr>
          <a:xfrm>
            <a:off x="628312" y="5717075"/>
            <a:ext cx="3611886" cy="1015663"/>
          </a:xfrm>
          <a:prstGeom prst="rect">
            <a:avLst/>
          </a:prstGeom>
          <a:noFill/>
          <a:ln>
            <a:solidFill>
              <a:srgbClr val="00B050"/>
            </a:solidFill>
          </a:ln>
        </p:spPr>
        <p:txBody>
          <a:bodyPr wrap="none" rtlCol="0">
            <a:spAutoFit/>
          </a:bodyPr>
          <a:lstStyle/>
          <a:p>
            <a:r>
              <a:rPr lang="en-US" sz="1000" dirty="0" smtClean="0"/>
              <a:t>Thickness of </a:t>
            </a:r>
            <a:r>
              <a:rPr lang="en-US" sz="1000" dirty="0" err="1" smtClean="0"/>
              <a:t>stv</a:t>
            </a:r>
            <a:r>
              <a:rPr lang="en-US" sz="1000" dirty="0" smtClean="0"/>
              <a:t> = 8 mm vs 3mm for Planar</a:t>
            </a:r>
          </a:p>
          <a:p>
            <a:endParaRPr lang="en-US" sz="1000" dirty="0" smtClean="0"/>
          </a:p>
          <a:p>
            <a:r>
              <a:rPr lang="en-US" sz="1000" dirty="0" smtClean="0"/>
              <a:t>Shield to Silicon strips are Electrostatics &amp; Eddy current</a:t>
            </a:r>
          </a:p>
          <a:p>
            <a:r>
              <a:rPr lang="en-US" sz="1000" dirty="0" smtClean="0"/>
              <a:t>Bottom side shield 2 mm from Planar coil traces</a:t>
            </a:r>
          </a:p>
          <a:p>
            <a:r>
              <a:rPr lang="en-US" sz="1000" dirty="0" smtClean="0"/>
              <a:t>Can be mounted on the sensor with 50 µm Kapton</a:t>
            </a:r>
          </a:p>
          <a:p>
            <a:r>
              <a:rPr lang="en-US" sz="1000" dirty="0" smtClean="0"/>
              <a:t>Cooling via sensor</a:t>
            </a:r>
          </a:p>
        </p:txBody>
      </p:sp>
      <p:sp>
        <p:nvSpPr>
          <p:cNvPr id="7" name="TextBox 6"/>
          <p:cNvSpPr txBox="1"/>
          <p:nvPr/>
        </p:nvSpPr>
        <p:spPr>
          <a:xfrm>
            <a:off x="2588018" y="3290790"/>
            <a:ext cx="2691763" cy="369332"/>
          </a:xfrm>
          <a:prstGeom prst="rect">
            <a:avLst/>
          </a:prstGeom>
          <a:noFill/>
          <a:ln>
            <a:solidFill>
              <a:srgbClr val="00B050"/>
            </a:solidFill>
          </a:ln>
        </p:spPr>
        <p:txBody>
          <a:bodyPr wrap="none" rtlCol="0">
            <a:spAutoFit/>
          </a:bodyPr>
          <a:lstStyle/>
          <a:p>
            <a:r>
              <a:rPr lang="en-US" sz="900" dirty="0" smtClean="0">
                <a:solidFill>
                  <a:srgbClr val="FF0000"/>
                </a:solidFill>
              </a:rPr>
              <a:t>Above picture is Double trigger noise </a:t>
            </a:r>
          </a:p>
          <a:p>
            <a:r>
              <a:rPr lang="en-US" sz="900" dirty="0" smtClean="0">
                <a:solidFill>
                  <a:srgbClr val="FF0000"/>
                </a:solidFill>
              </a:rPr>
              <a:t>i.e. after a hit ; spurious counts are registered</a:t>
            </a:r>
            <a:endParaRPr lang="en-US" sz="900" dirty="0">
              <a:solidFill>
                <a:srgbClr val="FF0000"/>
              </a:solidFill>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6283" y="4034465"/>
            <a:ext cx="2815930" cy="2473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6455752" y="4309954"/>
            <a:ext cx="747320" cy="246221"/>
          </a:xfrm>
          <a:prstGeom prst="rect">
            <a:avLst/>
          </a:prstGeom>
          <a:solidFill>
            <a:schemeClr val="bg1"/>
          </a:solidFill>
          <a:ln>
            <a:solidFill>
              <a:schemeClr val="bg2"/>
            </a:solidFill>
          </a:ln>
        </p:spPr>
        <p:txBody>
          <a:bodyPr wrap="none" rtlCol="0">
            <a:spAutoFit/>
          </a:bodyPr>
          <a:lstStyle/>
          <a:p>
            <a:r>
              <a:rPr lang="en-US" sz="1000" b="0" i="1" dirty="0" smtClean="0">
                <a:solidFill>
                  <a:srgbClr val="FF0000"/>
                </a:solidFill>
              </a:rPr>
              <a:t>CERN </a:t>
            </a:r>
            <a:r>
              <a:rPr lang="en-US" sz="1000" b="0" i="1" dirty="0" err="1">
                <a:solidFill>
                  <a:srgbClr val="FF0000"/>
                </a:solidFill>
              </a:rPr>
              <a:t>s</a:t>
            </a:r>
            <a:r>
              <a:rPr lang="en-US" sz="1000" b="0" i="1" dirty="0" err="1" smtClean="0">
                <a:solidFill>
                  <a:srgbClr val="FF0000"/>
                </a:solidFill>
              </a:rPr>
              <a:t>tv</a:t>
            </a:r>
            <a:endParaRPr lang="en-US" sz="1000" b="0" i="1" dirty="0">
              <a:solidFill>
                <a:srgbClr val="FF0000"/>
              </a:solidFill>
            </a:endParaRPr>
          </a:p>
        </p:txBody>
      </p:sp>
      <p:sp>
        <p:nvSpPr>
          <p:cNvPr id="22" name="TextBox 21"/>
          <p:cNvSpPr txBox="1"/>
          <p:nvPr/>
        </p:nvSpPr>
        <p:spPr>
          <a:xfrm>
            <a:off x="7282597" y="4852090"/>
            <a:ext cx="843501" cy="246221"/>
          </a:xfrm>
          <a:prstGeom prst="rect">
            <a:avLst/>
          </a:prstGeom>
          <a:solidFill>
            <a:schemeClr val="bg1"/>
          </a:solidFill>
          <a:ln>
            <a:solidFill>
              <a:schemeClr val="bg2"/>
            </a:solidFill>
          </a:ln>
        </p:spPr>
        <p:txBody>
          <a:bodyPr wrap="none" rtlCol="0">
            <a:spAutoFit/>
          </a:bodyPr>
          <a:lstStyle/>
          <a:p>
            <a:r>
              <a:rPr lang="en-US" sz="1000" b="0" i="1" dirty="0" smtClean="0">
                <a:solidFill>
                  <a:srgbClr val="FF0000"/>
                </a:solidFill>
              </a:rPr>
              <a:t>Yale Planar</a:t>
            </a:r>
            <a:endParaRPr lang="en-US" sz="1000" b="0" i="1" dirty="0">
              <a:solidFill>
                <a:srgbClr val="FF0000"/>
              </a:solidFill>
            </a:endParaRPr>
          </a:p>
        </p:txBody>
      </p:sp>
      <p:sp>
        <p:nvSpPr>
          <p:cNvPr id="8" name="TextBox 7"/>
          <p:cNvSpPr txBox="1"/>
          <p:nvPr/>
        </p:nvSpPr>
        <p:spPr>
          <a:xfrm rot="20724074">
            <a:off x="427292" y="2166528"/>
            <a:ext cx="3524338" cy="369332"/>
          </a:xfrm>
          <a:prstGeom prst="rect">
            <a:avLst/>
          </a:prstGeom>
          <a:solidFill>
            <a:srgbClr val="FFFF00"/>
          </a:solidFill>
        </p:spPr>
        <p:txBody>
          <a:bodyPr wrap="square" rtlCol="0">
            <a:spAutoFit/>
          </a:bodyPr>
          <a:lstStyle/>
          <a:p>
            <a:r>
              <a:rPr lang="en-US" dirty="0" smtClean="0">
                <a:solidFill>
                  <a:srgbClr val="FF0000"/>
                </a:solidFill>
              </a:rPr>
              <a:t>Ashley  Greenall , UK Group</a:t>
            </a:r>
            <a:endParaRPr lang="en-US" dirty="0">
              <a:solidFill>
                <a:srgbClr val="FF0000"/>
              </a:solidFill>
            </a:endParaRPr>
          </a:p>
        </p:txBody>
      </p:sp>
      <p:sp>
        <p:nvSpPr>
          <p:cNvPr id="23" name="TextBox 22"/>
          <p:cNvSpPr txBox="1"/>
          <p:nvPr/>
        </p:nvSpPr>
        <p:spPr>
          <a:xfrm>
            <a:off x="5067243" y="1500795"/>
            <a:ext cx="3524338" cy="369332"/>
          </a:xfrm>
          <a:prstGeom prst="rect">
            <a:avLst/>
          </a:prstGeom>
          <a:solidFill>
            <a:srgbClr val="FFC000"/>
          </a:solidFill>
        </p:spPr>
        <p:txBody>
          <a:bodyPr wrap="square" rtlCol="0">
            <a:spAutoFit/>
          </a:bodyPr>
          <a:lstStyle/>
          <a:p>
            <a:r>
              <a:rPr lang="en-US" dirty="0" smtClean="0">
                <a:solidFill>
                  <a:srgbClr val="FF0000"/>
                </a:solidFill>
              </a:rPr>
              <a:t>US ATLAS  Moved towards Dc-Dc.</a:t>
            </a:r>
            <a:endParaRPr lang="en-US" dirty="0">
              <a:solidFill>
                <a:srgbClr val="FF0000"/>
              </a:solidFill>
            </a:endParaRPr>
          </a:p>
        </p:txBody>
      </p:sp>
    </p:spTree>
    <p:extLst>
      <p:ext uri="{BB962C8B-B14F-4D97-AF65-F5344CB8AC3E}">
        <p14:creationId xmlns:p14="http://schemas.microsoft.com/office/powerpoint/2010/main" val="469879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481383" y="2345617"/>
            <a:ext cx="2246641" cy="646331"/>
          </a:xfrm>
          <a:prstGeom prst="rect">
            <a:avLst/>
          </a:prstGeom>
          <a:noFill/>
          <a:ln>
            <a:solidFill>
              <a:srgbClr val="00B0F0"/>
            </a:solidFill>
          </a:ln>
        </p:spPr>
        <p:txBody>
          <a:bodyPr wrap="none" rtlCol="0">
            <a:spAutoFit/>
          </a:bodyPr>
          <a:lstStyle/>
          <a:p>
            <a:r>
              <a:rPr lang="en-US" sz="1200" dirty="0"/>
              <a:t>Embedded </a:t>
            </a:r>
            <a:r>
              <a:rPr lang="en-US" sz="1200" dirty="0" smtClean="0"/>
              <a:t>Spirals</a:t>
            </a:r>
            <a:endParaRPr lang="en-US" sz="1200" dirty="0"/>
          </a:p>
          <a:p>
            <a:r>
              <a:rPr lang="en-US" sz="1200" dirty="0" smtClean="0"/>
              <a:t>Disabled for the hand wound coil</a:t>
            </a:r>
          </a:p>
          <a:p>
            <a:r>
              <a:rPr lang="en-US" sz="1200" dirty="0" smtClean="0"/>
              <a:t>Height  = 2 mm plus shield</a:t>
            </a:r>
            <a:endParaRPr lang="en-US" sz="1200" dirty="0"/>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5674" y="3056193"/>
            <a:ext cx="2815930" cy="2473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extBox 27"/>
          <p:cNvSpPr txBox="1"/>
          <p:nvPr/>
        </p:nvSpPr>
        <p:spPr>
          <a:xfrm>
            <a:off x="3886200" y="2539350"/>
            <a:ext cx="2477794" cy="461665"/>
          </a:xfrm>
          <a:prstGeom prst="rect">
            <a:avLst/>
          </a:prstGeom>
          <a:noFill/>
          <a:ln>
            <a:solidFill>
              <a:srgbClr val="00B0F0"/>
            </a:solidFill>
          </a:ln>
        </p:spPr>
        <p:txBody>
          <a:bodyPr wrap="none" rtlCol="0">
            <a:spAutoFit/>
          </a:bodyPr>
          <a:lstStyle/>
          <a:p>
            <a:r>
              <a:rPr lang="en-US" sz="1200" dirty="0" smtClean="0"/>
              <a:t>Toroid Inductor with Shield on toroid</a:t>
            </a:r>
          </a:p>
          <a:p>
            <a:r>
              <a:rPr lang="en-US" sz="1200" dirty="0" smtClean="0"/>
              <a:t>height </a:t>
            </a:r>
            <a:r>
              <a:rPr lang="en-US" sz="1200" dirty="0"/>
              <a:t>= 8 mm </a:t>
            </a:r>
            <a:endParaRPr lang="en-US" sz="1200" dirty="0" smtClean="0"/>
          </a:p>
        </p:txBody>
      </p:sp>
      <p:cxnSp>
        <p:nvCxnSpPr>
          <p:cNvPr id="29" name="Straight Arrow Connector 28"/>
          <p:cNvCxnSpPr/>
          <p:nvPr/>
        </p:nvCxnSpPr>
        <p:spPr>
          <a:xfrm>
            <a:off x="5029200" y="3001015"/>
            <a:ext cx="685800" cy="199385"/>
          </a:xfrm>
          <a:prstGeom prst="straightConnector1">
            <a:avLst/>
          </a:prstGeom>
          <a:ln w="158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7315200" y="3001015"/>
            <a:ext cx="152400" cy="1113785"/>
          </a:xfrm>
          <a:prstGeom prst="straightConnector1">
            <a:avLst/>
          </a:prstGeom>
          <a:ln w="158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305903" y="6567031"/>
            <a:ext cx="302440" cy="762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33A98241-5F5B-4310-8014-82CF8FB48A96}" type="slidenum">
              <a:rPr lang="en-US" smtClean="0"/>
              <a:t>4</a:t>
            </a:fld>
            <a:endParaRPr lang="en-US" dirty="0"/>
          </a:p>
        </p:txBody>
      </p:sp>
      <p:pic>
        <p:nvPicPr>
          <p:cNvPr id="33"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53856" r="-50728"/>
          <a:stretch/>
        </p:blipFill>
        <p:spPr bwMode="auto">
          <a:xfrm>
            <a:off x="909332" y="628084"/>
            <a:ext cx="4215765" cy="2040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8065" t="12726" r="42540" b="48913"/>
          <a:stretch/>
        </p:blipFill>
        <p:spPr bwMode="auto">
          <a:xfrm>
            <a:off x="1226724" y="3378400"/>
            <a:ext cx="164592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387094" y="304800"/>
            <a:ext cx="2068580" cy="369332"/>
          </a:xfrm>
          <a:prstGeom prst="rect">
            <a:avLst/>
          </a:prstGeom>
          <a:noFill/>
        </p:spPr>
        <p:txBody>
          <a:bodyPr wrap="none" rtlCol="0">
            <a:spAutoFit/>
          </a:bodyPr>
          <a:lstStyle/>
          <a:p>
            <a:r>
              <a:rPr lang="en-US" dirty="0" smtClean="0">
                <a:solidFill>
                  <a:srgbClr val="FF0000"/>
                </a:solidFill>
              </a:rPr>
              <a:t>Toroid vs Planar Coil</a:t>
            </a:r>
            <a:endParaRPr lang="en-US" dirty="0">
              <a:solidFill>
                <a:srgbClr val="FF0000"/>
              </a:solidFill>
            </a:endParaRPr>
          </a:p>
        </p:txBody>
      </p:sp>
      <p:sp>
        <p:nvSpPr>
          <p:cNvPr id="8" name="TextBox 7"/>
          <p:cNvSpPr txBox="1"/>
          <p:nvPr/>
        </p:nvSpPr>
        <p:spPr>
          <a:xfrm>
            <a:off x="645235" y="5676541"/>
            <a:ext cx="3240965" cy="523220"/>
          </a:xfrm>
          <a:prstGeom prst="rect">
            <a:avLst/>
          </a:prstGeom>
          <a:noFill/>
        </p:spPr>
        <p:txBody>
          <a:bodyPr wrap="square" rtlCol="0">
            <a:spAutoFit/>
          </a:bodyPr>
          <a:lstStyle/>
          <a:p>
            <a:r>
              <a:rPr lang="en-US" sz="1400" dirty="0" smtClean="0">
                <a:solidFill>
                  <a:srgbClr val="FF0000"/>
                </a:solidFill>
              </a:rPr>
              <a:t>Lower Mutual Coupling if turns are further apart  but adds to DC Resistance</a:t>
            </a:r>
            <a:endParaRPr lang="en-US" sz="1400" dirty="0">
              <a:solidFill>
                <a:srgbClr val="FF0000"/>
              </a:solidFill>
            </a:endParaRPr>
          </a:p>
        </p:txBody>
      </p:sp>
    </p:spTree>
    <p:extLst>
      <p:ext uri="{BB962C8B-B14F-4D97-AF65-F5344CB8AC3E}">
        <p14:creationId xmlns:p14="http://schemas.microsoft.com/office/powerpoint/2010/main" val="4187895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A98241-5F5B-4310-8014-82CF8FB48A96}" type="slidenum">
              <a:rPr lang="en-US" smtClean="0"/>
              <a:t>5</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181646771"/>
              </p:ext>
            </p:extLst>
          </p:nvPr>
        </p:nvGraphicFramePr>
        <p:xfrm>
          <a:off x="381000" y="1295400"/>
          <a:ext cx="8229600" cy="2744276"/>
        </p:xfrm>
        <a:graphic>
          <a:graphicData uri="http://schemas.openxmlformats.org/drawingml/2006/table">
            <a:tbl>
              <a:tblPr/>
              <a:tblGrid>
                <a:gridCol w="2226015"/>
                <a:gridCol w="895245"/>
                <a:gridCol w="737972"/>
                <a:gridCol w="737972"/>
                <a:gridCol w="737972"/>
                <a:gridCol w="934563"/>
                <a:gridCol w="955734"/>
                <a:gridCol w="1004127"/>
              </a:tblGrid>
              <a:tr h="1192145">
                <a:tc>
                  <a:txBody>
                    <a:bodyPr/>
                    <a:lstStyle/>
                    <a:p>
                      <a:pPr algn="l"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 </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Cu wire</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 </a:t>
                      </a: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Rad Length %</a:t>
                      </a:r>
                    </a:p>
                  </a:txBody>
                  <a:tcPr marL="9077" marR="9077" marT="9077" marB="0" anchor="b">
                    <a:lnL>
                      <a:noFill/>
                    </a:lnL>
                    <a:lnR>
                      <a:noFill/>
                    </a:lnR>
                    <a:lnT>
                      <a:noFill/>
                    </a:lnT>
                    <a:lnB>
                      <a:noFill/>
                    </a:lnB>
                  </a:tcPr>
                </a:tc>
              </a:tr>
              <a:tr h="172459">
                <a:tc>
                  <a:txBody>
                    <a:bodyPr/>
                    <a:lstStyle/>
                    <a:p>
                      <a:pPr algn="ctr" fontAlgn="b"/>
                      <a:r>
                        <a:rPr lang="en-US" sz="1000" b="0" i="0" u="none" strike="noStrike">
                          <a:solidFill>
                            <a:srgbClr val="000000"/>
                          </a:solidFill>
                          <a:effectLst/>
                          <a:latin typeface="Arial"/>
                        </a:rPr>
                        <a:t> </a:t>
                      </a:r>
                    </a:p>
                  </a:txBody>
                  <a:tcPr marL="9077" marR="9077" marT="907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000" b="0" i="0" u="none" strike="noStrike">
                          <a:solidFill>
                            <a:srgbClr val="000000"/>
                          </a:solidFill>
                          <a:effectLst/>
                          <a:latin typeface="Arial"/>
                        </a:rPr>
                        <a:t>L</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wire length</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milliohms</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wire dia mm</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vol cubic mm</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Mass, grams</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Avrg 100 cm2</a:t>
                      </a:r>
                    </a:p>
                  </a:txBody>
                  <a:tcPr marL="9077" marR="9077" marT="9077" marB="0" anchor="b">
                    <a:lnL>
                      <a:noFill/>
                    </a:lnL>
                    <a:lnR>
                      <a:noFill/>
                    </a:lnR>
                    <a:lnT>
                      <a:noFill/>
                    </a:lnT>
                    <a:lnB>
                      <a:noFill/>
                    </a:lnB>
                  </a:tcPr>
                </a:tc>
              </a:tr>
              <a:tr h="172459">
                <a:tc>
                  <a:txBody>
                    <a:bodyPr/>
                    <a:lstStyle/>
                    <a:p>
                      <a:pPr algn="ctr" fontAlgn="b"/>
                      <a:r>
                        <a:rPr lang="en-US" sz="1000" b="0" i="0" u="none" strike="noStrike">
                          <a:solidFill>
                            <a:srgbClr val="000000"/>
                          </a:solidFill>
                          <a:effectLst/>
                          <a:latin typeface="Arial"/>
                        </a:rPr>
                        <a:t> </a:t>
                      </a:r>
                    </a:p>
                  </a:txBody>
                  <a:tcPr marL="9077" marR="9077" marT="907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r>
              <a:tr h="172459">
                <a:tc>
                  <a:txBody>
                    <a:bodyPr/>
                    <a:lstStyle/>
                    <a:p>
                      <a:pPr algn="ctr" fontAlgn="b"/>
                      <a:r>
                        <a:rPr lang="en-US" sz="1000" b="0" i="0" u="none" strike="noStrike">
                          <a:solidFill>
                            <a:srgbClr val="FF0000"/>
                          </a:solidFill>
                          <a:effectLst/>
                          <a:latin typeface="Arial"/>
                        </a:rPr>
                        <a:t>Cern toroidal coil</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413.000</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341.632</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32.455</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0.480</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128.727</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1.150</a:t>
                      </a:r>
                    </a:p>
                  </a:txBody>
                  <a:tcPr marL="9077" marR="9077" marT="9077"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0.09%</a:t>
                      </a:r>
                    </a:p>
                  </a:txBody>
                  <a:tcPr marL="9077" marR="9077" marT="9077" marB="0" anchor="b">
                    <a:lnL>
                      <a:noFill/>
                    </a:lnL>
                    <a:lnR>
                      <a:noFill/>
                    </a:lnR>
                    <a:lnT>
                      <a:noFill/>
                    </a:lnT>
                    <a:lnB>
                      <a:noFill/>
                    </a:lnB>
                  </a:tcPr>
                </a:tc>
              </a:tr>
              <a:tr h="172459">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r>
              <a:tr h="172459">
                <a:tc>
                  <a:txBody>
                    <a:bodyPr/>
                    <a:lstStyle/>
                    <a:p>
                      <a:pPr algn="ctr" fontAlgn="b"/>
                      <a:r>
                        <a:rPr lang="en-US" sz="1000" b="0" i="0" u="none" strike="noStrike">
                          <a:solidFill>
                            <a:srgbClr val="FF0000"/>
                          </a:solidFill>
                          <a:effectLst/>
                          <a:latin typeface="Arial"/>
                        </a:rPr>
                        <a:t>planar coil, same L, same R</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415.000</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203.472</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34.387</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0.361</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57.661</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0.5151</a:t>
                      </a:r>
                    </a:p>
                  </a:txBody>
                  <a:tcPr marL="9077" marR="9077" marT="9077"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0.04%</a:t>
                      </a:r>
                    </a:p>
                  </a:txBody>
                  <a:tcPr marL="9077" marR="9077" marT="9077" marB="0" anchor="b">
                    <a:lnL>
                      <a:noFill/>
                    </a:lnL>
                    <a:lnR>
                      <a:noFill/>
                    </a:lnR>
                    <a:lnT>
                      <a:noFill/>
                    </a:lnT>
                    <a:lnB>
                      <a:noFill/>
                    </a:lnB>
                  </a:tcPr>
                </a:tc>
              </a:tr>
              <a:tr h="172459">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r>
              <a:tr h="172459">
                <a:tc>
                  <a:txBody>
                    <a:bodyPr/>
                    <a:lstStyle/>
                    <a:p>
                      <a:pPr algn="ctr" fontAlgn="b"/>
                      <a:r>
                        <a:rPr lang="en-US" sz="1000" b="0" i="0" u="none" strike="noStrike">
                          <a:solidFill>
                            <a:srgbClr val="FF0000"/>
                          </a:solidFill>
                          <a:effectLst/>
                          <a:latin typeface="Arial"/>
                        </a:rPr>
                        <a:t>planar coil, same L, same mass</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415.000</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203.472</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8.546</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0.723</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115.482</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1.0316</a:t>
                      </a:r>
                    </a:p>
                  </a:txBody>
                  <a:tcPr marL="9077" marR="9077" marT="9077" marB="0" anchor="b">
                    <a:lnL>
                      <a:noFill/>
                    </a:lnL>
                    <a:lnR>
                      <a:noFill/>
                    </a:lnR>
                    <a:lnT>
                      <a:noFill/>
                    </a:lnT>
                    <a:lnB>
                      <a:noFill/>
                    </a:lnB>
                  </a:tcPr>
                </a:tc>
                <a:tc>
                  <a:txBody>
                    <a:bodyPr/>
                    <a:lstStyle/>
                    <a:p>
                      <a:pPr algn="ctr" fontAlgn="b"/>
                      <a:r>
                        <a:rPr lang="en-US" sz="1000" b="0" i="0" u="none" strike="noStrike">
                          <a:solidFill>
                            <a:srgbClr val="FF0000"/>
                          </a:solidFill>
                          <a:effectLst/>
                          <a:latin typeface="Arial"/>
                        </a:rPr>
                        <a:t>0.08%</a:t>
                      </a:r>
                    </a:p>
                  </a:txBody>
                  <a:tcPr marL="9077" marR="9077" marT="9077" marB="0" anchor="b">
                    <a:lnL>
                      <a:noFill/>
                    </a:lnL>
                    <a:lnR>
                      <a:noFill/>
                    </a:lnR>
                    <a:lnT>
                      <a:noFill/>
                    </a:lnT>
                    <a:lnB>
                      <a:noFill/>
                    </a:lnB>
                  </a:tcPr>
                </a:tc>
              </a:tr>
              <a:tr h="172459">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c>
                  <a:txBody>
                    <a:bodyPr/>
                    <a:lstStyle/>
                    <a:p>
                      <a:pPr algn="ctr" fontAlgn="b"/>
                      <a:endParaRPr lang="en-US" sz="1000" b="0" i="0" u="none" strike="noStrike">
                        <a:solidFill>
                          <a:srgbClr val="000000"/>
                        </a:solidFill>
                        <a:effectLst/>
                        <a:latin typeface="Arial"/>
                      </a:endParaRPr>
                    </a:p>
                  </a:txBody>
                  <a:tcPr marL="9077" marR="9077" marT="9077" marB="0" anchor="b">
                    <a:lnL>
                      <a:noFill/>
                    </a:lnL>
                    <a:lnR>
                      <a:noFill/>
                    </a:lnR>
                    <a:lnT>
                      <a:noFill/>
                    </a:lnT>
                    <a:lnB>
                      <a:noFill/>
                    </a:lnB>
                  </a:tcPr>
                </a:tc>
              </a:tr>
              <a:tr h="172459">
                <a:tc>
                  <a:txBody>
                    <a:bodyPr/>
                    <a:lstStyle/>
                    <a:p>
                      <a:pPr algn="ctr" fontAlgn="b"/>
                      <a:r>
                        <a:rPr lang="en-US" sz="1000" b="0" i="0" u="none" strike="noStrike">
                          <a:solidFill>
                            <a:srgbClr val="FF0000"/>
                          </a:solidFill>
                          <a:effectLst/>
                          <a:latin typeface="Arial"/>
                        </a:rPr>
                        <a:t>planar coil, same R, same mass</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967.000</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310.860</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32.951</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0.455</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111.031</a:t>
                      </a:r>
                    </a:p>
                  </a:txBody>
                  <a:tcPr marL="9077" marR="9077" marT="9077" marB="0" anchor="b">
                    <a:lnL>
                      <a:noFill/>
                    </a:lnL>
                    <a:lnR>
                      <a:noFill/>
                    </a:lnR>
                    <a:lnT>
                      <a:noFill/>
                    </a:lnT>
                    <a:lnB>
                      <a:noFill/>
                    </a:lnB>
                  </a:tcPr>
                </a:tc>
                <a:tc>
                  <a:txBody>
                    <a:bodyPr/>
                    <a:lstStyle/>
                    <a:p>
                      <a:pPr algn="ctr" fontAlgn="b"/>
                      <a:r>
                        <a:rPr lang="en-US" sz="1000" b="0" i="0" u="none" strike="noStrike">
                          <a:solidFill>
                            <a:srgbClr val="000000"/>
                          </a:solidFill>
                          <a:effectLst/>
                          <a:latin typeface="Arial"/>
                        </a:rPr>
                        <a:t>0.9918</a:t>
                      </a:r>
                    </a:p>
                  </a:txBody>
                  <a:tcPr marL="9077" marR="9077" marT="9077" marB="0" anchor="b">
                    <a:lnL>
                      <a:noFill/>
                    </a:lnL>
                    <a:lnR>
                      <a:noFill/>
                    </a:lnR>
                    <a:lnT>
                      <a:noFill/>
                    </a:lnT>
                    <a:lnB>
                      <a:noFill/>
                    </a:lnB>
                  </a:tcPr>
                </a:tc>
                <a:tc>
                  <a:txBody>
                    <a:bodyPr/>
                    <a:lstStyle/>
                    <a:p>
                      <a:pPr algn="ctr" fontAlgn="b"/>
                      <a:r>
                        <a:rPr lang="en-US" sz="1000" b="0" i="0" u="none" strike="noStrike" dirty="0">
                          <a:solidFill>
                            <a:srgbClr val="FF0000"/>
                          </a:solidFill>
                          <a:effectLst/>
                          <a:latin typeface="Arial"/>
                        </a:rPr>
                        <a:t>0.08%</a:t>
                      </a:r>
                    </a:p>
                  </a:txBody>
                  <a:tcPr marL="9077" marR="9077" marT="9077" marB="0" anchor="b">
                    <a:lnL>
                      <a:noFill/>
                    </a:lnL>
                    <a:lnR>
                      <a:noFill/>
                    </a:lnR>
                    <a:lnT>
                      <a:noFill/>
                    </a:lnT>
                    <a:lnB>
                      <a:noFill/>
                    </a:lnB>
                  </a:tcPr>
                </a:tc>
              </a:tr>
            </a:tbl>
          </a:graphicData>
        </a:graphic>
      </p:graphicFrame>
      <p:sp>
        <p:nvSpPr>
          <p:cNvPr id="4" name="TextBox 3"/>
          <p:cNvSpPr txBox="1"/>
          <p:nvPr/>
        </p:nvSpPr>
        <p:spPr>
          <a:xfrm>
            <a:off x="2313709" y="623455"/>
            <a:ext cx="5105400" cy="369332"/>
          </a:xfrm>
          <a:prstGeom prst="rect">
            <a:avLst/>
          </a:prstGeom>
          <a:noFill/>
        </p:spPr>
        <p:txBody>
          <a:bodyPr wrap="square" rtlCol="0">
            <a:spAutoFit/>
          </a:bodyPr>
          <a:lstStyle/>
          <a:p>
            <a:r>
              <a:rPr lang="en-US" dirty="0" smtClean="0">
                <a:solidFill>
                  <a:srgbClr val="FF0000"/>
                </a:solidFill>
              </a:rPr>
              <a:t>Radiation Length Comparison Toroid vs Planar</a:t>
            </a:r>
            <a:endParaRPr lang="en-US" dirty="0">
              <a:solidFill>
                <a:srgbClr val="FF0000"/>
              </a:solidFill>
            </a:endParaRPr>
          </a:p>
        </p:txBody>
      </p:sp>
    </p:spTree>
    <p:extLst>
      <p:ext uri="{BB962C8B-B14F-4D97-AF65-F5344CB8AC3E}">
        <p14:creationId xmlns:p14="http://schemas.microsoft.com/office/powerpoint/2010/main" val="3225737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33A98241-5F5B-4310-8014-82CF8FB48A96}" type="slidenum">
              <a:rPr lang="en-US" smtClean="0"/>
              <a:t>6</a:t>
            </a:fld>
            <a:endParaRPr lang="en-US" dirty="0"/>
          </a:p>
        </p:txBody>
      </p:sp>
      <p:sp>
        <p:nvSpPr>
          <p:cNvPr id="3" name="Rectangle 2"/>
          <p:cNvSpPr/>
          <p:nvPr/>
        </p:nvSpPr>
        <p:spPr>
          <a:xfrm>
            <a:off x="762000" y="2362200"/>
            <a:ext cx="1066800" cy="76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638800" y="2272146"/>
            <a:ext cx="9525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934200" y="2715491"/>
            <a:ext cx="381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5181600" y="2272146"/>
            <a:ext cx="0" cy="852054"/>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1808018" y="2589692"/>
            <a:ext cx="2459182" cy="1379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267200" y="2362200"/>
            <a:ext cx="0" cy="481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419600" y="2346614"/>
            <a:ext cx="0" cy="4814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495800" y="2587337"/>
            <a:ext cx="685800" cy="155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412673" y="1856417"/>
            <a:ext cx="1181100" cy="276999"/>
          </a:xfrm>
          <a:prstGeom prst="rect">
            <a:avLst/>
          </a:prstGeom>
          <a:noFill/>
        </p:spPr>
        <p:txBody>
          <a:bodyPr wrap="square" rtlCol="0">
            <a:spAutoFit/>
          </a:bodyPr>
          <a:lstStyle/>
          <a:p>
            <a:r>
              <a:rPr lang="en-US" sz="1200" dirty="0" smtClean="0"/>
              <a:t>Thin  Al Foil</a:t>
            </a:r>
            <a:endParaRPr lang="en-US" sz="1200" dirty="0"/>
          </a:p>
        </p:txBody>
      </p:sp>
      <p:sp>
        <p:nvSpPr>
          <p:cNvPr id="17" name="TextBox 16"/>
          <p:cNvSpPr txBox="1"/>
          <p:nvPr/>
        </p:nvSpPr>
        <p:spPr>
          <a:xfrm>
            <a:off x="5542125" y="1856417"/>
            <a:ext cx="1650116" cy="307777"/>
          </a:xfrm>
          <a:prstGeom prst="rect">
            <a:avLst/>
          </a:prstGeom>
          <a:noFill/>
        </p:spPr>
        <p:txBody>
          <a:bodyPr wrap="square" rtlCol="0">
            <a:spAutoFit/>
          </a:bodyPr>
          <a:lstStyle/>
          <a:p>
            <a:r>
              <a:rPr lang="en-US" sz="1400" dirty="0" smtClean="0"/>
              <a:t>Si Strips – Q amps</a:t>
            </a:r>
            <a:endParaRPr lang="en-US" sz="1400" dirty="0"/>
          </a:p>
        </p:txBody>
      </p:sp>
      <p:sp>
        <p:nvSpPr>
          <p:cNvPr id="18" name="TextBox 17"/>
          <p:cNvSpPr txBox="1"/>
          <p:nvPr/>
        </p:nvSpPr>
        <p:spPr>
          <a:xfrm>
            <a:off x="762000" y="2604700"/>
            <a:ext cx="1181100" cy="461665"/>
          </a:xfrm>
          <a:prstGeom prst="rect">
            <a:avLst/>
          </a:prstGeom>
          <a:noFill/>
        </p:spPr>
        <p:txBody>
          <a:bodyPr wrap="square" rtlCol="0">
            <a:spAutoFit/>
          </a:bodyPr>
          <a:lstStyle/>
          <a:p>
            <a:r>
              <a:rPr lang="en-US" sz="1200" dirty="0" err="1" smtClean="0"/>
              <a:t>Dc_Dc</a:t>
            </a:r>
            <a:r>
              <a:rPr lang="en-US" sz="1200" dirty="0" smtClean="0"/>
              <a:t> Converter</a:t>
            </a:r>
            <a:endParaRPr lang="en-US" sz="1200" dirty="0"/>
          </a:p>
        </p:txBody>
      </p:sp>
      <p:sp>
        <p:nvSpPr>
          <p:cNvPr id="19" name="TextBox 18"/>
          <p:cNvSpPr txBox="1"/>
          <p:nvPr/>
        </p:nvSpPr>
        <p:spPr>
          <a:xfrm>
            <a:off x="2234044" y="2312693"/>
            <a:ext cx="1652155" cy="276999"/>
          </a:xfrm>
          <a:prstGeom prst="rect">
            <a:avLst/>
          </a:prstGeom>
          <a:noFill/>
        </p:spPr>
        <p:txBody>
          <a:bodyPr wrap="square" rtlCol="0">
            <a:spAutoFit/>
          </a:bodyPr>
          <a:lstStyle/>
          <a:p>
            <a:r>
              <a:rPr lang="en-US" sz="1200" dirty="0" smtClean="0"/>
              <a:t>Parasitic Capacitance</a:t>
            </a:r>
            <a:endParaRPr lang="en-US" sz="1200" dirty="0"/>
          </a:p>
        </p:txBody>
      </p:sp>
      <p:sp>
        <p:nvSpPr>
          <p:cNvPr id="20" name="TextBox 19"/>
          <p:cNvSpPr txBox="1"/>
          <p:nvPr/>
        </p:nvSpPr>
        <p:spPr>
          <a:xfrm>
            <a:off x="626918" y="1911373"/>
            <a:ext cx="1181100" cy="276999"/>
          </a:xfrm>
          <a:prstGeom prst="rect">
            <a:avLst/>
          </a:prstGeom>
          <a:noFill/>
        </p:spPr>
        <p:txBody>
          <a:bodyPr wrap="square" rtlCol="0">
            <a:spAutoFit/>
          </a:bodyPr>
          <a:lstStyle/>
          <a:p>
            <a:r>
              <a:rPr lang="en-US" sz="1200" dirty="0" smtClean="0"/>
              <a:t>2 MHz 10 Volta</a:t>
            </a:r>
            <a:endParaRPr lang="en-US" sz="1200" dirty="0"/>
          </a:p>
        </p:txBody>
      </p:sp>
      <p:cxnSp>
        <p:nvCxnSpPr>
          <p:cNvPr id="21" name="Straight Arrow Connector 20"/>
          <p:cNvCxnSpPr/>
          <p:nvPr/>
        </p:nvCxnSpPr>
        <p:spPr>
          <a:xfrm>
            <a:off x="1808018" y="2865475"/>
            <a:ext cx="3678382" cy="1017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601691" y="2293065"/>
            <a:ext cx="1181100" cy="276999"/>
          </a:xfrm>
          <a:prstGeom prst="rect">
            <a:avLst/>
          </a:prstGeom>
          <a:noFill/>
        </p:spPr>
        <p:txBody>
          <a:bodyPr wrap="square" rtlCol="0">
            <a:spAutoFit/>
          </a:bodyPr>
          <a:lstStyle/>
          <a:p>
            <a:r>
              <a:rPr lang="en-US" sz="1200" dirty="0" smtClean="0"/>
              <a:t>Readout + DAQ</a:t>
            </a:r>
            <a:endParaRPr lang="en-US" sz="1200" dirty="0"/>
          </a:p>
        </p:txBody>
      </p:sp>
      <p:sp>
        <p:nvSpPr>
          <p:cNvPr id="27" name="Freeform 26"/>
          <p:cNvSpPr/>
          <p:nvPr/>
        </p:nvSpPr>
        <p:spPr>
          <a:xfrm rot="7702742">
            <a:off x="5611493" y="3568162"/>
            <a:ext cx="396089" cy="510713"/>
          </a:xfrm>
          <a:custGeom>
            <a:avLst/>
            <a:gdLst>
              <a:gd name="connsiteX0" fmla="*/ 392008 w 396089"/>
              <a:gd name="connsiteY0" fmla="*/ 241839 h 510713"/>
              <a:gd name="connsiteX1" fmla="*/ 4081 w 396089"/>
              <a:gd name="connsiteY1" fmla="*/ 6312 h 510713"/>
              <a:gd name="connsiteX2" fmla="*/ 198044 w 396089"/>
              <a:gd name="connsiteY2" fmla="*/ 505075 h 510713"/>
              <a:gd name="connsiteX3" fmla="*/ 392008 w 396089"/>
              <a:gd name="connsiteY3" fmla="*/ 241839 h 510713"/>
            </a:gdLst>
            <a:ahLst/>
            <a:cxnLst>
              <a:cxn ang="0">
                <a:pos x="connsiteX0" y="connsiteY0"/>
              </a:cxn>
              <a:cxn ang="0">
                <a:pos x="connsiteX1" y="connsiteY1"/>
              </a:cxn>
              <a:cxn ang="0">
                <a:pos x="connsiteX2" y="connsiteY2"/>
              </a:cxn>
              <a:cxn ang="0">
                <a:pos x="connsiteX3" y="connsiteY3"/>
              </a:cxn>
            </a:cxnLst>
            <a:rect l="l" t="t" r="r" b="b"/>
            <a:pathLst>
              <a:path w="396089" h="510713">
                <a:moveTo>
                  <a:pt x="392008" y="241839"/>
                </a:moveTo>
                <a:cubicBezTo>
                  <a:pt x="359681" y="158712"/>
                  <a:pt x="36408" y="-37561"/>
                  <a:pt x="4081" y="6312"/>
                </a:cubicBezTo>
                <a:cubicBezTo>
                  <a:pt x="-28246" y="50185"/>
                  <a:pt x="140317" y="461202"/>
                  <a:pt x="198044" y="505075"/>
                </a:cubicBezTo>
                <a:cubicBezTo>
                  <a:pt x="255771" y="548948"/>
                  <a:pt x="424335" y="324966"/>
                  <a:pt x="392008" y="241839"/>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003223" y="4343400"/>
            <a:ext cx="1570759" cy="276999"/>
          </a:xfrm>
          <a:prstGeom prst="rect">
            <a:avLst/>
          </a:prstGeom>
          <a:noFill/>
        </p:spPr>
        <p:txBody>
          <a:bodyPr wrap="square" rtlCol="0">
            <a:spAutoFit/>
          </a:bodyPr>
          <a:lstStyle/>
          <a:p>
            <a:r>
              <a:rPr lang="en-US" sz="1200" dirty="0" smtClean="0"/>
              <a:t>Bonding Wire Loops</a:t>
            </a:r>
            <a:endParaRPr lang="en-US" sz="1200" dirty="0"/>
          </a:p>
        </p:txBody>
      </p:sp>
      <p:sp>
        <p:nvSpPr>
          <p:cNvPr id="33" name="TextBox 32"/>
          <p:cNvSpPr txBox="1"/>
          <p:nvPr/>
        </p:nvSpPr>
        <p:spPr>
          <a:xfrm>
            <a:off x="2234044" y="3420342"/>
            <a:ext cx="1652155" cy="830997"/>
          </a:xfrm>
          <a:prstGeom prst="rect">
            <a:avLst/>
          </a:prstGeom>
          <a:noFill/>
        </p:spPr>
        <p:txBody>
          <a:bodyPr wrap="square" rtlCol="0">
            <a:spAutoFit/>
          </a:bodyPr>
          <a:lstStyle/>
          <a:p>
            <a:r>
              <a:rPr lang="en-US" sz="1200" dirty="0" smtClean="0"/>
              <a:t>EM </a:t>
            </a:r>
          </a:p>
          <a:p>
            <a:r>
              <a:rPr lang="en-US" sz="1200" dirty="0" smtClean="0"/>
              <a:t>Bonding Wires act as the Secondary of the Transformer</a:t>
            </a:r>
            <a:endParaRPr lang="en-US" sz="1200" dirty="0"/>
          </a:p>
        </p:txBody>
      </p:sp>
      <p:sp>
        <p:nvSpPr>
          <p:cNvPr id="34" name="TextBox 33"/>
          <p:cNvSpPr txBox="1"/>
          <p:nvPr/>
        </p:nvSpPr>
        <p:spPr>
          <a:xfrm>
            <a:off x="2313709" y="623455"/>
            <a:ext cx="5105400" cy="369332"/>
          </a:xfrm>
          <a:prstGeom prst="rect">
            <a:avLst/>
          </a:prstGeom>
          <a:noFill/>
        </p:spPr>
        <p:txBody>
          <a:bodyPr wrap="square" rtlCol="0">
            <a:spAutoFit/>
          </a:bodyPr>
          <a:lstStyle/>
          <a:p>
            <a:r>
              <a:rPr lang="en-US" dirty="0" smtClean="0">
                <a:solidFill>
                  <a:srgbClr val="FF0000"/>
                </a:solidFill>
              </a:rPr>
              <a:t>Nosie Coupling from Dc-Dc </a:t>
            </a:r>
            <a:r>
              <a:rPr lang="en-US" dirty="0">
                <a:solidFill>
                  <a:srgbClr val="FF0000"/>
                </a:solidFill>
              </a:rPr>
              <a:t>t</a:t>
            </a:r>
            <a:r>
              <a:rPr lang="en-US" dirty="0" smtClean="0">
                <a:solidFill>
                  <a:srgbClr val="FF0000"/>
                </a:solidFill>
              </a:rPr>
              <a:t>o Readout </a:t>
            </a:r>
            <a:endParaRPr lang="en-US" dirty="0">
              <a:solidFill>
                <a:srgbClr val="FF0000"/>
              </a:solidFill>
            </a:endParaRPr>
          </a:p>
        </p:txBody>
      </p:sp>
    </p:spTree>
    <p:extLst>
      <p:ext uri="{BB962C8B-B14F-4D97-AF65-F5344CB8AC3E}">
        <p14:creationId xmlns:p14="http://schemas.microsoft.com/office/powerpoint/2010/main" val="2087041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6" name="Rectangle 32"/>
          <p:cNvSpPr>
            <a:spLocks noChangeArrowheads="1"/>
          </p:cNvSpPr>
          <p:nvPr/>
        </p:nvSpPr>
        <p:spPr bwMode="auto">
          <a:xfrm>
            <a:off x="5791200" y="4800600"/>
            <a:ext cx="29686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solidFill>
                  <a:srgbClr val="00CC00"/>
                </a:solidFill>
              </a:rPr>
              <a:t>Far side Shield H3H</a:t>
            </a:r>
            <a:r>
              <a:rPr lang="en-US" altLang="en-US" sz="1000">
                <a:solidFill>
                  <a:srgbClr val="000000"/>
                </a:solidFill>
              </a:rPr>
              <a:t>:  Half Oz/ 3 mil thick/ Half Oz</a:t>
            </a:r>
          </a:p>
        </p:txBody>
      </p:sp>
      <p:sp>
        <p:nvSpPr>
          <p:cNvPr id="2081" name="Rectangle 32"/>
          <p:cNvSpPr>
            <a:spLocks noChangeArrowheads="1"/>
          </p:cNvSpPr>
          <p:nvPr/>
        </p:nvSpPr>
        <p:spPr bwMode="auto">
          <a:xfrm>
            <a:off x="5867400" y="5105400"/>
            <a:ext cx="216535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defRPr>
            </a:lvl1pPr>
            <a:lvl2pPr marL="800100" indent="-342900">
              <a:defRPr>
                <a:solidFill>
                  <a:schemeClr val="tx1"/>
                </a:solidFill>
                <a:latin typeface="Calibri" pitchFamily="34" charset="0"/>
              </a:defRPr>
            </a:lvl2pPr>
            <a:lvl3pPr marL="1257300" indent="-342900">
              <a:defRPr>
                <a:solidFill>
                  <a:schemeClr val="tx1"/>
                </a:solidFill>
                <a:latin typeface="Calibri" pitchFamily="34" charset="0"/>
              </a:defRPr>
            </a:lvl3pPr>
            <a:lvl4pPr marL="1714500" indent="-342900">
              <a:defRPr>
                <a:solidFill>
                  <a:schemeClr val="tx1"/>
                </a:solidFill>
                <a:latin typeface="Calibri" pitchFamily="34" charset="0"/>
              </a:defRPr>
            </a:lvl4pPr>
            <a:lvl5pPr marL="2171700" indent="-342900">
              <a:defRPr>
                <a:solidFill>
                  <a:schemeClr val="tx1"/>
                </a:solidFill>
                <a:latin typeface="Calibri" pitchFamily="34" charset="0"/>
              </a:defRPr>
            </a:lvl5pPr>
            <a:lvl6pPr marL="2628900" indent="-342900" fontAlgn="base">
              <a:spcBef>
                <a:spcPct val="0"/>
              </a:spcBef>
              <a:spcAft>
                <a:spcPct val="0"/>
              </a:spcAft>
              <a:defRPr>
                <a:solidFill>
                  <a:schemeClr val="tx1"/>
                </a:solidFill>
                <a:latin typeface="Calibri" pitchFamily="34" charset="0"/>
              </a:defRPr>
            </a:lvl6pPr>
            <a:lvl7pPr marL="3086100" indent="-342900" fontAlgn="base">
              <a:spcBef>
                <a:spcPct val="0"/>
              </a:spcBef>
              <a:spcAft>
                <a:spcPct val="0"/>
              </a:spcAft>
              <a:defRPr>
                <a:solidFill>
                  <a:schemeClr val="tx1"/>
                </a:solidFill>
                <a:latin typeface="Calibri" pitchFamily="34" charset="0"/>
              </a:defRPr>
            </a:lvl7pPr>
            <a:lvl8pPr marL="3543300" indent="-342900" fontAlgn="base">
              <a:spcBef>
                <a:spcPct val="0"/>
              </a:spcBef>
              <a:spcAft>
                <a:spcPct val="0"/>
              </a:spcAft>
              <a:defRPr>
                <a:solidFill>
                  <a:schemeClr val="tx1"/>
                </a:solidFill>
                <a:latin typeface="Calibri" pitchFamily="34" charset="0"/>
              </a:defRPr>
            </a:lvl8pPr>
            <a:lvl9pPr marL="4000500" indent="-342900" fontAlgn="base">
              <a:spcBef>
                <a:spcPct val="0"/>
              </a:spcBef>
              <a:spcAft>
                <a:spcPct val="0"/>
              </a:spcAft>
              <a:defRPr>
                <a:solidFill>
                  <a:schemeClr val="tx1"/>
                </a:solidFill>
                <a:latin typeface="Calibri" pitchFamily="34" charset="0"/>
              </a:defRPr>
            </a:lvl9pPr>
          </a:lstStyle>
          <a:p>
            <a:r>
              <a:rPr lang="en-US" altLang="en-US" sz="1000">
                <a:solidFill>
                  <a:srgbClr val="FF0000"/>
                </a:solidFill>
              </a:rPr>
              <a:t>4 Types of Near Side Shield</a:t>
            </a:r>
          </a:p>
          <a:p>
            <a:pPr>
              <a:buFontTx/>
              <a:buAutoNum type="arabicPeriod"/>
            </a:pPr>
            <a:r>
              <a:rPr lang="en-US" altLang="en-US" sz="1000">
                <a:solidFill>
                  <a:srgbClr val="000000"/>
                </a:solidFill>
              </a:rPr>
              <a:t>Half Oz/ 3 mil thick/ Half Oz</a:t>
            </a:r>
          </a:p>
          <a:p>
            <a:pPr>
              <a:buFontTx/>
              <a:buAutoNum type="arabicPeriod"/>
            </a:pPr>
            <a:r>
              <a:rPr lang="en-US" altLang="en-US" sz="1000">
                <a:solidFill>
                  <a:srgbClr val="000000"/>
                </a:solidFill>
              </a:rPr>
              <a:t>One Oz/ 3 mil thick/ One Oz</a:t>
            </a:r>
          </a:p>
          <a:p>
            <a:pPr>
              <a:buFontTx/>
              <a:buAutoNum type="arabicPeriod"/>
            </a:pPr>
            <a:r>
              <a:rPr lang="en-US" altLang="en-US" sz="1000">
                <a:solidFill>
                  <a:srgbClr val="000000"/>
                </a:solidFill>
              </a:rPr>
              <a:t>One Oz/ 5 mil Thick/ Zero Oz</a:t>
            </a:r>
          </a:p>
          <a:p>
            <a:pPr>
              <a:buFontTx/>
              <a:buAutoNum type="arabicPeriod"/>
            </a:pPr>
            <a:r>
              <a:rPr lang="en-US" altLang="en-US" sz="1000">
                <a:solidFill>
                  <a:srgbClr val="000000"/>
                </a:solidFill>
              </a:rPr>
              <a:t>One Oz/ 10μm/ One Oz </a:t>
            </a:r>
          </a:p>
        </p:txBody>
      </p:sp>
      <p:grpSp>
        <p:nvGrpSpPr>
          <p:cNvPr id="2170" name="Group 122"/>
          <p:cNvGrpSpPr>
            <a:grpSpLocks/>
          </p:cNvGrpSpPr>
          <p:nvPr/>
        </p:nvGrpSpPr>
        <p:grpSpPr bwMode="auto">
          <a:xfrm>
            <a:off x="304800" y="3886200"/>
            <a:ext cx="4589463" cy="2733675"/>
            <a:chOff x="192" y="2448"/>
            <a:chExt cx="2891" cy="1722"/>
          </a:xfrm>
        </p:grpSpPr>
        <p:sp>
          <p:nvSpPr>
            <p:cNvPr id="7" name="Rectangle 6"/>
            <p:cNvSpPr>
              <a:spLocks noChangeArrowheads="1"/>
            </p:cNvSpPr>
            <p:nvPr/>
          </p:nvSpPr>
          <p:spPr bwMode="auto">
            <a:xfrm>
              <a:off x="1024" y="3600"/>
              <a:ext cx="1920" cy="96"/>
            </a:xfrm>
            <a:prstGeom prst="rect">
              <a:avLst/>
            </a:prstGeom>
            <a:noFill/>
            <a:ln w="25400"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fontAlgn="auto">
                <a:spcBef>
                  <a:spcPts val="0"/>
                </a:spcBef>
                <a:spcAft>
                  <a:spcPts val="0"/>
                </a:spcAft>
                <a:defRPr/>
              </a:pPr>
              <a:endParaRPr lang="en-US" dirty="0">
                <a:solidFill>
                  <a:schemeClr val="lt1"/>
                </a:solidFill>
                <a:latin typeface="+mn-lt"/>
                <a:cs typeface="+mn-cs"/>
              </a:endParaRPr>
            </a:p>
          </p:txBody>
        </p:sp>
        <p:sp>
          <p:nvSpPr>
            <p:cNvPr id="2054" name="TextBox 7"/>
            <p:cNvSpPr txBox="1">
              <a:spLocks noChangeArrowheads="1"/>
            </p:cNvSpPr>
            <p:nvPr/>
          </p:nvSpPr>
          <p:spPr bwMode="auto">
            <a:xfrm>
              <a:off x="1840" y="3552"/>
              <a:ext cx="9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400"/>
                <a:t>Translation Stage</a:t>
              </a:r>
            </a:p>
          </p:txBody>
        </p:sp>
        <p:cxnSp>
          <p:nvCxnSpPr>
            <p:cNvPr id="10" name="Straight Connector 9"/>
            <p:cNvCxnSpPr>
              <a:cxnSpLocks noChangeShapeType="1"/>
            </p:cNvCxnSpPr>
            <p:nvPr/>
          </p:nvCxnSpPr>
          <p:spPr bwMode="auto">
            <a:xfrm>
              <a:off x="928" y="3456"/>
              <a:ext cx="2064" cy="0"/>
            </a:xfrm>
            <a:prstGeom prst="line">
              <a:avLst/>
            </a:prstGeom>
            <a:noFill/>
            <a:ln w="9525" algn="ctr">
              <a:solidFill>
                <a:schemeClr val="tx1"/>
              </a:solidFill>
              <a:prstDash val="lgDash"/>
              <a:round/>
              <a:headEnd/>
              <a:tailEnd/>
            </a:ln>
            <a:extLst>
              <a:ext uri="{909E8E84-426E-40DD-AFC4-6F175D3DCCD1}">
                <a14:hiddenFill xmlns:a14="http://schemas.microsoft.com/office/drawing/2010/main">
                  <a:noFill/>
                </a14:hiddenFill>
              </a:ext>
            </a:extLst>
          </p:spPr>
        </p:cxnSp>
        <p:sp>
          <p:nvSpPr>
            <p:cNvPr id="2071" name="TextBox 44"/>
            <p:cNvSpPr txBox="1">
              <a:spLocks noChangeArrowheads="1"/>
            </p:cNvSpPr>
            <p:nvPr/>
          </p:nvSpPr>
          <p:spPr bwMode="auto">
            <a:xfrm>
              <a:off x="2656" y="3308"/>
              <a:ext cx="427"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t>Shaft</a:t>
              </a:r>
            </a:p>
          </p:txBody>
        </p:sp>
        <p:sp>
          <p:nvSpPr>
            <p:cNvPr id="4" name="Rectangle 3"/>
            <p:cNvSpPr/>
            <p:nvPr/>
          </p:nvSpPr>
          <p:spPr>
            <a:xfrm>
              <a:off x="1217" y="3288"/>
              <a:ext cx="28" cy="3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p:nvSpPr>
          <p:spPr>
            <a:xfrm>
              <a:off x="1609" y="3101"/>
              <a:ext cx="28" cy="5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52" name="TextBox 5"/>
            <p:cNvSpPr txBox="1">
              <a:spLocks noChangeArrowheads="1"/>
            </p:cNvSpPr>
            <p:nvPr/>
          </p:nvSpPr>
          <p:spPr bwMode="auto">
            <a:xfrm>
              <a:off x="466" y="2914"/>
              <a:ext cx="6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solidFill>
                    <a:schemeClr val="accent1"/>
                  </a:solidFill>
                </a:rPr>
                <a:t>Coil under Test</a:t>
              </a:r>
            </a:p>
          </p:txBody>
        </p:sp>
        <p:sp>
          <p:nvSpPr>
            <p:cNvPr id="9" name="Rectangle 8"/>
            <p:cNvSpPr/>
            <p:nvPr/>
          </p:nvSpPr>
          <p:spPr>
            <a:xfrm>
              <a:off x="1564" y="3334"/>
              <a:ext cx="27" cy="245"/>
            </a:xfrm>
            <a:prstGeom prst="rect">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57" name="TextBox 10"/>
            <p:cNvSpPr txBox="1">
              <a:spLocks noChangeArrowheads="1"/>
            </p:cNvSpPr>
            <p:nvPr/>
          </p:nvSpPr>
          <p:spPr bwMode="auto">
            <a:xfrm>
              <a:off x="352" y="3360"/>
              <a:ext cx="60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t>Center of Coil</a:t>
              </a:r>
            </a:p>
          </p:txBody>
        </p:sp>
        <p:sp>
          <p:nvSpPr>
            <p:cNvPr id="2058" name="TextBox 12"/>
            <p:cNvSpPr txBox="1">
              <a:spLocks noChangeArrowheads="1"/>
            </p:cNvSpPr>
            <p:nvPr/>
          </p:nvSpPr>
          <p:spPr bwMode="auto">
            <a:xfrm>
              <a:off x="878" y="2448"/>
              <a:ext cx="140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t>Probe2 100A Beehive 0.40 inch loop</a:t>
              </a:r>
            </a:p>
          </p:txBody>
        </p:sp>
        <p:sp>
          <p:nvSpPr>
            <p:cNvPr id="2059" name="TextBox 14"/>
            <p:cNvSpPr txBox="1">
              <a:spLocks noChangeArrowheads="1"/>
            </p:cNvSpPr>
            <p:nvPr/>
          </p:nvSpPr>
          <p:spPr bwMode="auto">
            <a:xfrm>
              <a:off x="1243" y="4035"/>
              <a:ext cx="407"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800"/>
                <a:t>1.27mm</a:t>
              </a:r>
            </a:p>
          </p:txBody>
        </p:sp>
        <p:sp>
          <p:nvSpPr>
            <p:cNvPr id="2060" name="TextBox 20"/>
            <p:cNvSpPr txBox="1">
              <a:spLocks noChangeArrowheads="1"/>
            </p:cNvSpPr>
            <p:nvPr/>
          </p:nvSpPr>
          <p:spPr bwMode="auto">
            <a:xfrm>
              <a:off x="1747" y="2774"/>
              <a:ext cx="405"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t>Support</a:t>
              </a:r>
            </a:p>
          </p:txBody>
        </p:sp>
        <p:cxnSp>
          <p:nvCxnSpPr>
            <p:cNvPr id="22" name="Straight Arrow Connector 21"/>
            <p:cNvCxnSpPr/>
            <p:nvPr/>
          </p:nvCxnSpPr>
          <p:spPr>
            <a:xfrm flipH="1">
              <a:off x="1655" y="2914"/>
              <a:ext cx="141" cy="1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cxnSpLocks noChangeShapeType="1"/>
              <a:stCxn id="2058" idx="2"/>
              <a:endCxn id="9" idx="0"/>
            </p:cNvCxnSpPr>
            <p:nvPr/>
          </p:nvCxnSpPr>
          <p:spPr bwMode="auto">
            <a:xfrm>
              <a:off x="1547" y="2598"/>
              <a:ext cx="31" cy="728"/>
            </a:xfrm>
            <a:prstGeom prst="straightConnector1">
              <a:avLst/>
            </a:prstGeom>
            <a:noFill/>
            <a:ln w="9525" algn="ctr">
              <a:solidFill>
                <a:srgbClr val="4A7EBB"/>
              </a:solidFill>
              <a:round/>
              <a:headEnd/>
              <a:tailEnd type="arrow" w="med" len="med"/>
            </a:ln>
            <a:extLst>
              <a:ext uri="{909E8E84-426E-40DD-AFC4-6F175D3DCCD1}">
                <a14:hiddenFill xmlns:a14="http://schemas.microsoft.com/office/drawing/2010/main">
                  <a:noFill/>
                </a14:hiddenFill>
              </a:ext>
            </a:extLst>
          </p:spPr>
        </p:cxnSp>
        <p:cxnSp>
          <p:nvCxnSpPr>
            <p:cNvPr id="26" name="Straight Arrow Connector 25"/>
            <p:cNvCxnSpPr>
              <a:cxnSpLocks noChangeShapeType="1"/>
              <a:stCxn id="2052" idx="3"/>
              <a:endCxn id="4" idx="0"/>
            </p:cNvCxnSpPr>
            <p:nvPr/>
          </p:nvCxnSpPr>
          <p:spPr bwMode="auto">
            <a:xfrm>
              <a:off x="1091" y="2989"/>
              <a:ext cx="140" cy="291"/>
            </a:xfrm>
            <a:prstGeom prst="straightConnector1">
              <a:avLst/>
            </a:prstGeom>
            <a:noFill/>
            <a:ln w="9525" algn="ctr">
              <a:solidFill>
                <a:srgbClr val="4A7EBB"/>
              </a:solidFill>
              <a:round/>
              <a:headEnd/>
              <a:tailEnd type="arrow" w="med" len="med"/>
            </a:ln>
            <a:extLst>
              <a:ext uri="{909E8E84-426E-40DD-AFC4-6F175D3DCCD1}">
                <a14:hiddenFill xmlns:a14="http://schemas.microsoft.com/office/drawing/2010/main">
                  <a:noFill/>
                </a14:hiddenFill>
              </a:ext>
            </a:extLst>
          </p:spPr>
        </p:cxnSp>
        <p:sp>
          <p:nvSpPr>
            <p:cNvPr id="31" name="Rectangle 30"/>
            <p:cNvSpPr/>
            <p:nvPr/>
          </p:nvSpPr>
          <p:spPr>
            <a:xfrm>
              <a:off x="1107" y="3288"/>
              <a:ext cx="27" cy="339"/>
            </a:xfrm>
            <a:prstGeom prst="rect">
              <a:avLst/>
            </a:prstGeom>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65" name="TextBox 31"/>
            <p:cNvSpPr txBox="1">
              <a:spLocks noChangeArrowheads="1"/>
            </p:cNvSpPr>
            <p:nvPr/>
          </p:nvSpPr>
          <p:spPr bwMode="auto">
            <a:xfrm>
              <a:off x="192" y="3148"/>
              <a:ext cx="66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solidFill>
                    <a:srgbClr val="00CC00"/>
                  </a:solidFill>
                </a:rPr>
                <a:t>Far Side Shield</a:t>
              </a:r>
            </a:p>
          </p:txBody>
        </p:sp>
        <p:sp>
          <p:nvSpPr>
            <p:cNvPr id="2067" name="TextBox 36"/>
            <p:cNvSpPr txBox="1">
              <a:spLocks noChangeArrowheads="1"/>
            </p:cNvSpPr>
            <p:nvPr/>
          </p:nvSpPr>
          <p:spPr bwMode="auto">
            <a:xfrm>
              <a:off x="878" y="4034"/>
              <a:ext cx="32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800"/>
                <a:t>1 mm</a:t>
              </a:r>
            </a:p>
          </p:txBody>
        </p:sp>
        <p:cxnSp>
          <p:nvCxnSpPr>
            <p:cNvPr id="40" name="Straight Arrow Connector 39"/>
            <p:cNvCxnSpPr>
              <a:cxnSpLocks noChangeShapeType="1"/>
              <a:stCxn id="2065" idx="3"/>
            </p:cNvCxnSpPr>
            <p:nvPr/>
          </p:nvCxnSpPr>
          <p:spPr bwMode="auto">
            <a:xfrm>
              <a:off x="852" y="3225"/>
              <a:ext cx="286" cy="205"/>
            </a:xfrm>
            <a:prstGeom prst="straightConnector1">
              <a:avLst/>
            </a:prstGeom>
            <a:noFill/>
            <a:ln w="9525" algn="ctr">
              <a:solidFill>
                <a:srgbClr val="92D050"/>
              </a:solidFill>
              <a:round/>
              <a:headEnd/>
              <a:tailEnd type="arrow" w="med" len="med"/>
            </a:ln>
            <a:extLst>
              <a:ext uri="{909E8E84-426E-40DD-AFC4-6F175D3DCCD1}">
                <a14:hiddenFill xmlns:a14="http://schemas.microsoft.com/office/drawing/2010/main">
                  <a:noFill/>
                </a14:hiddenFill>
              </a:ext>
            </a:extLst>
          </p:spPr>
        </p:cxnSp>
        <p:sp>
          <p:nvSpPr>
            <p:cNvPr id="43" name="Rectangle 42"/>
            <p:cNvSpPr>
              <a:spLocks noChangeArrowheads="1"/>
            </p:cNvSpPr>
            <p:nvPr/>
          </p:nvSpPr>
          <p:spPr bwMode="auto">
            <a:xfrm>
              <a:off x="1381" y="3288"/>
              <a:ext cx="27" cy="339"/>
            </a:xfrm>
            <a:prstGeom prst="rect">
              <a:avLst/>
            </a:prstGeom>
            <a:solidFill>
              <a:schemeClr val="accent1"/>
            </a:solidFill>
            <a:ln w="25400" algn="ctr">
              <a:solidFill>
                <a:srgbClr val="FF0000"/>
              </a:solidFill>
              <a:miter lim="800000"/>
              <a:headEnd/>
              <a:tailEnd/>
            </a:ln>
          </p:spPr>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endParaRPr lang="en-US" altLang="en-US">
                <a:solidFill>
                  <a:srgbClr val="FF0000"/>
                </a:solidFill>
              </a:endParaRPr>
            </a:p>
          </p:txBody>
        </p:sp>
        <p:sp>
          <p:nvSpPr>
            <p:cNvPr id="2070" name="TextBox 43"/>
            <p:cNvSpPr txBox="1">
              <a:spLocks noChangeArrowheads="1"/>
            </p:cNvSpPr>
            <p:nvPr/>
          </p:nvSpPr>
          <p:spPr bwMode="auto">
            <a:xfrm>
              <a:off x="604" y="2681"/>
              <a:ext cx="71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solidFill>
                    <a:srgbClr val="FF0000"/>
                  </a:solidFill>
                </a:rPr>
                <a:t>Near Side Shield</a:t>
              </a:r>
            </a:p>
          </p:txBody>
        </p:sp>
        <p:cxnSp>
          <p:nvCxnSpPr>
            <p:cNvPr id="2" name="Straight Arrow Connector 25"/>
            <p:cNvCxnSpPr>
              <a:cxnSpLocks noChangeShapeType="1"/>
              <a:endCxn id="43" idx="0"/>
            </p:cNvCxnSpPr>
            <p:nvPr/>
          </p:nvCxnSpPr>
          <p:spPr bwMode="auto">
            <a:xfrm>
              <a:off x="1263" y="2844"/>
              <a:ext cx="132" cy="436"/>
            </a:xfrm>
            <a:prstGeom prst="straightConnector1">
              <a:avLst/>
            </a:prstGeom>
            <a:noFill/>
            <a:ln w="9525" algn="ctr">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2076" name="AutoShape 28"/>
            <p:cNvCxnSpPr>
              <a:cxnSpLocks noChangeShapeType="1"/>
            </p:cNvCxnSpPr>
            <p:nvPr/>
          </p:nvCxnSpPr>
          <p:spPr bwMode="auto">
            <a:xfrm>
              <a:off x="1107" y="3661"/>
              <a:ext cx="91" cy="1"/>
            </a:xfrm>
            <a:prstGeom prst="straightConnector1">
              <a:avLst/>
            </a:prstGeom>
            <a:noFill/>
            <a:ln w="3175">
              <a:solidFill>
                <a:schemeClr val="tx1"/>
              </a:solidFill>
              <a:round/>
              <a:headEnd type="triangle" w="lg" len="sm"/>
              <a:tailEnd type="triangle"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7" name="AutoShape 29"/>
            <p:cNvCxnSpPr>
              <a:cxnSpLocks noChangeShapeType="1"/>
            </p:cNvCxnSpPr>
            <p:nvPr/>
          </p:nvCxnSpPr>
          <p:spPr bwMode="auto">
            <a:xfrm>
              <a:off x="1244" y="3661"/>
              <a:ext cx="137" cy="0"/>
            </a:xfrm>
            <a:prstGeom prst="straightConnector1">
              <a:avLst/>
            </a:prstGeom>
            <a:noFill/>
            <a:ln w="3175">
              <a:solidFill>
                <a:schemeClr val="tx1"/>
              </a:solidFill>
              <a:round/>
              <a:headEnd type="triangle" w="lg" len="sm"/>
              <a:tailEnd type="triangle" w="lg"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8" name="AutoShape 30"/>
            <p:cNvCxnSpPr>
              <a:cxnSpLocks noChangeShapeType="1"/>
              <a:stCxn id="2067" idx="0"/>
            </p:cNvCxnSpPr>
            <p:nvPr/>
          </p:nvCxnSpPr>
          <p:spPr bwMode="auto">
            <a:xfrm rot="16200000">
              <a:off x="955" y="3837"/>
              <a:ext cx="280" cy="114"/>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9" name="AutoShape 31"/>
            <p:cNvCxnSpPr>
              <a:cxnSpLocks noChangeShapeType="1"/>
              <a:stCxn id="2059" idx="0"/>
            </p:cNvCxnSpPr>
            <p:nvPr/>
          </p:nvCxnSpPr>
          <p:spPr bwMode="auto">
            <a:xfrm rot="5400000" flipH="1">
              <a:off x="1251" y="3838"/>
              <a:ext cx="280" cy="113"/>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84" name="Text Box 36"/>
          <p:cNvSpPr txBox="1">
            <a:spLocks noChangeArrowheads="1"/>
          </p:cNvSpPr>
          <p:nvPr/>
        </p:nvSpPr>
        <p:spPr bwMode="auto">
          <a:xfrm>
            <a:off x="152400" y="3733800"/>
            <a:ext cx="1219200" cy="37623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Side View</a:t>
            </a:r>
          </a:p>
        </p:txBody>
      </p:sp>
      <p:sp>
        <p:nvSpPr>
          <p:cNvPr id="2162" name="Rectangle 114"/>
          <p:cNvSpPr>
            <a:spLocks noChangeArrowheads="1"/>
          </p:cNvSpPr>
          <p:nvPr/>
        </p:nvSpPr>
        <p:spPr bwMode="auto">
          <a:xfrm>
            <a:off x="4267200" y="0"/>
            <a:ext cx="4876800" cy="37338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4" name="Line 116"/>
          <p:cNvSpPr>
            <a:spLocks noChangeShapeType="1"/>
          </p:cNvSpPr>
          <p:nvPr/>
        </p:nvSpPr>
        <p:spPr bwMode="auto">
          <a:xfrm>
            <a:off x="0" y="2895600"/>
            <a:ext cx="4267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65" name="Line 117"/>
          <p:cNvSpPr>
            <a:spLocks noChangeShapeType="1"/>
          </p:cNvSpPr>
          <p:nvPr/>
        </p:nvSpPr>
        <p:spPr bwMode="auto">
          <a:xfrm>
            <a:off x="5105400" y="3733800"/>
            <a:ext cx="0" cy="3124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66" name="Text Box 118"/>
          <p:cNvSpPr txBox="1">
            <a:spLocks noChangeArrowheads="1"/>
          </p:cNvSpPr>
          <p:nvPr/>
        </p:nvSpPr>
        <p:spPr bwMode="auto">
          <a:xfrm>
            <a:off x="647700" y="974725"/>
            <a:ext cx="2971800" cy="830997"/>
          </a:xfrm>
          <a:prstGeom prst="rect">
            <a:avLst/>
          </a:prstGeom>
          <a:solidFill>
            <a:srgbClr val="FFFF00"/>
          </a:solidFill>
          <a:ln w="9525">
            <a:solidFill>
              <a:schemeClr val="tx1"/>
            </a:solidFill>
            <a:miter lim="800000"/>
            <a:headEnd/>
            <a:tailEnd/>
          </a:ln>
          <a:effectLst/>
        </p:spPr>
        <p:txBody>
          <a:bodyPr>
            <a:spAutoFit/>
          </a:bodyPr>
          <a:lstStyle/>
          <a:p>
            <a:pPr algn="ctr">
              <a:spcBef>
                <a:spcPct val="50000"/>
              </a:spcBef>
            </a:pPr>
            <a:r>
              <a:rPr lang="en-US" sz="2400" dirty="0">
                <a:solidFill>
                  <a:srgbClr val="FF0000"/>
                </a:solidFill>
              </a:rPr>
              <a:t>Eddy Current Shield Measurements</a:t>
            </a:r>
            <a:endParaRPr lang="en-US" altLang="en-US" sz="2400" dirty="0">
              <a:solidFill>
                <a:srgbClr val="FF0000"/>
              </a:solidFill>
            </a:endParaRPr>
          </a:p>
        </p:txBody>
      </p:sp>
      <p:sp>
        <p:nvSpPr>
          <p:cNvPr id="2210" name="Text Box 162"/>
          <p:cNvSpPr txBox="1">
            <a:spLocks noChangeArrowheads="1"/>
          </p:cNvSpPr>
          <p:nvPr/>
        </p:nvSpPr>
        <p:spPr bwMode="auto">
          <a:xfrm>
            <a:off x="4343400" y="1828800"/>
            <a:ext cx="685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
              <a:t>Twisted Pair</a:t>
            </a:r>
          </a:p>
        </p:txBody>
      </p:sp>
      <p:grpSp>
        <p:nvGrpSpPr>
          <p:cNvPr id="2214" name="Group 166"/>
          <p:cNvGrpSpPr>
            <a:grpSpLocks/>
          </p:cNvGrpSpPr>
          <p:nvPr/>
        </p:nvGrpSpPr>
        <p:grpSpPr bwMode="auto">
          <a:xfrm>
            <a:off x="4419600" y="152400"/>
            <a:ext cx="4495800" cy="3529013"/>
            <a:chOff x="2784" y="96"/>
            <a:chExt cx="2832" cy="2223"/>
          </a:xfrm>
        </p:grpSpPr>
        <p:sp>
          <p:nvSpPr>
            <p:cNvPr id="2083" name="Text Box 35"/>
            <p:cNvSpPr txBox="1">
              <a:spLocks noChangeArrowheads="1"/>
            </p:cNvSpPr>
            <p:nvPr/>
          </p:nvSpPr>
          <p:spPr bwMode="auto">
            <a:xfrm>
              <a:off x="2880" y="96"/>
              <a:ext cx="1152" cy="2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a:t>Top view</a:t>
              </a:r>
            </a:p>
          </p:txBody>
        </p:sp>
        <p:grpSp>
          <p:nvGrpSpPr>
            <p:cNvPr id="2107" name="Group 59"/>
            <p:cNvGrpSpPr>
              <a:grpSpLocks/>
            </p:cNvGrpSpPr>
            <p:nvPr/>
          </p:nvGrpSpPr>
          <p:grpSpPr bwMode="auto">
            <a:xfrm>
              <a:off x="2784" y="582"/>
              <a:ext cx="870" cy="435"/>
              <a:chOff x="2400" y="240"/>
              <a:chExt cx="1056" cy="528"/>
            </a:xfrm>
          </p:grpSpPr>
          <p:sp>
            <p:nvSpPr>
              <p:cNvPr id="2086" name="Rectangle 38"/>
              <p:cNvSpPr>
                <a:spLocks noChangeArrowheads="1"/>
              </p:cNvSpPr>
              <p:nvPr/>
            </p:nvSpPr>
            <p:spPr bwMode="auto">
              <a:xfrm>
                <a:off x="2400" y="240"/>
                <a:ext cx="1056" cy="52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7" name="Text Box 39"/>
              <p:cNvSpPr txBox="1">
                <a:spLocks noChangeArrowheads="1"/>
              </p:cNvSpPr>
              <p:nvPr/>
            </p:nvSpPr>
            <p:spPr bwMode="auto">
              <a:xfrm>
                <a:off x="2400" y="384"/>
                <a:ext cx="1007" cy="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800"/>
                  <a:t>Driver Panel (encased in an Aluminum box)</a:t>
                </a:r>
              </a:p>
            </p:txBody>
          </p:sp>
        </p:grpSp>
        <p:sp>
          <p:nvSpPr>
            <p:cNvPr id="2088" name="Rectangle 40"/>
            <p:cNvSpPr>
              <a:spLocks noChangeArrowheads="1"/>
            </p:cNvSpPr>
            <p:nvPr/>
          </p:nvSpPr>
          <p:spPr bwMode="auto">
            <a:xfrm>
              <a:off x="3575" y="1176"/>
              <a:ext cx="1897" cy="792"/>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091" name="Group 43"/>
            <p:cNvGrpSpPr>
              <a:grpSpLocks/>
            </p:cNvGrpSpPr>
            <p:nvPr/>
          </p:nvGrpSpPr>
          <p:grpSpPr bwMode="auto">
            <a:xfrm>
              <a:off x="3970" y="384"/>
              <a:ext cx="356" cy="356"/>
              <a:chOff x="1920" y="1104"/>
              <a:chExt cx="288" cy="336"/>
            </a:xfrm>
          </p:grpSpPr>
          <p:sp>
            <p:nvSpPr>
              <p:cNvPr id="2089" name="Oval 41"/>
              <p:cNvSpPr>
                <a:spLocks noChangeArrowheads="1"/>
              </p:cNvSpPr>
              <p:nvPr/>
            </p:nvSpPr>
            <p:spPr bwMode="auto">
              <a:xfrm>
                <a:off x="1920" y="1104"/>
                <a:ext cx="288" cy="33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90" name="Text Box 42"/>
              <p:cNvSpPr txBox="1">
                <a:spLocks noChangeArrowheads="1"/>
              </p:cNvSpPr>
              <p:nvPr/>
            </p:nvSpPr>
            <p:spPr bwMode="auto">
              <a:xfrm>
                <a:off x="1968" y="1178"/>
                <a:ext cx="192" cy="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spcBef>
                    <a:spcPct val="50000"/>
                  </a:spcBef>
                </a:pPr>
                <a:r>
                  <a:rPr lang="en-US" altLang="en-US" sz="1400" b="1"/>
                  <a:t>A</a:t>
                </a:r>
              </a:p>
            </p:txBody>
          </p:sp>
        </p:grpSp>
        <p:sp>
          <p:nvSpPr>
            <p:cNvPr id="2094" name="Line 46"/>
            <p:cNvSpPr>
              <a:spLocks noChangeShapeType="1"/>
            </p:cNvSpPr>
            <p:nvPr/>
          </p:nvSpPr>
          <p:spPr bwMode="auto">
            <a:xfrm>
              <a:off x="3654" y="1334"/>
              <a:ext cx="0" cy="4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5" name="Line 47"/>
            <p:cNvSpPr>
              <a:spLocks noChangeShapeType="1"/>
            </p:cNvSpPr>
            <p:nvPr/>
          </p:nvSpPr>
          <p:spPr bwMode="auto">
            <a:xfrm>
              <a:off x="3930" y="1334"/>
              <a:ext cx="0" cy="4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121" name="Group 73"/>
            <p:cNvGrpSpPr>
              <a:grpSpLocks/>
            </p:cNvGrpSpPr>
            <p:nvPr/>
          </p:nvGrpSpPr>
          <p:grpSpPr bwMode="auto">
            <a:xfrm>
              <a:off x="4721" y="582"/>
              <a:ext cx="39" cy="317"/>
              <a:chOff x="4656" y="288"/>
              <a:chExt cx="48" cy="384"/>
            </a:xfrm>
          </p:grpSpPr>
          <p:sp>
            <p:nvSpPr>
              <p:cNvPr id="2098" name="Line 50"/>
              <p:cNvSpPr>
                <a:spLocks noChangeShapeType="1"/>
              </p:cNvSpPr>
              <p:nvPr/>
            </p:nvSpPr>
            <p:spPr bwMode="auto">
              <a:xfrm>
                <a:off x="4656" y="288"/>
                <a:ext cx="0"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99" name="Line 51"/>
              <p:cNvSpPr>
                <a:spLocks noChangeShapeType="1"/>
              </p:cNvSpPr>
              <p:nvPr/>
            </p:nvSpPr>
            <p:spPr bwMode="auto">
              <a:xfrm>
                <a:off x="4704" y="384"/>
                <a:ext cx="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09" name="Rectangle 61"/>
            <p:cNvSpPr>
              <a:spLocks noChangeArrowheads="1"/>
            </p:cNvSpPr>
            <p:nvPr/>
          </p:nvSpPr>
          <p:spPr bwMode="auto">
            <a:xfrm>
              <a:off x="4207" y="1215"/>
              <a:ext cx="79" cy="71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120" name="Group 72"/>
            <p:cNvGrpSpPr>
              <a:grpSpLocks/>
            </p:cNvGrpSpPr>
            <p:nvPr/>
          </p:nvGrpSpPr>
          <p:grpSpPr bwMode="auto">
            <a:xfrm>
              <a:off x="3654" y="819"/>
              <a:ext cx="178" cy="555"/>
              <a:chOff x="3456" y="528"/>
              <a:chExt cx="216" cy="672"/>
            </a:xfrm>
          </p:grpSpPr>
          <p:sp>
            <p:nvSpPr>
              <p:cNvPr id="2119" name="Freeform 71"/>
              <p:cNvSpPr>
                <a:spLocks/>
              </p:cNvSpPr>
              <p:nvPr/>
            </p:nvSpPr>
            <p:spPr bwMode="auto">
              <a:xfrm>
                <a:off x="3456" y="528"/>
                <a:ext cx="216" cy="672"/>
              </a:xfrm>
              <a:custGeom>
                <a:avLst/>
                <a:gdLst>
                  <a:gd name="T0" fmla="*/ 0 w 216"/>
                  <a:gd name="T1" fmla="*/ 0 h 672"/>
                  <a:gd name="T2" fmla="*/ 192 w 216"/>
                  <a:gd name="T3" fmla="*/ 144 h 672"/>
                  <a:gd name="T4" fmla="*/ 144 w 216"/>
                  <a:gd name="T5" fmla="*/ 672 h 672"/>
                </a:gdLst>
                <a:ahLst/>
                <a:cxnLst>
                  <a:cxn ang="0">
                    <a:pos x="T0" y="T1"/>
                  </a:cxn>
                  <a:cxn ang="0">
                    <a:pos x="T2" y="T3"/>
                  </a:cxn>
                  <a:cxn ang="0">
                    <a:pos x="T4" y="T5"/>
                  </a:cxn>
                </a:cxnLst>
                <a:rect l="0" t="0" r="r" b="b"/>
                <a:pathLst>
                  <a:path w="216" h="672">
                    <a:moveTo>
                      <a:pt x="0" y="0"/>
                    </a:moveTo>
                    <a:cubicBezTo>
                      <a:pt x="84" y="16"/>
                      <a:pt x="168" y="32"/>
                      <a:pt x="192" y="144"/>
                    </a:cubicBezTo>
                    <a:cubicBezTo>
                      <a:pt x="216" y="256"/>
                      <a:pt x="152" y="584"/>
                      <a:pt x="144" y="672"/>
                    </a:cubicBezTo>
                  </a:path>
                </a:pathLst>
              </a:custGeom>
              <a:noFill/>
              <a:ln w="31750" cap="flat">
                <a:solidFill>
                  <a:srgbClr val="FF00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17" name="Freeform 69"/>
              <p:cNvSpPr>
                <a:spLocks/>
              </p:cNvSpPr>
              <p:nvPr/>
            </p:nvSpPr>
            <p:spPr bwMode="auto">
              <a:xfrm>
                <a:off x="3456" y="528"/>
                <a:ext cx="216" cy="672"/>
              </a:xfrm>
              <a:custGeom>
                <a:avLst/>
                <a:gdLst>
                  <a:gd name="T0" fmla="*/ 0 w 216"/>
                  <a:gd name="T1" fmla="*/ 0 h 672"/>
                  <a:gd name="T2" fmla="*/ 192 w 216"/>
                  <a:gd name="T3" fmla="*/ 144 h 672"/>
                  <a:gd name="T4" fmla="*/ 144 w 216"/>
                  <a:gd name="T5" fmla="*/ 672 h 672"/>
                </a:gdLst>
                <a:ahLst/>
                <a:cxnLst>
                  <a:cxn ang="0">
                    <a:pos x="T0" y="T1"/>
                  </a:cxn>
                  <a:cxn ang="0">
                    <a:pos x="T2" y="T3"/>
                  </a:cxn>
                  <a:cxn ang="0">
                    <a:pos x="T4" y="T5"/>
                  </a:cxn>
                </a:cxnLst>
                <a:rect l="0" t="0" r="r" b="b"/>
                <a:pathLst>
                  <a:path w="216" h="672">
                    <a:moveTo>
                      <a:pt x="0" y="0"/>
                    </a:moveTo>
                    <a:cubicBezTo>
                      <a:pt x="84" y="16"/>
                      <a:pt x="168" y="32"/>
                      <a:pt x="192" y="144"/>
                    </a:cubicBezTo>
                    <a:cubicBezTo>
                      <a:pt x="216" y="256"/>
                      <a:pt x="152" y="584"/>
                      <a:pt x="144" y="672"/>
                    </a:cubicBezTo>
                  </a:path>
                </a:pathLst>
              </a:custGeom>
              <a:noFill/>
              <a:ln w="31750" cap="flat">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122" name="Line 74"/>
            <p:cNvSpPr>
              <a:spLocks noChangeShapeType="1"/>
            </p:cNvSpPr>
            <p:nvPr/>
          </p:nvSpPr>
          <p:spPr bwMode="auto">
            <a:xfrm flipH="1" flipV="1">
              <a:off x="4326" y="582"/>
              <a:ext cx="395" cy="15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23" name="Line 75"/>
            <p:cNvSpPr>
              <a:spLocks noChangeShapeType="1"/>
            </p:cNvSpPr>
            <p:nvPr/>
          </p:nvSpPr>
          <p:spPr bwMode="auto">
            <a:xfrm flipH="1">
              <a:off x="3654" y="622"/>
              <a:ext cx="316" cy="11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24" name="Rectangle 76"/>
            <p:cNvSpPr>
              <a:spLocks noChangeArrowheads="1"/>
            </p:cNvSpPr>
            <p:nvPr/>
          </p:nvSpPr>
          <p:spPr bwMode="auto">
            <a:xfrm>
              <a:off x="3733" y="1334"/>
              <a:ext cx="79" cy="47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25" name="Rectangle 77"/>
            <p:cNvSpPr>
              <a:spLocks noChangeArrowheads="1"/>
            </p:cNvSpPr>
            <p:nvPr/>
          </p:nvSpPr>
          <p:spPr bwMode="auto">
            <a:xfrm>
              <a:off x="3614" y="1334"/>
              <a:ext cx="40" cy="475"/>
            </a:xfrm>
            <a:prstGeom prst="rect">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26" name="Rectangle 78"/>
            <p:cNvSpPr>
              <a:spLocks noChangeArrowheads="1"/>
            </p:cNvSpPr>
            <p:nvPr/>
          </p:nvSpPr>
          <p:spPr bwMode="auto">
            <a:xfrm>
              <a:off x="3930" y="1334"/>
              <a:ext cx="40" cy="475"/>
            </a:xfrm>
            <a:prstGeom prst="rect">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5" name="TextBox 43"/>
            <p:cNvSpPr txBox="1">
              <a:spLocks noChangeArrowheads="1"/>
            </p:cNvSpPr>
            <p:nvPr/>
          </p:nvSpPr>
          <p:spPr bwMode="auto">
            <a:xfrm>
              <a:off x="3970" y="2007"/>
              <a:ext cx="71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solidFill>
                    <a:srgbClr val="FF0000"/>
                  </a:solidFill>
                </a:rPr>
                <a:t>Near Side Shield</a:t>
              </a:r>
            </a:p>
          </p:txBody>
        </p:sp>
        <p:sp>
          <p:nvSpPr>
            <p:cNvPr id="2156" name="TextBox 5"/>
            <p:cNvSpPr txBox="1">
              <a:spLocks noChangeArrowheads="1"/>
            </p:cNvSpPr>
            <p:nvPr/>
          </p:nvSpPr>
          <p:spPr bwMode="auto">
            <a:xfrm>
              <a:off x="3614" y="2165"/>
              <a:ext cx="6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solidFill>
                    <a:schemeClr val="accent1"/>
                  </a:solidFill>
                </a:rPr>
                <a:t>Coil under Test</a:t>
              </a:r>
            </a:p>
          </p:txBody>
        </p:sp>
        <p:sp>
          <p:nvSpPr>
            <p:cNvPr id="2157" name="TextBox 31"/>
            <p:cNvSpPr txBox="1">
              <a:spLocks noChangeArrowheads="1"/>
            </p:cNvSpPr>
            <p:nvPr/>
          </p:nvSpPr>
          <p:spPr bwMode="auto">
            <a:xfrm>
              <a:off x="3179" y="2007"/>
              <a:ext cx="66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1000">
                  <a:solidFill>
                    <a:srgbClr val="00CC00"/>
                  </a:solidFill>
                </a:rPr>
                <a:t>Far Side Shield</a:t>
              </a:r>
            </a:p>
          </p:txBody>
        </p:sp>
        <p:sp>
          <p:nvSpPr>
            <p:cNvPr id="2158" name="Line 110"/>
            <p:cNvSpPr>
              <a:spLocks noChangeShapeType="1"/>
            </p:cNvSpPr>
            <p:nvPr/>
          </p:nvSpPr>
          <p:spPr bwMode="auto">
            <a:xfrm>
              <a:off x="4168" y="1374"/>
              <a:ext cx="0" cy="356"/>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67" name="Line 119"/>
            <p:cNvSpPr>
              <a:spLocks noChangeShapeType="1"/>
            </p:cNvSpPr>
            <p:nvPr/>
          </p:nvSpPr>
          <p:spPr bwMode="auto">
            <a:xfrm flipV="1">
              <a:off x="3504" y="1824"/>
              <a:ext cx="96" cy="192"/>
            </a:xfrm>
            <a:prstGeom prst="line">
              <a:avLst/>
            </a:prstGeom>
            <a:noFill/>
            <a:ln w="9525">
              <a:solidFill>
                <a:srgbClr val="99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68" name="Line 120"/>
            <p:cNvSpPr>
              <a:spLocks noChangeShapeType="1"/>
            </p:cNvSpPr>
            <p:nvPr/>
          </p:nvSpPr>
          <p:spPr bwMode="auto">
            <a:xfrm flipH="1" flipV="1">
              <a:off x="3792" y="1824"/>
              <a:ext cx="48" cy="336"/>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69" name="Line 121"/>
            <p:cNvSpPr>
              <a:spLocks noChangeShapeType="1"/>
            </p:cNvSpPr>
            <p:nvPr/>
          </p:nvSpPr>
          <p:spPr bwMode="auto">
            <a:xfrm flipH="1" flipV="1">
              <a:off x="3984" y="1824"/>
              <a:ext cx="144" cy="19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98" name="Text Box 150"/>
            <p:cNvSpPr txBox="1">
              <a:spLocks noChangeArrowheads="1"/>
            </p:cNvSpPr>
            <p:nvPr/>
          </p:nvSpPr>
          <p:spPr bwMode="auto">
            <a:xfrm>
              <a:off x="4992" y="336"/>
              <a:ext cx="480"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
                <a:t>10V Power Supply</a:t>
              </a:r>
            </a:p>
          </p:txBody>
        </p:sp>
        <p:sp>
          <p:nvSpPr>
            <p:cNvPr id="2206" name="Freeform 158"/>
            <p:cNvSpPr>
              <a:spLocks/>
            </p:cNvSpPr>
            <p:nvPr/>
          </p:nvSpPr>
          <p:spPr bwMode="auto">
            <a:xfrm>
              <a:off x="3648" y="768"/>
              <a:ext cx="1496" cy="320"/>
            </a:xfrm>
            <a:custGeom>
              <a:avLst/>
              <a:gdLst>
                <a:gd name="T0" fmla="*/ 0 w 1496"/>
                <a:gd name="T1" fmla="*/ 0 h 320"/>
                <a:gd name="T2" fmla="*/ 1152 w 1496"/>
                <a:gd name="T3" fmla="*/ 288 h 320"/>
                <a:gd name="T4" fmla="*/ 1488 w 1496"/>
                <a:gd name="T5" fmla="*/ 192 h 320"/>
                <a:gd name="T6" fmla="*/ 1104 w 1496"/>
                <a:gd name="T7" fmla="*/ 0 h 320"/>
              </a:gdLst>
              <a:ahLst/>
              <a:cxnLst>
                <a:cxn ang="0">
                  <a:pos x="T0" y="T1"/>
                </a:cxn>
                <a:cxn ang="0">
                  <a:pos x="T2" y="T3"/>
                </a:cxn>
                <a:cxn ang="0">
                  <a:pos x="T4" y="T5"/>
                </a:cxn>
                <a:cxn ang="0">
                  <a:pos x="T6" y="T7"/>
                </a:cxn>
              </a:cxnLst>
              <a:rect l="0" t="0" r="r" b="b"/>
              <a:pathLst>
                <a:path w="1496" h="320">
                  <a:moveTo>
                    <a:pt x="0" y="0"/>
                  </a:moveTo>
                  <a:cubicBezTo>
                    <a:pt x="452" y="128"/>
                    <a:pt x="904" y="256"/>
                    <a:pt x="1152" y="288"/>
                  </a:cubicBezTo>
                  <a:cubicBezTo>
                    <a:pt x="1400" y="320"/>
                    <a:pt x="1496" y="240"/>
                    <a:pt x="1488" y="192"/>
                  </a:cubicBezTo>
                  <a:cubicBezTo>
                    <a:pt x="1480" y="144"/>
                    <a:pt x="1292" y="72"/>
                    <a:pt x="1104"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07" name="Text Box 159"/>
            <p:cNvSpPr txBox="1">
              <a:spLocks noChangeArrowheads="1"/>
            </p:cNvSpPr>
            <p:nvPr/>
          </p:nvSpPr>
          <p:spPr bwMode="auto">
            <a:xfrm>
              <a:off x="4176" y="96"/>
              <a:ext cx="528"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
                <a:t>Fluke Digital Multimeter</a:t>
              </a:r>
            </a:p>
          </p:txBody>
        </p:sp>
        <p:sp>
          <p:nvSpPr>
            <p:cNvPr id="2208" name="Text Box 160"/>
            <p:cNvSpPr txBox="1">
              <a:spLocks noChangeArrowheads="1"/>
            </p:cNvSpPr>
            <p:nvPr/>
          </p:nvSpPr>
          <p:spPr bwMode="auto">
            <a:xfrm>
              <a:off x="4608" y="1728"/>
              <a:ext cx="864"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
                <a:t>Translation Stage</a:t>
              </a:r>
            </a:p>
          </p:txBody>
        </p:sp>
        <p:sp>
          <p:nvSpPr>
            <p:cNvPr id="2199" name="Line 151"/>
            <p:cNvSpPr>
              <a:spLocks noChangeShapeType="1"/>
            </p:cNvSpPr>
            <p:nvPr/>
          </p:nvSpPr>
          <p:spPr bwMode="auto">
            <a:xfrm>
              <a:off x="3168" y="1584"/>
              <a:ext cx="2448"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13" name="Line 165"/>
            <p:cNvSpPr>
              <a:spLocks noChangeShapeType="1"/>
            </p:cNvSpPr>
            <p:nvPr/>
          </p:nvSpPr>
          <p:spPr bwMode="auto">
            <a:xfrm flipV="1">
              <a:off x="3120" y="1056"/>
              <a:ext cx="672" cy="144"/>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11" name="Line 163"/>
            <p:cNvSpPr>
              <a:spLocks noChangeShapeType="1"/>
            </p:cNvSpPr>
            <p:nvPr/>
          </p:nvSpPr>
          <p:spPr bwMode="auto">
            <a:xfrm flipV="1">
              <a:off x="3120" y="1056"/>
              <a:ext cx="672" cy="144"/>
            </a:xfrm>
            <a:prstGeom prst="line">
              <a:avLst/>
            </a:prstGeom>
            <a:noFill/>
            <a:ln w="15875">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215" name="Text Box 167"/>
          <p:cNvSpPr txBox="1">
            <a:spLocks noChangeArrowheads="1"/>
          </p:cNvSpPr>
          <p:nvPr/>
        </p:nvSpPr>
        <p:spPr bwMode="auto">
          <a:xfrm>
            <a:off x="6096000" y="4267200"/>
            <a:ext cx="2209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a:t>The Shields</a:t>
            </a:r>
          </a:p>
        </p:txBody>
      </p:sp>
    </p:spTree>
    <p:extLst>
      <p:ext uri="{BB962C8B-B14F-4D97-AF65-F5344CB8AC3E}">
        <p14:creationId xmlns:p14="http://schemas.microsoft.com/office/powerpoint/2010/main" val="21428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4"/>
          <p:cNvSpPr txBox="1">
            <a:spLocks noChangeArrowheads="1"/>
          </p:cNvSpPr>
          <p:nvPr/>
        </p:nvSpPr>
        <p:spPr bwMode="auto">
          <a:xfrm>
            <a:off x="134938" y="6248400"/>
            <a:ext cx="1541462" cy="508000"/>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tLang="en-US" sz="900"/>
              <a:t>Shielding Measurements</a:t>
            </a:r>
          </a:p>
          <a:p>
            <a:r>
              <a:rPr lang="en-US" altLang="en-US" sz="900"/>
              <a:t>Yale University </a:t>
            </a:r>
          </a:p>
          <a:p>
            <a:r>
              <a:rPr lang="en-US" altLang="en-US" sz="900"/>
              <a:t>January 07, 2015</a:t>
            </a:r>
          </a:p>
        </p:txBody>
      </p:sp>
      <p:graphicFrame>
        <p:nvGraphicFramePr>
          <p:cNvPr id="7176" name="Chart 3"/>
          <p:cNvGraphicFramePr>
            <a:graphicFrameLocks/>
          </p:cNvGraphicFramePr>
          <p:nvPr/>
        </p:nvGraphicFramePr>
        <p:xfrm>
          <a:off x="0" y="0"/>
          <a:ext cx="5181600" cy="3733800"/>
        </p:xfrm>
        <a:graphic>
          <a:graphicData uri="http://schemas.openxmlformats.org/presentationml/2006/ole">
            <mc:AlternateContent xmlns:mc="http://schemas.openxmlformats.org/markup-compatibility/2006">
              <mc:Choice xmlns:v="urn:schemas-microsoft-com:vml" Requires="v">
                <p:oleObj spid="_x0000_s1038" name="Chart" r:id="rId3" imgW="4095750" imgH="3829050" progId="Excel.Chart.8">
                  <p:embed/>
                </p:oleObj>
              </mc:Choice>
              <mc:Fallback>
                <p:oleObj name="Chart" r:id="rId3" imgW="4095750" imgH="3829050" progId="Excel.Chart.8">
                  <p:embed/>
                  <p:pic>
                    <p:nvPicPr>
                      <p:cNvPr id="0" name=""/>
                      <p:cNvPicPr>
                        <a:picLocks noRo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5181600" cy="37338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7" name="Chart 4"/>
          <p:cNvGraphicFramePr>
            <a:graphicFrameLocks/>
          </p:cNvGraphicFramePr>
          <p:nvPr/>
        </p:nvGraphicFramePr>
        <p:xfrm>
          <a:off x="3886200" y="3200400"/>
          <a:ext cx="5257800" cy="3657600"/>
        </p:xfrm>
        <a:graphic>
          <a:graphicData uri="http://schemas.openxmlformats.org/presentationml/2006/ole">
            <mc:AlternateContent xmlns:mc="http://schemas.openxmlformats.org/markup-compatibility/2006">
              <mc:Choice xmlns:v="urn:schemas-microsoft-com:vml" Requires="v">
                <p:oleObj spid="_x0000_s1039" name="Chart" r:id="rId5" imgW="4076700" imgH="3829050" progId="Excel.Chart.8">
                  <p:embed/>
                </p:oleObj>
              </mc:Choice>
              <mc:Fallback>
                <p:oleObj name="Chart" r:id="rId5" imgW="4076700" imgH="3829050" progId="Excel.Chart.8">
                  <p:embed/>
                  <p:pic>
                    <p:nvPicPr>
                      <p:cNvPr id="0" name=""/>
                      <p:cNvPicPr>
                        <a:picLocks noRo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3200400"/>
                        <a:ext cx="5257800" cy="36576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p:cNvSpPr txBox="1"/>
          <p:nvPr/>
        </p:nvSpPr>
        <p:spPr>
          <a:xfrm>
            <a:off x="5943600" y="1295400"/>
            <a:ext cx="2209800" cy="338554"/>
          </a:xfrm>
          <a:prstGeom prst="rect">
            <a:avLst/>
          </a:prstGeom>
          <a:noFill/>
          <a:ln>
            <a:solidFill>
              <a:srgbClr val="C00000"/>
            </a:solidFill>
          </a:ln>
        </p:spPr>
        <p:txBody>
          <a:bodyPr wrap="square" rtlCol="0">
            <a:spAutoFit/>
          </a:bodyPr>
          <a:lstStyle/>
          <a:p>
            <a:r>
              <a:rPr lang="en-US" sz="1600" dirty="0" smtClean="0"/>
              <a:t>10 mV  =  1 µT @ 2 MHz  </a:t>
            </a:r>
            <a:endParaRPr lang="en-US" sz="1600" dirty="0"/>
          </a:p>
        </p:txBody>
      </p:sp>
    </p:spTree>
    <p:extLst>
      <p:ext uri="{BB962C8B-B14F-4D97-AF65-F5344CB8AC3E}">
        <p14:creationId xmlns:p14="http://schemas.microsoft.com/office/powerpoint/2010/main" val="2491182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_UserD01\E- 2156 Plug In Single Livepool\M2156 Bare PCB Panel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709835" y="4953000"/>
            <a:ext cx="609462" cy="307777"/>
          </a:xfrm>
          <a:prstGeom prst="rect">
            <a:avLst/>
          </a:prstGeom>
          <a:noFill/>
        </p:spPr>
        <p:txBody>
          <a:bodyPr wrap="none" rtlCol="0">
            <a:spAutoFit/>
          </a:bodyPr>
          <a:lstStyle/>
          <a:p>
            <a:r>
              <a:rPr lang="en-US" sz="1400" dirty="0" err="1" smtClean="0">
                <a:solidFill>
                  <a:srgbClr val="FF0000"/>
                </a:solidFill>
              </a:rPr>
              <a:t>Vin_C</a:t>
            </a:r>
            <a:endParaRPr lang="en-US" sz="1400" dirty="0">
              <a:solidFill>
                <a:srgbClr val="FF0000"/>
              </a:solidFill>
            </a:endParaRPr>
          </a:p>
        </p:txBody>
      </p:sp>
      <p:sp>
        <p:nvSpPr>
          <p:cNvPr id="5" name="TextBox 4"/>
          <p:cNvSpPr txBox="1"/>
          <p:nvPr/>
        </p:nvSpPr>
        <p:spPr>
          <a:xfrm>
            <a:off x="3478591" y="5708011"/>
            <a:ext cx="611065" cy="307777"/>
          </a:xfrm>
          <a:prstGeom prst="rect">
            <a:avLst/>
          </a:prstGeom>
          <a:solidFill>
            <a:srgbClr val="FFFF00"/>
          </a:solidFill>
        </p:spPr>
        <p:txBody>
          <a:bodyPr wrap="none" rtlCol="0">
            <a:spAutoFit/>
          </a:bodyPr>
          <a:lstStyle/>
          <a:p>
            <a:r>
              <a:rPr lang="en-US" sz="1400" dirty="0" err="1" smtClean="0">
                <a:solidFill>
                  <a:srgbClr val="FF0000"/>
                </a:solidFill>
              </a:rPr>
              <a:t>Vin_B</a:t>
            </a:r>
            <a:endParaRPr lang="en-US" sz="1400" dirty="0">
              <a:solidFill>
                <a:srgbClr val="FF0000"/>
              </a:solidFill>
            </a:endParaRPr>
          </a:p>
        </p:txBody>
      </p:sp>
      <p:sp>
        <p:nvSpPr>
          <p:cNvPr id="6" name="TextBox 5"/>
          <p:cNvSpPr txBox="1"/>
          <p:nvPr/>
        </p:nvSpPr>
        <p:spPr>
          <a:xfrm>
            <a:off x="7776360" y="5181600"/>
            <a:ext cx="476412" cy="276999"/>
          </a:xfrm>
          <a:prstGeom prst="rect">
            <a:avLst/>
          </a:prstGeom>
          <a:noFill/>
        </p:spPr>
        <p:txBody>
          <a:bodyPr wrap="none" rtlCol="0">
            <a:spAutoFit/>
          </a:bodyPr>
          <a:lstStyle/>
          <a:p>
            <a:r>
              <a:rPr lang="en-US" sz="1200" dirty="0" smtClean="0"/>
              <a:t>GND</a:t>
            </a:r>
            <a:endParaRPr lang="en-US" sz="1200" dirty="0"/>
          </a:p>
        </p:txBody>
      </p:sp>
      <p:sp>
        <p:nvSpPr>
          <p:cNvPr id="7" name="TextBox 6"/>
          <p:cNvSpPr txBox="1"/>
          <p:nvPr/>
        </p:nvSpPr>
        <p:spPr>
          <a:xfrm>
            <a:off x="5590673" y="5695325"/>
            <a:ext cx="476412" cy="276999"/>
          </a:xfrm>
          <a:prstGeom prst="rect">
            <a:avLst/>
          </a:prstGeom>
          <a:solidFill>
            <a:srgbClr val="FFFF00"/>
          </a:solidFill>
        </p:spPr>
        <p:txBody>
          <a:bodyPr wrap="none" rtlCol="0">
            <a:spAutoFit/>
          </a:bodyPr>
          <a:lstStyle/>
          <a:p>
            <a:r>
              <a:rPr lang="en-US" sz="1200" dirty="0" smtClean="0"/>
              <a:t>GND</a:t>
            </a:r>
            <a:endParaRPr lang="en-US" sz="1200" dirty="0"/>
          </a:p>
        </p:txBody>
      </p:sp>
      <p:sp>
        <p:nvSpPr>
          <p:cNvPr id="8" name="TextBox 7"/>
          <p:cNvSpPr txBox="1"/>
          <p:nvPr/>
        </p:nvSpPr>
        <p:spPr>
          <a:xfrm>
            <a:off x="6107267" y="5698121"/>
            <a:ext cx="715709" cy="307777"/>
          </a:xfrm>
          <a:prstGeom prst="rect">
            <a:avLst/>
          </a:prstGeom>
          <a:solidFill>
            <a:srgbClr val="FFFF00"/>
          </a:solidFill>
        </p:spPr>
        <p:txBody>
          <a:bodyPr wrap="none" rtlCol="0">
            <a:spAutoFit/>
          </a:bodyPr>
          <a:lstStyle/>
          <a:p>
            <a:r>
              <a:rPr lang="en-US" sz="1400" dirty="0" err="1" smtClean="0">
                <a:solidFill>
                  <a:srgbClr val="FF0000"/>
                </a:solidFill>
              </a:rPr>
              <a:t>Vout_C</a:t>
            </a:r>
            <a:endParaRPr lang="en-US" sz="1400" dirty="0">
              <a:solidFill>
                <a:srgbClr val="FF0000"/>
              </a:solidFill>
            </a:endParaRPr>
          </a:p>
        </p:txBody>
      </p:sp>
      <p:sp>
        <p:nvSpPr>
          <p:cNvPr id="9" name="TextBox 8"/>
          <p:cNvSpPr txBox="1"/>
          <p:nvPr/>
        </p:nvSpPr>
        <p:spPr>
          <a:xfrm>
            <a:off x="7673740" y="2590800"/>
            <a:ext cx="723724" cy="307777"/>
          </a:xfrm>
          <a:prstGeom prst="rect">
            <a:avLst/>
          </a:prstGeom>
          <a:solidFill>
            <a:srgbClr val="FFFF00"/>
          </a:solidFill>
        </p:spPr>
        <p:txBody>
          <a:bodyPr wrap="none" rtlCol="0">
            <a:spAutoFit/>
          </a:bodyPr>
          <a:lstStyle/>
          <a:p>
            <a:r>
              <a:rPr lang="en-US" sz="1400" dirty="0" err="1" smtClean="0">
                <a:solidFill>
                  <a:srgbClr val="FF0000"/>
                </a:solidFill>
              </a:rPr>
              <a:t>Vout_A</a:t>
            </a:r>
            <a:endParaRPr lang="en-US" sz="1400" dirty="0">
              <a:solidFill>
                <a:srgbClr val="FF0000"/>
              </a:solidFill>
            </a:endParaRPr>
          </a:p>
        </p:txBody>
      </p:sp>
      <p:sp>
        <p:nvSpPr>
          <p:cNvPr id="10" name="TextBox 9"/>
          <p:cNvSpPr txBox="1"/>
          <p:nvPr/>
        </p:nvSpPr>
        <p:spPr>
          <a:xfrm>
            <a:off x="7775469" y="2898577"/>
            <a:ext cx="476412" cy="276999"/>
          </a:xfrm>
          <a:prstGeom prst="rect">
            <a:avLst/>
          </a:prstGeom>
          <a:noFill/>
        </p:spPr>
        <p:txBody>
          <a:bodyPr wrap="none" rtlCol="0">
            <a:spAutoFit/>
          </a:bodyPr>
          <a:lstStyle/>
          <a:p>
            <a:r>
              <a:rPr lang="en-US" sz="1200" dirty="0" smtClean="0"/>
              <a:t>GND</a:t>
            </a:r>
            <a:endParaRPr lang="en-US" sz="1200" dirty="0"/>
          </a:p>
        </p:txBody>
      </p:sp>
      <p:sp>
        <p:nvSpPr>
          <p:cNvPr id="11" name="TextBox 10"/>
          <p:cNvSpPr txBox="1"/>
          <p:nvPr/>
        </p:nvSpPr>
        <p:spPr>
          <a:xfrm>
            <a:off x="6061490" y="1295399"/>
            <a:ext cx="617477" cy="307777"/>
          </a:xfrm>
          <a:prstGeom prst="rect">
            <a:avLst/>
          </a:prstGeom>
          <a:solidFill>
            <a:srgbClr val="FFFF00"/>
          </a:solidFill>
        </p:spPr>
        <p:txBody>
          <a:bodyPr wrap="none" rtlCol="0">
            <a:spAutoFit/>
          </a:bodyPr>
          <a:lstStyle/>
          <a:p>
            <a:r>
              <a:rPr lang="en-US" sz="1400" dirty="0" err="1" smtClean="0">
                <a:solidFill>
                  <a:srgbClr val="FF0000"/>
                </a:solidFill>
              </a:rPr>
              <a:t>Vin_A</a:t>
            </a:r>
            <a:endParaRPr lang="en-US" sz="1400" dirty="0">
              <a:solidFill>
                <a:srgbClr val="FF0000"/>
              </a:solidFill>
            </a:endParaRPr>
          </a:p>
        </p:txBody>
      </p:sp>
      <p:sp>
        <p:nvSpPr>
          <p:cNvPr id="12" name="TextBox 11"/>
          <p:cNvSpPr txBox="1"/>
          <p:nvPr/>
        </p:nvSpPr>
        <p:spPr>
          <a:xfrm>
            <a:off x="6745115" y="1298376"/>
            <a:ext cx="476412" cy="276999"/>
          </a:xfrm>
          <a:prstGeom prst="rect">
            <a:avLst/>
          </a:prstGeom>
          <a:noFill/>
        </p:spPr>
        <p:txBody>
          <a:bodyPr wrap="none" rtlCol="0">
            <a:spAutoFit/>
          </a:bodyPr>
          <a:lstStyle/>
          <a:p>
            <a:r>
              <a:rPr lang="en-US" sz="1200" dirty="0" smtClean="0"/>
              <a:t>GND</a:t>
            </a:r>
            <a:endParaRPr lang="en-US" sz="1200" dirty="0"/>
          </a:p>
        </p:txBody>
      </p:sp>
      <p:sp>
        <p:nvSpPr>
          <p:cNvPr id="13" name="TextBox 12"/>
          <p:cNvSpPr txBox="1"/>
          <p:nvPr/>
        </p:nvSpPr>
        <p:spPr>
          <a:xfrm>
            <a:off x="2994158" y="5723399"/>
            <a:ext cx="476412" cy="276999"/>
          </a:xfrm>
          <a:prstGeom prst="rect">
            <a:avLst/>
          </a:prstGeom>
          <a:solidFill>
            <a:srgbClr val="FFFF00"/>
          </a:solidFill>
        </p:spPr>
        <p:txBody>
          <a:bodyPr wrap="none" rtlCol="0">
            <a:spAutoFit/>
          </a:bodyPr>
          <a:lstStyle/>
          <a:p>
            <a:r>
              <a:rPr lang="en-US" sz="1200" dirty="0" smtClean="0"/>
              <a:t>GND</a:t>
            </a:r>
            <a:endParaRPr lang="en-US" sz="1200" dirty="0"/>
          </a:p>
        </p:txBody>
      </p:sp>
      <p:sp>
        <p:nvSpPr>
          <p:cNvPr id="14" name="TextBox 13"/>
          <p:cNvSpPr txBox="1"/>
          <p:nvPr/>
        </p:nvSpPr>
        <p:spPr>
          <a:xfrm>
            <a:off x="2362200" y="4498777"/>
            <a:ext cx="476412" cy="276999"/>
          </a:xfrm>
          <a:prstGeom prst="rect">
            <a:avLst/>
          </a:prstGeom>
          <a:solidFill>
            <a:srgbClr val="FFFF00"/>
          </a:solidFill>
        </p:spPr>
        <p:txBody>
          <a:bodyPr wrap="none" rtlCol="0">
            <a:spAutoFit/>
          </a:bodyPr>
          <a:lstStyle/>
          <a:p>
            <a:r>
              <a:rPr lang="en-US" sz="1200" dirty="0" smtClean="0"/>
              <a:t>GND</a:t>
            </a:r>
            <a:endParaRPr lang="en-US" sz="1200" dirty="0"/>
          </a:p>
        </p:txBody>
      </p:sp>
      <p:sp>
        <p:nvSpPr>
          <p:cNvPr id="15" name="TextBox 14"/>
          <p:cNvSpPr txBox="1"/>
          <p:nvPr/>
        </p:nvSpPr>
        <p:spPr>
          <a:xfrm>
            <a:off x="2058067" y="4873823"/>
            <a:ext cx="717312" cy="307777"/>
          </a:xfrm>
          <a:prstGeom prst="rect">
            <a:avLst/>
          </a:prstGeom>
          <a:solidFill>
            <a:srgbClr val="FFFF00"/>
          </a:solidFill>
        </p:spPr>
        <p:txBody>
          <a:bodyPr wrap="none" rtlCol="0">
            <a:spAutoFit/>
          </a:bodyPr>
          <a:lstStyle/>
          <a:p>
            <a:r>
              <a:rPr lang="en-US" sz="1400" dirty="0" err="1" smtClean="0">
                <a:solidFill>
                  <a:srgbClr val="FF0000"/>
                </a:solidFill>
              </a:rPr>
              <a:t>Vout_B</a:t>
            </a:r>
            <a:endParaRPr lang="en-US" sz="1400" dirty="0">
              <a:solidFill>
                <a:srgbClr val="FF0000"/>
              </a:solidFill>
            </a:endParaRPr>
          </a:p>
        </p:txBody>
      </p:sp>
      <p:sp>
        <p:nvSpPr>
          <p:cNvPr id="16" name="TextBox 15"/>
          <p:cNvSpPr txBox="1"/>
          <p:nvPr/>
        </p:nvSpPr>
        <p:spPr>
          <a:xfrm>
            <a:off x="2298967" y="2223700"/>
            <a:ext cx="476412" cy="276999"/>
          </a:xfrm>
          <a:prstGeom prst="rect">
            <a:avLst/>
          </a:prstGeom>
          <a:solidFill>
            <a:srgbClr val="FFFF00"/>
          </a:solidFill>
        </p:spPr>
        <p:txBody>
          <a:bodyPr wrap="none" rtlCol="0">
            <a:spAutoFit/>
          </a:bodyPr>
          <a:lstStyle/>
          <a:p>
            <a:r>
              <a:rPr lang="en-US" sz="1200" dirty="0" smtClean="0"/>
              <a:t>GND</a:t>
            </a:r>
            <a:endParaRPr lang="en-US" sz="1200" dirty="0"/>
          </a:p>
        </p:txBody>
      </p:sp>
      <p:sp>
        <p:nvSpPr>
          <p:cNvPr id="17" name="TextBox 16"/>
          <p:cNvSpPr txBox="1"/>
          <p:nvPr/>
        </p:nvSpPr>
        <p:spPr>
          <a:xfrm>
            <a:off x="4267200" y="1613065"/>
            <a:ext cx="476412" cy="276999"/>
          </a:xfrm>
          <a:prstGeom prst="rect">
            <a:avLst/>
          </a:prstGeom>
          <a:solidFill>
            <a:srgbClr val="FFFF00"/>
          </a:solidFill>
        </p:spPr>
        <p:txBody>
          <a:bodyPr wrap="none" rtlCol="0">
            <a:spAutoFit/>
          </a:bodyPr>
          <a:lstStyle/>
          <a:p>
            <a:r>
              <a:rPr lang="en-US" sz="1200" dirty="0" smtClean="0"/>
              <a:t>GND</a:t>
            </a:r>
            <a:endParaRPr lang="en-US" sz="1200" dirty="0"/>
          </a:p>
        </p:txBody>
      </p:sp>
      <p:sp>
        <p:nvSpPr>
          <p:cNvPr id="18" name="TextBox 17"/>
          <p:cNvSpPr txBox="1"/>
          <p:nvPr/>
        </p:nvSpPr>
        <p:spPr>
          <a:xfrm>
            <a:off x="3520208" y="1575375"/>
            <a:ext cx="623889" cy="307777"/>
          </a:xfrm>
          <a:prstGeom prst="rect">
            <a:avLst/>
          </a:prstGeom>
          <a:solidFill>
            <a:srgbClr val="FFFF00"/>
          </a:solidFill>
        </p:spPr>
        <p:txBody>
          <a:bodyPr wrap="none" rtlCol="0">
            <a:spAutoFit/>
          </a:bodyPr>
          <a:lstStyle/>
          <a:p>
            <a:r>
              <a:rPr lang="en-US" sz="1400" dirty="0" err="1" smtClean="0">
                <a:solidFill>
                  <a:srgbClr val="FF0000"/>
                </a:solidFill>
              </a:rPr>
              <a:t>Vin_D</a:t>
            </a:r>
            <a:endParaRPr lang="en-US" sz="1400" dirty="0">
              <a:solidFill>
                <a:srgbClr val="FF0000"/>
              </a:solidFill>
            </a:endParaRPr>
          </a:p>
        </p:txBody>
      </p:sp>
      <p:sp>
        <p:nvSpPr>
          <p:cNvPr id="19" name="TextBox 18"/>
          <p:cNvSpPr txBox="1"/>
          <p:nvPr/>
        </p:nvSpPr>
        <p:spPr>
          <a:xfrm>
            <a:off x="2149374" y="2590799"/>
            <a:ext cx="730136" cy="307777"/>
          </a:xfrm>
          <a:prstGeom prst="rect">
            <a:avLst/>
          </a:prstGeom>
          <a:solidFill>
            <a:srgbClr val="FFFF00"/>
          </a:solidFill>
        </p:spPr>
        <p:txBody>
          <a:bodyPr wrap="none" rtlCol="0">
            <a:spAutoFit/>
          </a:bodyPr>
          <a:lstStyle/>
          <a:p>
            <a:r>
              <a:rPr lang="en-US" sz="1400" dirty="0" err="1" smtClean="0">
                <a:solidFill>
                  <a:srgbClr val="FF0000"/>
                </a:solidFill>
              </a:rPr>
              <a:t>Vout_D</a:t>
            </a:r>
            <a:endParaRPr lang="en-US" sz="1400" dirty="0">
              <a:solidFill>
                <a:srgbClr val="FF0000"/>
              </a:solidFill>
            </a:endParaRPr>
          </a:p>
        </p:txBody>
      </p:sp>
    </p:spTree>
    <p:extLst>
      <p:ext uri="{BB962C8B-B14F-4D97-AF65-F5344CB8AC3E}">
        <p14:creationId xmlns:p14="http://schemas.microsoft.com/office/powerpoint/2010/main" val="1861600284"/>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2236</TotalTime>
  <Words>1159</Words>
  <Application>Microsoft Office PowerPoint</Application>
  <PresentationFormat>On-screen Show (4:3)</PresentationFormat>
  <Paragraphs>235</Paragraphs>
  <Slides>14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Chart</vt:lpstr>
      <vt:lpstr>PowerPoint Presentation</vt:lpstr>
      <vt:lpstr>PowerPoint Presentation</vt:lpstr>
      <vt:lpstr>Planar Coil – “Up Close and Personal”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Satish Dhawan</dc:creator>
  <cp:lastModifiedBy>SD42</cp:lastModifiedBy>
  <cp:revision>114</cp:revision>
  <cp:lastPrinted>2014-05-10T21:54:21Z</cp:lastPrinted>
  <dcterms:created xsi:type="dcterms:W3CDTF">2013-10-29T16:34:10Z</dcterms:created>
  <dcterms:modified xsi:type="dcterms:W3CDTF">2015-01-12T20:27:11Z</dcterms:modified>
</cp:coreProperties>
</file>