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7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6" r:id="rId11"/>
    <p:sldId id="267" r:id="rId12"/>
    <p:sldId id="268" r:id="rId13"/>
    <p:sldId id="265" r:id="rId14"/>
    <p:sldId id="269" r:id="rId15"/>
    <p:sldId id="271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15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DFE0F4-30EE-1E47-B418-866210A11E3E}" type="datetimeFigureOut">
              <a:rPr lang="en-US" smtClean="0"/>
              <a:t>1/12/15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47CC97-7842-F74D-9FA7-89D471038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50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8CA9E-A938-47E5-B555-23591BAFE9E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119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7CC97-7842-F74D-9FA7-89D471038BA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390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39E2-BBCE-424F-9B8C-E4F098F08B1D}" type="datetimeFigureOut">
              <a:rPr lang="en-US" smtClean="0"/>
              <a:t>1/12/15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7C73-6840-774E-8D18-BC546C1F2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84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39E2-BBCE-424F-9B8C-E4F098F08B1D}" type="datetimeFigureOut">
              <a:rPr lang="en-US" smtClean="0"/>
              <a:t>1/12/15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7C73-6840-774E-8D18-BC546C1F2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335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39E2-BBCE-424F-9B8C-E4F098F08B1D}" type="datetimeFigureOut">
              <a:rPr lang="en-US" smtClean="0"/>
              <a:t>1/12/15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7C73-6840-774E-8D18-BC546C1F2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920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39E2-BBCE-424F-9B8C-E4F098F08B1D}" type="datetimeFigureOut">
              <a:rPr lang="en-US" smtClean="0"/>
              <a:t>1/12/15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7C73-6840-774E-8D18-BC546C1F2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439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39E2-BBCE-424F-9B8C-E4F098F08B1D}" type="datetimeFigureOut">
              <a:rPr lang="en-US" smtClean="0"/>
              <a:t>1/12/15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7C73-6840-774E-8D18-BC546C1F2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055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39E2-BBCE-424F-9B8C-E4F098F08B1D}" type="datetimeFigureOut">
              <a:rPr lang="en-US" smtClean="0"/>
              <a:t>1/12/15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7C73-6840-774E-8D18-BC546C1F2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377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39E2-BBCE-424F-9B8C-E4F098F08B1D}" type="datetimeFigureOut">
              <a:rPr lang="en-US" smtClean="0"/>
              <a:t>1/12/15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7C73-6840-774E-8D18-BC546C1F2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0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39E2-BBCE-424F-9B8C-E4F098F08B1D}" type="datetimeFigureOut">
              <a:rPr lang="en-US" smtClean="0"/>
              <a:t>1/12/15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7C73-6840-774E-8D18-BC546C1F2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368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39E2-BBCE-424F-9B8C-E4F098F08B1D}" type="datetimeFigureOut">
              <a:rPr lang="en-US" smtClean="0"/>
              <a:t>1/12/15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7C73-6840-774E-8D18-BC546C1F2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292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39E2-BBCE-424F-9B8C-E4F098F08B1D}" type="datetimeFigureOut">
              <a:rPr lang="en-US" smtClean="0"/>
              <a:t>1/12/15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7C73-6840-774E-8D18-BC546C1F2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064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39E2-BBCE-424F-9B8C-E4F098F08B1D}" type="datetimeFigureOut">
              <a:rPr lang="en-US" smtClean="0"/>
              <a:t>1/12/15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7C73-6840-774E-8D18-BC546C1F2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664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D39E2-BBCE-424F-9B8C-E4F098F08B1D}" type="datetimeFigureOut">
              <a:rPr lang="en-US" smtClean="0"/>
              <a:t>1/12/15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67C73-6840-774E-8D18-BC546C1F2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54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4.1/9.1m L* Optics &amp; Performance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Glen White, SLAC</a:t>
            </a:r>
          </a:p>
          <a:p>
            <a:r>
              <a:rPr lang="en-US" dirty="0" err="1" smtClean="0"/>
              <a:t>SiD</a:t>
            </a:r>
            <a:r>
              <a:rPr lang="en-US" dirty="0" smtClean="0"/>
              <a:t> Meeting, SLAC</a:t>
            </a:r>
          </a:p>
          <a:p>
            <a:r>
              <a:rPr lang="en-US" dirty="0" smtClean="0"/>
              <a:t>Jan 13,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0756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30243" cy="7224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</a:t>
            </a:r>
            <a:r>
              <a:rPr lang="en-US" baseline="0" dirty="0" smtClean="0"/>
              <a:t>BDSIM Accelerator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997096"/>
            <a:ext cx="4713280" cy="5129067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Beamline</a:t>
            </a:r>
            <a:r>
              <a:rPr lang="en-US" sz="2000" dirty="0" smtClean="0"/>
              <a:t> built from ASCII input</a:t>
            </a:r>
          </a:p>
          <a:p>
            <a:r>
              <a:rPr lang="en-US" sz="2000" dirty="0" smtClean="0"/>
              <a:t>Geant4 model of accelerator automatically created</a:t>
            </a:r>
          </a:p>
          <a:p>
            <a:r>
              <a:rPr lang="en-US" sz="2000" dirty="0" smtClean="0"/>
              <a:t>Generic geometry created by default</a:t>
            </a:r>
          </a:p>
          <a:p>
            <a:pPr lvl="1"/>
            <a:r>
              <a:rPr lang="en-US" sz="1400" dirty="0" smtClean="0"/>
              <a:t>typically cylinders of iron</a:t>
            </a:r>
          </a:p>
          <a:p>
            <a:pPr lvl="1"/>
            <a:r>
              <a:rPr lang="en-US" sz="1400" dirty="0" smtClean="0"/>
              <a:t>more specific geometry can be specified or imported</a:t>
            </a:r>
          </a:p>
          <a:p>
            <a:r>
              <a:rPr lang="en-US" sz="2000" dirty="0" smtClean="0"/>
              <a:t>Normal Geant4 </a:t>
            </a:r>
            <a:r>
              <a:rPr lang="en-US" sz="2000" dirty="0" err="1" smtClean="0"/>
              <a:t>Runge-Kutta</a:t>
            </a:r>
            <a:r>
              <a:rPr lang="en-US" sz="2000" dirty="0" smtClean="0"/>
              <a:t> steppers are replaced</a:t>
            </a:r>
          </a:p>
          <a:p>
            <a:pPr lvl="1"/>
            <a:r>
              <a:rPr lang="en-US" sz="1400" dirty="0" smtClean="0"/>
              <a:t>vacuum steppers replaced by maps for specific magnet types</a:t>
            </a:r>
          </a:p>
          <a:p>
            <a:pPr lvl="1"/>
            <a:r>
              <a:rPr lang="en-US" sz="1400" dirty="0" smtClean="0"/>
              <a:t>much faster and more accurate for known fields – </a:t>
            </a:r>
            <a:r>
              <a:rPr lang="en-US" sz="1400" dirty="0" err="1" smtClean="0"/>
              <a:t>ie</a:t>
            </a:r>
            <a:r>
              <a:rPr lang="en-US" sz="1400" dirty="0" smtClean="0"/>
              <a:t> </a:t>
            </a:r>
            <a:r>
              <a:rPr lang="en-US" sz="1400" dirty="0" err="1" smtClean="0"/>
              <a:t>quadrupolar</a:t>
            </a:r>
            <a:endParaRPr lang="en-US" sz="1400" dirty="0" smtClean="0"/>
          </a:p>
          <a:p>
            <a:r>
              <a:rPr lang="en-US" sz="2000" dirty="0" smtClean="0"/>
              <a:t>Hits on accelerator recorded</a:t>
            </a:r>
          </a:p>
          <a:p>
            <a:r>
              <a:rPr lang="en-US" sz="2000" dirty="0" smtClean="0"/>
              <a:t>Integrated analysis for energy loss histograms</a:t>
            </a:r>
          </a:p>
          <a:p>
            <a:pPr lvl="1"/>
            <a:r>
              <a:rPr lang="en-US" sz="1400" dirty="0" smtClean="0"/>
              <a:t>both ASCII and ROOT output supported</a:t>
            </a:r>
          </a:p>
        </p:txBody>
      </p:sp>
      <p:pic>
        <p:nvPicPr>
          <p:cNvPr id="4" name="Picture 3" descr="Screen Shot 2014-11-19 at 10.24.17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8940" y="2575603"/>
            <a:ext cx="3712873" cy="39594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48940" y="2237049"/>
            <a:ext cx="15055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elvetica"/>
                <a:cs typeface="Helvetica"/>
              </a:rPr>
              <a:t>ATF2 example</a:t>
            </a:r>
            <a:endParaRPr lang="en-US" sz="1600" dirty="0">
              <a:latin typeface="Helvetica"/>
              <a:cs typeface="Helvetica"/>
            </a:endParaRPr>
          </a:p>
        </p:txBody>
      </p:sp>
      <p:sp>
        <p:nvSpPr>
          <p:cNvPr id="6" name="Subtitle 4"/>
          <p:cNvSpPr txBox="1">
            <a:spLocks/>
          </p:cNvSpPr>
          <p:nvPr/>
        </p:nvSpPr>
        <p:spPr>
          <a:xfrm>
            <a:off x="5170481" y="985597"/>
            <a:ext cx="3949531" cy="14519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000000"/>
                </a:solidFill>
                <a:latin typeface="Helvetica"/>
                <a:ea typeface="+mn-ea"/>
                <a:cs typeface="Helvetica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entury Gothic" pitchFamily="34" charset="0"/>
              <a:buChar char="―"/>
              <a:defRPr sz="1600" kern="1200">
                <a:solidFill>
                  <a:srgbClr val="000000"/>
                </a:solidFill>
                <a:latin typeface="Helvetica"/>
                <a:ea typeface="+mn-ea"/>
                <a:cs typeface="Helvetica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000000"/>
                </a:solidFill>
                <a:latin typeface="Helvetica"/>
                <a:ea typeface="+mn-ea"/>
                <a:cs typeface="Helvetica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rgbClr val="000000"/>
                </a:solidFill>
                <a:latin typeface="Helvetica"/>
                <a:ea typeface="+mn-ea"/>
                <a:cs typeface="Helvetica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000000"/>
                </a:solidFill>
                <a:latin typeface="Helvetica"/>
                <a:ea typeface="+mn-ea"/>
                <a:cs typeface="Helvetic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u="sng" dirty="0" smtClean="0">
                <a:solidFill>
                  <a:schemeClr val="tx1"/>
                </a:solidFill>
              </a:rPr>
              <a:t>L. </a:t>
            </a:r>
            <a:r>
              <a:rPr lang="en-US" sz="1800" b="1" u="sng" dirty="0" err="1" smtClean="0">
                <a:solidFill>
                  <a:schemeClr val="tx1"/>
                </a:solidFill>
              </a:rPr>
              <a:t>Nevay</a:t>
            </a:r>
            <a:r>
              <a:rPr lang="en-US" sz="1800" b="1" dirty="0" smtClean="0">
                <a:solidFill>
                  <a:schemeClr val="tx1"/>
                </a:solidFill>
              </a:rPr>
              <a:t>, S. Boogert, H. Garcia-Morales, </a:t>
            </a:r>
          </a:p>
          <a:p>
            <a:pPr marL="0" indent="0" algn="ctr">
              <a:buNone/>
            </a:pPr>
            <a:r>
              <a:rPr lang="en-US" sz="1800" b="1" dirty="0" smtClean="0">
                <a:solidFill>
                  <a:schemeClr val="tx1"/>
                </a:solidFill>
              </a:rPr>
              <a:t>S. Gibson, R. </a:t>
            </a:r>
            <a:r>
              <a:rPr lang="en-US" sz="1800" b="1" dirty="0" err="1" smtClean="0">
                <a:solidFill>
                  <a:schemeClr val="tx1"/>
                </a:solidFill>
              </a:rPr>
              <a:t>Kwee-Hinzmann</a:t>
            </a:r>
            <a:r>
              <a:rPr lang="en-US" sz="1800" b="1" dirty="0" smtClean="0">
                <a:solidFill>
                  <a:schemeClr val="tx1"/>
                </a:solidFill>
              </a:rPr>
              <a:t>, J. Snuverink</a:t>
            </a:r>
          </a:p>
        </p:txBody>
      </p:sp>
      <p:pic>
        <p:nvPicPr>
          <p:cNvPr id="8" name="Picture 7" descr="JPEG_print_logo_large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7319" y="60325"/>
            <a:ext cx="1604958" cy="801630"/>
          </a:xfrm>
          <a:prstGeom prst="rect">
            <a:avLst/>
          </a:prstGeom>
          <a:ln w="76200" cmpd="sng">
            <a:solidFill>
              <a:srgbClr val="FFFFFF"/>
            </a:solidFill>
          </a:ln>
        </p:spPr>
      </p:pic>
    </p:spTree>
    <p:extLst>
      <p:ext uri="{BB962C8B-B14F-4D97-AF65-F5344CB8AC3E}">
        <p14:creationId xmlns:p14="http://schemas.microsoft.com/office/powerpoint/2010/main" val="2149601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eloss_full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400" y="2919600"/>
            <a:ext cx="9302400" cy="387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59618" cy="4530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BDSIM LHC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120" y="727681"/>
            <a:ext cx="8229600" cy="233724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Created model of existing LHC for comparison</a:t>
            </a:r>
          </a:p>
          <a:p>
            <a:pPr lvl="1"/>
            <a:r>
              <a:rPr lang="en-US" sz="1400" dirty="0" smtClean="0"/>
              <a:t>before using for HL-LHC simulations</a:t>
            </a:r>
          </a:p>
          <a:p>
            <a:r>
              <a:rPr lang="en-US" sz="2000" baseline="0" dirty="0" smtClean="0"/>
              <a:t>3.5 </a:t>
            </a:r>
            <a:r>
              <a:rPr lang="en-US" sz="2000" baseline="0" dirty="0" err="1" smtClean="0"/>
              <a:t>TeV</a:t>
            </a:r>
            <a:r>
              <a:rPr lang="en-US" sz="2000" baseline="0" dirty="0" smtClean="0"/>
              <a:t> 2011 &amp; 4TeV 2012 physics run lattices</a:t>
            </a:r>
          </a:p>
          <a:p>
            <a:r>
              <a:rPr lang="en-US" sz="2000" dirty="0" err="1" smtClean="0"/>
              <a:t>pybdsim</a:t>
            </a:r>
            <a:r>
              <a:rPr lang="en-US" sz="2000" dirty="0" smtClean="0"/>
              <a:t> – python tools used to prepare inputs</a:t>
            </a:r>
          </a:p>
          <a:p>
            <a:pPr lvl="1"/>
            <a:r>
              <a:rPr lang="en-US" sz="1400" baseline="0" dirty="0" smtClean="0"/>
              <a:t>supplied</a:t>
            </a:r>
            <a:r>
              <a:rPr lang="en-US" sz="1400" dirty="0" smtClean="0"/>
              <a:t> with BDSIM</a:t>
            </a:r>
          </a:p>
          <a:p>
            <a:pPr lvl="1"/>
            <a:r>
              <a:rPr lang="en-US" sz="1400" baseline="0" dirty="0" smtClean="0"/>
              <a:t>allows easy conversion of inputs</a:t>
            </a:r>
          </a:p>
          <a:p>
            <a:pPr lvl="1"/>
            <a:r>
              <a:rPr lang="en-US" sz="1400" dirty="0" smtClean="0"/>
              <a:t>can easily aggregate input information from various sources</a:t>
            </a:r>
            <a:endParaRPr lang="en-US" sz="1400" baseline="0" dirty="0" smtClean="0"/>
          </a:p>
          <a:p>
            <a:endParaRPr lang="en-US" sz="2000" baseline="0" dirty="0" smtClean="0"/>
          </a:p>
        </p:txBody>
      </p:sp>
      <p:pic>
        <p:nvPicPr>
          <p:cNvPr id="6" name="Picture 5" descr="Screen Shot 2014-02-14 at 14.50.08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1337" y="950084"/>
            <a:ext cx="8686800" cy="21325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07100" y="953455"/>
            <a:ext cx="1651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Helvetica"/>
                <a:cs typeface="Helvetica"/>
              </a:rPr>
              <a:t>NB no perspective</a:t>
            </a:r>
            <a:endParaRPr lang="en-US" sz="1400" dirty="0">
              <a:latin typeface="Helvetica"/>
              <a:cs typeface="Helvetica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59739" y="3177178"/>
            <a:ext cx="4796049" cy="1273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000000"/>
                </a:solidFill>
                <a:latin typeface="Helvetica"/>
                <a:ea typeface="+mn-ea"/>
                <a:cs typeface="Helvetica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entury Gothic" pitchFamily="34" charset="0"/>
              <a:buChar char="―"/>
              <a:defRPr sz="1600" kern="1200">
                <a:solidFill>
                  <a:srgbClr val="000000"/>
                </a:solidFill>
                <a:latin typeface="Helvetica"/>
                <a:ea typeface="+mn-ea"/>
                <a:cs typeface="Helvetica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000000"/>
                </a:solidFill>
                <a:latin typeface="Helvetica"/>
                <a:ea typeface="+mn-ea"/>
                <a:cs typeface="Helvetica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rgbClr val="000000"/>
                </a:solidFill>
                <a:latin typeface="Helvetica"/>
                <a:ea typeface="+mn-ea"/>
                <a:cs typeface="Helvetica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000000"/>
                </a:solidFill>
                <a:latin typeface="Helvetica"/>
                <a:ea typeface="+mn-ea"/>
                <a:cs typeface="Helvetic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sz="1300" dirty="0"/>
              <a:t>BDSIM  the full energy deposition from </a:t>
            </a:r>
            <a:r>
              <a:rPr lang="en-US" sz="1300" dirty="0" err="1"/>
              <a:t>secondaries</a:t>
            </a:r>
            <a:endParaRPr lang="en-US" sz="1300" dirty="0"/>
          </a:p>
          <a:p>
            <a:r>
              <a:rPr lang="en-US" sz="1300" dirty="0"/>
              <a:t>Here, </a:t>
            </a:r>
            <a:r>
              <a:rPr lang="en-US" sz="1300" dirty="0" err="1"/>
              <a:t>normalised</a:t>
            </a:r>
            <a:r>
              <a:rPr lang="en-US" sz="1300" dirty="0"/>
              <a:t> to maximum </a:t>
            </a:r>
            <a:r>
              <a:rPr lang="en-US" sz="1300" dirty="0" smtClean="0"/>
              <a:t>loss</a:t>
            </a:r>
          </a:p>
          <a:p>
            <a:r>
              <a:rPr lang="en-US" sz="1200" dirty="0"/>
              <a:t>334400 primaries </a:t>
            </a:r>
            <a:r>
              <a:rPr lang="en-US" sz="1200" dirty="0" smtClean="0"/>
              <a:t>simulated</a:t>
            </a:r>
          </a:p>
          <a:p>
            <a:r>
              <a:rPr lang="en-US" sz="1200" dirty="0"/>
              <a:t>215984 primary </a:t>
            </a:r>
            <a:r>
              <a:rPr lang="en-US" sz="1200" dirty="0" smtClean="0"/>
              <a:t>hits</a:t>
            </a:r>
          </a:p>
          <a:p>
            <a:r>
              <a:rPr lang="en-US" sz="1200" dirty="0"/>
              <a:t>9.467 x 109 energy loss ‘hits</a:t>
            </a:r>
            <a:r>
              <a:rPr lang="en-US" sz="1200" dirty="0" smtClean="0"/>
              <a:t>’</a:t>
            </a:r>
            <a:endParaRPr lang="en-US" sz="1200" dirty="0"/>
          </a:p>
          <a:p>
            <a:endParaRPr lang="en-US" sz="1200" dirty="0"/>
          </a:p>
          <a:p>
            <a:endParaRPr lang="en-US" sz="1200" dirty="0" smtClean="0"/>
          </a:p>
          <a:p>
            <a:endParaRPr lang="en-US" sz="2000" dirty="0" smtClean="0"/>
          </a:p>
        </p:txBody>
      </p:sp>
      <p:pic>
        <p:nvPicPr>
          <p:cNvPr id="11" name="Picture 10" descr="JPEG_print_logo_large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7319" y="60325"/>
            <a:ext cx="1604958" cy="801630"/>
          </a:xfrm>
          <a:prstGeom prst="rect">
            <a:avLst/>
          </a:prstGeom>
          <a:ln w="76200" cmpd="sng">
            <a:solidFill>
              <a:srgbClr val="FFFFFF"/>
            </a:solidFill>
          </a:ln>
        </p:spPr>
      </p:pic>
    </p:spTree>
    <p:extLst>
      <p:ext uri="{BB962C8B-B14F-4D97-AF65-F5344CB8AC3E}">
        <p14:creationId xmlns:p14="http://schemas.microsoft.com/office/powerpoint/2010/main" val="1153539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ll2_threecomparison_ir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8037" y="2032500"/>
            <a:ext cx="9644902" cy="40187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30119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Comparison with </a:t>
            </a:r>
            <a:r>
              <a:rPr lang="en-US" dirty="0" smtClean="0"/>
              <a:t>LHC BLM </a:t>
            </a:r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Data from R</a:t>
            </a:r>
            <a:r>
              <a:rPr lang="en-US" sz="1800" dirty="0"/>
              <a:t>. Bruce et al, </a:t>
            </a:r>
            <a:r>
              <a:rPr lang="en-US" sz="1800" dirty="0" smtClean="0"/>
              <a:t>Phys</a:t>
            </a:r>
            <a:r>
              <a:rPr lang="en-US" sz="1800" dirty="0"/>
              <a:t>. Rev. ST </a:t>
            </a:r>
            <a:r>
              <a:rPr lang="en-US" sz="1800" dirty="0" err="1"/>
              <a:t>Accel</a:t>
            </a:r>
            <a:r>
              <a:rPr lang="en-US" sz="1800" dirty="0"/>
              <a:t>. Beams 17, 081004 (2014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Favorable comparison with Beam loss monitor data</a:t>
            </a:r>
            <a:endParaRPr lang="en-US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7858051" y="2280117"/>
            <a:ext cx="113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err="1" smtClean="0">
                <a:latin typeface="Helvetica"/>
                <a:cs typeface="Helvetica"/>
              </a:rPr>
              <a:t>SixTrack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37640" y="3405893"/>
            <a:ext cx="2454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latin typeface="Helvetica"/>
                <a:cs typeface="Helvetica"/>
              </a:rPr>
              <a:t>Beam Loss Monitors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64087" y="4492997"/>
            <a:ext cx="928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latin typeface="Helvetica"/>
                <a:cs typeface="Helvetica"/>
              </a:rPr>
              <a:t>BDSIM</a:t>
            </a:r>
            <a:endParaRPr lang="en-US" b="1" dirty="0">
              <a:latin typeface="Helvetica"/>
              <a:cs typeface="Helvetica"/>
            </a:endParaRPr>
          </a:p>
        </p:txBody>
      </p:sp>
      <p:pic>
        <p:nvPicPr>
          <p:cNvPr id="9" name="Picture 8" descr="JPEG_print_logo_larg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7319" y="83627"/>
            <a:ext cx="1604958" cy="801630"/>
          </a:xfrm>
          <a:prstGeom prst="rect">
            <a:avLst/>
          </a:prstGeom>
          <a:ln w="76200" cmpd="sng">
            <a:solidFill>
              <a:srgbClr val="FFFFFF"/>
            </a:solidFill>
          </a:ln>
        </p:spPr>
      </p:pic>
    </p:spTree>
    <p:extLst>
      <p:ext uri="{BB962C8B-B14F-4D97-AF65-F5344CB8AC3E}">
        <p14:creationId xmlns:p14="http://schemas.microsoft.com/office/powerpoint/2010/main" val="2748639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4380221" y="1361365"/>
            <a:ext cx="4682213" cy="3632235"/>
            <a:chOff x="4380221" y="1582734"/>
            <a:chExt cx="4682213" cy="363223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80221" y="1759282"/>
              <a:ext cx="4682213" cy="3455687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5325020" y="2598144"/>
              <a:ext cx="1351644" cy="500990"/>
              <a:chOff x="5325020" y="2598144"/>
              <a:chExt cx="1351644" cy="500990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5371627" y="2679703"/>
                <a:ext cx="1305037" cy="419431"/>
              </a:xfrm>
              <a:prstGeom prst="rect">
                <a:avLst/>
              </a:prstGeom>
              <a:noFill/>
              <a:ln w="28575" cmpd="sng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325020" y="2598144"/>
                <a:ext cx="5989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2"/>
                    </a:solidFill>
                  </a:rPr>
                  <a:t>QD0</a:t>
                </a:r>
                <a:endParaRPr lang="en-US" dirty="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5325021" y="4346715"/>
              <a:ext cx="1351644" cy="500990"/>
              <a:chOff x="5325020" y="2598144"/>
              <a:chExt cx="1351644" cy="50099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5371627" y="2679703"/>
                <a:ext cx="1305037" cy="419431"/>
              </a:xfrm>
              <a:prstGeom prst="rect">
                <a:avLst/>
              </a:prstGeom>
              <a:noFill/>
              <a:ln w="28575" cmpd="sng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325020" y="2598144"/>
                <a:ext cx="5989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2"/>
                    </a:solidFill>
                  </a:rPr>
                  <a:t>QD0</a:t>
                </a:r>
                <a:endParaRPr lang="en-US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8683886" y="1582734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IP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669319" y="3342955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IP</a:t>
              </a:r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Detector Solenoid Compensation</a:t>
            </a:r>
            <a:br>
              <a:rPr lang="en-US" dirty="0" smtClean="0"/>
            </a:br>
            <a:r>
              <a:rPr lang="en-US" i="1" dirty="0" err="1" smtClean="0"/>
              <a:t>SiD</a:t>
            </a:r>
            <a:r>
              <a:rPr lang="en-US" i="1" dirty="0" smtClean="0"/>
              <a:t> – Solenoid Only (E</a:t>
            </a:r>
            <a:r>
              <a:rPr lang="en-US" i="1" baseline="-25000" dirty="0" smtClean="0"/>
              <a:t>CM</a:t>
            </a:r>
            <a:r>
              <a:rPr lang="en-US" i="1" dirty="0" smtClean="0"/>
              <a:t>=500GeV)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47705"/>
            <a:ext cx="5239946" cy="1016298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0" y="1394568"/>
            <a:ext cx="4462761" cy="3293297"/>
            <a:chOff x="0" y="1767400"/>
            <a:chExt cx="4462761" cy="329329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1940417"/>
              <a:ext cx="4462761" cy="3120280"/>
            </a:xfrm>
            <a:prstGeom prst="rect">
              <a:avLst/>
            </a:prstGeom>
          </p:spPr>
        </p:pic>
        <p:grpSp>
          <p:nvGrpSpPr>
            <p:cNvPr id="17" name="Group 16"/>
            <p:cNvGrpSpPr/>
            <p:nvPr/>
          </p:nvGrpSpPr>
          <p:grpSpPr>
            <a:xfrm>
              <a:off x="863179" y="2679703"/>
              <a:ext cx="598992" cy="500990"/>
              <a:chOff x="5325020" y="2598144"/>
              <a:chExt cx="1351644" cy="50099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5371627" y="2679703"/>
                <a:ext cx="1305037" cy="419431"/>
              </a:xfrm>
              <a:prstGeom prst="rect">
                <a:avLst/>
              </a:prstGeom>
              <a:noFill/>
              <a:ln w="28575" cmpd="sng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325020" y="2598144"/>
                <a:ext cx="5989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2"/>
                    </a:solidFill>
                  </a:rPr>
                  <a:t>QD0</a:t>
                </a:r>
                <a:endParaRPr lang="en-US" dirty="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3299392" y="2690502"/>
              <a:ext cx="598992" cy="500990"/>
              <a:chOff x="5325020" y="2598144"/>
              <a:chExt cx="1351644" cy="500990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5371627" y="2679703"/>
                <a:ext cx="1305037" cy="419431"/>
              </a:xfrm>
              <a:prstGeom prst="rect">
                <a:avLst/>
              </a:prstGeom>
              <a:noFill/>
              <a:ln w="28575" cmpd="sng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325020" y="2598144"/>
                <a:ext cx="5989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2"/>
                    </a:solidFill>
                  </a:rPr>
                  <a:t>QD0</a:t>
                </a:r>
                <a:endParaRPr lang="en-US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2217881" y="1767400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IP</a:t>
              </a:r>
              <a:endParaRPr lang="en-US" dirty="0"/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72791" y="5864003"/>
            <a:ext cx="6260730" cy="993149"/>
          </a:xfrm>
          <a:prstGeom prst="rect">
            <a:avLst/>
          </a:prstGeom>
        </p:spPr>
      </p:pic>
      <p:cxnSp>
        <p:nvCxnSpPr>
          <p:cNvPr id="31" name="Straight Arrow Connector 30"/>
          <p:cNvCxnSpPr>
            <a:stCxn id="8" idx="3"/>
          </p:cNvCxnSpPr>
          <p:nvPr/>
        </p:nvCxnSpPr>
        <p:spPr>
          <a:xfrm>
            <a:off x="5239946" y="5355854"/>
            <a:ext cx="684066" cy="35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958969" y="5041143"/>
            <a:ext cx="2608406" cy="7386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/>
              <a:t>Reduces to design 5.9nm</a:t>
            </a:r>
          </a:p>
          <a:p>
            <a:r>
              <a:rPr lang="en-US" sz="1400" dirty="0" smtClean="0"/>
              <a:t>After applying &lt;</a:t>
            </a:r>
            <a:r>
              <a:rPr lang="en-US" sz="1400" dirty="0" err="1" smtClean="0"/>
              <a:t>x’y</a:t>
            </a:r>
            <a:r>
              <a:rPr lang="en-US" sz="1400" dirty="0" smtClean="0"/>
              <a:t>&gt;, &lt;</a:t>
            </a:r>
            <a:r>
              <a:rPr lang="en-US" sz="1400" dirty="0" err="1" smtClean="0"/>
              <a:t>xy</a:t>
            </a:r>
            <a:r>
              <a:rPr lang="en-US" sz="1400" dirty="0" smtClean="0"/>
              <a:t>&gt; &amp; &lt;</a:t>
            </a:r>
            <a:r>
              <a:rPr lang="en-US" sz="1400" dirty="0" err="1" smtClean="0"/>
              <a:t>Ey</a:t>
            </a:r>
            <a:r>
              <a:rPr lang="en-US" sz="1400" dirty="0" smtClean="0"/>
              <a:t>&gt;</a:t>
            </a:r>
          </a:p>
          <a:p>
            <a:r>
              <a:rPr lang="en-US" sz="1400" dirty="0" smtClean="0"/>
              <a:t>Linear correction knobs</a:t>
            </a:r>
            <a:endParaRPr lang="en-US" sz="1400" dirty="0"/>
          </a:p>
        </p:txBody>
      </p:sp>
      <p:sp>
        <p:nvSpPr>
          <p:cNvPr id="33" name="Rectangle 32"/>
          <p:cNvSpPr/>
          <p:nvPr/>
        </p:nvSpPr>
        <p:spPr>
          <a:xfrm>
            <a:off x="5924012" y="2178715"/>
            <a:ext cx="845869" cy="26796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A.SOL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5924013" y="3891477"/>
            <a:ext cx="845869" cy="26796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A.SOL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630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214" y="216383"/>
            <a:ext cx="8442106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Detector Solenoid Compensation</a:t>
            </a:r>
            <a:br>
              <a:rPr lang="en-US" sz="3600" dirty="0" smtClean="0"/>
            </a:br>
            <a:r>
              <a:rPr lang="en-US" sz="3600" i="1" dirty="0" err="1" smtClean="0"/>
              <a:t>SiD</a:t>
            </a:r>
            <a:r>
              <a:rPr lang="en-US" sz="3600" i="1" dirty="0" smtClean="0"/>
              <a:t> – Solenoid + Anti-DID (E</a:t>
            </a:r>
            <a:r>
              <a:rPr lang="en-US" sz="3600" i="1" baseline="-25000" dirty="0" smtClean="0"/>
              <a:t>CM</a:t>
            </a:r>
            <a:r>
              <a:rPr lang="en-US" sz="3600" i="1" dirty="0" smtClean="0"/>
              <a:t>=500GeV)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2069" y="1774443"/>
            <a:ext cx="4937584" cy="159426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217" y="5161557"/>
            <a:ext cx="6300883" cy="12226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74443"/>
            <a:ext cx="4152069" cy="32462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57355" y="1589777"/>
            <a:ext cx="1481295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Anti-DID Field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290063" y="2539891"/>
            <a:ext cx="1305037" cy="466032"/>
            <a:chOff x="5290063" y="2539891"/>
            <a:chExt cx="1305037" cy="466032"/>
          </a:xfrm>
        </p:grpSpPr>
        <p:sp>
          <p:nvSpPr>
            <p:cNvPr id="7" name="Rectangle 6"/>
            <p:cNvSpPr/>
            <p:nvPr/>
          </p:nvSpPr>
          <p:spPr>
            <a:xfrm>
              <a:off x="5290063" y="2586492"/>
              <a:ext cx="1305037" cy="419431"/>
            </a:xfrm>
            <a:prstGeom prst="rect">
              <a:avLst/>
            </a:prstGeom>
            <a:noFill/>
            <a:ln w="28575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301715" y="2539891"/>
              <a:ext cx="5989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1F497D"/>
                  </a:solidFill>
                </a:rPr>
                <a:t>QD0</a:t>
              </a:r>
              <a:endParaRPr lang="en-US" dirty="0">
                <a:solidFill>
                  <a:srgbClr val="1F497D"/>
                </a:solidFill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5854099" y="2271922"/>
            <a:ext cx="845869" cy="26796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A.SOL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97723" y="3795186"/>
            <a:ext cx="4991930" cy="783048"/>
          </a:xfrm>
          <a:prstGeom prst="rect">
            <a:avLst/>
          </a:prstGeom>
        </p:spPr>
      </p:pic>
      <p:sp>
        <p:nvSpPr>
          <p:cNvPr id="13" name="Plus 12"/>
          <p:cNvSpPr/>
          <p:nvPr/>
        </p:nvSpPr>
        <p:spPr>
          <a:xfrm>
            <a:off x="7029139" y="1609583"/>
            <a:ext cx="358303" cy="349526"/>
          </a:xfrm>
          <a:prstGeom prst="mathPlus">
            <a:avLst>
              <a:gd name="adj1" fmla="val 1300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773876" y="6084383"/>
            <a:ext cx="684066" cy="3182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492899" y="6084383"/>
            <a:ext cx="2608406" cy="7386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/>
              <a:t>Reduces to design 5.9nm</a:t>
            </a:r>
          </a:p>
          <a:p>
            <a:r>
              <a:rPr lang="en-US" sz="1400" dirty="0" smtClean="0"/>
              <a:t>After applying &lt;</a:t>
            </a:r>
            <a:r>
              <a:rPr lang="en-US" sz="1400" dirty="0" err="1" smtClean="0"/>
              <a:t>x’y</a:t>
            </a:r>
            <a:r>
              <a:rPr lang="en-US" sz="1400" dirty="0" smtClean="0"/>
              <a:t>&gt;, &lt;</a:t>
            </a:r>
            <a:r>
              <a:rPr lang="en-US" sz="1400" dirty="0" err="1" smtClean="0"/>
              <a:t>xy</a:t>
            </a:r>
            <a:r>
              <a:rPr lang="en-US" sz="1400" dirty="0" smtClean="0"/>
              <a:t>&gt; &amp; &lt;</a:t>
            </a:r>
            <a:r>
              <a:rPr lang="en-US" sz="1400" dirty="0" err="1" smtClean="0"/>
              <a:t>Ey</a:t>
            </a:r>
            <a:r>
              <a:rPr lang="en-US" sz="1400" dirty="0" smtClean="0"/>
              <a:t>&gt;</a:t>
            </a:r>
          </a:p>
          <a:p>
            <a:r>
              <a:rPr lang="en-US" sz="1400" dirty="0" smtClean="0"/>
              <a:t>Linear correction knobs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349791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IP Feedback Tolerances / IP Diagnostics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3631051"/>
            <a:ext cx="4774601" cy="287776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No significant improvement for moving IP kicker to u/s QD0 location</a:t>
            </a:r>
          </a:p>
          <a:p>
            <a:r>
              <a:rPr lang="en-US" dirty="0" smtClean="0"/>
              <a:t>Jitter tolerance similar to RDR estimates</a:t>
            </a:r>
          </a:p>
          <a:p>
            <a:pPr lvl="1"/>
            <a:r>
              <a:rPr lang="en-US" dirty="0" smtClean="0"/>
              <a:t>~&lt;100nm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Still consider d/s QD0 location for BPM to determine IP beam position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801" y="3805833"/>
            <a:ext cx="3585939" cy="275445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 t="1323"/>
          <a:stretch/>
        </p:blipFill>
        <p:spPr>
          <a:xfrm>
            <a:off x="457200" y="1676400"/>
            <a:ext cx="5508685" cy="1550718"/>
          </a:xfrm>
          <a:prstGeom prst="rect">
            <a:avLst/>
          </a:prstGeom>
        </p:spPr>
      </p:pic>
      <p:sp>
        <p:nvSpPr>
          <p:cNvPr id="5" name="Left Brace 4"/>
          <p:cNvSpPr/>
          <p:nvPr/>
        </p:nvSpPr>
        <p:spPr>
          <a:xfrm rot="5400000">
            <a:off x="5843533" y="3532038"/>
            <a:ext cx="279658" cy="524289"/>
          </a:xfrm>
          <a:prstGeom prst="leftBrace">
            <a:avLst>
              <a:gd name="adj1" fmla="val 3889"/>
              <a:gd name="adj2" fmla="val 4777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00841" y="2984720"/>
            <a:ext cx="213502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Negligible impact for</a:t>
            </a:r>
          </a:p>
          <a:p>
            <a:r>
              <a:rPr lang="en-US" dirty="0" err="1"/>
              <a:t>r</a:t>
            </a:r>
            <a:r>
              <a:rPr lang="en-US" dirty="0" err="1" smtClean="0"/>
              <a:t>ms</a:t>
            </a:r>
            <a:r>
              <a:rPr lang="en-US" dirty="0" smtClean="0"/>
              <a:t> jitter ~&lt;100nm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141893" y="1395520"/>
            <a:ext cx="1675847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i="1" dirty="0" smtClean="0"/>
              <a:t>M. Wang, SLAC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9619936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2101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6739"/>
            <a:ext cx="8229600" cy="548756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FD configuration studies</a:t>
            </a:r>
          </a:p>
          <a:p>
            <a:pPr lvl="1"/>
            <a:r>
              <a:rPr lang="en-US" dirty="0" smtClean="0"/>
              <a:t>Smaller L* better for vertical collimation depth</a:t>
            </a:r>
          </a:p>
          <a:p>
            <a:pPr lvl="1"/>
            <a:r>
              <a:rPr lang="en-US" dirty="0" smtClean="0"/>
              <a:t>Larger L* (smaller QF1-QD0 distance) better for tolerances and </a:t>
            </a:r>
            <a:r>
              <a:rPr lang="en-US" dirty="0" err="1" smtClean="0"/>
              <a:t>lumi</a:t>
            </a:r>
            <a:r>
              <a:rPr lang="en-US" dirty="0" smtClean="0"/>
              <a:t> tuning performance</a:t>
            </a:r>
          </a:p>
          <a:p>
            <a:pPr lvl="1"/>
            <a:r>
              <a:rPr lang="en-US" dirty="0" smtClean="0"/>
              <a:t>L* ~ 4m seems optimal, 4.1m proposed</a:t>
            </a:r>
          </a:p>
          <a:p>
            <a:pPr lvl="1"/>
            <a:r>
              <a:rPr lang="en-US" dirty="0" smtClean="0"/>
              <a:t>Prefer smaller QF1-QD0 distance, and shorter QF1 magnet would also be </a:t>
            </a:r>
            <a:r>
              <a:rPr lang="en-US" dirty="0" err="1" smtClean="0"/>
              <a:t>benefical</a:t>
            </a:r>
            <a:endParaRPr lang="en-US" dirty="0" smtClean="0"/>
          </a:p>
          <a:p>
            <a:pPr lvl="2"/>
            <a:r>
              <a:rPr lang="en-US" dirty="0" smtClean="0"/>
              <a:t>Proposed QF1 L*=9.1m (0.4m closer to IP than baseline)</a:t>
            </a:r>
          </a:p>
          <a:p>
            <a:pPr lvl="1"/>
            <a:r>
              <a:rPr lang="en-US" dirty="0" smtClean="0"/>
              <a:t>http://</a:t>
            </a:r>
            <a:r>
              <a:rPr lang="en-US" dirty="0" err="1" smtClean="0"/>
              <a:t>atf.kek.jp</a:t>
            </a:r>
            <a:r>
              <a:rPr lang="en-US" dirty="0" smtClean="0"/>
              <a:t>/</a:t>
            </a:r>
            <a:r>
              <a:rPr lang="en-US" dirty="0" err="1" smtClean="0"/>
              <a:t>twiki</a:t>
            </a:r>
            <a:r>
              <a:rPr lang="en-US" dirty="0" smtClean="0"/>
              <a:t>/bin/view/Main/</a:t>
            </a:r>
            <a:r>
              <a:rPr lang="en-US" dirty="0" err="1" smtClean="0"/>
              <a:t>ILCBDSOpticsStorage</a:t>
            </a:r>
            <a:endParaRPr lang="en-US" dirty="0" smtClean="0"/>
          </a:p>
          <a:p>
            <a:r>
              <a:rPr lang="en-US" dirty="0" smtClean="0"/>
              <a:t>More work required on tuning algorithms to realize design luminosity</a:t>
            </a:r>
          </a:p>
          <a:p>
            <a:r>
              <a:rPr lang="en-US" dirty="0" smtClean="0"/>
              <a:t>IP diagnostics, FB kicker</a:t>
            </a:r>
          </a:p>
          <a:p>
            <a:pPr lvl="1"/>
            <a:r>
              <a:rPr lang="en-US" dirty="0" smtClean="0"/>
              <a:t>Happy with FB kicker location between QF1 &amp; QD0</a:t>
            </a:r>
          </a:p>
          <a:p>
            <a:pPr lvl="1"/>
            <a:r>
              <a:rPr lang="en-US" dirty="0" smtClean="0"/>
              <a:t>Still would like to consider BPM option d/s QD0 for IP position information.</a:t>
            </a:r>
          </a:p>
          <a:p>
            <a:r>
              <a:rPr lang="en-US" dirty="0" smtClean="0"/>
              <a:t>New software tools for backgrounds &amp; IR studies</a:t>
            </a:r>
          </a:p>
          <a:p>
            <a:pPr lvl="1"/>
            <a:r>
              <a:rPr lang="en-US" dirty="0" smtClean="0"/>
              <a:t>Work started to specify collimation configuration &amp; study backgrounds.</a:t>
            </a:r>
          </a:p>
          <a:p>
            <a:pPr lvl="1"/>
            <a:r>
              <a:rPr lang="en-US" dirty="0" smtClean="0"/>
              <a:t>Study muon flux and consider more compact collimation system</a:t>
            </a:r>
          </a:p>
          <a:p>
            <a:pPr lvl="1"/>
            <a:r>
              <a:rPr lang="en-US" dirty="0" smtClean="0"/>
              <a:t>Tools constructed to design IR solenoid compensation system</a:t>
            </a:r>
          </a:p>
          <a:p>
            <a:r>
              <a:rPr lang="en-US" dirty="0" smtClean="0"/>
              <a:t>More detailed report on these activities @ Asian LC workshop in April (KEK).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331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Assessing impact of changes RDR-&gt;TDR</a:t>
            </a:r>
          </a:p>
          <a:p>
            <a:r>
              <a:rPr lang="en-US" dirty="0" smtClean="0"/>
              <a:t>FFS optics</a:t>
            </a:r>
          </a:p>
          <a:p>
            <a:pPr lvl="1"/>
            <a:r>
              <a:rPr lang="en-US" dirty="0" smtClean="0"/>
              <a:t>Single L* @ 4.1m (QF1 L*=9.1m)</a:t>
            </a:r>
          </a:p>
          <a:p>
            <a:pPr lvl="1"/>
            <a:r>
              <a:rPr lang="en-US" dirty="0" smtClean="0"/>
              <a:t>Optimal lattice configuration</a:t>
            </a:r>
          </a:p>
          <a:p>
            <a:r>
              <a:rPr lang="en-US" dirty="0" smtClean="0"/>
              <a:t>MDI-related studies</a:t>
            </a:r>
          </a:p>
          <a:p>
            <a:pPr lvl="1"/>
            <a:r>
              <a:rPr lang="en-US" dirty="0" smtClean="0"/>
              <a:t>BDS collimation</a:t>
            </a:r>
          </a:p>
          <a:p>
            <a:pPr lvl="1"/>
            <a:r>
              <a:rPr lang="en-US" dirty="0" smtClean="0"/>
              <a:t>IR detector solenoid compensation</a:t>
            </a:r>
          </a:p>
          <a:p>
            <a:pPr lvl="1"/>
            <a:r>
              <a:rPr lang="en-US" dirty="0" smtClean="0"/>
              <a:t>IR diagnostics</a:t>
            </a:r>
          </a:p>
        </p:txBody>
      </p:sp>
    </p:spTree>
    <p:extLst>
      <p:ext uri="{BB962C8B-B14F-4D97-AF65-F5344CB8AC3E}">
        <p14:creationId xmlns:p14="http://schemas.microsoft.com/office/powerpoint/2010/main" val="1926533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RDR-&gt;TDR BDS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1750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Detailed studies of RDR configuration concluded BDS can deliver design </a:t>
            </a:r>
            <a:r>
              <a:rPr lang="en-US" dirty="0" err="1" smtClean="0"/>
              <a:t>lumi</a:t>
            </a:r>
            <a:r>
              <a:rPr lang="en-US" dirty="0" smtClean="0"/>
              <a:t> given 6nm </a:t>
            </a:r>
            <a:r>
              <a:rPr lang="en-US" dirty="0" err="1" smtClean="0"/>
              <a:t>emittance</a:t>
            </a:r>
            <a:r>
              <a:rPr lang="en-US" dirty="0" smtClean="0"/>
              <a:t> growth budget.</a:t>
            </a:r>
          </a:p>
          <a:p>
            <a:pPr lvl="1"/>
            <a:r>
              <a:rPr lang="en-US" dirty="0" smtClean="0"/>
              <a:t>Including impact of all static &amp; dynamic error sources, inter &amp; intra-bunch timescales.</a:t>
            </a:r>
          </a:p>
          <a:p>
            <a:pPr lvl="1"/>
            <a:r>
              <a:rPr lang="en-US" dirty="0" smtClean="0"/>
              <a:t>This level of study not yet complete for TDR changes.</a:t>
            </a:r>
          </a:p>
          <a:p>
            <a:r>
              <a:rPr lang="en-US" dirty="0" smtClean="0"/>
              <a:t>Changes from RDR make BDS tuning more challenging</a:t>
            </a:r>
          </a:p>
          <a:p>
            <a:pPr lvl="1"/>
            <a:r>
              <a:rPr lang="en-US" dirty="0" smtClean="0"/>
              <a:t>40 -&gt; 35nm </a:t>
            </a:r>
            <a:r>
              <a:rPr lang="el-GR" dirty="0" smtClean="0"/>
              <a:t>ε</a:t>
            </a:r>
            <a:r>
              <a:rPr lang="en-US" baseline="-25000" dirty="0" smtClean="0"/>
              <a:t>y</a:t>
            </a:r>
            <a:r>
              <a:rPr lang="en-US" dirty="0" smtClean="0"/>
              <a:t> delivered </a:t>
            </a:r>
            <a:r>
              <a:rPr lang="en-US" dirty="0" err="1" smtClean="0"/>
              <a:t>emittance</a:t>
            </a:r>
            <a:r>
              <a:rPr lang="en-US" dirty="0" smtClean="0"/>
              <a:t> assumption</a:t>
            </a:r>
          </a:p>
          <a:p>
            <a:pPr lvl="1"/>
            <a:r>
              <a:rPr lang="en-US" dirty="0" smtClean="0"/>
              <a:t>Increased IP </a:t>
            </a:r>
            <a:r>
              <a:rPr lang="el-GR" dirty="0" smtClean="0"/>
              <a:t>β</a:t>
            </a:r>
            <a:r>
              <a:rPr lang="en-US" baseline="-25000" dirty="0" smtClean="0"/>
              <a:t>x</a:t>
            </a:r>
            <a:endParaRPr lang="en-US" dirty="0" smtClean="0"/>
          </a:p>
          <a:p>
            <a:pPr lvl="2"/>
            <a:r>
              <a:rPr lang="en-US" dirty="0" smtClean="0"/>
              <a:t>Tighter BDS magnet tolerances (poorer tuning performance)</a:t>
            </a:r>
          </a:p>
          <a:p>
            <a:pPr lvl="2"/>
            <a:r>
              <a:rPr lang="en-US" dirty="0" smtClean="0"/>
              <a:t>ATF2 experience has shown poorer performance with larger </a:t>
            </a:r>
            <a:r>
              <a:rPr lang="el-GR" dirty="0" smtClean="0"/>
              <a:t>β</a:t>
            </a:r>
            <a:r>
              <a:rPr lang="en-US" baseline="-25000" dirty="0" smtClean="0"/>
              <a:t>x</a:t>
            </a:r>
            <a:r>
              <a:rPr lang="en-US" baseline="30000" dirty="0" smtClean="0"/>
              <a:t>*</a:t>
            </a:r>
            <a:endParaRPr lang="en-US" dirty="0" smtClean="0"/>
          </a:p>
          <a:p>
            <a:pPr lvl="1"/>
            <a:r>
              <a:rPr lang="en-US" dirty="0" smtClean="0"/>
              <a:t>Larger QF1-QD0 separation</a:t>
            </a:r>
          </a:p>
          <a:p>
            <a:pPr lvl="2"/>
            <a:r>
              <a:rPr lang="en-US" dirty="0" smtClean="0"/>
              <a:t>Tighter BDS magnet tolerances (poorer tuning performance)</a:t>
            </a:r>
          </a:p>
          <a:p>
            <a:pPr lvl="1"/>
            <a:r>
              <a:rPr lang="en-US" dirty="0" smtClean="0"/>
              <a:t>2 IR optics solutions (2 L* </a:t>
            </a:r>
            <a:r>
              <a:rPr lang="en-US" dirty="0" err="1" smtClean="0"/>
              <a:t>configs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Poorer tuning performance (tuning time &amp; collimation optimisation etc.)</a:t>
            </a:r>
          </a:p>
          <a:p>
            <a:pPr lvl="1"/>
            <a:r>
              <a:rPr lang="en-US" dirty="0" smtClean="0"/>
              <a:t>No overhead from “waist shift”</a:t>
            </a:r>
          </a:p>
          <a:p>
            <a:pPr lvl="2"/>
            <a:r>
              <a:rPr lang="en-US" dirty="0" smtClean="0"/>
              <a:t>Baseline </a:t>
            </a:r>
            <a:r>
              <a:rPr lang="en-US" dirty="0" err="1" smtClean="0"/>
              <a:t>lumi</a:t>
            </a:r>
            <a:r>
              <a:rPr lang="en-US" dirty="0" smtClean="0"/>
              <a:t> now includes vertical waist-shift effect, RDR did not.</a:t>
            </a:r>
          </a:p>
        </p:txBody>
      </p:sp>
    </p:spTree>
    <p:extLst>
      <p:ext uri="{BB962C8B-B14F-4D97-AF65-F5344CB8AC3E}">
        <p14:creationId xmlns:p14="http://schemas.microsoft.com/office/powerpoint/2010/main" val="658221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694" y="274638"/>
            <a:ext cx="8442106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L*=4.1m Optics</a:t>
            </a:r>
            <a:br>
              <a:rPr lang="en-US" dirty="0" smtClean="0"/>
            </a:br>
            <a:r>
              <a:rPr lang="en-US" sz="3600" dirty="0" smtClean="0"/>
              <a:t>Tools: </a:t>
            </a:r>
            <a:r>
              <a:rPr lang="en-US" sz="3600" i="1" dirty="0" smtClean="0"/>
              <a:t>MADX, MAPCLASS, SAD, </a:t>
            </a:r>
            <a:r>
              <a:rPr lang="en-US" sz="3600" i="1" dirty="0" err="1" smtClean="0"/>
              <a:t>Lucretia</a:t>
            </a:r>
            <a:endParaRPr lang="en-US" sz="3600" i="1" dirty="0"/>
          </a:p>
        </p:txBody>
      </p:sp>
      <p:sp>
        <p:nvSpPr>
          <p:cNvPr id="31" name="Content Placeholder 30"/>
          <p:cNvSpPr>
            <a:spLocks noGrp="1"/>
          </p:cNvSpPr>
          <p:nvPr>
            <p:ph idx="1"/>
          </p:nvPr>
        </p:nvSpPr>
        <p:spPr>
          <a:xfrm>
            <a:off x="457200" y="5574314"/>
            <a:ext cx="8229600" cy="120212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Have optics solutions for E</a:t>
            </a:r>
            <a:r>
              <a:rPr lang="en-US" baseline="-25000" dirty="0" smtClean="0"/>
              <a:t>CM</a:t>
            </a:r>
            <a:r>
              <a:rPr lang="en-US" dirty="0" smtClean="0"/>
              <a:t> = 250 </a:t>
            </a:r>
            <a:r>
              <a:rPr lang="en-US" dirty="0" err="1" smtClean="0"/>
              <a:t>GeV</a:t>
            </a:r>
            <a:r>
              <a:rPr lang="en-US" dirty="0" smtClean="0"/>
              <a:t> with improved collimation performance by powering front halves of QF1 &amp; QD0 magnets only.</a:t>
            </a:r>
          </a:p>
          <a:p>
            <a:r>
              <a:rPr lang="en-US" dirty="0" smtClean="0"/>
              <a:t>Tuning performance driven by QD0-&gt;QF1 distance</a:t>
            </a:r>
          </a:p>
          <a:p>
            <a:pPr lvl="1"/>
            <a:r>
              <a:rPr lang="en-US" dirty="0" smtClean="0"/>
              <a:t>Prefer QF1 closer to QD0, also shorter QF1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0169" y="1453656"/>
            <a:ext cx="6828141" cy="2006206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1677905" y="4042856"/>
            <a:ext cx="815648" cy="48933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QF1A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493553" y="4042856"/>
            <a:ext cx="815648" cy="48933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QF1B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104550" y="4042856"/>
            <a:ext cx="815648" cy="48933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QD0A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920198" y="4042856"/>
            <a:ext cx="815648" cy="48933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QD0B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028310" y="3448661"/>
            <a:ext cx="11652" cy="1875792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857861" y="3144833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</a:t>
            </a:r>
            <a:endParaRPr lang="en-US" dirty="0"/>
          </a:p>
        </p:txBody>
      </p:sp>
      <p:cxnSp>
        <p:nvCxnSpPr>
          <p:cNvPr id="13" name="Straight Connector 12"/>
          <p:cNvCxnSpPr>
            <a:stCxn id="8" idx="3"/>
          </p:cNvCxnSpPr>
          <p:nvPr/>
        </p:nvCxnSpPr>
        <p:spPr>
          <a:xfrm>
            <a:off x="6735846" y="4287525"/>
            <a:ext cx="1292464" cy="116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6" idx="3"/>
            <a:endCxn id="7" idx="1"/>
          </p:cNvCxnSpPr>
          <p:nvPr/>
        </p:nvCxnSpPr>
        <p:spPr>
          <a:xfrm>
            <a:off x="3309201" y="4287525"/>
            <a:ext cx="179534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6" idx="3"/>
          </p:cNvCxnSpPr>
          <p:nvPr/>
        </p:nvCxnSpPr>
        <p:spPr>
          <a:xfrm>
            <a:off x="3309201" y="4287525"/>
            <a:ext cx="0" cy="1036928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8" idx="3"/>
          </p:cNvCxnSpPr>
          <p:nvPr/>
        </p:nvCxnSpPr>
        <p:spPr>
          <a:xfrm>
            <a:off x="6735846" y="4287525"/>
            <a:ext cx="0" cy="652449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735846" y="4718607"/>
            <a:ext cx="1292464" cy="1165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309201" y="5185580"/>
            <a:ext cx="471910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869565" y="4392379"/>
            <a:ext cx="98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L*=4.1m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345079" y="4804597"/>
            <a:ext cx="255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L* (QF1) = 9.5m or 9.1m?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1677905" y="3844791"/>
            <a:ext cx="163129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677905" y="3427107"/>
            <a:ext cx="1559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L(QF1m) &lt;2m?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832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2710" y="681541"/>
            <a:ext cx="3887144" cy="603705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157" y="3887132"/>
            <a:ext cx="4011513" cy="28995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373" y="57730"/>
            <a:ext cx="4624245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Collimation depth &amp; beam tuning simulation</a:t>
            </a:r>
          </a:p>
          <a:p>
            <a:r>
              <a:rPr lang="en-US" dirty="0" smtClean="0"/>
              <a:t>For different L* </a:t>
            </a:r>
            <a:r>
              <a:rPr lang="en-US" i="1" dirty="0" smtClean="0"/>
              <a:t>(T. </a:t>
            </a:r>
            <a:r>
              <a:rPr lang="en-US" i="1" dirty="0" err="1" smtClean="0"/>
              <a:t>Okugi</a:t>
            </a:r>
            <a:r>
              <a:rPr lang="en-US" i="1" dirty="0" smtClean="0"/>
              <a:t>, KEK)</a:t>
            </a:r>
            <a:endParaRPr lang="en-US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772" y="913883"/>
            <a:ext cx="4092340" cy="2910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173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MC Tuning Simulations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i="1" dirty="0" smtClean="0"/>
              <a:t>T. </a:t>
            </a:r>
            <a:r>
              <a:rPr lang="en-US" i="1" dirty="0" err="1" smtClean="0"/>
              <a:t>Okugi</a:t>
            </a:r>
            <a:r>
              <a:rPr lang="en-US" i="1" dirty="0" smtClean="0"/>
              <a:t>, KEK) – SAD + CAIN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98230"/>
            <a:ext cx="8229600" cy="1701029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Tuning simulation results for E</a:t>
            </a:r>
            <a:r>
              <a:rPr lang="en-US" baseline="-25000" dirty="0" smtClean="0"/>
              <a:t>CM</a:t>
            </a:r>
            <a:r>
              <a:rPr lang="en-US" dirty="0" smtClean="0"/>
              <a:t>=250,500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i="1" dirty="0" smtClean="0"/>
              <a:t>Compare magenta lines to outer green lines depicting  design </a:t>
            </a:r>
            <a:r>
              <a:rPr lang="en-US" i="1" dirty="0" err="1" smtClean="0"/>
              <a:t>lumi</a:t>
            </a:r>
            <a:endParaRPr lang="en-US" i="1" dirty="0" smtClean="0"/>
          </a:p>
          <a:p>
            <a:r>
              <a:rPr lang="en-US" dirty="0" smtClean="0"/>
              <a:t>4.1, 9.1m QD0, QF1 L* configuration</a:t>
            </a:r>
          </a:p>
          <a:p>
            <a:r>
              <a:rPr lang="en-US" dirty="0" smtClean="0"/>
              <a:t>Standard tuning algorithms no longer sufficient to deliver design </a:t>
            </a:r>
            <a:r>
              <a:rPr lang="en-US" dirty="0" err="1" smtClean="0"/>
              <a:t>luminosirty</a:t>
            </a:r>
            <a:r>
              <a:rPr lang="en-US" dirty="0" smtClean="0"/>
              <a:t>, more work required in the future to specify a tuning system and/or improved assumption of BDS delivered beam quality.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1183" y="1887443"/>
            <a:ext cx="4154817" cy="30413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889" y="1887443"/>
            <a:ext cx="4204219" cy="310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66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Recover Tuning Performance @ Smaller L* by Moving in QF1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7630" y="1887443"/>
            <a:ext cx="4119170" cy="423872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Can recover </a:t>
            </a:r>
            <a:r>
              <a:rPr lang="en-US" dirty="0" err="1" smtClean="0"/>
              <a:t>lumi</a:t>
            </a:r>
            <a:r>
              <a:rPr lang="en-US" dirty="0" smtClean="0"/>
              <a:t> performance at small L* by moving QF1 closer to IP.</a:t>
            </a:r>
          </a:p>
          <a:p>
            <a:pPr lvl="1"/>
            <a:r>
              <a:rPr lang="en-US" dirty="0" smtClean="0"/>
              <a:t>Improved collimation depth</a:t>
            </a:r>
          </a:p>
          <a:p>
            <a:r>
              <a:rPr lang="en-US" dirty="0" smtClean="0"/>
              <a:t>Would require moveable QF1 to be compatible with push-pull operations…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55413"/>
            <a:ext cx="4409134" cy="31444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2432" y="2763007"/>
            <a:ext cx="1556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(</a:t>
            </a:r>
            <a:r>
              <a:rPr lang="en-US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T. </a:t>
            </a:r>
            <a:r>
              <a:rPr lang="en-US" i="1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Okugi</a:t>
            </a:r>
            <a:r>
              <a:rPr lang="en-US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, KEK)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558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Software Improvements for Backgrounds &amp; IR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2 “new” tools, merging standard accelerator tracking options with GEANT-4 for RK style tracking through complex fields and/or materials.</a:t>
            </a:r>
          </a:p>
          <a:p>
            <a:r>
              <a:rPr lang="en-US" dirty="0" smtClean="0"/>
              <a:t>G4 interface added to </a:t>
            </a:r>
            <a:r>
              <a:rPr lang="en-US" dirty="0" err="1" smtClean="0"/>
              <a:t>Lucretia</a:t>
            </a:r>
            <a:r>
              <a:rPr lang="en-US" dirty="0" smtClean="0"/>
              <a:t> (supported by SLAC)</a:t>
            </a:r>
          </a:p>
          <a:p>
            <a:pPr lvl="1"/>
            <a:r>
              <a:rPr lang="en-US" dirty="0" smtClean="0"/>
              <a:t>Control of G4 materials, fields and tracking through </a:t>
            </a:r>
            <a:r>
              <a:rPr lang="en-US" dirty="0" err="1" smtClean="0"/>
              <a:t>Lucretia</a:t>
            </a:r>
            <a:r>
              <a:rPr lang="en-US" dirty="0" smtClean="0"/>
              <a:t> </a:t>
            </a:r>
            <a:r>
              <a:rPr lang="en-US" dirty="0" err="1" smtClean="0"/>
              <a:t>Matlab</a:t>
            </a:r>
            <a:r>
              <a:rPr lang="en-US" dirty="0" smtClean="0"/>
              <a:t> data structures.</a:t>
            </a:r>
          </a:p>
          <a:p>
            <a:r>
              <a:rPr lang="en-US" dirty="0" smtClean="0"/>
              <a:t>BDSIM (supported by RHUL)</a:t>
            </a:r>
          </a:p>
          <a:p>
            <a:pPr lvl="1"/>
            <a:r>
              <a:rPr lang="en-US" dirty="0" smtClean="0"/>
              <a:t>Standard accelerator tracking added within G4 framework</a:t>
            </a:r>
          </a:p>
          <a:p>
            <a:pPr lvl="1"/>
            <a:r>
              <a:rPr lang="en-US" dirty="0" smtClean="0"/>
              <a:t>Writing ability to call BDSIM from within </a:t>
            </a:r>
            <a:r>
              <a:rPr lang="en-US" dirty="0" err="1" smtClean="0"/>
              <a:t>Lucretia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Collaboration: SLAC &amp; RHUL</a:t>
            </a:r>
          </a:p>
          <a:p>
            <a:r>
              <a:rPr lang="en-US" dirty="0" smtClean="0"/>
              <a:t>In-use or planned for ILC BDS work:</a:t>
            </a:r>
          </a:p>
          <a:p>
            <a:pPr lvl="1"/>
            <a:r>
              <a:rPr lang="en-US" dirty="0" smtClean="0"/>
              <a:t>Collimation system design</a:t>
            </a:r>
          </a:p>
          <a:p>
            <a:pPr lvl="1"/>
            <a:r>
              <a:rPr lang="en-US" dirty="0" smtClean="0"/>
              <a:t>Muon flux calculations and collimation design</a:t>
            </a:r>
          </a:p>
          <a:p>
            <a:pPr lvl="1"/>
            <a:r>
              <a:rPr lang="en-US" dirty="0" smtClean="0"/>
              <a:t>Detector solenoid tracking and compensation design</a:t>
            </a:r>
          </a:p>
        </p:txBody>
      </p:sp>
    </p:spTree>
    <p:extLst>
      <p:ext uri="{BB962C8B-B14F-4D97-AF65-F5344CB8AC3E}">
        <p14:creationId xmlns:p14="http://schemas.microsoft.com/office/powerpoint/2010/main" val="2247663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Lucretia</a:t>
            </a:r>
            <a:r>
              <a:rPr lang="en-US" dirty="0" smtClean="0"/>
              <a:t> + G4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44669"/>
            <a:ext cx="8229600" cy="163807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Developed to study collimation system for LCLS-II</a:t>
            </a:r>
          </a:p>
          <a:p>
            <a:r>
              <a:rPr lang="en-US" dirty="0" smtClean="0"/>
              <a:t>Currently studying losses in LCLS to verify modeling and possible improve LCLS collimation system.</a:t>
            </a:r>
          </a:p>
          <a:p>
            <a:r>
              <a:rPr lang="en-US" dirty="0" smtClean="0"/>
              <a:t>Will be useful for ILC BDS collimation modeling.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5211" y="1417638"/>
            <a:ext cx="7151488" cy="3468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008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1481</TotalTime>
  <Words>1067</Words>
  <Application>Microsoft Macintosh PowerPoint</Application>
  <PresentationFormat>On-screen Show (4:3)</PresentationFormat>
  <Paragraphs>151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4.1/9.1m L* Optics &amp; Performance</vt:lpstr>
      <vt:lpstr>Overview</vt:lpstr>
      <vt:lpstr>RDR-&gt;TDR BDS Challenges</vt:lpstr>
      <vt:lpstr>L*=4.1m Optics Tools: MADX, MAPCLASS, SAD, Lucretia</vt:lpstr>
      <vt:lpstr>PowerPoint Presentation</vt:lpstr>
      <vt:lpstr>MC Tuning Simulations (T. Okugi, KEK) – SAD + CAIN</vt:lpstr>
      <vt:lpstr>Recover Tuning Performance @ Smaller L* by Moving in QF1</vt:lpstr>
      <vt:lpstr>Software Improvements for Backgrounds &amp; IR Studies</vt:lpstr>
      <vt:lpstr>Lucretia + G4</vt:lpstr>
      <vt:lpstr>A BDSIM Accelerator Model</vt:lpstr>
      <vt:lpstr>BDSIM LHC Model</vt:lpstr>
      <vt:lpstr>Comparison with LHC BLM Data</vt:lpstr>
      <vt:lpstr>Detector Solenoid Compensation SiD – Solenoid Only (ECM=500GeV)</vt:lpstr>
      <vt:lpstr>Detector Solenoid Compensation SiD – Solenoid + Anti-DID (ECM=500GeV)</vt:lpstr>
      <vt:lpstr>IP Feedback Tolerances / IP Diagnostics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TDR-era BDS Studies</dc:title>
  <dc:creator>Glen White</dc:creator>
  <cp:lastModifiedBy>Glen White</cp:lastModifiedBy>
  <cp:revision>23</cp:revision>
  <dcterms:created xsi:type="dcterms:W3CDTF">2015-01-12T18:23:37Z</dcterms:created>
  <dcterms:modified xsi:type="dcterms:W3CDTF">2015-01-13T19:04:39Z</dcterms:modified>
</cp:coreProperties>
</file>