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5" r:id="rId2"/>
    <p:sldId id="264" r:id="rId3"/>
    <p:sldId id="266" r:id="rId4"/>
    <p:sldId id="278" r:id="rId5"/>
    <p:sldId id="277" r:id="rId6"/>
    <p:sldId id="275" r:id="rId7"/>
    <p:sldId id="276" r:id="rId8"/>
    <p:sldId id="274" r:id="rId9"/>
    <p:sldId id="273" r:id="rId10"/>
    <p:sldId id="272" r:id="rId11"/>
    <p:sldId id="270" r:id="rId12"/>
  </p:sldIdLst>
  <p:sldSz cx="10058400" cy="7543800"/>
  <p:notesSz cx="6858000" cy="9144000"/>
  <p:defaultTextStyle>
    <a:defPPr>
      <a:defRPr lang="en-US"/>
    </a:defPPr>
    <a:lvl1pPr marL="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292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584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876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168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460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752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044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336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03" autoAdjust="0"/>
    <p:restoredTop sz="97507" autoAdjust="0"/>
  </p:normalViewPr>
  <p:slideViewPr>
    <p:cSldViewPr snapToGrid="0" snapToObjects="1">
      <p:cViewPr varScale="1">
        <p:scale>
          <a:sx n="131" d="100"/>
          <a:sy n="131" d="100"/>
        </p:scale>
        <p:origin x="-1728" y="-104"/>
      </p:cViewPr>
      <p:guideLst>
        <p:guide orient="horz" pos="2376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54CB1-1B0F-9B4B-8BE3-C153C9D48E3C}" type="datetimeFigureOut">
              <a:rPr lang="en-US" smtClean="0"/>
              <a:pPr/>
              <a:t>2014/10/06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1CD5A-E3D9-0049-85F3-4B45CF7FFD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8657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C6D28-98F3-D34B-A4AB-84A458796DE1}" type="datetimeFigureOut">
              <a:rPr lang="en-US" smtClean="0"/>
              <a:pPr/>
              <a:t>2014/10/06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71941-1A8E-7244-ABE6-AB87BCADAA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701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292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584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876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1168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1460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752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2044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2336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888932"/>
            <a:ext cx="8229600" cy="192786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32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2nd CMB meeting at LCWS14, Oct 9, 2014, Bergrade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6200" y="-25400"/>
            <a:ext cx="10210800" cy="7658100"/>
          </a:xfrm>
          <a:prstGeom prst="rect">
            <a:avLst/>
          </a:prstGeom>
          <a:solidFill>
            <a:srgbClr val="692A36"/>
          </a:solidFill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14400" y="1968501"/>
            <a:ext cx="8229600" cy="4229100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2nd CMB meeting at LCWS14, Oct 9, 2014, Bergrade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197385"/>
            <a:ext cx="8267700" cy="1650206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1439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2nd CMB meeting at LCWS14, Oct 9, 2014, Bergrade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2nd CMB meeting at LCWS14, Oct 9, 2014, Bergrade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929640" y="2032000"/>
            <a:ext cx="3931920" cy="4280746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199380" y="2032000"/>
            <a:ext cx="3931920" cy="4280746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2nd CMB meeting at LCWS14, Oct 9, 2014, Bergrade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69639"/>
            <a:ext cx="4038601" cy="51747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73133" y="1869665"/>
            <a:ext cx="3970868" cy="517445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914399" y="2565401"/>
            <a:ext cx="4038601" cy="3852332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173133" y="2565401"/>
            <a:ext cx="3970868" cy="3852331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2nd CMB meeting at LCWS14, Oct 9, 2014, Bergrade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2nd CMB meeting at LCWS14, Oct 9, 2014, Bergrade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34533"/>
            <a:ext cx="2897665" cy="719666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6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1134533"/>
            <a:ext cx="5211445" cy="5207000"/>
          </a:xfrm>
          <a:prstGeom prst="rect">
            <a:avLst/>
          </a:prstGeom>
        </p:spPr>
        <p:txBody>
          <a:bodyPr/>
          <a:lstStyle>
            <a:lvl1pPr>
              <a:defRPr sz="3000" baseline="0"/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9" y="2015067"/>
            <a:ext cx="2897666" cy="43264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2nd CMB meeting at LCWS14, Oct 9, 2014, Bergrade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39267"/>
            <a:ext cx="6035040" cy="62341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4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1007533"/>
            <a:ext cx="6035040" cy="3894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/>
            </a:lvl1pPr>
            <a:lvl2pPr marL="502920" indent="0">
              <a:buNone/>
              <a:defRPr sz="3100"/>
            </a:lvl2pPr>
            <a:lvl3pPr marL="1005840" indent="0">
              <a:buNone/>
              <a:defRPr sz="260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62679"/>
            <a:ext cx="6035040" cy="88534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2nd CMB meeting at LCWS14, Oct 9, 2014, Bergrade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emf"/><Relationship Id="rId13" Type="http://schemas.openxmlformats.org/officeDocument/2006/relationships/image" Target="../media/image2.emf"/><Relationship Id="rId14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2nd CMB meeting at LCWS14, Oct 9, 2014, Bergrade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914400" y="1143000"/>
            <a:ext cx="8229283" cy="4978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  <a:p>
            <a:pPr lvl="0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7239" y="217669"/>
            <a:ext cx="2775432" cy="5212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4400" y="696459"/>
            <a:ext cx="8229600" cy="38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14400" y="6838950"/>
            <a:ext cx="8229600" cy="38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62" r:id="rId10"/>
  </p:sldLayoutIdLst>
  <p:hf hdr="0" dt="0"/>
  <p:txStyles>
    <p:titleStyle>
      <a:lvl1pPr algn="ctr" defTabSz="50292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190" indent="-377190" algn="l" defTabSz="502920" rtl="0" eaLnBrk="1" latinLnBrk="0" hangingPunct="1">
        <a:spcBef>
          <a:spcPct val="20000"/>
        </a:spcBef>
        <a:buFont typeface="Arial"/>
        <a:buNone/>
        <a:defRPr sz="3000" b="1" kern="1200">
          <a:solidFill>
            <a:schemeClr val="tx1"/>
          </a:solidFill>
          <a:latin typeface="Arial"/>
          <a:ea typeface="+mn-ea"/>
          <a:cs typeface="Arial"/>
        </a:defRPr>
      </a:lvl1pPr>
      <a:lvl2pPr marL="817245" indent="-314325" algn="l" defTabSz="50292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502920" rtl="0" eaLnBrk="1" latinLnBrk="0" hangingPunct="1">
        <a:spcBef>
          <a:spcPct val="20000"/>
        </a:spcBef>
        <a:buFont typeface="Lucida Grande"/>
        <a:buChar char="‒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760220" indent="-251460" algn="l" defTabSz="50292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50292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1397000" y="1904364"/>
            <a:ext cx="7531100" cy="3505836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Report </a:t>
            </a:r>
            <a:r>
              <a:rPr lang="en-US" altLang="ja-JP" dirty="0">
                <a:solidFill>
                  <a:schemeClr val="tx1"/>
                </a:solidFill>
              </a:rPr>
              <a:t>from CRP </a:t>
            </a:r>
            <a:endParaRPr kumimoji="1" lang="ja-JP" altLang="en-US" dirty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ILC</a:t>
            </a:r>
            <a:r>
              <a:rPr lang="en-US" altLang="ja-JP" dirty="0">
                <a:solidFill>
                  <a:schemeClr val="tx1"/>
                </a:solidFill>
              </a:rPr>
              <a:t>-CR-0002</a:t>
            </a:r>
            <a:r>
              <a:rPr lang="en-US" altLang="ja-JP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altLang="ja-JP" dirty="0" smtClean="0"/>
              <a:t>Baseline </a:t>
            </a:r>
            <a:r>
              <a:rPr lang="en-US" altLang="ja-JP" dirty="0"/>
              <a:t>optics to provide for a single L* optics </a:t>
            </a:r>
            <a:r>
              <a:rPr lang="en-US" altLang="ja-JP" dirty="0" smtClean="0"/>
              <a:t>configuration</a:t>
            </a:r>
          </a:p>
          <a:p>
            <a:endParaRPr kumimoji="1" lang="en-US" altLang="ja-JP" dirty="0"/>
          </a:p>
          <a:p>
            <a:r>
              <a:rPr kumimoji="1" lang="en-US" altLang="ja-JP" dirty="0" err="1" smtClean="0"/>
              <a:t>N.Terunuma</a:t>
            </a:r>
            <a:r>
              <a:rPr kumimoji="1" lang="en-US" altLang="ja-JP" dirty="0" smtClean="0"/>
              <a:t> (KEK)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194300" y="6991985"/>
            <a:ext cx="3949700" cy="401638"/>
          </a:xfrm>
        </p:spPr>
        <p:txBody>
          <a:bodyPr/>
          <a:lstStyle/>
          <a:p>
            <a:pPr algn="r"/>
            <a:r>
              <a:rPr lang="en-US" dirty="0" smtClean="0"/>
              <a:t>2nd CMB meeting at LCWS14, Oct 9, 2014, </a:t>
            </a:r>
            <a:r>
              <a:rPr lang="en-US" dirty="0" err="1" smtClean="0"/>
              <a:t>Bergrade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083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2nd CMB meeting at LCWS14, Oct 9, 2014, Bergrade</a:t>
            </a:r>
            <a:endParaRPr lang="en-US" dirty="0"/>
          </a:p>
        </p:txBody>
      </p:sp>
      <p:pic>
        <p:nvPicPr>
          <p:cNvPr id="9" name="図 8" descr="bremsstralung_bkg-lcws2014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2" y="84286"/>
            <a:ext cx="6360955" cy="47707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 descr="bremsstralung_bkg-lcws2014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844" y="2416264"/>
            <a:ext cx="6836714" cy="51275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テキスト ボックス 9"/>
          <p:cNvSpPr txBox="1"/>
          <p:nvPr/>
        </p:nvSpPr>
        <p:spPr>
          <a:xfrm>
            <a:off x="6608201" y="6882957"/>
            <a:ext cx="3045525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T.Tauchi</a:t>
            </a:r>
            <a:r>
              <a:rPr kumimoji="1" lang="en-US" altLang="ja-JP" dirty="0" smtClean="0"/>
              <a:t>, LCWS14 BDS/MDI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94491" y="5304542"/>
            <a:ext cx="2539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Vacuum pressure evaluation (2009) with pump in front of QD0 </a:t>
            </a:r>
            <a:endParaRPr kumimoji="1" lang="ja-JP" altLang="en-US" dirty="0"/>
          </a:p>
        </p:txBody>
      </p:sp>
      <p:cxnSp>
        <p:nvCxnSpPr>
          <p:cNvPr id="13" name="直線矢印コネクタ 12"/>
          <p:cNvCxnSpPr>
            <a:stCxn id="11" idx="0"/>
          </p:cNvCxnSpPr>
          <p:nvPr/>
        </p:nvCxnSpPr>
        <p:spPr>
          <a:xfrm flipV="1">
            <a:off x="1764435" y="4855003"/>
            <a:ext cx="123622" cy="4495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717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914400" y="1968500"/>
            <a:ext cx="8229600" cy="4813299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kumimoji="1" lang="en-US" altLang="ja-JP" dirty="0"/>
              <a:t>Targeting </a:t>
            </a:r>
            <a:r>
              <a:rPr kumimoji="1" lang="en-US" altLang="ja-JP" dirty="0" smtClean="0"/>
              <a:t>to establish a conclusion within about a </a:t>
            </a:r>
            <a:r>
              <a:rPr kumimoji="1" lang="en-US" altLang="ja-JP" dirty="0"/>
              <a:t>half year</a:t>
            </a:r>
            <a:r>
              <a:rPr kumimoji="1" lang="en-US" altLang="ja-JP" dirty="0" smtClean="0"/>
              <a:t>, for exam, </a:t>
            </a:r>
            <a:r>
              <a:rPr kumimoji="1" lang="en-US" altLang="ja-JP" dirty="0"/>
              <a:t>the AWLC 2015.</a:t>
            </a:r>
          </a:p>
          <a:p>
            <a:pPr marL="457200" indent="-457200">
              <a:buFont typeface="Arial"/>
              <a:buChar char="•"/>
            </a:pPr>
            <a:r>
              <a:rPr kumimoji="1" lang="en-US" altLang="ja-JP" dirty="0" smtClean="0"/>
              <a:t>Meeting will be held by </a:t>
            </a:r>
            <a:r>
              <a:rPr kumimoji="1" lang="en-US" altLang="ja-JP" dirty="0" err="1" smtClean="0"/>
              <a:t>fuze</a:t>
            </a:r>
            <a:r>
              <a:rPr kumimoji="1" lang="en-US" altLang="ja-JP" dirty="0" smtClean="0"/>
              <a:t>, every 1~2 month or when update of L* evaluation arise from BDS</a:t>
            </a:r>
          </a:p>
          <a:p>
            <a:pPr marL="457200" indent="-457200">
              <a:buFont typeface="Arial"/>
              <a:buChar char="•"/>
            </a:pPr>
            <a:endParaRPr kumimoji="1" lang="en-US" altLang="ja-JP" sz="1500" dirty="0" smtClean="0"/>
          </a:p>
          <a:p>
            <a:pPr marL="537210" lvl="1"/>
            <a:r>
              <a:rPr kumimoji="1" lang="en-US" altLang="ja-JP" sz="2600" dirty="0" smtClean="0"/>
              <a:t>GW will organize the BDS meeting in the coming month(s) to try and reach some accelerator-based conclusion on an optimal L* choice.</a:t>
            </a:r>
          </a:p>
          <a:p>
            <a:pPr marL="537210" lvl="1"/>
            <a:endParaRPr kumimoji="1" lang="en-US" altLang="ja-JP" sz="1500" dirty="0" smtClean="0"/>
          </a:p>
          <a:p>
            <a:pPr marL="537210" lvl="1"/>
            <a:r>
              <a:rPr kumimoji="1" lang="en-US" altLang="ja-JP" sz="2600" dirty="0" smtClean="0"/>
              <a:t>ILD will follow </a:t>
            </a:r>
            <a:r>
              <a:rPr lang="en-US" altLang="ja-JP" sz="2600" dirty="0" smtClean="0"/>
              <a:t>up </a:t>
            </a:r>
            <a:r>
              <a:rPr lang="en-US" altLang="ja-JP" sz="2600" dirty="0"/>
              <a:t>two routes: a further investigation in the vacuum situation at the IP and a review of the design of the forward </a:t>
            </a:r>
            <a:r>
              <a:rPr lang="en-US" altLang="ja-JP" sz="2600" dirty="0" smtClean="0"/>
              <a:t>calorimeters.</a:t>
            </a:r>
            <a:r>
              <a:rPr kumimoji="1" lang="en-US" altLang="ja-JP" sz="2600" dirty="0"/>
              <a:t> </a:t>
            </a:r>
            <a:r>
              <a:rPr lang="en-US" altLang="ja-JP" sz="2600" dirty="0"/>
              <a:t>Both have the potential to find the missing space to go towards an L* of 4m.</a:t>
            </a:r>
            <a:endParaRPr kumimoji="1" lang="en-US" altLang="ja-JP" sz="2600" dirty="0" smtClean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Plan of the CRP-002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>
          <a:xfrm>
            <a:off x="4953000" y="6991985"/>
            <a:ext cx="4191000" cy="401638"/>
          </a:xfrm>
        </p:spPr>
        <p:txBody>
          <a:bodyPr/>
          <a:lstStyle/>
          <a:p>
            <a:pPr algn="r"/>
            <a:r>
              <a:rPr lang="en-US" dirty="0" smtClean="0"/>
              <a:t>2nd CMB meeting at LCWS14, Oct 9, 2014, </a:t>
            </a:r>
            <a:r>
              <a:rPr lang="en-US" dirty="0" err="1" smtClean="0"/>
              <a:t>Bergrade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819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kumimoji="1" lang="en-US" altLang="ja-JP" dirty="0" smtClean="0"/>
              <a:t>Nobuhiro Terunuma (chair,</a:t>
            </a:r>
            <a:r>
              <a:rPr kumimoji="1" lang="en-US" altLang="ja-JP" dirty="0"/>
              <a:t> </a:t>
            </a:r>
            <a:r>
              <a:rPr kumimoji="1" lang="en-US" altLang="ja-JP" dirty="0" smtClean="0"/>
              <a:t>CMB/TB)</a:t>
            </a:r>
          </a:p>
          <a:p>
            <a:pPr marL="457200" indent="-457200">
              <a:buFont typeface="Arial"/>
              <a:buChar char="•"/>
            </a:pPr>
            <a:r>
              <a:rPr lang="en-US" altLang="ja-JP" dirty="0" err="1" smtClean="0"/>
              <a:t>Karsten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Büßer</a:t>
            </a:r>
            <a:r>
              <a:rPr lang="en-US" altLang="ja-JP" dirty="0" smtClean="0"/>
              <a:t> (MDI leader)</a:t>
            </a:r>
          </a:p>
          <a:p>
            <a:pPr marL="457200" indent="-457200">
              <a:buFont typeface="Arial"/>
              <a:buChar char="•"/>
            </a:pPr>
            <a:r>
              <a:rPr lang="en-US" altLang="ja-JP" dirty="0" smtClean="0"/>
              <a:t>Tom </a:t>
            </a:r>
            <a:r>
              <a:rPr lang="en-US" altLang="ja-JP" dirty="0" err="1" smtClean="0"/>
              <a:t>Markiewicz</a:t>
            </a:r>
            <a:r>
              <a:rPr lang="en-US" altLang="ja-JP" dirty="0" smtClean="0"/>
              <a:t> (CMB)</a:t>
            </a:r>
          </a:p>
          <a:p>
            <a:pPr marL="457200" indent="-457200">
              <a:buFont typeface="Arial"/>
              <a:buChar char="•"/>
            </a:pPr>
            <a:r>
              <a:rPr lang="en-US" altLang="ja-JP" dirty="0" smtClean="0"/>
              <a:t>Nick </a:t>
            </a:r>
            <a:r>
              <a:rPr lang="en-US" altLang="ja-JP" dirty="0"/>
              <a:t>Walker </a:t>
            </a:r>
            <a:r>
              <a:rPr lang="en-US" altLang="ja-JP" dirty="0" smtClean="0"/>
              <a:t>(CMB/TB)</a:t>
            </a:r>
            <a:endParaRPr lang="en-US" altLang="ja-JP" dirty="0"/>
          </a:p>
          <a:p>
            <a:pPr marL="457200" indent="-457200">
              <a:buFont typeface="Arial"/>
              <a:buChar char="•"/>
            </a:pPr>
            <a:r>
              <a:rPr lang="en-US" altLang="ja-JP" dirty="0" smtClean="0"/>
              <a:t>Glen White (BDS leader)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Change Review Panel for ILC-CR-0002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>
          <a:xfrm>
            <a:off x="4953000" y="6991985"/>
            <a:ext cx="4191000" cy="401638"/>
          </a:xfrm>
        </p:spPr>
        <p:txBody>
          <a:bodyPr/>
          <a:lstStyle/>
          <a:p>
            <a:pPr algn="r"/>
            <a:r>
              <a:rPr lang="en-US" dirty="0" smtClean="0"/>
              <a:t>2nd CMB meeting at LCWS14, Oct 9, 2014, </a:t>
            </a:r>
            <a:r>
              <a:rPr lang="en-US" dirty="0" err="1" smtClean="0"/>
              <a:t>Bergrade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42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914400" y="1968500"/>
            <a:ext cx="8724900" cy="4800599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sz="3400" dirty="0" smtClean="0">
                <a:solidFill>
                  <a:srgbClr val="800000"/>
                </a:solidFill>
              </a:rPr>
              <a:t>2. </a:t>
            </a:r>
            <a:r>
              <a:rPr lang="en-US" altLang="ja-JP" sz="3400" dirty="0">
                <a:solidFill>
                  <a:srgbClr val="800000"/>
                </a:solidFill>
              </a:rPr>
              <a:t>ILC-CR-0002: Baseline optics to provide for a single L* optics configuration </a:t>
            </a:r>
          </a:p>
          <a:p>
            <a:endParaRPr lang="en-US" altLang="ja-JP" b="0" dirty="0" smtClean="0"/>
          </a:p>
          <a:p>
            <a:r>
              <a:rPr lang="en-US" altLang="ja-JP" sz="3400" dirty="0" smtClean="0"/>
              <a:t>2.1. </a:t>
            </a:r>
            <a:r>
              <a:rPr lang="en-US" altLang="ja-JP" sz="3400" dirty="0"/>
              <a:t> The proposal to go for a common L* value for both detectors is generally accepted </a:t>
            </a:r>
          </a:p>
          <a:p>
            <a:r>
              <a:rPr lang="en-US" altLang="ja-JP" sz="3400" dirty="0">
                <a:solidFill>
                  <a:srgbClr val="0000FF"/>
                </a:solidFill>
              </a:rPr>
              <a:t>2.2.  A common L* value of 4m, with a range of 3.5 to 4.5m for the final value, is considered a reasonable value for further studies (pending feasibility studies by ILD) </a:t>
            </a:r>
          </a:p>
          <a:p>
            <a:r>
              <a:rPr lang="en-US" altLang="ja-JP" sz="3400" b="0" dirty="0"/>
              <a:t>2.3.  A Change Review Panel (CRP) will be set up to work out a common solution between BDS, ILD and </a:t>
            </a:r>
            <a:r>
              <a:rPr lang="en-US" altLang="ja-JP" sz="3400" b="0" dirty="0" err="1"/>
              <a:t>SiD</a:t>
            </a:r>
            <a:r>
              <a:rPr lang="en-US" altLang="ja-JP" sz="3400" b="0" dirty="0"/>
              <a:t> </a:t>
            </a:r>
          </a:p>
          <a:p>
            <a:r>
              <a:rPr lang="en-US" altLang="ja-JP" sz="3400" b="0" dirty="0"/>
              <a:t>2.4.  The CRP will be chaired by NT, with </a:t>
            </a:r>
            <a:r>
              <a:rPr lang="en-US" altLang="ja-JP" sz="3400" b="0" dirty="0" err="1"/>
              <a:t>Karsten</a:t>
            </a:r>
            <a:r>
              <a:rPr lang="en-US" altLang="ja-JP" sz="3400" b="0" dirty="0"/>
              <a:t> </a:t>
            </a:r>
            <a:r>
              <a:rPr lang="en-US" altLang="ja-JP" sz="3400" b="0" dirty="0" err="1"/>
              <a:t>Büßer</a:t>
            </a:r>
            <a:r>
              <a:rPr lang="en-US" altLang="ja-JP" sz="3400" b="0" dirty="0"/>
              <a:t> (KB), TM, NW and GW as further members </a:t>
            </a:r>
          </a:p>
          <a:p>
            <a:r>
              <a:rPr lang="en-US" altLang="ja-JP" sz="3400" b="0" dirty="0"/>
              <a:t>2.5.  The CRP will report back to the CMB during the LCWS in Belgrade </a:t>
            </a:r>
          </a:p>
          <a:p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Minutes of the 1</a:t>
            </a:r>
            <a:r>
              <a:rPr kumimoji="1" lang="en-US" altLang="ja-JP" baseline="30000" dirty="0" smtClean="0"/>
              <a:t>st</a:t>
            </a:r>
            <a:r>
              <a:rPr kumimoji="1" lang="en-US" altLang="ja-JP" dirty="0" smtClean="0"/>
              <a:t> CMB </a:t>
            </a:r>
            <a:r>
              <a:rPr kumimoji="1" lang="en-US" altLang="ja-JP" dirty="0" smtClean="0"/>
              <a:t>meeting (Sep.25) 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>
          <a:xfrm>
            <a:off x="4953000" y="6991985"/>
            <a:ext cx="4191000" cy="401638"/>
          </a:xfrm>
        </p:spPr>
        <p:txBody>
          <a:bodyPr/>
          <a:lstStyle/>
          <a:p>
            <a:pPr algn="r"/>
            <a:r>
              <a:rPr lang="en-US" dirty="0" smtClean="0"/>
              <a:t>2nd CMB meeting at LCWS14, Oct 9, 2014, </a:t>
            </a:r>
            <a:r>
              <a:rPr lang="en-US" dirty="0" err="1" smtClean="0"/>
              <a:t>Bergrade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730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885516" cy="550333"/>
          </a:xfrm>
        </p:spPr>
        <p:txBody>
          <a:bodyPr/>
          <a:lstStyle/>
          <a:p>
            <a:r>
              <a:rPr kumimoji="1" lang="en-US" altLang="ja-JP" sz="2800" dirty="0" smtClean="0"/>
              <a:t>L* (3.5~4.5m) related talks in BDS sessions</a:t>
            </a:r>
            <a:br>
              <a:rPr kumimoji="1" lang="en-US" altLang="ja-JP" sz="2800" dirty="0" smtClean="0"/>
            </a:br>
            <a:r>
              <a:rPr kumimoji="1" lang="en-US" altLang="ja-JP" sz="2800" dirty="0" smtClean="0"/>
              <a:t> </a:t>
            </a:r>
            <a:endParaRPr kumimoji="1" lang="ja-JP" altLang="en-US" sz="2800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>
          <a:xfrm>
            <a:off x="4953000" y="6991985"/>
            <a:ext cx="4191000" cy="401638"/>
          </a:xfrm>
        </p:spPr>
        <p:txBody>
          <a:bodyPr/>
          <a:lstStyle/>
          <a:p>
            <a:pPr algn="r"/>
            <a:r>
              <a:rPr lang="en-US" dirty="0" smtClean="0"/>
              <a:t>2nd CMB meeting at LCWS14, Oct 9, 2014, </a:t>
            </a:r>
            <a:r>
              <a:rPr lang="en-US" dirty="0" err="1" smtClean="0"/>
              <a:t>Bergrade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kumimoji="1" lang="en-US" altLang="ja-JP" dirty="0" smtClean="0"/>
              <a:t>BDS:</a:t>
            </a:r>
          </a:p>
          <a:p>
            <a:pPr lvl="1"/>
            <a:r>
              <a:rPr kumimoji="1" lang="en-US" altLang="ja-JP" dirty="0" smtClean="0"/>
              <a:t>FFS Optics (</a:t>
            </a:r>
            <a:r>
              <a:rPr kumimoji="1" lang="en-US" altLang="ja-JP" dirty="0" err="1" smtClean="0"/>
              <a:t>T.Okugi</a:t>
            </a:r>
            <a:r>
              <a:rPr kumimoji="1" lang="en-US" altLang="ja-JP" dirty="0" smtClean="0"/>
              <a:t>)</a:t>
            </a:r>
          </a:p>
          <a:p>
            <a:pPr lvl="1"/>
            <a:r>
              <a:rPr kumimoji="1" lang="en-US" altLang="ja-JP" dirty="0" smtClean="0"/>
              <a:t>ILC BDS Collimation (</a:t>
            </a:r>
            <a:r>
              <a:rPr kumimoji="1" lang="en-US" altLang="ja-JP" dirty="0" err="1" smtClean="0"/>
              <a:t>G.White</a:t>
            </a:r>
            <a:r>
              <a:rPr kumimoji="1" lang="en-US" altLang="ja-JP" dirty="0" smtClean="0"/>
              <a:t>)</a:t>
            </a:r>
          </a:p>
          <a:p>
            <a:pPr lvl="1"/>
            <a:r>
              <a:rPr kumimoji="1" lang="en-US" altLang="ja-JP" dirty="0" smtClean="0"/>
              <a:t>Optics (</a:t>
            </a:r>
            <a:r>
              <a:rPr kumimoji="1" lang="en-US" altLang="ja-JP" dirty="0" err="1" smtClean="0"/>
              <a:t>E.Marin</a:t>
            </a:r>
            <a:r>
              <a:rPr kumimoji="1" lang="en-US" altLang="ja-JP" dirty="0" smtClean="0"/>
              <a:t>)</a:t>
            </a:r>
          </a:p>
          <a:p>
            <a:pPr lvl="1"/>
            <a:r>
              <a:rPr kumimoji="1" lang="en-US" altLang="ja-JP" dirty="0" smtClean="0"/>
              <a:t>Main Dump Line (</a:t>
            </a:r>
            <a:r>
              <a:rPr kumimoji="1" lang="en-US" altLang="ja-JP" dirty="0" err="1" smtClean="0"/>
              <a:t>Y.Nosochkov</a:t>
            </a:r>
            <a:r>
              <a:rPr kumimoji="1" lang="en-US" altLang="ja-JP" dirty="0" smtClean="0"/>
              <a:t>)</a:t>
            </a:r>
          </a:p>
          <a:p>
            <a:pPr lvl="1"/>
            <a:r>
              <a:rPr kumimoji="1" lang="en-US" altLang="ja-JP" dirty="0" smtClean="0"/>
              <a:t>ILC IP parameter optimization (</a:t>
            </a:r>
            <a:r>
              <a:rPr kumimoji="1" lang="en-US" altLang="ja-JP" dirty="0" err="1" smtClean="0"/>
              <a:t>T.Okugi</a:t>
            </a:r>
            <a:r>
              <a:rPr kumimoji="1" lang="en-US" altLang="ja-JP" dirty="0" smtClean="0"/>
              <a:t>)</a:t>
            </a:r>
            <a:endParaRPr kumimoji="1" lang="en-US" altLang="ja-JP" dirty="0"/>
          </a:p>
          <a:p>
            <a:r>
              <a:rPr kumimoji="1" lang="en-US" altLang="ja-JP" dirty="0" smtClean="0"/>
              <a:t>Joint with MDI:</a:t>
            </a:r>
          </a:p>
          <a:p>
            <a:pPr lvl="1"/>
            <a:r>
              <a:rPr kumimoji="1" lang="en-US" altLang="ja-JP" dirty="0" smtClean="0"/>
              <a:t>Single L* CR –MDI design issue (</a:t>
            </a:r>
            <a:r>
              <a:rPr kumimoji="1" lang="en-US" altLang="ja-JP" dirty="0" err="1" smtClean="0"/>
              <a:t>K.Buesser</a:t>
            </a:r>
            <a:r>
              <a:rPr kumimoji="1" lang="en-US" altLang="ja-JP" dirty="0" smtClean="0"/>
              <a:t>)</a:t>
            </a:r>
          </a:p>
          <a:p>
            <a:pPr lvl="1"/>
            <a:r>
              <a:rPr kumimoji="1" lang="en-US" altLang="ja-JP" dirty="0" smtClean="0"/>
              <a:t>IR Vacuum Pressure Level (</a:t>
            </a:r>
            <a:r>
              <a:rPr kumimoji="1" lang="en-US" altLang="ja-JP" dirty="0" err="1" smtClean="0"/>
              <a:t>T.Tauchi</a:t>
            </a:r>
            <a:r>
              <a:rPr kumimoji="1" lang="en-US" altLang="ja-JP" dirty="0" smtClean="0"/>
              <a:t>)</a:t>
            </a:r>
          </a:p>
          <a:p>
            <a:pPr lvl="1"/>
            <a:r>
              <a:rPr lang="en-US" altLang="ja-JP" dirty="0"/>
              <a:t>Advanced IR Magnet Designs for the ILC in </a:t>
            </a:r>
            <a:r>
              <a:rPr lang="en-US" altLang="ja-JP" dirty="0" smtClean="0"/>
              <a:t>Japan (</a:t>
            </a:r>
            <a:r>
              <a:rPr lang="en-US" altLang="ja-JP" dirty="0" err="1" smtClean="0"/>
              <a:t>B.Parker</a:t>
            </a:r>
            <a:r>
              <a:rPr lang="en-US" altLang="ja-JP" dirty="0" smtClean="0"/>
              <a:t>)</a:t>
            </a:r>
            <a:endParaRPr lang="en-US" altLang="ja-JP" dirty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082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1150407" y="215753"/>
            <a:ext cx="8229600" cy="550333"/>
          </a:xfrm>
          <a:solidFill>
            <a:schemeClr val="bg1"/>
          </a:solidFill>
        </p:spPr>
        <p:txBody>
          <a:bodyPr/>
          <a:lstStyle/>
          <a:p>
            <a:r>
              <a:rPr kumimoji="1" lang="en-US" altLang="ja-JP" dirty="0" smtClean="0"/>
              <a:t>Tolerance studies (alignment, field error)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2nd CMB meeting at LCWS14, Oct 9, 2014, Bergrade</a:t>
            </a:r>
            <a:endParaRPr lang="en-US" dirty="0"/>
          </a:p>
        </p:txBody>
      </p:sp>
      <p:pic>
        <p:nvPicPr>
          <p:cNvPr id="8" name="図 7" descr="ILCBDS_okugi_20141007_01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1525" y="766085"/>
            <a:ext cx="6645141" cy="469579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9" name="テキスト ボックス 8"/>
          <p:cNvSpPr txBox="1"/>
          <p:nvPr/>
        </p:nvSpPr>
        <p:spPr>
          <a:xfrm>
            <a:off x="5129687" y="1011556"/>
            <a:ext cx="975147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T.Okugi</a:t>
            </a:r>
            <a:endParaRPr kumimoji="1" lang="ja-JP" altLang="en-US" dirty="0"/>
          </a:p>
        </p:txBody>
      </p:sp>
      <p:pic>
        <p:nvPicPr>
          <p:cNvPr id="4" name="図 3" descr="LatDesign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742" y="3483915"/>
            <a:ext cx="5418155" cy="405988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6" name="テキスト ボックス 5"/>
          <p:cNvSpPr txBox="1"/>
          <p:nvPr/>
        </p:nvSpPr>
        <p:spPr>
          <a:xfrm>
            <a:off x="8552450" y="6998547"/>
            <a:ext cx="999818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E.Marin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7793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図 4" descr="gwhite_ilcbdsColl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30833" cy="7543800"/>
          </a:xfrm>
          <a:prstGeom prst="rect">
            <a:avLst/>
          </a:prstGeom>
          <a:ln>
            <a:noFill/>
          </a:ln>
        </p:spPr>
      </p:pic>
      <p:sp>
        <p:nvSpPr>
          <p:cNvPr id="8" name="テキスト ボックス 7"/>
          <p:cNvSpPr txBox="1"/>
          <p:nvPr/>
        </p:nvSpPr>
        <p:spPr>
          <a:xfrm>
            <a:off x="1181744" y="5578846"/>
            <a:ext cx="2492990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G.White</a:t>
            </a:r>
            <a:r>
              <a:rPr kumimoji="1" lang="en-US" altLang="ja-JP" dirty="0" smtClean="0"/>
              <a:t>, LCWS14 BDS</a:t>
            </a:r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</a:t>
            </a:r>
            <a:r>
              <a:rPr kumimoji="1" lang="en-US" altLang="ja-JP" dirty="0" smtClean="0"/>
              <a:t>ollimation studies…</a:t>
            </a:r>
            <a:endParaRPr kumimoji="1" lang="ja-JP" altLang="en-US" dirty="0"/>
          </a:p>
        </p:txBody>
      </p:sp>
      <p:pic>
        <p:nvPicPr>
          <p:cNvPr id="10" name="図 9" descr="ILCBDS_okugi_20141007_01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027" y="2840589"/>
            <a:ext cx="6655637" cy="470321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テキスト ボックス 6"/>
          <p:cNvSpPr txBox="1"/>
          <p:nvPr/>
        </p:nvSpPr>
        <p:spPr>
          <a:xfrm>
            <a:off x="7637545" y="6591875"/>
            <a:ext cx="2420855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T.Okugi</a:t>
            </a:r>
            <a:r>
              <a:rPr kumimoji="1" lang="en-US" altLang="ja-JP" dirty="0" smtClean="0"/>
              <a:t>, LCWS14 BDS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9747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図 3" descr="ILCBDS_okugi_20141007_01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167"/>
            <a:ext cx="7057738" cy="4987357"/>
          </a:xfrm>
          <a:prstGeom prst="rect">
            <a:avLst/>
          </a:prstGeom>
        </p:spPr>
      </p:pic>
      <p:pic>
        <p:nvPicPr>
          <p:cNvPr id="5" name="図 4" descr="ILCBDS_okugi_20141007_01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84" y="929119"/>
            <a:ext cx="9148087" cy="646450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6" name="テキスト ボックス 5"/>
          <p:cNvSpPr txBox="1"/>
          <p:nvPr/>
        </p:nvSpPr>
        <p:spPr>
          <a:xfrm>
            <a:off x="6966080" y="6971186"/>
            <a:ext cx="2420855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T.Okugi</a:t>
            </a:r>
            <a:r>
              <a:rPr kumimoji="1" lang="en-US" altLang="ja-JP" dirty="0" smtClean="0"/>
              <a:t>, LCWS14 BDS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 rot="20350675">
            <a:off x="6023018" y="4293738"/>
            <a:ext cx="4003620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Need study on 250GeV for L*</a:t>
            </a:r>
          </a:p>
          <a:p>
            <a:r>
              <a:rPr kumimoji="1" lang="en-US" altLang="ja-JP" sz="2400" dirty="0" smtClean="0"/>
              <a:t>choice (agreed by Glen, </a:t>
            </a:r>
            <a:r>
              <a:rPr kumimoji="1" lang="en-US" altLang="ja-JP" sz="2400" dirty="0" err="1" smtClean="0"/>
              <a:t>Okugi</a:t>
            </a:r>
            <a:r>
              <a:rPr kumimoji="1" lang="en-US" altLang="ja-JP" sz="2400" dirty="0" smtClean="0"/>
              <a:t>)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 rot="20350675">
            <a:off x="6176166" y="2765223"/>
            <a:ext cx="3110196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QF1 prefers closer to IP </a:t>
            </a:r>
          </a:p>
        </p:txBody>
      </p:sp>
    </p:spTree>
    <p:extLst>
      <p:ext uri="{BB962C8B-B14F-4D97-AF65-F5344CB8AC3E}">
        <p14:creationId xmlns:p14="http://schemas.microsoft.com/office/powerpoint/2010/main" val="3877217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図 5" descr="2014_10_07_dumpline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724109" cy="429308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" name="図 3" descr="2014_10_07_dumpline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132" y="2090349"/>
            <a:ext cx="7125167" cy="534387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2nd CMB meeting at LCWS14, Oct 9, 2014, Bergrade</a:t>
            </a:r>
            <a:endParaRPr 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04158" y="6991985"/>
            <a:ext cx="3508142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Y.Nosochkov</a:t>
            </a:r>
            <a:r>
              <a:rPr kumimoji="1" lang="en-US" altLang="ja-JP" dirty="0" smtClean="0"/>
              <a:t>, LCWS14 BDS/MDI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0565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2nd CMB meeting at LCWS14, Oct 9, 2014, Bergrade</a:t>
            </a:r>
            <a:endParaRPr lang="en-US" dirty="0"/>
          </a:p>
        </p:txBody>
      </p:sp>
      <p:pic>
        <p:nvPicPr>
          <p:cNvPr id="8" name="図 7" descr="141007_Lstar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754380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821511" y="6595231"/>
            <a:ext cx="3877985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BDS/MDI joint session by </a:t>
            </a:r>
            <a:r>
              <a:rPr kumimoji="1" lang="en-US" altLang="ja-JP" dirty="0" err="1" smtClean="0"/>
              <a:t>K.Buesser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68770170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LLC_PowerPoint_template.potx</Template>
  <TotalTime>3969</TotalTime>
  <Words>490</Words>
  <Application>Microsoft Macintosh PowerPoint</Application>
  <PresentationFormat>ユーザー設定</PresentationFormat>
  <Paragraphs>72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LLC_PowerPoint_template</vt:lpstr>
      <vt:lpstr>PowerPoint プレゼンテーション</vt:lpstr>
      <vt:lpstr>Change Review Panel for ILC-CR-0002</vt:lpstr>
      <vt:lpstr>Minutes of the 1st CMB meeting (Sep.25) </vt:lpstr>
      <vt:lpstr>L* (3.5~4.5m) related talks in BDS sessions  </vt:lpstr>
      <vt:lpstr>Tolerance studies (alignment, field error)</vt:lpstr>
      <vt:lpstr>Collimation studies…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Plan of the CRP-002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Mike Harrison</dc:creator>
  <cp:keywords/>
  <dc:description/>
  <cp:lastModifiedBy>Nobuhiro Terunuma</cp:lastModifiedBy>
  <cp:revision>43</cp:revision>
  <dcterms:created xsi:type="dcterms:W3CDTF">2013-02-19T15:49:22Z</dcterms:created>
  <dcterms:modified xsi:type="dcterms:W3CDTF">2014-10-09T11:59:16Z</dcterms:modified>
  <cp:category/>
</cp:coreProperties>
</file>