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9"/>
  </p:notesMasterIdLst>
  <p:sldIdLst>
    <p:sldId id="277" r:id="rId2"/>
    <p:sldId id="327" r:id="rId3"/>
    <p:sldId id="261" r:id="rId4"/>
    <p:sldId id="312" r:id="rId5"/>
    <p:sldId id="311" r:id="rId6"/>
    <p:sldId id="260" r:id="rId7"/>
    <p:sldId id="278" r:id="rId8"/>
    <p:sldId id="321" r:id="rId9"/>
    <p:sldId id="322" r:id="rId10"/>
    <p:sldId id="323" r:id="rId11"/>
    <p:sldId id="326" r:id="rId12"/>
    <p:sldId id="325" r:id="rId13"/>
    <p:sldId id="314" r:id="rId14"/>
    <p:sldId id="334" r:id="rId15"/>
    <p:sldId id="284" r:id="rId16"/>
    <p:sldId id="285" r:id="rId17"/>
    <p:sldId id="286" r:id="rId18"/>
    <p:sldId id="287" r:id="rId19"/>
    <p:sldId id="335" r:id="rId20"/>
    <p:sldId id="340" r:id="rId21"/>
    <p:sldId id="341" r:id="rId22"/>
    <p:sldId id="350" r:id="rId23"/>
    <p:sldId id="351" r:id="rId24"/>
    <p:sldId id="295" r:id="rId25"/>
    <p:sldId id="338" r:id="rId26"/>
    <p:sldId id="339" r:id="rId27"/>
    <p:sldId id="316" r:id="rId28"/>
    <p:sldId id="276" r:id="rId29"/>
    <p:sldId id="347" r:id="rId30"/>
    <p:sldId id="348" r:id="rId31"/>
    <p:sldId id="349" r:id="rId32"/>
    <p:sldId id="344" r:id="rId33"/>
    <p:sldId id="345" r:id="rId34"/>
    <p:sldId id="346" r:id="rId35"/>
    <p:sldId id="328" r:id="rId36"/>
    <p:sldId id="329" r:id="rId37"/>
    <p:sldId id="330" r:id="rId38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40"/>
      <p:bold r:id="rId41"/>
      <p:italic r:id="rId42"/>
      <p:boldItalic r:id="rId43"/>
    </p:embeddedFont>
    <p:embeddedFont>
      <p:font typeface="Calibri" panose="020F0502020204030204" pitchFamily="34" charset="0"/>
      <p:regular r:id="rId44"/>
      <p:bold r:id="rId45"/>
      <p:italic r:id="rId46"/>
      <p:boldItalic r:id="rId4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00"/>
    <a:srgbClr val="0000FF"/>
    <a:srgbClr val="000000"/>
    <a:srgbClr val="C0504D"/>
    <a:srgbClr val="4F81BD"/>
    <a:srgbClr val="4F6228"/>
    <a:srgbClr val="99CCFF"/>
    <a:srgbClr val="B2B2B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9" autoAdjust="0"/>
    <p:restoredTop sz="86383" autoAdjust="0"/>
  </p:normalViewPr>
  <p:slideViewPr>
    <p:cSldViewPr>
      <p:cViewPr varScale="1">
        <p:scale>
          <a:sx n="114" d="100"/>
          <a:sy n="114" d="100"/>
        </p:scale>
        <p:origin x="-10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AD6B2-F65A-477B-A7C6-9307BCB6BB09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817A7-4674-4BA2-A951-65BC1D8B46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805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93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91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90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81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6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38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49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83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94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9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3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7210C-309D-452B-980B-D4CEE381C670}" type="datetimeFigureOut">
              <a:rPr lang="en-GB" smtClean="0"/>
              <a:t>02/10/2014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9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77688" y="2319014"/>
            <a:ext cx="7379332" cy="1470025"/>
          </a:xfrm>
        </p:spPr>
        <p:txBody>
          <a:bodyPr lIns="0" rIns="0">
            <a:no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Progress towards nanometre-level beam stabilisation at ATF2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170" y="116632"/>
            <a:ext cx="1557326" cy="15573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7207"/>
            <a:ext cx="1557326" cy="1557326"/>
          </a:xfrm>
          <a:prstGeom prst="rect">
            <a:avLst/>
          </a:prstGeom>
        </p:spPr>
      </p:pic>
      <p:sp>
        <p:nvSpPr>
          <p:cNvPr id="9" name="Subtitle 4"/>
          <p:cNvSpPr>
            <a:spLocks noGrp="1"/>
          </p:cNvSpPr>
          <p:nvPr>
            <p:ph type="subTitle" idx="1"/>
          </p:nvPr>
        </p:nvSpPr>
        <p:spPr>
          <a:xfrm>
            <a:off x="882334" y="4293096"/>
            <a:ext cx="7379332" cy="1656184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N. Blaskovic, D. R. Bett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chemeClr val="bg1"/>
                </a:solidFill>
              </a:rPr>
              <a:t>P. N. Burrows,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G. B. Christian, C. Perry</a:t>
            </a:r>
          </a:p>
          <a:p>
            <a:r>
              <a:rPr lang="en-GB" i="1" dirty="0" smtClean="0">
                <a:solidFill>
                  <a:schemeClr val="bg1"/>
                </a:solidFill>
              </a:rPr>
              <a:t>John </a:t>
            </a:r>
            <a:r>
              <a:rPr lang="en-GB" i="1" dirty="0">
                <a:solidFill>
                  <a:schemeClr val="bg1"/>
                </a:solidFill>
              </a:rPr>
              <a:t>Adams </a:t>
            </a:r>
            <a:r>
              <a:rPr lang="en-GB" i="1" dirty="0" smtClean="0">
                <a:solidFill>
                  <a:schemeClr val="bg1"/>
                </a:solidFill>
              </a:rPr>
              <a:t>Institute, University </a:t>
            </a:r>
            <a:r>
              <a:rPr lang="en-GB" i="1" dirty="0">
                <a:solidFill>
                  <a:schemeClr val="bg1"/>
                </a:solidFill>
              </a:rPr>
              <a:t>of </a:t>
            </a:r>
            <a:r>
              <a:rPr lang="en-GB" i="1" dirty="0" smtClean="0">
                <a:solidFill>
                  <a:schemeClr val="bg1"/>
                </a:solidFill>
              </a:rPr>
              <a:t>Oxford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80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10</a:t>
            </a:fld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8" y="2289651"/>
            <a:ext cx="8750190" cy="363872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842697" y="3964995"/>
            <a:ext cx="3482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Damping ring</a:t>
            </a:r>
            <a:endParaRPr lang="en-GB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1216579" y="4718517"/>
            <a:ext cx="2635341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Electron source</a:t>
            </a:r>
            <a:endParaRPr lang="en-GB" sz="20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929541" y="4923116"/>
            <a:ext cx="287038" cy="70336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7149" y="5189130"/>
            <a:ext cx="4322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1.28 GeV linear accelerator</a:t>
            </a:r>
            <a:endParaRPr lang="en-GB" sz="20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29541" y="6237312"/>
            <a:ext cx="6666795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9541" y="5909210"/>
            <a:ext cx="6666795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90 meters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322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11</a:t>
            </a:fld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8" y="2289651"/>
            <a:ext cx="8750190" cy="363872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842697" y="3964995"/>
            <a:ext cx="3482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Damping ring</a:t>
            </a:r>
            <a:endParaRPr lang="en-GB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1216579" y="4718517"/>
            <a:ext cx="2635341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Electron source</a:t>
            </a:r>
            <a:endParaRPr lang="en-GB" sz="20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929541" y="4923116"/>
            <a:ext cx="287038" cy="70336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47864" y="2132856"/>
            <a:ext cx="2952327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Extraction line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23528" y="2132856"/>
            <a:ext cx="2952327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Final focus</a:t>
            </a:r>
            <a:endParaRPr lang="en-GB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6579" y="3215097"/>
            <a:ext cx="3211405" cy="1015663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Model interaction point (IP) of a </a:t>
            </a:r>
            <a:r>
              <a:rPr lang="en-GB" sz="2000" dirty="0" smtClean="0"/>
              <a:t>collider</a:t>
            </a:r>
            <a:br>
              <a:rPr lang="en-GB" sz="2000" dirty="0" smtClean="0"/>
            </a:br>
            <a:r>
              <a:rPr lang="en-GB" sz="2000" dirty="0" smtClean="0"/>
              <a:t>(location of feedback system)</a:t>
            </a:r>
            <a:endParaRPr lang="en-GB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467149" y="5189130"/>
            <a:ext cx="4322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1.28 GeV linear accelerator</a:t>
            </a:r>
            <a:endParaRPr lang="en-GB" sz="20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929541" y="6237312"/>
            <a:ext cx="6666795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29541" y="5909210"/>
            <a:ext cx="6666795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90 meters</a:t>
            </a:r>
            <a:endParaRPr lang="en-GB" sz="2000" dirty="0"/>
          </a:p>
        </p:txBody>
      </p:sp>
      <p:cxnSp>
        <p:nvCxnSpPr>
          <p:cNvPr id="38" name="Straight Connector 37"/>
          <p:cNvCxnSpPr/>
          <p:nvPr/>
        </p:nvCxnSpPr>
        <p:spPr>
          <a:xfrm flipH="1" flipV="1">
            <a:off x="929541" y="2864088"/>
            <a:ext cx="287038" cy="564912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44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12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ATF can be operated with 2-bunch trains in the extraction line and final focus</a:t>
            </a:r>
          </a:p>
          <a:p>
            <a:r>
              <a:rPr lang="en-GB" dirty="0" smtClean="0"/>
              <a:t>The separation of the bunches is ILC-like (tuneable up to ~300 ns)</a:t>
            </a:r>
          </a:p>
          <a:p>
            <a:r>
              <a:rPr lang="en-GB" dirty="0" smtClean="0"/>
              <a:t>Our prototype feedback system:</a:t>
            </a:r>
          </a:p>
          <a:p>
            <a:pPr lvl="1"/>
            <a:r>
              <a:rPr lang="en-GB" dirty="0" smtClean="0"/>
              <a:t>Measures the </a:t>
            </a:r>
            <a:r>
              <a:rPr lang="en-GB" dirty="0"/>
              <a:t>position of the first </a:t>
            </a:r>
            <a:r>
              <a:rPr lang="en-GB" dirty="0" smtClean="0"/>
              <a:t>bunch</a:t>
            </a:r>
          </a:p>
          <a:p>
            <a:pPr lvl="1"/>
            <a:r>
              <a:rPr lang="en-GB" dirty="0" smtClean="0"/>
              <a:t>Then corrects the path of the second bunch</a:t>
            </a:r>
          </a:p>
          <a:p>
            <a:r>
              <a:rPr lang="en-GB" dirty="0" smtClean="0"/>
              <a:t>Train extraction frequency: ~3 Hz</a:t>
            </a:r>
          </a:p>
        </p:txBody>
      </p:sp>
    </p:spTree>
    <p:extLst>
      <p:ext uri="{BB962C8B-B14F-4D97-AF65-F5344CB8AC3E}">
        <p14:creationId xmlns:p14="http://schemas.microsoft.com/office/powerpoint/2010/main" val="191996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on Nanosecond Timescales (FONT)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13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 rIns="0">
            <a:normAutofit/>
          </a:bodyPr>
          <a:lstStyle/>
          <a:p>
            <a:r>
              <a:rPr lang="en-GB" dirty="0"/>
              <a:t>L</a:t>
            </a:r>
            <a:r>
              <a:rPr lang="en-GB" dirty="0" smtClean="0"/>
              <a:t>ow-latency, high-precision feedback system</a:t>
            </a:r>
          </a:p>
          <a:p>
            <a:r>
              <a:rPr lang="en-GB" dirty="0" smtClean="0"/>
              <a:t>We have previously </a:t>
            </a:r>
            <a:r>
              <a:rPr lang="en-GB" dirty="0"/>
              <a:t>demonstrated a system </a:t>
            </a:r>
            <a:r>
              <a:rPr lang="en-GB" dirty="0" smtClean="0"/>
              <a:t>meeting ILC </a:t>
            </a:r>
            <a:r>
              <a:rPr lang="en-GB" dirty="0"/>
              <a:t>latency, BPM resolution and beam kick requirements </a:t>
            </a:r>
          </a:p>
          <a:p>
            <a:r>
              <a:rPr lang="en-GB" dirty="0" smtClean="0"/>
              <a:t>We have extended the system </a:t>
            </a:r>
            <a:r>
              <a:rPr lang="en-GB" dirty="0"/>
              <a:t>for use at </a:t>
            </a:r>
            <a:r>
              <a:rPr lang="en-GB" dirty="0" smtClean="0"/>
              <a:t>ATF</a:t>
            </a:r>
            <a:endParaRPr lang="en-GB" dirty="0"/>
          </a:p>
          <a:p>
            <a:r>
              <a:rPr lang="en-GB" dirty="0" smtClean="0"/>
              <a:t>We aim for nanometre level beam </a:t>
            </a:r>
            <a:r>
              <a:rPr lang="en-GB" dirty="0" smtClean="0"/>
              <a:t>stabilisation at the ATF 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78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14</a:t>
            </a:fld>
            <a:endParaRPr lang="en-GB" sz="1600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pic>
        <p:nvPicPr>
          <p:cNvPr id="34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6" b="5702"/>
          <a:stretch/>
        </p:blipFill>
        <p:spPr bwMode="auto">
          <a:xfrm>
            <a:off x="4995104" y="2533854"/>
            <a:ext cx="3753359" cy="271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995105" y="2085628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18" name="Rectangle 17"/>
          <p:cNvSpPr/>
          <p:nvPr/>
        </p:nvSpPr>
        <p:spPr>
          <a:xfrm>
            <a:off x="5427153" y="2085629"/>
            <a:ext cx="3321311" cy="356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r>
              <a:rPr lang="en-GB" sz="2000" b="1" dirty="0" smtClean="0">
                <a:solidFill>
                  <a:sysClr val="windowText" lastClr="000000"/>
                </a:solidFill>
              </a:rPr>
              <a:t>Cavity BPM at beam waist</a:t>
            </a:r>
            <a:endParaRPr lang="en-GB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004048" y="5373216"/>
            <a:ext cx="373547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C-band: 6.4 GHz in 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Low Q: decay time &lt; 30 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Resolve 2-bunch trains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547664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36" name="Rectangle 35"/>
          <p:cNvSpPr/>
          <p:nvPr/>
        </p:nvSpPr>
        <p:spPr>
          <a:xfrm>
            <a:off x="0" y="1916832"/>
            <a:ext cx="899592" cy="2752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4A7EBB"/>
                </a:solidFill>
              </a:rPr>
              <a:t>beam</a:t>
            </a:r>
            <a:endParaRPr lang="en-GB" sz="2000" b="1" dirty="0">
              <a:solidFill>
                <a:srgbClr val="4A7E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13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15</a:t>
            </a:fld>
            <a:endParaRPr lang="en-GB" sz="1600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6300192" y="2085629"/>
            <a:ext cx="2448272" cy="356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r>
              <a:rPr lang="en-GB" sz="2000" b="1" dirty="0" smtClean="0">
                <a:solidFill>
                  <a:sysClr val="windowText" lastClr="000000"/>
                </a:solidFill>
              </a:rPr>
              <a:t>for cavity BPM</a:t>
            </a:r>
            <a:endParaRPr lang="en-GB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Analogue, 2-stage downmixer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Resolution of &lt; 80 nm</a:t>
            </a:r>
            <a:endParaRPr lang="en-GB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Developed by Honda et al.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995105" y="2085628"/>
            <a:ext cx="1224135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" t="6193" r="2788"/>
          <a:stretch/>
        </p:blipFill>
        <p:spPr>
          <a:xfrm>
            <a:off x="5004926" y="2533854"/>
            <a:ext cx="3743538" cy="2712032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547664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731645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 rot="16200000">
            <a:off x="1100318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sp>
        <p:nvSpPr>
          <p:cNvPr id="40" name="Rectangle 39"/>
          <p:cNvSpPr/>
          <p:nvPr/>
        </p:nvSpPr>
        <p:spPr>
          <a:xfrm>
            <a:off x="0" y="1916832"/>
            <a:ext cx="899592" cy="2752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4A7EBB"/>
                </a:solidFill>
              </a:rPr>
              <a:t>beam</a:t>
            </a:r>
            <a:endParaRPr lang="en-GB" sz="2000" b="1" dirty="0">
              <a:solidFill>
                <a:srgbClr val="4A7E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36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16</a:t>
            </a:fld>
            <a:endParaRPr lang="en-GB" sz="1600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995105" y="2088794"/>
            <a:ext cx="1224136" cy="356875"/>
          </a:xfrm>
          <a:prstGeom prst="rect">
            <a:avLst/>
          </a:prstGeom>
          <a:solidFill>
            <a:srgbClr val="4F6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9" b="9896"/>
          <a:stretch/>
        </p:blipFill>
        <p:spPr>
          <a:xfrm>
            <a:off x="4995105" y="2533855"/>
            <a:ext cx="3753359" cy="2720126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5004047" y="5373216"/>
            <a:ext cx="3735473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9 ADC channels at 357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2 DAC channels at 179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Xilinx Virtex 5 FPGA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ysClr val="windowText" lastClr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547664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731645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1100318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733252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547664" y="4907295"/>
            <a:ext cx="1505604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35" name="Rectangle 34"/>
          <p:cNvSpPr/>
          <p:nvPr/>
        </p:nvSpPr>
        <p:spPr>
          <a:xfrm>
            <a:off x="0" y="1916832"/>
            <a:ext cx="899592" cy="2752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4A7EBB"/>
                </a:solidFill>
              </a:rPr>
              <a:t>beam</a:t>
            </a:r>
            <a:endParaRPr lang="en-GB" sz="2000" b="1" dirty="0">
              <a:solidFill>
                <a:srgbClr val="4A7E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2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17</a:t>
            </a:fld>
            <a:endParaRPr lang="en-GB" sz="1600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Made by TMD Technologies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± 30 A drive current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35 ns rise time</a:t>
            </a:r>
            <a:r>
              <a:rPr lang="en-GB" sz="2000" dirty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(90 % of peak)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995105" y="2085628"/>
            <a:ext cx="1224136" cy="360041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pic>
        <p:nvPicPr>
          <p:cNvPr id="43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7" b="5436"/>
          <a:stretch/>
        </p:blipFill>
        <p:spPr bwMode="auto">
          <a:xfrm rot="5400000">
            <a:off x="5517252" y="2026697"/>
            <a:ext cx="2720127" cy="3734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 rot="16200000">
            <a:off x="2243503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881224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547664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1731645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 rot="16200000">
            <a:off x="1100318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1733252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547664" y="4907295"/>
            <a:ext cx="1505604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56" name="Rectangle 55"/>
          <p:cNvSpPr/>
          <p:nvPr/>
        </p:nvSpPr>
        <p:spPr>
          <a:xfrm>
            <a:off x="0" y="1916832"/>
            <a:ext cx="899592" cy="2752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4A7EBB"/>
                </a:solidFill>
              </a:rPr>
              <a:t>beam</a:t>
            </a:r>
            <a:endParaRPr lang="en-GB" sz="2000" b="1" dirty="0">
              <a:solidFill>
                <a:srgbClr val="4A7E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90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18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2690849" y="2085629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2874830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2243503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2881224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547664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1731645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100318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733252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547664" y="4907295"/>
            <a:ext cx="1505604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Vertical stripline kicker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12.5 cm long strips for IPK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Just before IP chamber</a:t>
            </a: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995106" y="2085628"/>
            <a:ext cx="379142" cy="360042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sp>
        <p:nvSpPr>
          <p:cNvPr id="49" name="Rectangle 48"/>
          <p:cNvSpPr/>
          <p:nvPr/>
        </p:nvSpPr>
        <p:spPr>
          <a:xfrm>
            <a:off x="5436095" y="2088795"/>
            <a:ext cx="3321311" cy="356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r>
              <a:rPr lang="en-GB" sz="2000" b="1" dirty="0" smtClean="0">
                <a:solidFill>
                  <a:sysClr val="windowText" lastClr="000000"/>
                </a:solidFill>
              </a:rPr>
              <a:t>Kicker</a:t>
            </a:r>
            <a:endParaRPr lang="en-GB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  <p:sp>
        <p:nvSpPr>
          <p:cNvPr id="45" name="Rectangle 44"/>
          <p:cNvSpPr/>
          <p:nvPr/>
        </p:nvSpPr>
        <p:spPr>
          <a:xfrm>
            <a:off x="0" y="1916832"/>
            <a:ext cx="899592" cy="2752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4A7EBB"/>
                </a:solidFill>
              </a:rPr>
              <a:t>beam</a:t>
            </a:r>
            <a:endParaRPr lang="en-GB" sz="2000" b="1" dirty="0">
              <a:solidFill>
                <a:srgbClr val="4A7EBB"/>
              </a:solidFill>
            </a:endParaRPr>
          </a:p>
        </p:txBody>
      </p:sp>
      <p:pic>
        <p:nvPicPr>
          <p:cNvPr id="48" name="Picture 4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5" t="15329" r="6721" b="16875"/>
          <a:stretch/>
        </p:blipFill>
        <p:spPr bwMode="auto">
          <a:xfrm>
            <a:off x="5004048" y="2533854"/>
            <a:ext cx="3753358" cy="272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995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19</a:t>
            </a:fld>
            <a:endParaRPr lang="en-GB" sz="1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704" y="1483644"/>
            <a:ext cx="5568592" cy="4177604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Position Jitter</a:t>
            </a:r>
            <a:endParaRPr lang="en-GB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467544" y="5661248"/>
            <a:ext cx="8205374" cy="720079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Measured position jitter on waist ~ 75 nm</a:t>
            </a:r>
          </a:p>
        </p:txBody>
      </p:sp>
    </p:spTree>
    <p:extLst>
      <p:ext uri="{BB962C8B-B14F-4D97-AF65-F5344CB8AC3E}">
        <p14:creationId xmlns:p14="http://schemas.microsoft.com/office/powerpoint/2010/main" val="97558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Outline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</a:p>
          <a:p>
            <a:pPr lvl="1"/>
            <a:r>
              <a:rPr lang="en-GB" dirty="0" smtClean="0"/>
              <a:t>Feedback at a linear collider</a:t>
            </a:r>
          </a:p>
          <a:p>
            <a:pPr lvl="1"/>
            <a:r>
              <a:rPr lang="en-GB" dirty="0" smtClean="0"/>
              <a:t>International Linear Collider</a:t>
            </a:r>
          </a:p>
          <a:p>
            <a:pPr lvl="1"/>
            <a:r>
              <a:rPr lang="en-GB" dirty="0" smtClean="0"/>
              <a:t>Feedback on Nanosecond Timescales</a:t>
            </a:r>
          </a:p>
          <a:p>
            <a:r>
              <a:rPr lang="en-GB" dirty="0" smtClean="0"/>
              <a:t>Experimental setup at Accelerator Test </a:t>
            </a:r>
            <a:r>
              <a:rPr lang="en-GB" dirty="0" smtClean="0"/>
              <a:t>Facility</a:t>
            </a:r>
          </a:p>
          <a:p>
            <a:r>
              <a:rPr lang="en-GB" dirty="0" smtClean="0"/>
              <a:t>Position </a:t>
            </a:r>
            <a:r>
              <a:rPr lang="en-GB" dirty="0" smtClean="0"/>
              <a:t>jitter on waist</a:t>
            </a:r>
          </a:p>
          <a:p>
            <a:r>
              <a:rPr lang="en-GB" dirty="0" smtClean="0"/>
              <a:t>Interaction point feedback results</a:t>
            </a:r>
          </a:p>
        </p:txBody>
      </p:sp>
    </p:spTree>
    <p:extLst>
      <p:ext uri="{BB962C8B-B14F-4D97-AF65-F5344CB8AC3E}">
        <p14:creationId xmlns:p14="http://schemas.microsoft.com/office/powerpoint/2010/main" val="3553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20</a:t>
            </a:fld>
            <a:endParaRPr lang="en-GB" sz="1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704" y="1483644"/>
            <a:ext cx="5568592" cy="4177603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Position Jitter</a:t>
            </a:r>
            <a:endParaRPr lang="en-GB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467544" y="5661248"/>
            <a:ext cx="8205374" cy="720079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A few hours later, measured position jitter &gt; 200 nm</a:t>
            </a:r>
          </a:p>
        </p:txBody>
      </p:sp>
    </p:spTree>
    <p:extLst>
      <p:ext uri="{BB962C8B-B14F-4D97-AF65-F5344CB8AC3E}">
        <p14:creationId xmlns:p14="http://schemas.microsoft.com/office/powerpoint/2010/main" val="25382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21</a:t>
            </a:fld>
            <a:endParaRPr lang="en-GB" sz="1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704" y="1483644"/>
            <a:ext cx="5568592" cy="4177603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Position Jitter</a:t>
            </a:r>
            <a:endParaRPr lang="en-GB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467544" y="5661248"/>
            <a:ext cx="8205374" cy="720079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Using a downstream BPM, the waist position was found to have drifted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Correcting for waist drift off-line recovers waist beam jitter ~ 75 nm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2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Resolution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22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~75 nm measured jitter is an upper limit to the resolution of the </a:t>
            </a:r>
            <a:r>
              <a:rPr lang="en-GB" dirty="0" smtClean="0"/>
              <a:t>BPM, for the single-point sampling used in the feedback firmware</a:t>
            </a:r>
          </a:p>
        </p:txBody>
      </p:sp>
    </p:spTree>
    <p:extLst>
      <p:ext uri="{BB962C8B-B14F-4D97-AF65-F5344CB8AC3E}">
        <p14:creationId xmlns:p14="http://schemas.microsoft.com/office/powerpoint/2010/main" val="334919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67544" y="3501008"/>
            <a:ext cx="8205374" cy="288032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Off-line analysis shows that multi-sample </a:t>
            </a:r>
            <a:r>
              <a:rPr lang="en-GB" sz="2000" dirty="0" smtClean="0">
                <a:solidFill>
                  <a:schemeClr val="tx1"/>
                </a:solidFill>
              </a:rPr>
              <a:t>averaging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improves </a:t>
            </a:r>
            <a:r>
              <a:rPr lang="en-GB" sz="2000" dirty="0">
                <a:solidFill>
                  <a:schemeClr val="tx1"/>
                </a:solidFill>
              </a:rPr>
              <a:t>the </a:t>
            </a:r>
            <a:r>
              <a:rPr lang="en-GB" sz="2000" dirty="0" smtClean="0">
                <a:solidFill>
                  <a:schemeClr val="tx1"/>
                </a:solidFill>
              </a:rPr>
              <a:t>resolution to under 40 </a:t>
            </a:r>
            <a:r>
              <a:rPr lang="en-GB" sz="2000" dirty="0">
                <a:solidFill>
                  <a:schemeClr val="tx1"/>
                </a:solidFill>
              </a:rPr>
              <a:t>nm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Resolution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23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~75 nm measured jitter is an upper limit to the resolution of the </a:t>
            </a:r>
            <a:r>
              <a:rPr lang="en-GB" dirty="0" smtClean="0"/>
              <a:t>BPM, for the single-point sampling used in the feedback firmware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664" y="4383890"/>
            <a:ext cx="4778945" cy="192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05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24</a:t>
            </a:fld>
            <a:endParaRPr lang="en-GB" sz="1600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Interaction Point Feedback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716016" y="2013621"/>
            <a:ext cx="4176464" cy="42956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IPB position is used to drive the local kicker IPK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Latency: </a:t>
            </a:r>
            <a:r>
              <a:rPr lang="en-GB" sz="2800" dirty="0">
                <a:solidFill>
                  <a:sysClr val="windowText" lastClr="000000"/>
                </a:solidFill>
              </a:rPr>
              <a:t>212 </a:t>
            </a:r>
            <a:r>
              <a:rPr lang="en-GB" sz="2800" dirty="0" smtClean="0">
                <a:solidFill>
                  <a:sysClr val="windowText" lastClr="000000"/>
                </a:solidFill>
              </a:rPr>
              <a:t>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ysClr val="windowText" lastClr="000000"/>
                </a:solidFill>
              </a:rPr>
              <a:t>Effect measured at </a:t>
            </a:r>
            <a:r>
              <a:rPr lang="en-GB" sz="2800" dirty="0" smtClean="0">
                <a:solidFill>
                  <a:sysClr val="windowText" lastClr="000000"/>
                </a:solidFill>
              </a:rPr>
              <a:t>IPB</a:t>
            </a:r>
            <a:endParaRPr lang="en-GB" sz="2000" dirty="0">
              <a:solidFill>
                <a:sysClr val="windowText" lastClr="00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690849" y="2085629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874830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 rot="16200000">
            <a:off x="2243503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2881224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547664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1731645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 rot="16200000">
            <a:off x="1100318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1733252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547664" y="4907295"/>
            <a:ext cx="1505604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66" name="Rectangle 65"/>
          <p:cNvSpPr/>
          <p:nvPr/>
        </p:nvSpPr>
        <p:spPr>
          <a:xfrm>
            <a:off x="0" y="1916832"/>
            <a:ext cx="899592" cy="2752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4A7EBB"/>
                </a:solidFill>
              </a:rPr>
              <a:t>beam</a:t>
            </a:r>
            <a:endParaRPr lang="en-GB" sz="2000" b="1" dirty="0">
              <a:solidFill>
                <a:srgbClr val="4A7E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73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25</a:t>
            </a:fld>
            <a:endParaRPr lang="en-GB" sz="1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022" y="1484784"/>
            <a:ext cx="2205794" cy="4968551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/>
              <a:t>Interaction Point Feedback</a:t>
            </a:r>
          </a:p>
        </p:txBody>
      </p:sp>
    </p:spTree>
    <p:extLst>
      <p:ext uri="{BB962C8B-B14F-4D97-AF65-F5344CB8AC3E}">
        <p14:creationId xmlns:p14="http://schemas.microsoft.com/office/powerpoint/2010/main" val="174368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26</a:t>
            </a:fld>
            <a:endParaRPr lang="en-GB" sz="1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471" y="1484784"/>
            <a:ext cx="6622896" cy="4968550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/>
              <a:t>Interaction Point Feedback</a:t>
            </a:r>
          </a:p>
        </p:txBody>
      </p:sp>
    </p:spTree>
    <p:extLst>
      <p:ext uri="{BB962C8B-B14F-4D97-AF65-F5344CB8AC3E}">
        <p14:creationId xmlns:p14="http://schemas.microsoft.com/office/powerpoint/2010/main" val="174368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Conclusions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27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Demonstrated low-latency</a:t>
            </a:r>
            <a:r>
              <a:rPr lang="en-GB" dirty="0"/>
              <a:t>, high-precision, intra-train feedback </a:t>
            </a:r>
            <a:r>
              <a:rPr lang="en-GB" dirty="0" smtClean="0"/>
              <a:t>systems</a:t>
            </a:r>
            <a:endParaRPr lang="en-GB" dirty="0"/>
          </a:p>
          <a:p>
            <a:r>
              <a:rPr lang="en-GB" dirty="0" smtClean="0"/>
              <a:t>Cavity BPM feedback latency: 212 ns</a:t>
            </a:r>
          </a:p>
          <a:p>
            <a:r>
              <a:rPr lang="en-GB" dirty="0" smtClean="0"/>
              <a:t>Cavity BPM resolution</a:t>
            </a:r>
          </a:p>
          <a:p>
            <a:pPr lvl="1"/>
            <a:r>
              <a:rPr lang="en-GB" dirty="0" smtClean="0"/>
              <a:t>Single-point sampling:	&lt; 80 nm</a:t>
            </a:r>
          </a:p>
          <a:p>
            <a:pPr lvl="1"/>
            <a:r>
              <a:rPr lang="en-GB" dirty="0" smtClean="0"/>
              <a:t>Multi-sample averaging:	&lt; 40 nm</a:t>
            </a:r>
          </a:p>
          <a:p>
            <a:r>
              <a:rPr lang="en-GB" dirty="0" smtClean="0"/>
              <a:t>Achieved </a:t>
            </a:r>
            <a:r>
              <a:rPr lang="en-GB" dirty="0"/>
              <a:t>beam stabilisation at the ATF </a:t>
            </a:r>
            <a:r>
              <a:rPr lang="en-GB" dirty="0" smtClean="0"/>
              <a:t>IP, reducing the jitter to &lt; 90 nm</a:t>
            </a: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7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Thank you for your attention!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28</a:t>
            </a:fld>
            <a:endParaRPr lang="en-GB" sz="1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1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Cavity BPM Signal Processing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29</a:t>
            </a:fld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700808"/>
            <a:ext cx="8921917" cy="302673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644007" y="5013176"/>
            <a:ext cx="4028911" cy="100811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Reference cavity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Monopole mode frequency (in y)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~6426 MHz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7544" y="5023958"/>
            <a:ext cx="4032448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IPB cavity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Dipole mode frequency (in y)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~6426 MHz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7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at a Linear Collider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</a:t>
            </a:fld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Successful collision of bunches at a linear collider is critical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fast position feedback system is required</a:t>
            </a:r>
            <a:endParaRPr lang="en-GB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735250"/>
            <a:ext cx="4574835" cy="22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5292080" y="3436524"/>
            <a:ext cx="3394720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Misaligned beams at interaction point (IP) cause beam-beam deflection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20225515">
            <a:off x="2461650" y="3823067"/>
            <a:ext cx="1008112" cy="46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 rot="1461176">
            <a:off x="2317859" y="5348734"/>
            <a:ext cx="1008112" cy="46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Freeform 13"/>
          <p:cNvSpPr/>
          <p:nvPr/>
        </p:nvSpPr>
        <p:spPr>
          <a:xfrm>
            <a:off x="2051720" y="4033633"/>
            <a:ext cx="3169920" cy="1638300"/>
          </a:xfrm>
          <a:custGeom>
            <a:avLst/>
            <a:gdLst>
              <a:gd name="connsiteX0" fmla="*/ 0 w 3169920"/>
              <a:gd name="connsiteY0" fmla="*/ 807720 h 1638300"/>
              <a:gd name="connsiteX1" fmla="*/ 1767840 w 3169920"/>
              <a:gd name="connsiteY1" fmla="*/ 1615440 h 1638300"/>
              <a:gd name="connsiteX2" fmla="*/ 3169920 w 3169920"/>
              <a:gd name="connsiteY2" fmla="*/ 1638300 h 1638300"/>
              <a:gd name="connsiteX3" fmla="*/ 3154680 w 3169920"/>
              <a:gd name="connsiteY3" fmla="*/ 0 h 1638300"/>
              <a:gd name="connsiteX4" fmla="*/ 1699260 w 3169920"/>
              <a:gd name="connsiteY4" fmla="*/ 15240 h 1638300"/>
              <a:gd name="connsiteX5" fmla="*/ 0 w 3169920"/>
              <a:gd name="connsiteY5" fmla="*/ 80772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9920" h="1638300">
                <a:moveTo>
                  <a:pt x="0" y="807720"/>
                </a:moveTo>
                <a:lnTo>
                  <a:pt x="1767840" y="1615440"/>
                </a:lnTo>
                <a:lnTo>
                  <a:pt x="3169920" y="1638300"/>
                </a:lnTo>
                <a:lnTo>
                  <a:pt x="3154680" y="0"/>
                </a:lnTo>
                <a:lnTo>
                  <a:pt x="1699260" y="15240"/>
                </a:lnTo>
                <a:lnTo>
                  <a:pt x="0" y="8077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 rot="20225515">
            <a:off x="2416244" y="3823067"/>
            <a:ext cx="1008112" cy="46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9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30</a:t>
            </a:fld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700808"/>
            <a:ext cx="8921917" cy="3026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Cavity BPM Signal Processing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67544" y="5023958"/>
            <a:ext cx="820537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The IPB and reference cavity signals are downmixed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using a common, external 5712 MHz local oscillator (LO)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940152" y="1628800"/>
            <a:ext cx="2732766" cy="49866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s</a:t>
            </a:r>
            <a:r>
              <a:rPr lang="en-GB" sz="2000" dirty="0" smtClean="0">
                <a:solidFill>
                  <a:schemeClr val="tx1"/>
                </a:solidFill>
              </a:rPr>
              <a:t>implified schematic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3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31</a:t>
            </a:fld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700808"/>
            <a:ext cx="8921917" cy="3026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Cavity BPM Signal Processing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67544" y="5023958"/>
            <a:ext cx="820537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The IPB signal is downmixed using the reference cavity signal as </a:t>
            </a:r>
            <a:r>
              <a:rPr lang="en-GB" sz="2000" dirty="0" smtClean="0">
                <a:solidFill>
                  <a:schemeClr val="tx1"/>
                </a:solidFill>
              </a:rPr>
              <a:t>LO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The I and Q output signals at baseband are used to obtain the beam position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40152" y="1628800"/>
            <a:ext cx="2732766" cy="49866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s</a:t>
            </a:r>
            <a:r>
              <a:rPr lang="en-GB" sz="2000" dirty="0" smtClean="0">
                <a:solidFill>
                  <a:schemeClr val="tx1"/>
                </a:solidFill>
              </a:rPr>
              <a:t>implified schematic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33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32</a:t>
            </a:fld>
            <a:endParaRPr lang="en-GB" sz="1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704" y="1483644"/>
            <a:ext cx="5568592" cy="4177603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Methods to Improve Resolution</a:t>
            </a:r>
            <a:endParaRPr lang="en-GB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467544" y="5661248"/>
            <a:ext cx="8205374" cy="720079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Using multi-sample averaging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takes the measured jitter from ~75 nm to ~40 nm</a:t>
            </a:r>
          </a:p>
        </p:txBody>
      </p:sp>
    </p:spTree>
    <p:extLst>
      <p:ext uri="{BB962C8B-B14F-4D97-AF65-F5344CB8AC3E}">
        <p14:creationId xmlns:p14="http://schemas.microsoft.com/office/powerpoint/2010/main" val="208390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33</a:t>
            </a:fld>
            <a:endParaRPr lang="en-GB" sz="1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704" y="1483644"/>
            <a:ext cx="5568591" cy="4177603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/>
              <a:t>Methods to Improve </a:t>
            </a:r>
            <a:r>
              <a:rPr lang="en-GB" sz="3600" dirty="0" smtClean="0"/>
              <a:t>Resolution</a:t>
            </a:r>
            <a:endParaRPr lang="en-GB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467544" y="5661248"/>
            <a:ext cx="8205374" cy="720079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Removing correlation with bunch phase, charge and off-waist BPM</a:t>
            </a:r>
            <a:r>
              <a:rPr lang="en-GB" sz="2000" dirty="0">
                <a:solidFill>
                  <a:schemeClr val="tx1"/>
                </a:solidFill>
              </a:rPr>
              <a:t/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dirty="0">
                <a:solidFill>
                  <a:schemeClr val="tx1"/>
                </a:solidFill>
              </a:rPr>
              <a:t>takes the measured jitter from ~75 nm to </a:t>
            </a:r>
            <a:r>
              <a:rPr lang="en-GB" sz="2000" dirty="0" smtClean="0">
                <a:solidFill>
                  <a:schemeClr val="tx1"/>
                </a:solidFill>
              </a:rPr>
              <a:t>~50 nm and &lt;40 nm with averaging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04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34</a:t>
            </a:fld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/>
              <a:t>Methods to Improve </a:t>
            </a:r>
            <a:r>
              <a:rPr lang="en-GB" sz="3600" dirty="0" smtClean="0"/>
              <a:t>Resolution</a:t>
            </a:r>
            <a:endParaRPr lang="en-GB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484660"/>
              </p:ext>
            </p:extLst>
          </p:nvPr>
        </p:nvGraphicFramePr>
        <p:xfrm>
          <a:off x="539552" y="2636912"/>
          <a:ext cx="806489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952328"/>
                <a:gridCol w="3024336"/>
              </a:tblGrid>
              <a:tr h="472440"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Jitter (nm)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Remove correlation with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2440">
                <a:tc v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off-waist</a:t>
                      </a:r>
                      <a:r>
                        <a:rPr lang="en-GB" sz="2800" b="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BPM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bunch</a:t>
                      </a:r>
                      <a:r>
                        <a:rPr lang="en-GB" sz="2800" b="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phase, charge &amp; off-waist BPM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Single-sample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76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49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Multi-sample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42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39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67544" y="1628800"/>
            <a:ext cx="8205374" cy="720079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On-waist jitter measurement gives upper limit on BPM resolution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67544" y="5445225"/>
            <a:ext cx="8205374" cy="720079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In green, the level of resolution used in feedback so far</a:t>
            </a:r>
          </a:p>
        </p:txBody>
      </p:sp>
    </p:spTree>
    <p:extLst>
      <p:ext uri="{BB962C8B-B14F-4D97-AF65-F5344CB8AC3E}">
        <p14:creationId xmlns:p14="http://schemas.microsoft.com/office/powerpoint/2010/main" val="294439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Ground Motion vs. Frequency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35</a:t>
            </a:fld>
            <a:endParaRPr lang="en-GB" sz="1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575" y="2461144"/>
            <a:ext cx="5452850" cy="363215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57200" y="1556792"/>
            <a:ext cx="8229600" cy="864096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Vertical ground motion power spectral density integrated up from a range of cut-off frequencies to give the RMS ground motion as a function of frequency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104" y="6021288"/>
            <a:ext cx="3178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R. Amirikas et al.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2818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Monopole and Dipole Cavity Modes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36</a:t>
            </a:fld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6021288"/>
            <a:ext cx="3178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Y. Inoue et al.</a:t>
            </a:r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857" y="1602423"/>
            <a:ext cx="4178375" cy="463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601216" y="1602423"/>
            <a:ext cx="2448272" cy="864096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Monopole mode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TM</a:t>
            </a:r>
            <a:r>
              <a:rPr lang="en-GB" sz="2000" i="1" baseline="-25000" dirty="0" smtClean="0">
                <a:solidFill>
                  <a:schemeClr val="tx1"/>
                </a:solidFill>
              </a:rPr>
              <a:t>r</a:t>
            </a:r>
            <a:r>
              <a:rPr lang="el-GR" sz="2000" i="1" baseline="-25000" dirty="0" smtClean="0">
                <a:solidFill>
                  <a:schemeClr val="tx1"/>
                </a:solidFill>
              </a:rPr>
              <a:t>φ</a:t>
            </a:r>
            <a:r>
              <a:rPr lang="en-GB" sz="2000" i="1" baseline="-25000" dirty="0" smtClean="0">
                <a:solidFill>
                  <a:schemeClr val="tx1"/>
                </a:solidFill>
              </a:rPr>
              <a:t>z</a:t>
            </a:r>
            <a:r>
              <a:rPr lang="en-GB" sz="2000" dirty="0" smtClean="0">
                <a:solidFill>
                  <a:schemeClr val="tx1"/>
                </a:solidFill>
              </a:rPr>
              <a:t> = TM</a:t>
            </a:r>
            <a:r>
              <a:rPr lang="en-GB" sz="2000" baseline="-25000" dirty="0" smtClean="0">
                <a:solidFill>
                  <a:schemeClr val="tx1"/>
                </a:solidFill>
              </a:rPr>
              <a:t>010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11560" y="3995798"/>
            <a:ext cx="2448272" cy="864096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Dipole mode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TM</a:t>
            </a:r>
            <a:r>
              <a:rPr lang="en-GB" sz="2000" i="1" baseline="-25000" dirty="0" smtClean="0">
                <a:solidFill>
                  <a:schemeClr val="tx1"/>
                </a:solidFill>
              </a:rPr>
              <a:t>r</a:t>
            </a:r>
            <a:r>
              <a:rPr lang="el-GR" sz="2000" i="1" baseline="-25000" dirty="0" smtClean="0">
                <a:solidFill>
                  <a:schemeClr val="tx1"/>
                </a:solidFill>
              </a:rPr>
              <a:t>φ</a:t>
            </a:r>
            <a:r>
              <a:rPr lang="en-GB" sz="2000" i="1" baseline="-25000" dirty="0" smtClean="0">
                <a:solidFill>
                  <a:schemeClr val="tx1"/>
                </a:solidFill>
              </a:rPr>
              <a:t>z</a:t>
            </a:r>
            <a:r>
              <a:rPr lang="en-GB" sz="2000" dirty="0" smtClean="0">
                <a:solidFill>
                  <a:schemeClr val="tx1"/>
                </a:solidFill>
              </a:rPr>
              <a:t> = TM</a:t>
            </a:r>
            <a:r>
              <a:rPr lang="en-GB" sz="2000" baseline="-25000" dirty="0" smtClean="0">
                <a:solidFill>
                  <a:schemeClr val="tx1"/>
                </a:solidFill>
              </a:rPr>
              <a:t>110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135856" y="2564904"/>
            <a:ext cx="0" cy="432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5796136" y="4797152"/>
            <a:ext cx="288032" cy="432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135856" y="2636914"/>
            <a:ext cx="88441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444208" y="2327672"/>
            <a:ext cx="2592288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Electric field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position independent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444208" y="4602336"/>
            <a:ext cx="2592288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Electric field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proportional to position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084168" y="4869161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73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37</a:t>
            </a:fld>
            <a:endParaRPr lang="en-GB" sz="1600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6" t="8877" r="8976" b="5051"/>
          <a:stretch/>
        </p:blipFill>
        <p:spPr bwMode="auto">
          <a:xfrm>
            <a:off x="2051721" y="1464023"/>
            <a:ext cx="4968551" cy="504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/>
              <a:t>Interaction Point Feedback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6876256" y="1504742"/>
            <a:ext cx="21242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first bunch uncorrected</a:t>
            </a:r>
            <a:endParaRPr lang="en-GB" altLang="en-US" sz="2000" dirty="0">
              <a:latin typeface="+mj-lt"/>
            </a:endParaRP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6876256" y="4161274"/>
            <a:ext cx="21242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second bunch corrected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580112" y="1700808"/>
            <a:ext cx="1656184" cy="36004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932040" y="2212628"/>
            <a:ext cx="2232248" cy="21524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691680" y="1700808"/>
            <a:ext cx="0" cy="43924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2"/>
          <p:cNvSpPr txBox="1">
            <a:spLocks noChangeArrowheads="1"/>
          </p:cNvSpPr>
          <p:nvPr/>
        </p:nvSpPr>
        <p:spPr bwMode="auto">
          <a:xfrm rot="16200000">
            <a:off x="-704620" y="3696997"/>
            <a:ext cx="43924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latin typeface="+mj-lt"/>
              </a:rPr>
              <a:t>Beam waist scan</a:t>
            </a:r>
            <a:endParaRPr lang="en-GB" alt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41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4</a:t>
            </a:fld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GB" dirty="0"/>
              <a:t>Successful collision of bunches at a linear collider is critical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fast position feedback system is required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/>
              <a:t>Feedback at a Linear Collider</a:t>
            </a: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735250"/>
            <a:ext cx="4574835" cy="22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20"/>
          <p:cNvSpPr/>
          <p:nvPr/>
        </p:nvSpPr>
        <p:spPr>
          <a:xfrm>
            <a:off x="5292080" y="3436524"/>
            <a:ext cx="3394720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Misaligned beams at interaction point (IP) cause beam-beam deflection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92080" y="4509120"/>
            <a:ext cx="3394720" cy="72008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Measure deflection on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one of outgoing beams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187624" y="5589240"/>
            <a:ext cx="332271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(beam position monitor)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0225515">
            <a:off x="2461650" y="3823067"/>
            <a:ext cx="1008112" cy="46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Freeform 11"/>
          <p:cNvSpPr/>
          <p:nvPr/>
        </p:nvSpPr>
        <p:spPr>
          <a:xfrm>
            <a:off x="2076103" y="4056856"/>
            <a:ext cx="3116580" cy="1638300"/>
          </a:xfrm>
          <a:custGeom>
            <a:avLst/>
            <a:gdLst>
              <a:gd name="connsiteX0" fmla="*/ 0 w 3169920"/>
              <a:gd name="connsiteY0" fmla="*/ 807720 h 1638300"/>
              <a:gd name="connsiteX1" fmla="*/ 1767840 w 3169920"/>
              <a:gd name="connsiteY1" fmla="*/ 1615440 h 1638300"/>
              <a:gd name="connsiteX2" fmla="*/ 3169920 w 3169920"/>
              <a:gd name="connsiteY2" fmla="*/ 1638300 h 1638300"/>
              <a:gd name="connsiteX3" fmla="*/ 3154680 w 3169920"/>
              <a:gd name="connsiteY3" fmla="*/ 0 h 1638300"/>
              <a:gd name="connsiteX4" fmla="*/ 1699260 w 3169920"/>
              <a:gd name="connsiteY4" fmla="*/ 15240 h 1638300"/>
              <a:gd name="connsiteX5" fmla="*/ 0 w 3169920"/>
              <a:gd name="connsiteY5" fmla="*/ 807720 h 1638300"/>
              <a:gd name="connsiteX0" fmla="*/ 0 w 3169920"/>
              <a:gd name="connsiteY0" fmla="*/ 807720 h 1638300"/>
              <a:gd name="connsiteX1" fmla="*/ 1901190 w 3169920"/>
              <a:gd name="connsiteY1" fmla="*/ 1615440 h 1638300"/>
              <a:gd name="connsiteX2" fmla="*/ 3169920 w 3169920"/>
              <a:gd name="connsiteY2" fmla="*/ 1638300 h 1638300"/>
              <a:gd name="connsiteX3" fmla="*/ 3154680 w 3169920"/>
              <a:gd name="connsiteY3" fmla="*/ 0 h 1638300"/>
              <a:gd name="connsiteX4" fmla="*/ 1699260 w 3169920"/>
              <a:gd name="connsiteY4" fmla="*/ 15240 h 1638300"/>
              <a:gd name="connsiteX5" fmla="*/ 0 w 3169920"/>
              <a:gd name="connsiteY5" fmla="*/ 807720 h 1638300"/>
              <a:gd name="connsiteX0" fmla="*/ 0 w 3169920"/>
              <a:gd name="connsiteY0" fmla="*/ 807720 h 1638300"/>
              <a:gd name="connsiteX1" fmla="*/ 76547 w 3169920"/>
              <a:gd name="connsiteY1" fmla="*/ 763905 h 1638300"/>
              <a:gd name="connsiteX2" fmla="*/ 1901190 w 3169920"/>
              <a:gd name="connsiteY2" fmla="*/ 1615440 h 1638300"/>
              <a:gd name="connsiteX3" fmla="*/ 3169920 w 3169920"/>
              <a:gd name="connsiteY3" fmla="*/ 1638300 h 1638300"/>
              <a:gd name="connsiteX4" fmla="*/ 3154680 w 3169920"/>
              <a:gd name="connsiteY4" fmla="*/ 0 h 1638300"/>
              <a:gd name="connsiteX5" fmla="*/ 1699260 w 3169920"/>
              <a:gd name="connsiteY5" fmla="*/ 15240 h 1638300"/>
              <a:gd name="connsiteX6" fmla="*/ 0 w 3169920"/>
              <a:gd name="connsiteY6" fmla="*/ 807720 h 1638300"/>
              <a:gd name="connsiteX0" fmla="*/ 0 w 3169920"/>
              <a:gd name="connsiteY0" fmla="*/ 807720 h 1638300"/>
              <a:gd name="connsiteX1" fmla="*/ 124172 w 3169920"/>
              <a:gd name="connsiteY1" fmla="*/ 773430 h 1638300"/>
              <a:gd name="connsiteX2" fmla="*/ 1901190 w 3169920"/>
              <a:gd name="connsiteY2" fmla="*/ 1615440 h 1638300"/>
              <a:gd name="connsiteX3" fmla="*/ 3169920 w 3169920"/>
              <a:gd name="connsiteY3" fmla="*/ 1638300 h 1638300"/>
              <a:gd name="connsiteX4" fmla="*/ 3154680 w 3169920"/>
              <a:gd name="connsiteY4" fmla="*/ 0 h 1638300"/>
              <a:gd name="connsiteX5" fmla="*/ 1699260 w 3169920"/>
              <a:gd name="connsiteY5" fmla="*/ 15240 h 1638300"/>
              <a:gd name="connsiteX6" fmla="*/ 0 w 3169920"/>
              <a:gd name="connsiteY6" fmla="*/ 807720 h 1638300"/>
              <a:gd name="connsiteX0" fmla="*/ 0 w 3169920"/>
              <a:gd name="connsiteY0" fmla="*/ 807720 h 1638300"/>
              <a:gd name="connsiteX1" fmla="*/ 124172 w 3169920"/>
              <a:gd name="connsiteY1" fmla="*/ 773430 h 1638300"/>
              <a:gd name="connsiteX2" fmla="*/ 1929765 w 3169920"/>
              <a:gd name="connsiteY2" fmla="*/ 1586865 h 1638300"/>
              <a:gd name="connsiteX3" fmla="*/ 3169920 w 3169920"/>
              <a:gd name="connsiteY3" fmla="*/ 1638300 h 1638300"/>
              <a:gd name="connsiteX4" fmla="*/ 3154680 w 3169920"/>
              <a:gd name="connsiteY4" fmla="*/ 0 h 1638300"/>
              <a:gd name="connsiteX5" fmla="*/ 1699260 w 3169920"/>
              <a:gd name="connsiteY5" fmla="*/ 15240 h 1638300"/>
              <a:gd name="connsiteX6" fmla="*/ 0 w 3169920"/>
              <a:gd name="connsiteY6" fmla="*/ 807720 h 1638300"/>
              <a:gd name="connsiteX0" fmla="*/ 0 w 3055620"/>
              <a:gd name="connsiteY0" fmla="*/ 760095 h 1638300"/>
              <a:gd name="connsiteX1" fmla="*/ 9872 w 3055620"/>
              <a:gd name="connsiteY1" fmla="*/ 773430 h 1638300"/>
              <a:gd name="connsiteX2" fmla="*/ 1815465 w 3055620"/>
              <a:gd name="connsiteY2" fmla="*/ 1586865 h 1638300"/>
              <a:gd name="connsiteX3" fmla="*/ 3055620 w 3055620"/>
              <a:gd name="connsiteY3" fmla="*/ 1638300 h 1638300"/>
              <a:gd name="connsiteX4" fmla="*/ 3040380 w 3055620"/>
              <a:gd name="connsiteY4" fmla="*/ 0 h 1638300"/>
              <a:gd name="connsiteX5" fmla="*/ 1584960 w 3055620"/>
              <a:gd name="connsiteY5" fmla="*/ 15240 h 1638300"/>
              <a:gd name="connsiteX6" fmla="*/ 0 w 3055620"/>
              <a:gd name="connsiteY6" fmla="*/ 760095 h 1638300"/>
              <a:gd name="connsiteX0" fmla="*/ 0 w 3100070"/>
              <a:gd name="connsiteY0" fmla="*/ 785495 h 1638300"/>
              <a:gd name="connsiteX1" fmla="*/ 54322 w 3100070"/>
              <a:gd name="connsiteY1" fmla="*/ 773430 h 1638300"/>
              <a:gd name="connsiteX2" fmla="*/ 1859915 w 3100070"/>
              <a:gd name="connsiteY2" fmla="*/ 1586865 h 1638300"/>
              <a:gd name="connsiteX3" fmla="*/ 3100070 w 3100070"/>
              <a:gd name="connsiteY3" fmla="*/ 1638300 h 1638300"/>
              <a:gd name="connsiteX4" fmla="*/ 3084830 w 3100070"/>
              <a:gd name="connsiteY4" fmla="*/ 0 h 1638300"/>
              <a:gd name="connsiteX5" fmla="*/ 1629410 w 3100070"/>
              <a:gd name="connsiteY5" fmla="*/ 15240 h 1638300"/>
              <a:gd name="connsiteX6" fmla="*/ 0 w 3100070"/>
              <a:gd name="connsiteY6" fmla="*/ 785495 h 1638300"/>
              <a:gd name="connsiteX0" fmla="*/ 1575088 w 3045748"/>
              <a:gd name="connsiteY0" fmla="*/ 15240 h 1638300"/>
              <a:gd name="connsiteX1" fmla="*/ 0 w 3045748"/>
              <a:gd name="connsiteY1" fmla="*/ 773430 h 1638300"/>
              <a:gd name="connsiteX2" fmla="*/ 1805593 w 3045748"/>
              <a:gd name="connsiteY2" fmla="*/ 1586865 h 1638300"/>
              <a:gd name="connsiteX3" fmla="*/ 3045748 w 3045748"/>
              <a:gd name="connsiteY3" fmla="*/ 1638300 h 1638300"/>
              <a:gd name="connsiteX4" fmla="*/ 3030508 w 3045748"/>
              <a:gd name="connsiteY4" fmla="*/ 0 h 1638300"/>
              <a:gd name="connsiteX5" fmla="*/ 1575088 w 3045748"/>
              <a:gd name="connsiteY5" fmla="*/ 15240 h 1638300"/>
              <a:gd name="connsiteX0" fmla="*/ 1638588 w 3109248"/>
              <a:gd name="connsiteY0" fmla="*/ 15240 h 1638300"/>
              <a:gd name="connsiteX1" fmla="*/ 0 w 3109248"/>
              <a:gd name="connsiteY1" fmla="*/ 779780 h 1638300"/>
              <a:gd name="connsiteX2" fmla="*/ 1869093 w 3109248"/>
              <a:gd name="connsiteY2" fmla="*/ 1586865 h 1638300"/>
              <a:gd name="connsiteX3" fmla="*/ 3109248 w 3109248"/>
              <a:gd name="connsiteY3" fmla="*/ 1638300 h 1638300"/>
              <a:gd name="connsiteX4" fmla="*/ 3094008 w 3109248"/>
              <a:gd name="connsiteY4" fmla="*/ 0 h 1638300"/>
              <a:gd name="connsiteX5" fmla="*/ 1638588 w 3109248"/>
              <a:gd name="connsiteY5" fmla="*/ 1524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09248" h="1638300">
                <a:moveTo>
                  <a:pt x="1638588" y="15240"/>
                </a:moveTo>
                <a:lnTo>
                  <a:pt x="0" y="779780"/>
                </a:lnTo>
                <a:lnTo>
                  <a:pt x="1869093" y="1586865"/>
                </a:lnTo>
                <a:lnTo>
                  <a:pt x="3109248" y="1638300"/>
                </a:lnTo>
                <a:lnTo>
                  <a:pt x="3094008" y="0"/>
                </a:lnTo>
                <a:lnTo>
                  <a:pt x="1638588" y="152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65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5</a:t>
            </a:fld>
            <a:endParaRPr lang="en-GB" sz="16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735250"/>
            <a:ext cx="4574835" cy="22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GB" dirty="0"/>
              <a:t>Successful collision of bunches at a linear collider is critical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fast position feedback system is required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5292080" y="3436524"/>
            <a:ext cx="3394720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Misaligned beams at interaction point (IP) cause beam-beam deflection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92080" y="4509120"/>
            <a:ext cx="3394720" cy="72008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Measure deflection on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one of outgoing beams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92080" y="5301207"/>
            <a:ext cx="3394720" cy="1008113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Correct orbit of next bunch (correlated to previous bunch due to short bunch spacing) 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187624" y="5589240"/>
            <a:ext cx="332271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(beam position monitor)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/>
              <a:t>Feedback at a Linear Collider</a:t>
            </a:r>
          </a:p>
        </p:txBody>
      </p:sp>
    </p:spTree>
    <p:extLst>
      <p:ext uri="{BB962C8B-B14F-4D97-AF65-F5344CB8AC3E}">
        <p14:creationId xmlns:p14="http://schemas.microsoft.com/office/powerpoint/2010/main" val="239465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International Linear Collider (ILC)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6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Proposed linear electron-positron collider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Centre-of-mass energy: 250-1000 GeV</a:t>
            </a:r>
            <a:endParaRPr lang="en-GB" dirty="0" smtClean="0"/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Vertical beamsize: 5.9 nm</a:t>
            </a:r>
          </a:p>
          <a:p>
            <a:pPr marL="457200" indent="-457200"/>
            <a:r>
              <a:rPr lang="en-GB" dirty="0" smtClean="0"/>
              <a:t>Bunch separation: 554 ns</a:t>
            </a:r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63180"/>
            <a:ext cx="6663425" cy="26621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8104" y="6021288"/>
            <a:ext cx="3178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(ILC Technical Design Report)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323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7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 bed for the International Linear Collider</a:t>
            </a:r>
          </a:p>
          <a:p>
            <a:r>
              <a:rPr lang="en-GB" dirty="0" smtClean="0"/>
              <a:t>Facility located at KEK in Tsukuba, Japan</a:t>
            </a:r>
          </a:p>
          <a:p>
            <a:r>
              <a:rPr lang="en-GB" dirty="0" smtClean="0"/>
              <a:t>Goals of the present accelerator (ATF2):</a:t>
            </a:r>
            <a:endParaRPr lang="en-GB" dirty="0" smtClean="0"/>
          </a:p>
          <a:p>
            <a:pPr lvl="1"/>
            <a:r>
              <a:rPr lang="en-GB" dirty="0" smtClean="0"/>
              <a:t>37 nm vertical spot size at final focus</a:t>
            </a:r>
          </a:p>
          <a:p>
            <a:pPr lvl="1"/>
            <a:r>
              <a:rPr lang="en-GB" dirty="0" smtClean="0"/>
              <a:t>Nanometre level vertical beam stability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8" b="30632"/>
          <a:stretch/>
        </p:blipFill>
        <p:spPr>
          <a:xfrm>
            <a:off x="0" y="4503504"/>
            <a:ext cx="9144000" cy="202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97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8</a:t>
            </a:fld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8" y="2289651"/>
            <a:ext cx="8750190" cy="363872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216579" y="4718517"/>
            <a:ext cx="2635341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Electron source</a:t>
            </a:r>
            <a:endParaRPr lang="en-GB" sz="20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929541" y="4923116"/>
            <a:ext cx="287038" cy="70336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929541" y="6237312"/>
            <a:ext cx="6666795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9541" y="5909210"/>
            <a:ext cx="6666795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90 meters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322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9</a:t>
            </a:fld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8" y="2289651"/>
            <a:ext cx="8750190" cy="363872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467149" y="5189130"/>
            <a:ext cx="4322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1.28 GeV linear accelerator</a:t>
            </a:r>
            <a:endParaRPr lang="en-GB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1216579" y="4718517"/>
            <a:ext cx="2635341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Electron source</a:t>
            </a:r>
            <a:endParaRPr lang="en-GB" sz="20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929541" y="4923116"/>
            <a:ext cx="287038" cy="70336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929541" y="6237312"/>
            <a:ext cx="6666795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29541" y="5909210"/>
            <a:ext cx="6666795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90 meters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322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2765</TotalTime>
  <Words>1050</Words>
  <Application>Microsoft Office PowerPoint</Application>
  <PresentationFormat>On-screen Show (4:3)</PresentationFormat>
  <Paragraphs>269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Arial Narrow</vt:lpstr>
      <vt:lpstr>Calibri</vt:lpstr>
      <vt:lpstr>Office Theme</vt:lpstr>
      <vt:lpstr>Progress towards nanometre-level beam stabilisation at ATF2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162</cp:revision>
  <dcterms:created xsi:type="dcterms:W3CDTF">2013-07-02T13:40:58Z</dcterms:created>
  <dcterms:modified xsi:type="dcterms:W3CDTF">2014-10-02T12:49:25Z</dcterms:modified>
</cp:coreProperties>
</file>