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9" r:id="rId6"/>
    <p:sldId id="263" r:id="rId7"/>
    <p:sldId id="260" r:id="rId8"/>
    <p:sldId id="262" r:id="rId9"/>
    <p:sldId id="264" r:id="rId10"/>
  </p:sldIdLst>
  <p:sldSz cx="9144000" cy="6858000" type="screen4x3"/>
  <p:notesSz cx="69850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5C0426"/>
    <a:srgbClr val="4B5C29"/>
    <a:srgbClr val="7F7F7F"/>
    <a:srgbClr val="5F5F5F"/>
    <a:srgbClr val="1F49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00" autoAdjust="0"/>
    <p:restoredTop sz="95899" autoAdjust="0"/>
  </p:normalViewPr>
  <p:slideViewPr>
    <p:cSldViewPr>
      <p:cViewPr varScale="1">
        <p:scale>
          <a:sx n="75" d="100"/>
          <a:sy n="75" d="100"/>
        </p:scale>
        <p:origin x="-5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slide footer_maroon_742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745538"/>
            <a:ext cx="9313863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4" descr="slide header_maroon_742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328863" y="0"/>
            <a:ext cx="9313863" cy="14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6050" y="153988"/>
            <a:ext cx="3027363" cy="309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CC45B578-CE77-48C5-B916-9E112FB8C5ED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776288" y="8742363"/>
            <a:ext cx="48895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99150" y="8818563"/>
            <a:ext cx="10842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805C25F-099C-40DE-8661-A7FA68794F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83BFDB9-FE3F-4C41-AE11-FD4F5B25D55A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10075"/>
            <a:ext cx="558800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85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185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8" tIns="46479" rIns="92958" bIns="4647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806B435-CCBA-4EE9-9DA1-E0D3E56E59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43E482-9F8E-4A2B-B7B6-1157BF081369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64177B-6634-4B65-AEDC-CC248B91040C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B7DEF4-4ACC-4BD4-BAB7-1D2F3B2B560B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54F79C-EC47-4DC3-BDB4-058A77360BB1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D0C0F8-4A67-4D5B-8019-89BED0CE37BC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smtClean="0">
                <a:cs typeface="Arial" charset="0"/>
              </a:rPr>
              <a:t>Go to "View | Header and Footer" to add your organization, sponsor, meeting name here; then, click "Apply to All"</a:t>
            </a:r>
          </a:p>
        </p:txBody>
      </p:sp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04ACC1-1730-434B-8033-73CDF0FF9F34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doe_black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54963" y="6456363"/>
            <a:ext cx="960437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title header_maroon_742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09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title footer_maroon_742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6794500"/>
            <a:ext cx="9144000" cy="6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85838" y="1671638"/>
            <a:ext cx="76962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85838" y="312578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D74DE2-1DF4-4950-8BB2-5CABB693FF0D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556EF9-55FD-4BD3-9FDA-25F921B1AB9A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6A38C6-6D60-4A3E-8B59-926372708F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54ED8-F8A7-43C7-81DD-9715735D4DF6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261502-E955-4188-8EE9-2561C0BCC9E5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45309-E170-4466-958B-5C1FB19ECA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6C67BA-3CB6-4F1D-9D0F-9DFBFBE1C220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F8828A-300F-4732-9FF5-85D2794AB137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81CAD-F5FF-442E-8FCA-3B7729C67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CC924A-F408-4D9B-9694-614199E5F459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9CDFB-116A-41AB-8A89-B9EBFD25D543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44BA88-9BF8-460F-9564-8DB604EBC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E34A6-3861-4000-A6FD-A20CEC7873D9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1ED3EC-E186-4040-BF41-D8662E916A21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2B342-BD25-4000-81B7-494F14669C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3238E-7C79-410D-9BF1-EC0B1311D1DE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C2139D-D227-4D0A-A993-641C2A7494D0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489C4-89F5-4934-8974-53FD821A6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83F88-BF91-44DD-B563-736EFDFE9CD0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11C64-31E2-4ECE-BFEC-279442D6364A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AED6D4-3429-4ADD-9E68-F63F1B631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2AA5D-F9F5-4FDD-8FF2-2BD549266106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8DF01-BBAC-4B02-8394-190409ABE556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19C9B-16D1-4107-932B-857CF8D41B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2D5D6-402A-441F-8504-8DFE56CDB2DE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FA806-DF73-42B8-B7FE-F8225B73FB12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76CB31-2F84-49A9-A12D-B72F3B6436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E12EB-6CA7-430C-BD9C-86AB072F975D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41740-69C0-4056-AAAA-9E584B42BB1C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3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DD05C-AB24-4DF3-89C7-FE6AFD7708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slide footer_maroon_7421.jp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327775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fld id="{DAF948FB-FDC2-43BA-AC7D-1CC3327E63B1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010400" y="6572250"/>
            <a:ext cx="137160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+mn-cs"/>
              </a:defRPr>
            </a:lvl1pPr>
          </a:lstStyle>
          <a:p>
            <a:pPr>
              <a:defRPr/>
            </a:pPr>
            <a:fld id="{C8F9E0E8-6528-4DC9-8750-C870FFD14BD3}" type="datetime1">
              <a:rPr lang="en-US"/>
              <a:pPr>
                <a:defRPr/>
              </a:pPr>
              <a:t>10/23/2014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57225" y="6307138"/>
            <a:ext cx="5942013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cs typeface="+mn-cs"/>
              </a:defRPr>
            </a:lvl1pPr>
          </a:lstStyle>
          <a:p>
            <a:pPr>
              <a:defRPr/>
            </a:pPr>
            <a:r>
              <a:rPr lang="en-US"/>
              <a:t>Go to "View | Header and Footer" to add your organization, sponsor, meeting name here; then, click "Apply to All"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489700"/>
            <a:ext cx="38417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cs typeface="+mn-cs"/>
              </a:defRPr>
            </a:lvl1pPr>
          </a:lstStyle>
          <a:p>
            <a:pPr>
              <a:defRPr/>
            </a:pPr>
            <a:fld id="{615EC272-8EBA-42C1-A896-07FC13626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2" name="Picture 4" descr="slide header_maroon_7421.jp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5C0426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341438"/>
            <a:ext cx="9144000" cy="1069975"/>
          </a:xfrm>
        </p:spPr>
        <p:txBody>
          <a:bodyPr/>
          <a:lstStyle/>
          <a:p>
            <a:pPr algn="ctr" eaLnBrk="1" hangingPunct="1"/>
            <a:r>
              <a:rPr lang="en-US" smtClean="0"/>
              <a:t>Sliding Contact Cooling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58775" y="2103438"/>
            <a:ext cx="8426450" cy="421163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b="1">
                <a:solidFill>
                  <a:srgbClr val="000000"/>
                </a:solidFill>
                <a:cs typeface="Arial" charset="0"/>
              </a:rPr>
              <a:t>Overview:</a:t>
            </a:r>
          </a:p>
          <a:p>
            <a:endParaRPr lang="en-US">
              <a:solidFill>
                <a:srgbClr val="000000"/>
              </a:solidFill>
              <a:cs typeface="Arial" charset="0"/>
            </a:endParaRPr>
          </a:p>
          <a:p>
            <a:pPr>
              <a:buFont typeface="Trebuchet MS" pitchFamily="34" charset="0"/>
              <a:buAutoNum type="arabicPeriod"/>
            </a:pPr>
            <a:r>
              <a:rPr lang="en-US">
                <a:solidFill>
                  <a:srgbClr val="000000"/>
                </a:solidFill>
                <a:cs typeface="Arial" charset="0"/>
              </a:rPr>
              <a:t>We will demonstrate that we can control the temperature of a spinning object through heat transfer by contact while using low coefficient of friction materials.</a:t>
            </a:r>
          </a:p>
          <a:p>
            <a:pPr>
              <a:buFont typeface="Trebuchet MS" pitchFamily="34" charset="0"/>
              <a:buAutoNum type="arabicPeriod"/>
            </a:pPr>
            <a:endParaRPr lang="en-US">
              <a:solidFill>
                <a:srgbClr val="000000"/>
              </a:solidFill>
              <a:cs typeface="Arial" charset="0"/>
            </a:endParaRPr>
          </a:p>
          <a:p>
            <a:pPr>
              <a:buFont typeface="Trebuchet MS" pitchFamily="34" charset="0"/>
              <a:buAutoNum type="arabicPeriod"/>
            </a:pPr>
            <a:r>
              <a:rPr lang="en-US">
                <a:solidFill>
                  <a:srgbClr val="000000"/>
                </a:solidFill>
                <a:cs typeface="Arial" charset="0"/>
              </a:rPr>
              <a:t>The ANL Tribology section, in a parallel path, will demonstrate and optimize low coefficient of friction material for use in vacuum.</a:t>
            </a:r>
          </a:p>
          <a:p>
            <a:pPr>
              <a:buFont typeface="Trebuchet MS" pitchFamily="34" charset="0"/>
              <a:buAutoNum type="arabicPeriod"/>
            </a:pPr>
            <a:endParaRPr lang="en-US">
              <a:solidFill>
                <a:srgbClr val="000000"/>
              </a:solidFill>
              <a:cs typeface="Arial" charset="0"/>
            </a:endParaRPr>
          </a:p>
          <a:p>
            <a:pPr>
              <a:buFont typeface="Trebuchet MS" pitchFamily="34" charset="0"/>
              <a:buAutoNum type="arabicPeriod"/>
            </a:pPr>
            <a:r>
              <a:rPr lang="en-US">
                <a:solidFill>
                  <a:srgbClr val="000000"/>
                </a:solidFill>
                <a:cs typeface="Arial" charset="0"/>
              </a:rPr>
              <a:t>We will combine our results and demonstrate that we can control the temperature of a spinning object through heat transfer by contact while using low coefficient of friction materials in vacuum.</a:t>
            </a:r>
          </a:p>
          <a:p>
            <a:pPr>
              <a:buFont typeface="Trebuchet MS" pitchFamily="34" charset="0"/>
              <a:buAutoNum type="arabicPeriod"/>
            </a:pPr>
            <a:endParaRPr lang="en-US">
              <a:solidFill>
                <a:srgbClr val="000000"/>
              </a:solidFill>
              <a:cs typeface="Arial" charset="0"/>
            </a:endParaRPr>
          </a:p>
          <a:p>
            <a:pPr>
              <a:buFont typeface="Trebuchet MS" pitchFamily="34" charset="0"/>
              <a:buAutoNum type="arabicPeriod"/>
            </a:pPr>
            <a:r>
              <a:rPr lang="en-US">
                <a:solidFill>
                  <a:srgbClr val="000000"/>
                </a:solidFill>
                <a:cs typeface="Arial" charset="0"/>
              </a:rPr>
              <a:t>What have we done?</a:t>
            </a:r>
          </a:p>
          <a:p>
            <a:pPr>
              <a:buFont typeface="Trebuchet MS" pitchFamily="34" charset="0"/>
              <a:buAutoNum type="arabicPeriod"/>
            </a:pPr>
            <a:endParaRPr lang="en-US">
              <a:solidFill>
                <a:srgbClr val="000000"/>
              </a:solidFill>
              <a:cs typeface="Arial" charset="0"/>
            </a:endParaRPr>
          </a:p>
          <a:p>
            <a:pPr>
              <a:buFont typeface="Trebuchet MS" pitchFamily="34" charset="0"/>
              <a:buAutoNum type="arabicPeriod"/>
            </a:pPr>
            <a:r>
              <a:rPr lang="en-US">
                <a:solidFill>
                  <a:srgbClr val="000000"/>
                </a:solidFill>
                <a:cs typeface="Arial" charset="0"/>
              </a:rPr>
              <a:t>When can we start?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Number Placeholder 5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7CE353F5-24DF-43DF-82EE-C22CF79A4D8D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12700" y="203200"/>
            <a:ext cx="91440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9pPr>
          </a:lstStyle>
          <a:p>
            <a:pPr algn="ctr">
              <a:defRPr/>
            </a:pPr>
            <a:r>
              <a:rPr lang="en-US" dirty="0"/>
              <a:t>Sliding Contact Cooling</a:t>
            </a:r>
            <a:endParaRPr lang="en-US" kern="0" dirty="0"/>
          </a:p>
        </p:txBody>
      </p:sp>
      <p:pic>
        <p:nvPicPr>
          <p:cNvPr id="17411" name="Picture 2" descr="C:\Users\sdoran\Documents\Desktop Projects\ILC\Target Protoype\heat transfer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0725" y="1485900"/>
            <a:ext cx="3490913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Users\sdoran\Documents\Desktop Projects\ILC\Target Protoype\spin test photo-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1052513"/>
            <a:ext cx="2628900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" name="TextBox 46"/>
          <p:cNvSpPr txBox="1"/>
          <p:nvPr/>
        </p:nvSpPr>
        <p:spPr>
          <a:xfrm>
            <a:off x="1692275" y="6057900"/>
            <a:ext cx="575945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b="1" dirty="0"/>
              <a:t>Sliding Contact Cooling  Preliminary Investigation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76263" y="4184650"/>
            <a:ext cx="3779837" cy="16002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Low Speed Linear Slide Demonstration - Where we were able to control the temperature rise of the copper cylinder by transferring </a:t>
            </a:r>
            <a:r>
              <a:rPr lang="en-US" sz="1400" dirty="0"/>
              <a:t>heat </a:t>
            </a:r>
            <a:r>
              <a:rPr lang="en-US" sz="1400" dirty="0"/>
              <a:t>(while sliding) </a:t>
            </a:r>
            <a:r>
              <a:rPr lang="en-US" sz="1400" dirty="0"/>
              <a:t>from </a:t>
            </a:r>
            <a:r>
              <a:rPr lang="en-US" sz="1400" dirty="0"/>
              <a:t>the copper cylinder to the titanium nitride coated copper block the block under the cylinder.  We used a cartridge heater in the cylinder and water to cool the block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643438" y="4616450"/>
            <a:ext cx="3781425" cy="9540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High Speed Contact Demonstration - Where we successfully spun dissimilar metals together at 1000 rpm for three hours with only moly disulfide coating separating the metals.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Number Placeholder 5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5E68AB05-21EC-484B-B979-1EC4E19AD62A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12700" y="203200"/>
            <a:ext cx="91440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9pPr>
          </a:lstStyle>
          <a:p>
            <a:pPr algn="ctr">
              <a:defRPr/>
            </a:pPr>
            <a:r>
              <a:rPr lang="en-US" dirty="0"/>
              <a:t>Sliding Contact Cooling</a:t>
            </a:r>
            <a:endParaRPr lang="en-US" kern="0" dirty="0"/>
          </a:p>
        </p:txBody>
      </p:sp>
      <p:sp>
        <p:nvSpPr>
          <p:cNvPr id="56" name="Rectangle 3"/>
          <p:cNvSpPr txBox="1">
            <a:spLocks noChangeArrowheads="1"/>
          </p:cNvSpPr>
          <p:nvPr/>
        </p:nvSpPr>
        <p:spPr bwMode="auto">
          <a:xfrm>
            <a:off x="358775" y="836613"/>
            <a:ext cx="7935913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b="1" dirty="0" err="1"/>
              <a:t>CSM</a:t>
            </a:r>
            <a:r>
              <a:rPr lang="en-US" b="1" dirty="0"/>
              <a:t> high temperature vacuum, air, </a:t>
            </a:r>
            <a:r>
              <a:rPr lang="en-US" b="1" dirty="0" err="1"/>
              <a:t>N2</a:t>
            </a:r>
            <a:r>
              <a:rPr lang="en-US" b="1" dirty="0"/>
              <a:t>, </a:t>
            </a:r>
            <a:r>
              <a:rPr lang="en-US" b="1" dirty="0" err="1"/>
              <a:t>CH4</a:t>
            </a:r>
            <a:r>
              <a:rPr lang="en-US" b="1" dirty="0"/>
              <a:t> and </a:t>
            </a:r>
            <a:r>
              <a:rPr lang="en-US" b="1" dirty="0" err="1"/>
              <a:t>H</a:t>
            </a:r>
            <a:r>
              <a:rPr lang="en-US" b="1" baseline="-25000" dirty="0" err="1"/>
              <a:t>2</a:t>
            </a:r>
            <a:r>
              <a:rPr lang="en-US" b="1" dirty="0"/>
              <a:t> </a:t>
            </a:r>
            <a:r>
              <a:rPr lang="en-US" b="1" dirty="0" smtClean="0"/>
              <a:t>Tribometer</a:t>
            </a:r>
            <a:endParaRPr lang="en-US" b="1" kern="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endParaRPr lang="en-US" sz="1400" kern="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Ball sliding against rotating disk</a:t>
            </a:r>
          </a:p>
          <a:p>
            <a:pPr>
              <a:defRPr/>
            </a:pPr>
            <a:r>
              <a:rPr lang="en-US" sz="1400" kern="0" dirty="0" smtClean="0"/>
              <a:t>Standard 2” diameter disks</a:t>
            </a:r>
          </a:p>
          <a:p>
            <a:pPr>
              <a:defRPr/>
            </a:pPr>
            <a:r>
              <a:rPr lang="en-US" sz="1400" kern="0" dirty="0" err="1" smtClean="0">
                <a:solidFill>
                  <a:schemeClr val="bg2">
                    <a:lumMod val="10000"/>
                  </a:schemeClr>
                </a:solidFill>
              </a:rPr>
              <a:t>Counterface</a:t>
            </a: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: ball, cylinder, flat</a:t>
            </a:r>
          </a:p>
          <a:p>
            <a:pPr>
              <a:defRPr/>
            </a:pP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Accessory holder for 4” diameter disks</a:t>
            </a:r>
          </a:p>
          <a:p>
            <a:pPr>
              <a:defRPr/>
            </a:pPr>
            <a:r>
              <a:rPr lang="en-US" sz="1400" kern="0" dirty="0" smtClean="0"/>
              <a:t>Temperature t</a:t>
            </a: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o 800 C</a:t>
            </a:r>
          </a:p>
          <a:p>
            <a:pPr>
              <a:defRPr/>
            </a:pPr>
            <a:r>
              <a:rPr lang="en-US" sz="1400" kern="0" dirty="0" smtClean="0"/>
              <a:t>Rotational speed to </a:t>
            </a: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2000 rpm</a:t>
            </a:r>
          </a:p>
          <a:p>
            <a:pPr>
              <a:defRPr/>
            </a:pPr>
            <a:r>
              <a:rPr lang="en-US" sz="1400" kern="0" dirty="0" smtClean="0"/>
              <a:t>Loads to 20 N</a:t>
            </a:r>
          </a:p>
          <a:p>
            <a:pPr>
              <a:defRPr/>
            </a:pP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Vacuum to </a:t>
            </a:r>
            <a:r>
              <a:rPr lang="en-US" sz="1400" kern="0" dirty="0" err="1" smtClean="0">
                <a:solidFill>
                  <a:schemeClr val="bg2">
                    <a:lumMod val="10000"/>
                  </a:schemeClr>
                </a:solidFill>
              </a:rPr>
              <a:t>2e</a:t>
            </a: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-7 </a:t>
            </a:r>
            <a:r>
              <a:rPr lang="en-US" sz="1400" kern="0" dirty="0" err="1" smtClean="0">
                <a:solidFill>
                  <a:schemeClr val="bg2">
                    <a:lumMod val="10000"/>
                  </a:schemeClr>
                </a:solidFill>
              </a:rPr>
              <a:t>torr</a:t>
            </a:r>
            <a:endParaRPr lang="en-US" sz="1400" kern="0" dirty="0" smtClean="0">
              <a:solidFill>
                <a:schemeClr val="bg2">
                  <a:lumMod val="10000"/>
                </a:schemeClr>
              </a:solidFill>
            </a:endParaRPr>
          </a:p>
          <a:p>
            <a:pPr>
              <a:defRPr/>
            </a:pPr>
            <a:endParaRPr lang="en-US" sz="1400" kern="0" dirty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Having already invested several million dollars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in equipment and having years of experience,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the ANL Tribology Group is well positioned to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demonstrate low coefficient of friction and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kern="0" dirty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ardened materials for use in vacuum that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meet our application requirements.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kern="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>
              <a:defRPr/>
            </a:pPr>
            <a:endParaRPr lang="en-US" sz="1400" kern="0" dirty="0">
              <a:solidFill>
                <a:schemeClr val="bg2">
                  <a:lumMod val="10000"/>
                </a:schemeClr>
              </a:solidFill>
            </a:endParaRPr>
          </a:p>
        </p:txBody>
      </p:sp>
      <p:grpSp>
        <p:nvGrpSpPr>
          <p:cNvPr id="19460" name="Group 56"/>
          <p:cNvGrpSpPr>
            <a:grpSpLocks/>
          </p:cNvGrpSpPr>
          <p:nvPr/>
        </p:nvGrpSpPr>
        <p:grpSpPr bwMode="auto">
          <a:xfrm>
            <a:off x="4267200" y="1149350"/>
            <a:ext cx="4543425" cy="2273300"/>
            <a:chOff x="1331913" y="1922463"/>
            <a:chExt cx="6107112" cy="3056107"/>
          </a:xfrm>
        </p:grpSpPr>
        <p:sp>
          <p:nvSpPr>
            <p:cNvPr id="58" name="Rectangle 24"/>
            <p:cNvSpPr>
              <a:spLocks noChangeArrowheads="1"/>
            </p:cNvSpPr>
            <p:nvPr/>
          </p:nvSpPr>
          <p:spPr bwMode="auto">
            <a:xfrm>
              <a:off x="1447142" y="4647777"/>
              <a:ext cx="2148799" cy="330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>
                <a:spcBef>
                  <a:spcPct val="10000"/>
                </a:spcBef>
                <a:spcAft>
                  <a:spcPct val="10000"/>
                </a:spcAft>
                <a:buClr>
                  <a:schemeClr val="tx2"/>
                </a:buClr>
                <a:defRPr/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  <a:cs typeface="+mn-cs"/>
                </a:rPr>
                <a:t>Internal view of tribometer</a:t>
              </a:r>
            </a:p>
          </p:txBody>
        </p:sp>
        <p:pic>
          <p:nvPicPr>
            <p:cNvPr id="19465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331913" y="2087563"/>
              <a:ext cx="2743200" cy="24066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66" name="TextBox 65"/>
            <p:cNvSpPr txBox="1"/>
            <p:nvPr/>
          </p:nvSpPr>
          <p:spPr>
            <a:xfrm>
              <a:off x="6165110" y="4026738"/>
              <a:ext cx="1273915" cy="36707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spcBef>
                  <a:spcPct val="10000"/>
                </a:spcBef>
                <a:spcAft>
                  <a:spcPct val="10000"/>
                </a:spcAft>
                <a:buClr>
                  <a:schemeClr val="tx2"/>
                </a:buClr>
                <a:defRPr/>
              </a:pPr>
              <a:r>
                <a:rPr lang="en-US" sz="1000">
                  <a:solidFill>
                    <a:schemeClr val="bg2">
                      <a:lumMod val="10000"/>
                    </a:schemeClr>
                  </a:solidFill>
                </a:rPr>
                <a:t>Heater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165110" y="2601124"/>
              <a:ext cx="1273915" cy="5932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spcBef>
                  <a:spcPct val="10000"/>
                </a:spcBef>
                <a:spcAft>
                  <a:spcPct val="10000"/>
                </a:spcAft>
                <a:buClr>
                  <a:schemeClr val="tx2"/>
                </a:buClr>
                <a:defRPr/>
              </a:pPr>
              <a:r>
                <a:rPr lang="en-US" sz="1000">
                  <a:solidFill>
                    <a:schemeClr val="bg2">
                      <a:lumMod val="10000"/>
                    </a:schemeClr>
                  </a:solidFill>
                </a:rPr>
                <a:t>Friction sensor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165110" y="1922463"/>
              <a:ext cx="1273915" cy="36707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spcBef>
                  <a:spcPct val="10000"/>
                </a:spcBef>
                <a:spcAft>
                  <a:spcPct val="10000"/>
                </a:spcAft>
                <a:buClr>
                  <a:schemeClr val="tx2"/>
                </a:buClr>
                <a:defRPr/>
              </a:pPr>
              <a:r>
                <a:rPr lang="en-US" sz="1000">
                  <a:solidFill>
                    <a:schemeClr val="bg2">
                      <a:lumMod val="10000"/>
                    </a:schemeClr>
                  </a:solidFill>
                </a:rPr>
                <a:t>Load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165110" y="2261794"/>
              <a:ext cx="1273915" cy="367074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spcBef>
                  <a:spcPct val="10000"/>
                </a:spcBef>
                <a:spcAft>
                  <a:spcPct val="10000"/>
                </a:spcAft>
                <a:buClr>
                  <a:schemeClr val="tx2"/>
                </a:buClr>
                <a:defRPr/>
              </a:pPr>
              <a:r>
                <a:rPr lang="en-US" sz="1000">
                  <a:solidFill>
                    <a:schemeClr val="bg2">
                      <a:lumMod val="10000"/>
                    </a:schemeClr>
                  </a:solidFill>
                </a:rPr>
                <a:t>Arm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165110" y="4366069"/>
              <a:ext cx="1273915" cy="59542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spcBef>
                  <a:spcPct val="10000"/>
                </a:spcBef>
                <a:spcAft>
                  <a:spcPct val="10000"/>
                </a:spcAft>
                <a:buClr>
                  <a:schemeClr val="tx2"/>
                </a:buClr>
                <a:defRPr/>
              </a:pPr>
              <a:r>
                <a:rPr lang="en-US" sz="1000">
                  <a:solidFill>
                    <a:schemeClr val="bg2">
                      <a:lumMod val="10000"/>
                    </a:schemeClr>
                  </a:solidFill>
                </a:rPr>
                <a:t>Cooling shroud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165110" y="3572164"/>
              <a:ext cx="1273915" cy="595428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spcBef>
                  <a:spcPct val="10000"/>
                </a:spcBef>
                <a:spcAft>
                  <a:spcPct val="10000"/>
                </a:spcAft>
                <a:buClr>
                  <a:schemeClr val="tx2"/>
                </a:buClr>
                <a:defRPr/>
              </a:pPr>
              <a:r>
                <a:rPr lang="en-US" sz="1000" dirty="0">
                  <a:solidFill>
                    <a:schemeClr val="bg2">
                      <a:lumMod val="10000"/>
                    </a:schemeClr>
                  </a:solidFill>
                </a:rPr>
                <a:t>Disk holder/clamp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165110" y="3102650"/>
              <a:ext cx="1273915" cy="593295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 eaLnBrk="0" hangingPunct="0">
                <a:spcBef>
                  <a:spcPct val="10000"/>
                </a:spcBef>
                <a:spcAft>
                  <a:spcPct val="10000"/>
                </a:spcAft>
                <a:buClr>
                  <a:schemeClr val="tx2"/>
                </a:buClr>
                <a:defRPr/>
              </a:pPr>
              <a:r>
                <a:rPr lang="en-US" sz="1000">
                  <a:solidFill>
                    <a:schemeClr val="bg2">
                      <a:lumMod val="10000"/>
                    </a:schemeClr>
                  </a:solidFill>
                </a:rPr>
                <a:t>Displacement sensor</a:t>
              </a:r>
            </a:p>
          </p:txBody>
        </p:sp>
        <p:cxnSp>
          <p:nvCxnSpPr>
            <p:cNvPr id="19473" name="Straight Arrow Connector 74"/>
            <p:cNvCxnSpPr>
              <a:cxnSpLocks noChangeShapeType="1"/>
            </p:cNvCxnSpPr>
            <p:nvPr/>
          </p:nvCxnSpPr>
          <p:spPr bwMode="auto">
            <a:xfrm rot="10800000" flipV="1">
              <a:off x="2971800" y="2057400"/>
              <a:ext cx="3581400" cy="457200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round/>
              <a:headEnd/>
              <a:tailEnd type="arrow" w="med" len="med"/>
            </a:ln>
          </p:spPr>
        </p:cxnSp>
        <p:cxnSp>
          <p:nvCxnSpPr>
            <p:cNvPr id="19474" name="Straight Arrow Connector 75"/>
            <p:cNvCxnSpPr>
              <a:cxnSpLocks noChangeShapeType="1"/>
            </p:cNvCxnSpPr>
            <p:nvPr/>
          </p:nvCxnSpPr>
          <p:spPr bwMode="auto">
            <a:xfrm rot="10800000" flipV="1">
              <a:off x="2971800" y="2438400"/>
              <a:ext cx="3581400" cy="457200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round/>
              <a:headEnd/>
              <a:tailEnd type="arrow" w="med" len="med"/>
            </a:ln>
          </p:spPr>
        </p:cxnSp>
        <p:cxnSp>
          <p:nvCxnSpPr>
            <p:cNvPr id="19475" name="Straight Arrow Connector 78"/>
            <p:cNvCxnSpPr>
              <a:cxnSpLocks noChangeShapeType="1"/>
            </p:cNvCxnSpPr>
            <p:nvPr/>
          </p:nvCxnSpPr>
          <p:spPr bwMode="auto">
            <a:xfrm rot="10800000" flipV="1">
              <a:off x="3200400" y="2819400"/>
              <a:ext cx="3048000" cy="152400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round/>
              <a:headEnd/>
              <a:tailEnd type="arrow" w="med" len="med"/>
            </a:ln>
          </p:spPr>
        </p:cxnSp>
        <p:cxnSp>
          <p:nvCxnSpPr>
            <p:cNvPr id="19476" name="Straight Arrow Connector 79"/>
            <p:cNvCxnSpPr>
              <a:cxnSpLocks noChangeShapeType="1"/>
            </p:cNvCxnSpPr>
            <p:nvPr/>
          </p:nvCxnSpPr>
          <p:spPr bwMode="auto">
            <a:xfrm rot="10800000">
              <a:off x="3276600" y="3200400"/>
              <a:ext cx="3048000" cy="76200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round/>
              <a:headEnd/>
              <a:tailEnd type="arrow" w="med" len="med"/>
            </a:ln>
          </p:spPr>
        </p:cxnSp>
        <p:cxnSp>
          <p:nvCxnSpPr>
            <p:cNvPr id="19477" name="Straight Arrow Connector 80"/>
            <p:cNvCxnSpPr>
              <a:cxnSpLocks noChangeShapeType="1"/>
            </p:cNvCxnSpPr>
            <p:nvPr/>
          </p:nvCxnSpPr>
          <p:spPr bwMode="auto">
            <a:xfrm rot="10800000">
              <a:off x="2895600" y="3429000"/>
              <a:ext cx="3505200" cy="381000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round/>
              <a:headEnd/>
              <a:tailEnd type="arrow" w="med" len="med"/>
            </a:ln>
          </p:spPr>
        </p:cxnSp>
        <p:cxnSp>
          <p:nvCxnSpPr>
            <p:cNvPr id="19478" name="Straight Arrow Connector 81"/>
            <p:cNvCxnSpPr>
              <a:cxnSpLocks noChangeShapeType="1"/>
            </p:cNvCxnSpPr>
            <p:nvPr/>
          </p:nvCxnSpPr>
          <p:spPr bwMode="auto">
            <a:xfrm rot="10800000">
              <a:off x="2895600" y="3581400"/>
              <a:ext cx="3581400" cy="609600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round/>
              <a:headEnd/>
              <a:tailEnd type="arrow" w="med" len="med"/>
            </a:ln>
          </p:spPr>
        </p:cxnSp>
        <p:cxnSp>
          <p:nvCxnSpPr>
            <p:cNvPr id="19479" name="Straight Arrow Connector 82"/>
            <p:cNvCxnSpPr>
              <a:cxnSpLocks noChangeShapeType="1"/>
            </p:cNvCxnSpPr>
            <p:nvPr/>
          </p:nvCxnSpPr>
          <p:spPr bwMode="auto">
            <a:xfrm rot="10800000">
              <a:off x="3048000" y="3886200"/>
              <a:ext cx="3200400" cy="685800"/>
            </a:xfrm>
            <a:prstGeom prst="straightConnector1">
              <a:avLst/>
            </a:prstGeom>
            <a:noFill/>
            <a:ln w="28575" algn="ctr">
              <a:solidFill>
                <a:srgbClr val="00B050"/>
              </a:solidFill>
              <a:round/>
              <a:headEnd/>
              <a:tailEnd type="arrow" w="med" len="med"/>
            </a:ln>
          </p:spPr>
        </p:cxnSp>
      </p:grp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84888" y="3443288"/>
            <a:ext cx="251936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95738" y="3694113"/>
            <a:ext cx="1906587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1692275" y="6057900"/>
            <a:ext cx="5759450" cy="3921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000000"/>
                </a:solidFill>
                <a:cs typeface="Arial" charset="0"/>
              </a:rPr>
              <a:t>ANL Tribology Section Capabilities</a:t>
            </a:r>
            <a:endParaRPr lang="en-US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Number Placeholder 5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65BC3342-DEE9-402F-8A12-74C8B53F00E4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12700" y="203200"/>
            <a:ext cx="91440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9pPr>
          </a:lstStyle>
          <a:p>
            <a:pPr algn="ctr">
              <a:defRPr/>
            </a:pPr>
            <a:r>
              <a:rPr lang="en-US" dirty="0"/>
              <a:t>Sliding Contact Cooling</a:t>
            </a:r>
            <a:endParaRPr lang="en-US" kern="0" dirty="0"/>
          </a:p>
        </p:txBody>
      </p:sp>
      <p:pic>
        <p:nvPicPr>
          <p:cNvPr id="21507" name="Picture 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33813" y="3716338"/>
            <a:ext cx="4878387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7788" y="839788"/>
            <a:ext cx="4683125" cy="281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Rectangle 3"/>
          <p:cNvSpPr txBox="1">
            <a:spLocks noChangeArrowheads="1"/>
          </p:cNvSpPr>
          <p:nvPr/>
        </p:nvSpPr>
        <p:spPr bwMode="auto">
          <a:xfrm>
            <a:off x="358775" y="836613"/>
            <a:ext cx="35655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  <a:defRPr/>
            </a:pPr>
            <a:r>
              <a:rPr lang="en-US" b="1" dirty="0" smtClean="0"/>
              <a:t>Vacuum </a:t>
            </a:r>
            <a:r>
              <a:rPr lang="en-US" b="1" dirty="0" err="1" smtClean="0"/>
              <a:t>Tribometer</a:t>
            </a:r>
            <a:r>
              <a:rPr lang="en-US" b="1" dirty="0" smtClean="0"/>
              <a:t> Typical Data</a:t>
            </a:r>
            <a:endParaRPr lang="en-US" kern="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0" indent="0">
              <a:buFont typeface="Wingdings" pitchFamily="2" charset="2"/>
              <a:buNone/>
              <a:defRPr/>
            </a:pPr>
            <a:endParaRPr lang="en-US" sz="1400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dirty="0" smtClean="0"/>
              <a:t>The </a:t>
            </a:r>
            <a:r>
              <a:rPr lang="en-US" sz="1400" dirty="0"/>
              <a:t>test machine is controlled by a computer.  These sample graphs give an indication of type of data that the computer acquires for analysis.  Acquisition rate is multiple samples/second.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dirty="0"/>
              <a:t>1)      Clock time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dirty="0"/>
              <a:t>2)      Number of specimen rotations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dirty="0"/>
              <a:t>3)      Immediate friction force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dirty="0"/>
              <a:t>4)      Vertical displacement (wear)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dirty="0"/>
              <a:t>5)      Temperature     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n-US" sz="1400" dirty="0"/>
              <a:t>Coefficient of friction = (friction force)/(load) and is commonly used to characterize frictional forces in sliding systems</a:t>
            </a:r>
          </a:p>
          <a:p>
            <a:pPr>
              <a:defRPr/>
            </a:pPr>
            <a:endParaRPr lang="en-US" sz="1400" kern="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Number Placeholder 5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2FB6D93D-C88A-45FF-9CF6-93444990D39F}" type="slidenum">
              <a:rPr lang="en-US" smtClean="0">
                <a:cs typeface="Arial" charset="0"/>
              </a:rPr>
              <a:pPr/>
              <a:t>5</a:t>
            </a:fld>
            <a:endParaRPr lang="en-US" smtClean="0">
              <a:cs typeface="Arial" charset="0"/>
            </a:endParaRPr>
          </a:p>
        </p:txBody>
      </p:sp>
      <p:pic>
        <p:nvPicPr>
          <p:cNvPr id="23554" name="Picture 4" descr="C:\Users\sdoran\Documents\Desktop Projects\ILC\Target Protoype\heat transfer-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19150"/>
            <a:ext cx="9144000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7338" y="890588"/>
            <a:ext cx="1081087" cy="739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Heater Unit</a:t>
            </a:r>
          </a:p>
          <a:p>
            <a:pPr algn="ctr">
              <a:defRPr/>
            </a:pPr>
            <a:r>
              <a:rPr lang="en-US" sz="1400" dirty="0"/>
              <a:t>(moved for clarity)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92275" y="6057900"/>
            <a:ext cx="575945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b="1" dirty="0"/>
              <a:t>Sliding Contact Cooling Heat Transfer Demonstration</a:t>
            </a:r>
            <a:endParaRPr lang="en-US" dirty="0"/>
          </a:p>
        </p:txBody>
      </p:sp>
      <p:cxnSp>
        <p:nvCxnSpPr>
          <p:cNvPr id="6" name="Straight Arrow Connector 5"/>
          <p:cNvCxnSpPr>
            <a:stCxn id="9" idx="2"/>
          </p:cNvCxnSpPr>
          <p:nvPr/>
        </p:nvCxnSpPr>
        <p:spPr bwMode="auto">
          <a:xfrm>
            <a:off x="827088" y="1630363"/>
            <a:ext cx="252412" cy="592137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76375" y="890588"/>
            <a:ext cx="1295400" cy="9540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err="1"/>
              <a:t>30cm</a:t>
            </a:r>
            <a:r>
              <a:rPr lang="en-US" sz="1400" dirty="0"/>
              <a:t> </a:t>
            </a:r>
            <a:r>
              <a:rPr lang="en-US" sz="1400" dirty="0" err="1"/>
              <a:t>Dia</a:t>
            </a:r>
            <a:r>
              <a:rPr lang="en-US" sz="1400" dirty="0"/>
              <a:t> Disk Shown - Temp Monitored by Infrared Sensor</a:t>
            </a:r>
          </a:p>
        </p:txBody>
      </p:sp>
      <p:cxnSp>
        <p:nvCxnSpPr>
          <p:cNvPr id="19" name="Straight Arrow Connector 18"/>
          <p:cNvCxnSpPr>
            <a:stCxn id="17" idx="2"/>
          </p:cNvCxnSpPr>
          <p:nvPr/>
        </p:nvCxnSpPr>
        <p:spPr bwMode="auto">
          <a:xfrm>
            <a:off x="2124075" y="1844675"/>
            <a:ext cx="215900" cy="377825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879725" y="890588"/>
            <a:ext cx="1296988" cy="5238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Water Cooled Contact Pads</a:t>
            </a:r>
          </a:p>
        </p:txBody>
      </p:sp>
      <p:cxnSp>
        <p:nvCxnSpPr>
          <p:cNvPr id="25" name="Straight Arrow Connector 24"/>
          <p:cNvCxnSpPr>
            <a:stCxn id="24" idx="2"/>
          </p:cNvCxnSpPr>
          <p:nvPr/>
        </p:nvCxnSpPr>
        <p:spPr bwMode="auto">
          <a:xfrm flipH="1">
            <a:off x="2663825" y="1414463"/>
            <a:ext cx="863600" cy="77311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284663" y="890588"/>
            <a:ext cx="1943100" cy="9540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/>
              <a:t>Contact Pads Mounted to Motor </a:t>
            </a:r>
            <a:r>
              <a:rPr lang="en-US" sz="1400" dirty="0"/>
              <a:t>C</a:t>
            </a:r>
            <a:r>
              <a:rPr lang="en-US" sz="1400" dirty="0"/>
              <a:t>ontrolled Slide with Feedback from Pressure Sensors </a:t>
            </a:r>
          </a:p>
        </p:txBody>
      </p:sp>
      <p:cxnSp>
        <p:nvCxnSpPr>
          <p:cNvPr id="29" name="Straight Arrow Connector 28"/>
          <p:cNvCxnSpPr>
            <a:stCxn id="28" idx="2"/>
          </p:cNvCxnSpPr>
          <p:nvPr/>
        </p:nvCxnSpPr>
        <p:spPr bwMode="auto">
          <a:xfrm flipH="1">
            <a:off x="3563938" y="1844675"/>
            <a:ext cx="1692275" cy="7747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335713" y="890588"/>
            <a:ext cx="2700337" cy="11699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1400" dirty="0"/>
              <a:t>Having in house engineering, machine shop, and manufacturing experience, HEP is well positioned to demonstrate heat transfer through sliding contact.</a:t>
            </a:r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 bwMode="auto">
          <a:xfrm>
            <a:off x="12700" y="203200"/>
            <a:ext cx="91440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9pPr>
          </a:lstStyle>
          <a:p>
            <a:pPr algn="ctr">
              <a:defRPr/>
            </a:pPr>
            <a:r>
              <a:rPr lang="en-US" dirty="0"/>
              <a:t>Sliding Contact Cooling</a:t>
            </a:r>
            <a:endParaRPr lang="en-US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Number Placeholder 5"/>
          <p:cNvSpPr>
            <a:spLocks noGrp="1"/>
          </p:cNvSpPr>
          <p:nvPr>
            <p:ph type="sldNum" sz="quarter" idx="13"/>
          </p:nvPr>
        </p:nvSpPr>
        <p:spPr>
          <a:noFill/>
        </p:spPr>
        <p:txBody>
          <a:bodyPr/>
          <a:lstStyle/>
          <a:p>
            <a:fld id="{505ED980-1981-4B90-A8BE-49F94E8DC351}" type="slidenum">
              <a:rPr lang="en-US" smtClean="0">
                <a:cs typeface="Arial" charset="0"/>
              </a:rPr>
              <a:pPr/>
              <a:t>6</a:t>
            </a:fld>
            <a:endParaRPr lang="en-US" smtClean="0">
              <a:cs typeface="Arial" charset="0"/>
            </a:endParaRPr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 bwMode="auto">
          <a:xfrm>
            <a:off x="12700" y="203200"/>
            <a:ext cx="91440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5C0426"/>
                </a:solidFill>
                <a:latin typeface="Trebuchet MS" pitchFamily="34" charset="0"/>
              </a:defRPr>
            </a:lvl9pPr>
          </a:lstStyle>
          <a:p>
            <a:pPr algn="ctr">
              <a:defRPr/>
            </a:pPr>
            <a:r>
              <a:rPr lang="en-US" dirty="0"/>
              <a:t>Sliding Contact Cooling</a:t>
            </a:r>
            <a:endParaRPr lang="en-US" kern="0" dirty="0"/>
          </a:p>
        </p:txBody>
      </p:sp>
      <p:sp>
        <p:nvSpPr>
          <p:cNvPr id="10" name="TextBox 9"/>
          <p:cNvSpPr txBox="1"/>
          <p:nvPr/>
        </p:nvSpPr>
        <p:spPr>
          <a:xfrm>
            <a:off x="3924300" y="5651500"/>
            <a:ext cx="1295400" cy="3698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b="1" dirty="0"/>
              <a:t>Discussion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58775" y="908050"/>
            <a:ext cx="8426450" cy="17557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b="1" dirty="0"/>
              <a:t>Summary: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/>
              <a:t>Having the in-house cross-discipline expertise, equipment, and manufacturing capabilities, ANL is uniquely positioned to implement and demonstrate that </a:t>
            </a:r>
            <a:r>
              <a:rPr lang="en-US" dirty="0"/>
              <a:t>we can control the temperature of a spinning object through heat transfer by contact while using low coefficient of friction materials in </a:t>
            </a:r>
            <a:r>
              <a:rPr lang="en-US" dirty="0"/>
              <a:t>vacuum.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 Theme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Office Theme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616161"/>
      </a:dk1>
      <a:lt1>
        <a:srgbClr val="FFFFFF"/>
      </a:lt1>
      <a:dk2>
        <a:srgbClr val="1F497D"/>
      </a:dk2>
      <a:lt2>
        <a:srgbClr val="D2D2D2"/>
      </a:lt2>
      <a:accent1>
        <a:srgbClr val="5C0426"/>
      </a:accent1>
      <a:accent2>
        <a:srgbClr val="9D7D9E"/>
      </a:accent2>
      <a:accent3>
        <a:srgbClr val="FFFFFF"/>
      </a:accent3>
      <a:accent4>
        <a:srgbClr val="525252"/>
      </a:accent4>
      <a:accent5>
        <a:srgbClr val="B5AAAC"/>
      </a:accent5>
      <a:accent6>
        <a:srgbClr val="8E718F"/>
      </a:accent6>
      <a:hlink>
        <a:srgbClr val="253D51"/>
      </a:hlink>
      <a:folHlink>
        <a:srgbClr val="0D20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1B3A1010F6B143A5E0D471297949C1" ma:contentTypeVersion="0" ma:contentTypeDescription="Create a new document." ma:contentTypeScope="" ma:versionID="541d6551b79f2d4138caf3223936cd6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8D4FD5A-F291-4AA7-AFC8-DCA8ACB158F8}">
  <ds:schemaRefs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00996CCB-F09A-41C9-8D4A-E7AF24F6ED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8F38EB-EA15-4ECE-BCA9-EDBC4CD5391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2985</TotalTime>
  <Words>582</Words>
  <Application>Microsoft Office PowerPoint</Application>
  <PresentationFormat>On-screen Show (4:3)</PresentationFormat>
  <Paragraphs>84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Arial</vt:lpstr>
      <vt:lpstr>Trebuchet MS</vt:lpstr>
      <vt:lpstr>Wingdings</vt:lpstr>
      <vt:lpstr>Office Theme</vt:lpstr>
      <vt:lpstr>Office Theme</vt:lpstr>
      <vt:lpstr>Sliding Contact Cooling</vt:lpstr>
      <vt:lpstr>Slide 2</vt:lpstr>
      <vt:lpstr>Slide 3</vt:lpstr>
      <vt:lpstr>Slide 4</vt:lpstr>
      <vt:lpstr>Slide 5</vt:lpstr>
      <vt:lpstr>Slide 6</vt:lpstr>
    </vt:vector>
  </TitlesOfParts>
  <Company>Argonne National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Doran, Darrell S.</dc:creator>
  <cp:lastModifiedBy>A</cp:lastModifiedBy>
  <cp:revision>258</cp:revision>
  <cp:lastPrinted>2014-10-23T13:27:15Z</cp:lastPrinted>
  <dcterms:created xsi:type="dcterms:W3CDTF">2009-09-18T21:05:16Z</dcterms:created>
  <dcterms:modified xsi:type="dcterms:W3CDTF">2014-10-23T13:51:17Z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0x010100641B3A1010F6B143A5E0D471297949C1</vt:lpwstr>
  </property>
</Properties>
</file>